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8288000" cy="10287000"/>
  <p:notesSz cx="10287000" cy="18288000"/>
  <p:embeddedFontLst>
    <p:embeddedFont>
      <p:font typeface="Sora SemiBold" pitchFamily="2" charset="77"/>
      <p:regular r:id="rId200"/>
    </p:embeddedFont>
    <p:embeddedFont>
      <p:font typeface="Be Vietnam Pro" pitchFamily="2" charset="77"/>
      <p:regular r:id="rId203"/>
      <p:bold r:id="rId204"/>
      <p:italic r:id="rId201"/>
      <p:boldItalic r:id="rId202"/>
    </p:embeddedFont>
    <p:embeddedFont>
      <p:font typeface="Be Vietnam Pro Medium" pitchFamily="2" charset="77"/>
      <p:regular r:id="rId206"/>
      <p:italic r:id="rId20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00" Type="http://schemas.openxmlformats.org/officeDocument/2006/relationships/font" Target="/ppt/fonts/font.fntdata"/><Relationship Id="rId201" Type="http://schemas.openxmlformats.org/officeDocument/2006/relationships/font" Target="/ppt/fonts/font2.fntdata"/><Relationship Id="rId202" Type="http://schemas.openxmlformats.org/officeDocument/2006/relationships/font" Target="/ppt/fonts/font3.fntdata"/><Relationship Id="rId203" Type="http://schemas.openxmlformats.org/officeDocument/2006/relationships/font" Target="/ppt/fonts/font4.fntdata"/><Relationship Id="rId204" Type="http://schemas.openxmlformats.org/officeDocument/2006/relationships/font" Target="/ppt/fonts/font5.fntdata"/><Relationship Id="rId205" Type="http://schemas.openxmlformats.org/officeDocument/2006/relationships/font" Target="/ppt/fonts/font6.fntdata"/><Relationship Id="rId206" Type="http://schemas.openxmlformats.org/officeDocument/2006/relationships/font" Target="/ppt/fonts/font7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image" Target="../media/image-10-9.png"/><Relationship Id="rId10" Type="http://schemas.openxmlformats.org/officeDocument/2006/relationships/image" Target="../media/image-10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14-2.jpeg"/><Relationship Id="rId3" Type="http://schemas.openxmlformats.org/officeDocument/2006/relationships/image" Target="../media/image-14-3.jpeg"/><Relationship Id="rId4" Type="http://schemas.openxmlformats.org/officeDocument/2006/relationships/image" Target="../media/image-14-4.jpeg"/><Relationship Id="rId5" Type="http://schemas.openxmlformats.org/officeDocument/2006/relationships/image" Target="../media/image-14-5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9.png"/><Relationship Id="rId10" Type="http://schemas.openxmlformats.org/officeDocument/2006/relationships/image" Target="../media/image-5-10.svg"/><Relationship Id="rId11" Type="http://schemas.openxmlformats.org/officeDocument/2006/relationships/image" Target="../media/image-5-11.png"/><Relationship Id="rId12" Type="http://schemas.openxmlformats.org/officeDocument/2006/relationships/image" Target="../media/image-5-12.svg"/><Relationship Id="rId13" Type="http://schemas.openxmlformats.org/officeDocument/2006/relationships/image" Target="../media/image-5-13.png"/><Relationship Id="rId14" Type="http://schemas.openxmlformats.org/officeDocument/2006/relationships/image" Target="../media/image-5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d69861e-d121-40cf-b6a6-0af0abbea770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nametext-node-rpiMSM-1-2"/>
          <p:cNvSpPr txBox="1"/>
          <p:nvPr/>
        </p:nvSpPr>
        <p:spPr>
          <a:xfrm>
            <a:off x="762000" y="762000"/>
            <a:ext cx="25098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06FFC"/>
                </a:solidFill>
                <a:latin typeface="Sora SemiBold" panose="00000700000000000000" pitchFamily="2" charset="0"/>
              </a:rPr>
              <a:t>Hemanta  Baral</a:t>
            </a:r>
            <a:endParaRPr lang="en-US" sz="2100" dirty="0"/>
          </a:p>
        </p:txBody>
      </p:sp>
      <p:sp>
        <p:nvSpPr>
          <p:cNvPr id="4" name="designationtext-node-rpiMSM-1-2"/>
          <p:cNvSpPr txBox="1"/>
          <p:nvPr/>
        </p:nvSpPr>
        <p:spPr>
          <a:xfrm>
            <a:off x="762000" y="1111687"/>
            <a:ext cx="25098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Smart City Consultant</a:t>
            </a:r>
            <a:endParaRPr lang="en-US" sz="1800" dirty="0"/>
          </a:p>
        </p:txBody>
      </p:sp>
      <p:sp>
        <p:nvSpPr>
          <p:cNvPr id="5" name="text-element"/>
          <p:cNvSpPr/>
          <p:nvPr/>
        </p:nvSpPr>
        <p:spPr>
          <a:xfrm>
            <a:off x="762000" y="8428673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6" name="title-495"/>
          <p:cNvSpPr txBox="1"/>
          <p:nvPr/>
        </p:nvSpPr>
        <p:spPr>
          <a:xfrm>
            <a:off x="762000" y="6510814"/>
            <a:ext cx="8415338" cy="17297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6430"/>
              </a:lnSpc>
              <a:buNone/>
            </a:pPr>
            <a:r>
              <a:rPr lang="en-US" sz="5400" spc="-15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100-Ropani Smart</a:t>
            </a:r>
            <a:pPr algn="l" indent="0" marL="0">
              <a:lnSpc>
                <a:spcPts val="643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430"/>
              </a:lnSpc>
              <a:buNone/>
            </a:pPr>
            <a:r>
              <a:rPr lang="en-US" sz="5400" spc="-15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Micro-Township</a:t>
            </a:r>
            <a:endParaRPr lang="en-US" sz="5400" dirty="0"/>
          </a:p>
        </p:txBody>
      </p:sp>
      <p:sp>
        <p:nvSpPr>
          <p:cNvPr id="7" name="subtitle-424"/>
          <p:cNvSpPr txBox="1"/>
          <p:nvPr/>
        </p:nvSpPr>
        <p:spPr>
          <a:xfrm>
            <a:off x="762000" y="8762048"/>
            <a:ext cx="8415338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A Premium Integrated Smart Eco-Township for a Future-Ready Nepal</a:t>
            </a:r>
            <a:endParaRPr lang="en-US" sz="2100" dirty="0"/>
          </a:p>
        </p:txBody>
      </p:sp>
      <p:pic>
        <p:nvPicPr>
          <p:cNvPr id="8" name="img-image-diagram-AHNCe4-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5520" y="0"/>
            <a:ext cx="8410575" cy="10287000"/>
          </a:xfrm>
          <a:prstGeom prst="rect">
            <a:avLst/>
          </a:prstGeom>
        </p:spPr>
      </p:pic>
      <p:pic>
        <p:nvPicPr>
          <p:cNvPr id="9" name="cs-pitch-cover-shape-a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681" y="-47625"/>
            <a:ext cx="4705350" cy="3495675"/>
          </a:xfrm>
          <a:prstGeom prst="rect">
            <a:avLst/>
          </a:prstGeom>
        </p:spPr>
      </p:pic>
      <p:pic>
        <p:nvPicPr>
          <p:cNvPr id="10" name="cs-pitch-cover-shape-b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681" y="2684740"/>
            <a:ext cx="3514725" cy="5953125"/>
          </a:xfrm>
          <a:prstGeom prst="rect">
            <a:avLst/>
          </a:prstGeom>
        </p:spPr>
      </p:pic>
      <p:pic>
        <p:nvPicPr>
          <p:cNvPr id="11" name="cs-pitch-cover-shape-c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8206" y="6721435"/>
            <a:ext cx="3495675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907e3de-8b49-4f2e-bb47-ebb985833e9d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717036" y="1568172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70"/>
          <p:cNvSpPr txBox="1"/>
          <p:nvPr/>
        </p:nvSpPr>
        <p:spPr>
          <a:xfrm>
            <a:off x="3781425" y="762000"/>
            <a:ext cx="10758488" cy="7391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00"/>
              </a:lnSpc>
              <a:buNone/>
            </a:pPr>
            <a:r>
              <a:rPr lang="en-US" sz="4200" spc="-118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Digital Ecosystem</a:t>
            </a:r>
            <a:endParaRPr lang="en-US" sz="4200" dirty="0"/>
          </a:p>
        </p:txBody>
      </p:sp>
      <p:sp>
        <p:nvSpPr>
          <p:cNvPr id="5" name="subtitle-428"/>
          <p:cNvSpPr txBox="1"/>
          <p:nvPr/>
        </p:nvSpPr>
        <p:spPr>
          <a:xfrm>
            <a:off x="3781425" y="1777722"/>
            <a:ext cx="10758488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A unified digital architecture powering real-time township intelligence, safety, and infrastructure management.</a:t>
            </a:r>
            <a:endParaRPr lang="en-US" sz="2100" dirty="0"/>
          </a:p>
        </p:txBody>
      </p:sp>
      <p:pic>
        <p:nvPicPr>
          <p:cNvPr id="6" name="listphone4node-layer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46489" y="3086100"/>
            <a:ext cx="7794903" cy="7200900"/>
          </a:xfrm>
          <a:prstGeom prst="rect">
            <a:avLst/>
          </a:prstGeom>
        </p:spPr>
      </p:pic>
      <p:pic>
        <p:nvPicPr>
          <p:cNvPr id="7" name="SVG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7732" y="4630698"/>
            <a:ext cx="540068" cy="540068"/>
          </a:xfrm>
          <a:prstGeom prst="rect">
            <a:avLst/>
          </a:prstGeom>
        </p:spPr>
      </p:pic>
      <p:pic>
        <p:nvPicPr>
          <p:cNvPr id="8" name="SVG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92583" y="4630698"/>
            <a:ext cx="540068" cy="540068"/>
          </a:xfrm>
          <a:prstGeom prst="rect">
            <a:avLst/>
          </a:prstGeom>
        </p:spPr>
      </p:pic>
      <p:pic>
        <p:nvPicPr>
          <p:cNvPr id="9" name="SVG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92583" y="8204478"/>
            <a:ext cx="540068" cy="540068"/>
          </a:xfrm>
          <a:prstGeom prst="rect">
            <a:avLst/>
          </a:prstGeom>
        </p:spPr>
      </p:pic>
      <p:pic>
        <p:nvPicPr>
          <p:cNvPr id="10" name="SVG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67732" y="8204478"/>
            <a:ext cx="540068" cy="540068"/>
          </a:xfrm>
          <a:prstGeom prst="rect">
            <a:avLst/>
          </a:prstGeom>
        </p:spPr>
      </p:pic>
      <p:sp>
        <p:nvSpPr>
          <p:cNvPr id="11" name="headingtext-diagram-P6yTC4-0-1"/>
          <p:cNvSpPr txBox="1"/>
          <p:nvPr/>
        </p:nvSpPr>
        <p:spPr>
          <a:xfrm>
            <a:off x="762000" y="3934659"/>
            <a:ext cx="42910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Digital Centre</a:t>
            </a:r>
            <a:endParaRPr lang="en-US" sz="2100" dirty="0"/>
          </a:p>
        </p:txBody>
      </p:sp>
      <p:sp>
        <p:nvSpPr>
          <p:cNvPr id="12" name="bodytext-diagram-P6yTC4-0-1"/>
          <p:cNvSpPr txBox="1"/>
          <p:nvPr/>
        </p:nvSpPr>
        <p:spPr>
          <a:xfrm>
            <a:off x="762000" y="4341495"/>
            <a:ext cx="4291013" cy="1624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Centralised hub monitoring energy flow, environmental quality, and all township utility operations.</a:t>
            </a:r>
            <a:endParaRPr lang="en-US" sz="2100" dirty="0"/>
          </a:p>
        </p:txBody>
      </p:sp>
      <p:sp>
        <p:nvSpPr>
          <p:cNvPr id="13" name="headingtext-diagram-P6yTC4-1-2"/>
          <p:cNvSpPr txBox="1"/>
          <p:nvPr/>
        </p:nvSpPr>
        <p:spPr>
          <a:xfrm>
            <a:off x="13262134" y="4125278"/>
            <a:ext cx="4300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Management Sys</a:t>
            </a:r>
            <a:endParaRPr lang="en-US" sz="2100" dirty="0"/>
          </a:p>
        </p:txBody>
      </p:sp>
      <p:sp>
        <p:nvSpPr>
          <p:cNvPr id="14" name="bodytext-diagram-P6yTC4-1-2"/>
          <p:cNvSpPr txBox="1"/>
          <p:nvPr/>
        </p:nvSpPr>
        <p:spPr>
          <a:xfrm>
            <a:off x="13262134" y="4532114"/>
            <a:ext cx="4300538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Unified platform tracking traffic flow, water levels, and utility billing across the entire enclave.</a:t>
            </a:r>
            <a:endParaRPr lang="en-US" sz="2100" dirty="0"/>
          </a:p>
        </p:txBody>
      </p:sp>
      <p:sp>
        <p:nvSpPr>
          <p:cNvPr id="15" name="headingtext-diagram-P6yTC4-2-3"/>
          <p:cNvSpPr txBox="1"/>
          <p:nvPr/>
        </p:nvSpPr>
        <p:spPr>
          <a:xfrm>
            <a:off x="13262134" y="7508081"/>
            <a:ext cx="4300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AI Surveillance</a:t>
            </a:r>
            <a:endParaRPr lang="en-US" sz="2100" dirty="0"/>
          </a:p>
        </p:txBody>
      </p:sp>
      <p:sp>
        <p:nvSpPr>
          <p:cNvPr id="16" name="bodytext-diagram-P6yTC4-2-3"/>
          <p:cNvSpPr txBox="1"/>
          <p:nvPr/>
        </p:nvSpPr>
        <p:spPr>
          <a:xfrm>
            <a:off x="13262134" y="7914918"/>
            <a:ext cx="4300538" cy="1624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24/7 monitoring with facial recognition, ANPR-enabled entry, and automated emergency response alerts.</a:t>
            </a:r>
            <a:endParaRPr lang="en-US" sz="2100" dirty="0"/>
          </a:p>
        </p:txBody>
      </p:sp>
      <p:sp>
        <p:nvSpPr>
          <p:cNvPr id="17" name="headingtext-diagram-P6yTC4-3-4"/>
          <p:cNvSpPr txBox="1"/>
          <p:nvPr/>
        </p:nvSpPr>
        <p:spPr>
          <a:xfrm>
            <a:off x="762000" y="7508081"/>
            <a:ext cx="42910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Resident App</a:t>
            </a:r>
            <a:endParaRPr lang="en-US" sz="2100" dirty="0"/>
          </a:p>
        </p:txBody>
      </p:sp>
      <p:sp>
        <p:nvSpPr>
          <p:cNvPr id="18" name="bodytext-diagram-P6yTC4-3-4"/>
          <p:cNvSpPr txBox="1"/>
          <p:nvPr/>
        </p:nvSpPr>
        <p:spPr>
          <a:xfrm>
            <a:off x="762000" y="7914918"/>
            <a:ext cx="4291013" cy="1624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Digital portal for facility booking, maintenance requests, and direct community communication channels.</a:t>
            </a:r>
            <a:endParaRPr lang="en-US" sz="2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90f78bb-6d6c-40fb-97fe-64adb713deef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iceberghidden4node-layer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headingtext-diagram-hX7lwv-0-1"/>
          <p:cNvSpPr txBox="1"/>
          <p:nvPr/>
        </p:nvSpPr>
        <p:spPr>
          <a:xfrm>
            <a:off x="1632585" y="5860137"/>
            <a:ext cx="44719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Seismic Design</a:t>
            </a:r>
            <a:endParaRPr lang="en-US" sz="2100" dirty="0"/>
          </a:p>
        </p:txBody>
      </p:sp>
      <p:sp>
        <p:nvSpPr>
          <p:cNvPr id="5" name="bodytext-diagram-hX7lwv-0-1"/>
          <p:cNvSpPr txBox="1"/>
          <p:nvPr/>
        </p:nvSpPr>
        <p:spPr>
          <a:xfrm>
            <a:off x="1632585" y="6266974"/>
            <a:ext cx="4471988" cy="9201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616B7C"/>
                </a:solidFill>
                <a:latin typeface="Be Vietnam Pro" panose="00000500000000000000" pitchFamily="2" charset="0"/>
              </a:rPr>
              <a:t>Structures follow enhanced earthquake-resistant building codes with flexible utility connections.</a:t>
            </a:r>
            <a:endParaRPr lang="en-US" sz="1500" dirty="0"/>
          </a:p>
        </p:txBody>
      </p:sp>
      <p:sp>
        <p:nvSpPr>
          <p:cNvPr id="6" name="headingtext-diagram-hX7lwv-1-2"/>
          <p:cNvSpPr txBox="1"/>
          <p:nvPr/>
        </p:nvSpPr>
        <p:spPr>
          <a:xfrm>
            <a:off x="12204383" y="5996345"/>
            <a:ext cx="44719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Fire Suppression</a:t>
            </a:r>
            <a:endParaRPr lang="en-US" sz="2100" dirty="0"/>
          </a:p>
        </p:txBody>
      </p:sp>
      <p:sp>
        <p:nvSpPr>
          <p:cNvPr id="7" name="bodytext-diagram-hX7lwv-1-2"/>
          <p:cNvSpPr txBox="1"/>
          <p:nvPr/>
        </p:nvSpPr>
        <p:spPr>
          <a:xfrm>
            <a:off x="12204383" y="6403181"/>
            <a:ext cx="4471988" cy="643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616B7C"/>
                </a:solidFill>
                <a:latin typeface="Be Vietnam Pro" panose="00000500000000000000" pitchFamily="2" charset="0"/>
              </a:rPr>
              <a:t>Advanced smart detection systems integrated with on-site fire reserves and automated alerts.</a:t>
            </a:r>
            <a:endParaRPr lang="en-US" sz="1500" dirty="0"/>
          </a:p>
        </p:txBody>
      </p:sp>
      <p:sp>
        <p:nvSpPr>
          <p:cNvPr id="8" name="headingtext-diagram-hX7lwv-2-3"/>
          <p:cNvSpPr txBox="1"/>
          <p:nvPr/>
        </p:nvSpPr>
        <p:spPr>
          <a:xfrm>
            <a:off x="2289810" y="8108037"/>
            <a:ext cx="44719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Flood Management</a:t>
            </a:r>
            <a:endParaRPr lang="en-US" sz="2100" dirty="0"/>
          </a:p>
        </p:txBody>
      </p:sp>
      <p:sp>
        <p:nvSpPr>
          <p:cNvPr id="9" name="bodytext-diagram-hX7lwv-2-3"/>
          <p:cNvSpPr txBox="1"/>
          <p:nvPr/>
        </p:nvSpPr>
        <p:spPr>
          <a:xfrm>
            <a:off x="2289810" y="8514874"/>
            <a:ext cx="4471988" cy="9201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616B7C"/>
                </a:solidFill>
                <a:latin typeface="Be Vietnam Pro" panose="00000500000000000000" pitchFamily="2" charset="0"/>
              </a:rPr>
              <a:t>Sustainable drainage systems handle extreme rainfall using pervious surfaces and recharge pits.</a:t>
            </a:r>
            <a:endParaRPr lang="en-US" sz="1500" dirty="0"/>
          </a:p>
        </p:txBody>
      </p:sp>
      <p:sp>
        <p:nvSpPr>
          <p:cNvPr id="10" name="headingtext-diagram-hX7lwv-3-4"/>
          <p:cNvSpPr txBox="1"/>
          <p:nvPr/>
        </p:nvSpPr>
        <p:spPr>
          <a:xfrm>
            <a:off x="11166157" y="8108037"/>
            <a:ext cx="44719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Contingency Plans</a:t>
            </a:r>
            <a:endParaRPr lang="en-US" sz="2100" dirty="0"/>
          </a:p>
        </p:txBody>
      </p:sp>
      <p:sp>
        <p:nvSpPr>
          <p:cNvPr id="11" name="bodytext-diagram-hX7lwv-3-4"/>
          <p:cNvSpPr txBox="1"/>
          <p:nvPr/>
        </p:nvSpPr>
        <p:spPr>
          <a:xfrm>
            <a:off x="11166157" y="8514874"/>
            <a:ext cx="4471988" cy="9201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500" dirty="0">
                <a:solidFill>
                  <a:srgbClr val="616B7C"/>
                </a:solidFill>
                <a:latin typeface="Be Vietnam Pro" panose="00000500000000000000" pitchFamily="2" charset="0"/>
              </a:rPr>
              <a:t>Dedicated backup power and water systems maintain essential services during regional failures.</a:t>
            </a:r>
            <a:endParaRPr lang="en-US" sz="1500" dirty="0"/>
          </a:p>
        </p:txBody>
      </p:sp>
      <p:sp>
        <p:nvSpPr>
          <p:cNvPr id="12" name="text-element"/>
          <p:cNvSpPr/>
          <p:nvPr/>
        </p:nvSpPr>
        <p:spPr>
          <a:xfrm>
            <a:off x="7711321" y="2202894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13" name="title-429"/>
          <p:cNvSpPr txBox="1"/>
          <p:nvPr/>
        </p:nvSpPr>
        <p:spPr>
          <a:xfrm>
            <a:off x="3867150" y="762000"/>
            <a:ext cx="10577513" cy="13677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5000"/>
              </a:lnSpc>
              <a:buNone/>
            </a:pPr>
            <a:r>
              <a:rPr lang="en-US" sz="4200" spc="-118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Prioritising Safety Through Advanced</a:t>
            </a:r>
            <a:pPr algn="ctr" indent="0" marL="0">
              <a:lnSpc>
                <a:spcPts val="500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5000"/>
              </a:lnSpc>
              <a:buNone/>
            </a:pPr>
            <a:r>
              <a:rPr lang="en-US" sz="4200" spc="-118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Seismic and Fire Resilience</a:t>
            </a:r>
            <a:endParaRPr lang="en-US" sz="4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6baf045-c5a7-4f92-81ae-d75bfea8faa2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62000" y="3210163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79"/>
          <p:cNvSpPr txBox="1"/>
          <p:nvPr/>
        </p:nvSpPr>
        <p:spPr>
          <a:xfrm>
            <a:off x="762000" y="1043940"/>
            <a:ext cx="16797338" cy="20916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7850"/>
              </a:lnSpc>
              <a:buNone/>
            </a:pPr>
            <a:r>
              <a:rPr lang="en-US" sz="6600" spc="-185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Project Budget and Phased</a:t>
            </a:r>
            <a:pPr algn="l" indent="0" marL="0">
              <a:lnSpc>
                <a:spcPts val="785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850"/>
              </a:lnSpc>
              <a:buNone/>
            </a:pPr>
            <a:r>
              <a:rPr lang="en-US" sz="6600" spc="-185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Investment Requirements</a:t>
            </a:r>
            <a:endParaRPr lang="en-US" sz="6600" dirty="0"/>
          </a:p>
        </p:txBody>
      </p:sp>
      <p:sp>
        <p:nvSpPr>
          <p:cNvPr id="5" name="label"/>
          <p:cNvSpPr/>
          <p:nvPr/>
        </p:nvSpPr>
        <p:spPr>
          <a:xfrm>
            <a:off x="762000" y="762000"/>
            <a:ext cx="381000" cy="121920"/>
          </a:xfrm>
          <a:prstGeom prst="roundRect">
            <a:avLst>
              <a:gd name="adj" fmla="val 312500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62000" y="4819650"/>
            <a:ext cx="3228975" cy="4705350"/>
          </a:xfrm>
          <a:prstGeom prst="roundRect">
            <a:avLst>
              <a:gd name="adj" fmla="val 7080"/>
            </a:avLst>
          </a:prstGeom>
          <a:solidFill>
            <a:srgbClr val="0022FF"/>
          </a:solidFill>
          <a:ln/>
        </p:spPr>
      </p:sp>
      <p:sp>
        <p:nvSpPr>
          <p:cNvPr id="7" name="node-diagram-Zw8sB0-0"/>
          <p:cNvSpPr/>
          <p:nvPr/>
        </p:nvSpPr>
        <p:spPr>
          <a:xfrm>
            <a:off x="762000" y="4819650"/>
            <a:ext cx="3228975" cy="4705350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::before"/>
          <p:cNvSpPr txBox="1"/>
          <p:nvPr/>
        </p:nvSpPr>
        <p:spPr>
          <a:xfrm>
            <a:off x="2233732" y="5176838"/>
            <a:ext cx="287298" cy="77914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40"/>
              </a:lnSpc>
              <a:buNone/>
            </a:pPr>
            <a:r>
              <a:rPr lang="en-US" sz="4800" spc="-15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1</a:t>
            </a:r>
            <a:endParaRPr lang="en-US" sz="4800" dirty="0"/>
          </a:p>
        </p:txBody>
      </p:sp>
      <p:sp>
        <p:nvSpPr>
          <p:cNvPr id="9" name="headingtext-diagram-Zw8sB0-0-1"/>
          <p:cNvSpPr txBox="1"/>
          <p:nvPr/>
        </p:nvSpPr>
        <p:spPr>
          <a:xfrm>
            <a:off x="1143000" y="6069330"/>
            <a:ext cx="2500313" cy="7581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Civil &amp;</a:t>
            </a:r>
            <a:pPr algn="ctr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Infrastructure</a:t>
            </a:r>
            <a:endParaRPr lang="en-US" sz="2100" dirty="0"/>
          </a:p>
        </p:txBody>
      </p:sp>
      <p:sp>
        <p:nvSpPr>
          <p:cNvPr id="10" name="bodytext-diagram-Zw8sB0-0-1"/>
          <p:cNvSpPr txBox="1"/>
          <p:nvPr/>
        </p:nvSpPr>
        <p:spPr>
          <a:xfrm>
            <a:off x="1143000" y="6844903"/>
            <a:ext cx="2500313" cy="2005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Allocating 22-38 Crore for roads, ducting, drainage, and perimeter security systems.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4145280" y="4819650"/>
            <a:ext cx="3228975" cy="4705350"/>
          </a:xfrm>
          <a:prstGeom prst="roundRect">
            <a:avLst>
              <a:gd name="adj" fmla="val 7080"/>
            </a:avLst>
          </a:prstGeom>
          <a:solidFill>
            <a:srgbClr val="006FFC"/>
          </a:solidFill>
          <a:ln/>
        </p:spPr>
      </p:sp>
      <p:sp>
        <p:nvSpPr>
          <p:cNvPr id="12" name="node-diagram-Zw8sB0-1"/>
          <p:cNvSpPr/>
          <p:nvPr/>
        </p:nvSpPr>
        <p:spPr>
          <a:xfrm>
            <a:off x="4145280" y="4819650"/>
            <a:ext cx="3228975" cy="4705350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3" name="::before"/>
          <p:cNvSpPr txBox="1"/>
          <p:nvPr/>
        </p:nvSpPr>
        <p:spPr>
          <a:xfrm>
            <a:off x="5555456" y="5176838"/>
            <a:ext cx="410408" cy="77914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40"/>
              </a:lnSpc>
              <a:buNone/>
            </a:pPr>
            <a:r>
              <a:rPr lang="en-US" sz="4800" spc="-15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2</a:t>
            </a:r>
            <a:endParaRPr lang="en-US" sz="4800" dirty="0"/>
          </a:p>
        </p:txBody>
      </p:sp>
      <p:sp>
        <p:nvSpPr>
          <p:cNvPr id="14" name="headingtext-diagram-Zw8sB0-1-2"/>
          <p:cNvSpPr txBox="1"/>
          <p:nvPr/>
        </p:nvSpPr>
        <p:spPr>
          <a:xfrm>
            <a:off x="4526280" y="6069330"/>
            <a:ext cx="2500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Utilities &amp; ICT</a:t>
            </a:r>
            <a:endParaRPr lang="en-US" sz="2100" dirty="0"/>
          </a:p>
        </p:txBody>
      </p:sp>
      <p:sp>
        <p:nvSpPr>
          <p:cNvPr id="15" name="bodytext-diagram-Zw8sB0-1-2"/>
          <p:cNvSpPr txBox="1"/>
          <p:nvPr/>
        </p:nvSpPr>
        <p:spPr>
          <a:xfrm>
            <a:off x="4526280" y="6514267"/>
            <a:ext cx="2500313" cy="2005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Allocating 15-27 Crore for FTTH, smart grids, solar energy, and IoT network systems.</a:t>
            </a:r>
            <a:endParaRPr lang="en-US" sz="2100" dirty="0"/>
          </a:p>
        </p:txBody>
      </p:sp>
      <p:sp>
        <p:nvSpPr>
          <p:cNvPr id="16" name="Shape 14"/>
          <p:cNvSpPr/>
          <p:nvPr/>
        </p:nvSpPr>
        <p:spPr>
          <a:xfrm>
            <a:off x="7528560" y="4819650"/>
            <a:ext cx="3228975" cy="4705350"/>
          </a:xfrm>
          <a:prstGeom prst="roundRect">
            <a:avLst>
              <a:gd name="adj" fmla="val 7080"/>
            </a:avLst>
          </a:prstGeom>
          <a:solidFill>
            <a:srgbClr val="00BBF9"/>
          </a:solidFill>
          <a:ln/>
        </p:spPr>
      </p:sp>
      <p:sp>
        <p:nvSpPr>
          <p:cNvPr id="17" name="node-diagram-Zw8sB0-2"/>
          <p:cNvSpPr/>
          <p:nvPr/>
        </p:nvSpPr>
        <p:spPr>
          <a:xfrm>
            <a:off x="7528560" y="4819650"/>
            <a:ext cx="3228975" cy="4705350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8" name="::before"/>
          <p:cNvSpPr txBox="1"/>
          <p:nvPr/>
        </p:nvSpPr>
        <p:spPr>
          <a:xfrm>
            <a:off x="8939093" y="5176838"/>
            <a:ext cx="409813" cy="77914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40"/>
              </a:lnSpc>
              <a:buNone/>
            </a:pPr>
            <a:r>
              <a:rPr lang="en-US" sz="4800" spc="-15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3</a:t>
            </a:r>
            <a:endParaRPr lang="en-US" sz="4800" dirty="0"/>
          </a:p>
        </p:txBody>
      </p:sp>
      <p:sp>
        <p:nvSpPr>
          <p:cNvPr id="19" name="headingtext-diagram-Zw8sB0-2-3"/>
          <p:cNvSpPr txBox="1"/>
          <p:nvPr/>
        </p:nvSpPr>
        <p:spPr>
          <a:xfrm>
            <a:off x="7909560" y="6069330"/>
            <a:ext cx="250031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Vertical Build</a:t>
            </a:r>
            <a:endParaRPr lang="en-US" sz="2100" dirty="0"/>
          </a:p>
        </p:txBody>
      </p:sp>
      <p:sp>
        <p:nvSpPr>
          <p:cNvPr id="20" name="bodytext-diagram-Zw8sB0-2-3"/>
          <p:cNvSpPr txBox="1"/>
          <p:nvPr/>
        </p:nvSpPr>
        <p:spPr>
          <a:xfrm>
            <a:off x="7909560" y="6514267"/>
            <a:ext cx="2500313" cy="2386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Allocating 180-300 Crore for construction of residential towers and commercial spaces.</a:t>
            </a:r>
            <a:endParaRPr lang="en-US" sz="2100" dirty="0"/>
          </a:p>
        </p:txBody>
      </p:sp>
      <p:sp>
        <p:nvSpPr>
          <p:cNvPr id="21" name="Shape 19"/>
          <p:cNvSpPr/>
          <p:nvPr/>
        </p:nvSpPr>
        <p:spPr>
          <a:xfrm>
            <a:off x="10911840" y="4819650"/>
            <a:ext cx="3228975" cy="4705350"/>
          </a:xfrm>
          <a:prstGeom prst="roundRect">
            <a:avLst>
              <a:gd name="adj" fmla="val 7080"/>
            </a:avLst>
          </a:prstGeom>
          <a:solidFill>
            <a:srgbClr val="01DFE1"/>
          </a:solidFill>
          <a:ln/>
        </p:spPr>
      </p:sp>
      <p:sp>
        <p:nvSpPr>
          <p:cNvPr id="22" name="node-diagram-Zw8sB0-3"/>
          <p:cNvSpPr/>
          <p:nvPr/>
        </p:nvSpPr>
        <p:spPr>
          <a:xfrm>
            <a:off x="10911840" y="4819650"/>
            <a:ext cx="3228975" cy="4705350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3" name="::before"/>
          <p:cNvSpPr txBox="1"/>
          <p:nvPr/>
        </p:nvSpPr>
        <p:spPr>
          <a:xfrm>
            <a:off x="12311419" y="5176838"/>
            <a:ext cx="431721" cy="77914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40"/>
              </a:lnSpc>
              <a:buNone/>
            </a:pPr>
            <a:r>
              <a:rPr lang="en-US" sz="4800" spc="-15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4</a:t>
            </a:r>
            <a:endParaRPr lang="en-US" sz="4800" dirty="0"/>
          </a:p>
        </p:txBody>
      </p:sp>
      <p:sp>
        <p:nvSpPr>
          <p:cNvPr id="24" name="headingtext-diagram-Zw8sB0-3-4"/>
          <p:cNvSpPr txBox="1"/>
          <p:nvPr/>
        </p:nvSpPr>
        <p:spPr>
          <a:xfrm>
            <a:off x="11292840" y="6069330"/>
            <a:ext cx="2500313" cy="7581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Software &amp;</a:t>
            </a:r>
            <a:pPr algn="ctr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Operations</a:t>
            </a:r>
            <a:endParaRPr lang="en-US" sz="2100" dirty="0"/>
          </a:p>
        </p:txBody>
      </p:sp>
      <p:sp>
        <p:nvSpPr>
          <p:cNvPr id="25" name="bodytext-diagram-Zw8sB0-3-4"/>
          <p:cNvSpPr txBox="1"/>
          <p:nvPr/>
        </p:nvSpPr>
        <p:spPr>
          <a:xfrm>
            <a:off x="11292840" y="6844903"/>
            <a:ext cx="2500313" cy="2386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Allocating 5-11 Crore for TMS, AI surveillance technology, and command center setups.</a:t>
            </a:r>
            <a:endParaRPr lang="en-US" sz="2100" dirty="0"/>
          </a:p>
        </p:txBody>
      </p:sp>
      <p:sp>
        <p:nvSpPr>
          <p:cNvPr id="26" name="Shape 24"/>
          <p:cNvSpPr/>
          <p:nvPr/>
        </p:nvSpPr>
        <p:spPr>
          <a:xfrm>
            <a:off x="14295120" y="4819650"/>
            <a:ext cx="3228975" cy="4705350"/>
          </a:xfrm>
          <a:prstGeom prst="roundRect">
            <a:avLst>
              <a:gd name="adj" fmla="val 7080"/>
            </a:avLst>
          </a:prstGeom>
          <a:solidFill>
            <a:srgbClr val="0022FF"/>
          </a:solidFill>
          <a:ln/>
        </p:spPr>
      </p:sp>
      <p:sp>
        <p:nvSpPr>
          <p:cNvPr id="27" name="node-diagram-Zw8sB0-4"/>
          <p:cNvSpPr/>
          <p:nvPr/>
        </p:nvSpPr>
        <p:spPr>
          <a:xfrm>
            <a:off x="14295120" y="4819650"/>
            <a:ext cx="3228975" cy="4705350"/>
          </a:xfrm>
          <a:prstGeom prst="roundRect">
            <a:avLst>
              <a:gd name="adj" fmla="val 7080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8" name="::before"/>
          <p:cNvSpPr txBox="1"/>
          <p:nvPr/>
        </p:nvSpPr>
        <p:spPr>
          <a:xfrm>
            <a:off x="15702319" y="5176838"/>
            <a:ext cx="416481" cy="77914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40"/>
              </a:lnSpc>
              <a:buNone/>
            </a:pPr>
            <a:r>
              <a:rPr lang="en-US" sz="4800" spc="-15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5</a:t>
            </a:r>
            <a:endParaRPr lang="en-US" sz="4800" dirty="0"/>
          </a:p>
        </p:txBody>
      </p:sp>
      <p:sp>
        <p:nvSpPr>
          <p:cNvPr id="29" name="headingtext-diagram-Zw8sB0-4-5"/>
          <p:cNvSpPr txBox="1"/>
          <p:nvPr/>
        </p:nvSpPr>
        <p:spPr>
          <a:xfrm>
            <a:off x="14676120" y="6069330"/>
            <a:ext cx="2500313" cy="7581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Community</a:t>
            </a:r>
            <a:pPr algn="ctr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&amp; Lifestyle</a:t>
            </a:r>
            <a:endParaRPr lang="en-US" sz="2100" dirty="0"/>
          </a:p>
        </p:txBody>
      </p:sp>
      <p:sp>
        <p:nvSpPr>
          <p:cNvPr id="30" name="bodytext-diagram-Zw8sB0-4-5"/>
          <p:cNvSpPr txBox="1"/>
          <p:nvPr/>
        </p:nvSpPr>
        <p:spPr>
          <a:xfrm>
            <a:off x="14676120" y="6844903"/>
            <a:ext cx="2500313" cy="2005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Allocating 8-15 Crore for sports, wellness facilities, healthcare, and public parks.</a:t>
            </a:r>
            <a:endParaRPr lang="en-US" sz="2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c1fbae3-20b4-4c48-acfa-d47fc47448c0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62000" y="1596390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19"/>
          <p:cNvSpPr txBox="1"/>
          <p:nvPr/>
        </p:nvSpPr>
        <p:spPr>
          <a:xfrm>
            <a:off x="762000" y="762000"/>
            <a:ext cx="8358188" cy="653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320"/>
              </a:lnSpc>
              <a:buNone/>
            </a:pPr>
            <a:r>
              <a:rPr lang="en-US" sz="3600" spc="-10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Revenue &amp; Investor Returns</a:t>
            </a:r>
            <a:endParaRPr lang="en-US" sz="3600" dirty="0"/>
          </a:p>
        </p:txBody>
      </p:sp>
      <p:sp>
        <p:nvSpPr>
          <p:cNvPr id="5" name="subtitle-401"/>
          <p:cNvSpPr txBox="1"/>
          <p:nvPr/>
        </p:nvSpPr>
        <p:spPr>
          <a:xfrm>
            <a:off x="762000" y="1929765"/>
            <a:ext cx="8358188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The financial model leverages diverse income streams, including real estate sales, commercial leasing, and recurring maintenance, to drive strong partner returns.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0610850" y="762000"/>
            <a:ext cx="6915150" cy="2076450"/>
          </a:xfrm>
          <a:prstGeom prst="roundRect">
            <a:avLst>
              <a:gd name="adj" fmla="val 11009"/>
            </a:avLst>
          </a:prstGeom>
          <a:solidFill>
            <a:srgbClr val="0022FF"/>
          </a:solidFill>
          <a:ln/>
        </p:spPr>
      </p:sp>
      <p:sp>
        <p:nvSpPr>
          <p:cNvPr id="7" name="node-diagram-MulA7V-0"/>
          <p:cNvSpPr/>
          <p:nvPr/>
        </p:nvSpPr>
        <p:spPr>
          <a:xfrm>
            <a:off x="10610850" y="762000"/>
            <a:ext cx="6915150" cy="2076450"/>
          </a:xfrm>
          <a:prstGeom prst="roundRect">
            <a:avLst>
              <a:gd name="adj" fmla="val 11009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data-driventext-diagram-MulA7V-0-1"/>
          <p:cNvSpPr txBox="1"/>
          <p:nvPr/>
        </p:nvSpPr>
        <p:spPr>
          <a:xfrm>
            <a:off x="10915650" y="990600"/>
            <a:ext cx="6338888" cy="6248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9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350 - 550Cr</a:t>
            </a:r>
            <a:endParaRPr lang="en-US" sz="3900" dirty="0"/>
          </a:p>
        </p:txBody>
      </p:sp>
      <p:sp>
        <p:nvSpPr>
          <p:cNvPr id="9" name="bodytext-diagram-MulA7V-0-1"/>
          <p:cNvSpPr txBox="1"/>
          <p:nvPr/>
        </p:nvSpPr>
        <p:spPr>
          <a:xfrm>
            <a:off x="10915650" y="1624965"/>
            <a:ext cx="61198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Be Vietnam Pro" panose="00000500000000000000" pitchFamily="2" charset="0"/>
              </a:rPr>
              <a:t>Gross revenue from 400-500 premium residential units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0610850" y="2990850"/>
            <a:ext cx="6915150" cy="2076450"/>
          </a:xfrm>
          <a:prstGeom prst="roundRect">
            <a:avLst>
              <a:gd name="adj" fmla="val 11009"/>
            </a:avLst>
          </a:prstGeom>
          <a:solidFill>
            <a:srgbClr val="006FFC"/>
          </a:solidFill>
          <a:ln/>
        </p:spPr>
      </p:sp>
      <p:sp>
        <p:nvSpPr>
          <p:cNvPr id="11" name="node-diagram-MulA7V-1"/>
          <p:cNvSpPr/>
          <p:nvPr/>
        </p:nvSpPr>
        <p:spPr>
          <a:xfrm>
            <a:off x="10610850" y="2990850"/>
            <a:ext cx="6915150" cy="2076450"/>
          </a:xfrm>
          <a:prstGeom prst="roundRect">
            <a:avLst>
              <a:gd name="adj" fmla="val 11009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2" name="data-driventext-diagram-MulA7V-1-2"/>
          <p:cNvSpPr txBox="1"/>
          <p:nvPr/>
        </p:nvSpPr>
        <p:spPr>
          <a:xfrm>
            <a:off x="10915650" y="3219450"/>
            <a:ext cx="6338888" cy="6248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9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15 - 22%</a:t>
            </a:r>
            <a:endParaRPr lang="en-US" sz="3900" dirty="0"/>
          </a:p>
        </p:txBody>
      </p:sp>
      <p:sp>
        <p:nvSpPr>
          <p:cNvPr id="13" name="bodytext-diagram-MulA7V-1-2"/>
          <p:cNvSpPr txBox="1"/>
          <p:nvPr/>
        </p:nvSpPr>
        <p:spPr>
          <a:xfrm>
            <a:off x="10915650" y="3853815"/>
            <a:ext cx="51482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Be Vietnam Pro" panose="00000500000000000000" pitchFamily="2" charset="0"/>
              </a:rPr>
              <a:t>Internal rate of return for institutional partners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10610850" y="5219700"/>
            <a:ext cx="6915150" cy="2076450"/>
          </a:xfrm>
          <a:prstGeom prst="roundRect">
            <a:avLst>
              <a:gd name="adj" fmla="val 11009"/>
            </a:avLst>
          </a:prstGeom>
          <a:solidFill>
            <a:srgbClr val="00BBF9"/>
          </a:solidFill>
          <a:ln/>
        </p:spPr>
      </p:sp>
      <p:sp>
        <p:nvSpPr>
          <p:cNvPr id="15" name="node-diagram-MulA7V-2"/>
          <p:cNvSpPr/>
          <p:nvPr/>
        </p:nvSpPr>
        <p:spPr>
          <a:xfrm>
            <a:off x="10610850" y="5219700"/>
            <a:ext cx="6915150" cy="2076450"/>
          </a:xfrm>
          <a:prstGeom prst="roundRect">
            <a:avLst>
              <a:gd name="adj" fmla="val 11009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6" name="data-driventext-diagram-MulA7V-2-3"/>
          <p:cNvSpPr txBox="1"/>
          <p:nvPr/>
        </p:nvSpPr>
        <p:spPr>
          <a:xfrm>
            <a:off x="10915650" y="5448300"/>
            <a:ext cx="6338888" cy="6248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9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8 - 14</a:t>
            </a:r>
            <a:endParaRPr lang="en-US" sz="3900" dirty="0"/>
          </a:p>
        </p:txBody>
      </p:sp>
      <p:sp>
        <p:nvSpPr>
          <p:cNvPr id="17" name="bodytext-diagram-MulA7V-2-3"/>
          <p:cNvSpPr txBox="1"/>
          <p:nvPr/>
        </p:nvSpPr>
        <p:spPr>
          <a:xfrm>
            <a:off x="10915650" y="6082665"/>
            <a:ext cx="60245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Be Vietnam Pro" panose="00000500000000000000" pitchFamily="2" charset="0"/>
              </a:rPr>
              <a:t>Years to recover investment through gains and leasing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10610850" y="7448550"/>
            <a:ext cx="6915150" cy="2076450"/>
          </a:xfrm>
          <a:prstGeom prst="roundRect">
            <a:avLst>
              <a:gd name="adj" fmla="val 11009"/>
            </a:avLst>
          </a:prstGeom>
          <a:solidFill>
            <a:srgbClr val="01DFE1"/>
          </a:solidFill>
          <a:ln/>
        </p:spPr>
      </p:sp>
      <p:sp>
        <p:nvSpPr>
          <p:cNvPr id="19" name="node-diagram-MulA7V-3"/>
          <p:cNvSpPr/>
          <p:nvPr/>
        </p:nvSpPr>
        <p:spPr>
          <a:xfrm>
            <a:off x="10610850" y="7448550"/>
            <a:ext cx="6915150" cy="2076450"/>
          </a:xfrm>
          <a:prstGeom prst="roundRect">
            <a:avLst>
              <a:gd name="adj" fmla="val 11009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0" name="data-driventext-diagram-MulA7V-3-4"/>
          <p:cNvSpPr txBox="1"/>
          <p:nvPr/>
        </p:nvSpPr>
        <p:spPr>
          <a:xfrm>
            <a:off x="10915650" y="7677150"/>
            <a:ext cx="6338888" cy="6248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9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5 - 8Cr</a:t>
            </a:r>
            <a:endParaRPr lang="en-US" sz="3900" dirty="0"/>
          </a:p>
        </p:txBody>
      </p:sp>
      <p:sp>
        <p:nvSpPr>
          <p:cNvPr id="21" name="bodytext-diagram-MulA7V-3-4"/>
          <p:cNvSpPr txBox="1"/>
          <p:nvPr/>
        </p:nvSpPr>
        <p:spPr>
          <a:xfrm>
            <a:off x="10915650" y="8311515"/>
            <a:ext cx="5881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Be Vietnam Pro" panose="00000500000000000000" pitchFamily="2" charset="0"/>
              </a:rPr>
              <a:t>Predictable income from township maintenance fees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b116ec3-2b62-439b-9284-8a91c5c06147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715250" y="2870359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32"/>
          <p:cNvSpPr txBox="1"/>
          <p:nvPr/>
        </p:nvSpPr>
        <p:spPr>
          <a:xfrm>
            <a:off x="762000" y="1066800"/>
            <a:ext cx="16797338" cy="17297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6430"/>
              </a:lnSpc>
              <a:buNone/>
            </a:pPr>
            <a:r>
              <a:rPr lang="en-US" sz="5400" spc="-15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A Clear Roadmap From Master</a:t>
            </a:r>
            <a:pPr algn="ctr" indent="0" marL="0">
              <a:lnSpc>
                <a:spcPts val="643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6430"/>
              </a:lnSpc>
              <a:buNone/>
            </a:pPr>
            <a:r>
              <a:rPr lang="en-US" sz="5400" spc="-15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Planning To Final Soft Launch</a:t>
            </a:r>
            <a:endParaRPr lang="en-US" sz="5400" dirty="0"/>
          </a:p>
        </p:txBody>
      </p:sp>
      <p:sp>
        <p:nvSpPr>
          <p:cNvPr id="5" name="::before"/>
          <p:cNvSpPr txBox="1"/>
          <p:nvPr/>
        </p:nvSpPr>
        <p:spPr>
          <a:xfrm>
            <a:off x="738188" y="3471863"/>
            <a:ext cx="217884" cy="46970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1.</a:t>
            </a:r>
            <a:endParaRPr lang="en-US" sz="2100" dirty="0"/>
          </a:p>
        </p:txBody>
      </p:sp>
      <p:sp>
        <p:nvSpPr>
          <p:cNvPr id="6" name="headingtext-diagram-wtZQXv-0-1"/>
          <p:cNvSpPr txBox="1"/>
          <p:nvPr/>
        </p:nvSpPr>
        <p:spPr>
          <a:xfrm>
            <a:off x="1008459" y="3495675"/>
            <a:ext cx="27765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Master Planning</a:t>
            </a:r>
            <a:endParaRPr lang="en-US" sz="2100" dirty="0"/>
          </a:p>
        </p:txBody>
      </p:sp>
      <p:pic>
        <p:nvPicPr>
          <p:cNvPr id="7" name="img-image-diagram-wtZQXv-0" descr="preencoded.png">    </p:cNvPr>
          <p:cNvPicPr>
            <a:picLocks noChangeAspect="1"/>
          </p:cNvPicPr>
          <p:nvPr/>
        </p:nvPicPr>
        <p:blipFill>
          <a:blip r:embed="rId1"/>
          <a:srcRect l="0" t="5834" r="0" b="5949"/>
          <a:stretch>
            <a:fillRect/>
          </a:stretch>
        </p:blipFill>
        <p:spPr>
          <a:xfrm>
            <a:off x="762000" y="4181475"/>
            <a:ext cx="2987040" cy="3381375"/>
          </a:xfrm>
          <a:prstGeom prst="roundRect">
            <a:avLst>
              <a:gd name="adj" fmla="val 7643"/>
            </a:avLst>
          </a:prstGeom>
        </p:spPr>
      </p:pic>
      <p:sp>
        <p:nvSpPr>
          <p:cNvPr id="8" name="bodytext-diagram-wtZQXv-0-1"/>
          <p:cNvSpPr txBox="1"/>
          <p:nvPr/>
        </p:nvSpPr>
        <p:spPr>
          <a:xfrm>
            <a:off x="762000" y="7903845"/>
            <a:ext cx="3024188" cy="1405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6–9 months dedicated to land surveys, geotechnical assessments, and master planning.</a:t>
            </a:r>
            <a:endParaRPr lang="en-US" sz="1800" dirty="0"/>
          </a:p>
        </p:txBody>
      </p:sp>
      <p:sp>
        <p:nvSpPr>
          <p:cNvPr id="9" name="::before"/>
          <p:cNvSpPr txBox="1"/>
          <p:nvPr/>
        </p:nvSpPr>
        <p:spPr>
          <a:xfrm>
            <a:off x="4182428" y="3471863"/>
            <a:ext cx="271701" cy="46970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2.</a:t>
            </a:r>
            <a:endParaRPr lang="en-US" sz="2100" dirty="0"/>
          </a:p>
        </p:txBody>
      </p:sp>
      <p:sp>
        <p:nvSpPr>
          <p:cNvPr id="10" name="headingtext-diagram-wtZQXv-1-2"/>
          <p:cNvSpPr txBox="1"/>
          <p:nvPr/>
        </p:nvSpPr>
        <p:spPr>
          <a:xfrm>
            <a:off x="4506516" y="3495675"/>
            <a:ext cx="27193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Core Infrastructure</a:t>
            </a:r>
            <a:endParaRPr lang="en-US" sz="2100" dirty="0"/>
          </a:p>
        </p:txBody>
      </p:sp>
      <p:pic>
        <p:nvPicPr>
          <p:cNvPr id="11" name="img-image-diagram-wtZQXv-1" descr="preencoded.png">    </p:cNvPr>
          <p:cNvPicPr>
            <a:picLocks noChangeAspect="1"/>
          </p:cNvPicPr>
          <p:nvPr/>
        </p:nvPicPr>
        <p:blipFill>
          <a:blip r:embed="rId2"/>
          <a:srcRect l="0" t="5946" r="0" b="6008"/>
          <a:stretch>
            <a:fillRect/>
          </a:stretch>
        </p:blipFill>
        <p:spPr>
          <a:xfrm>
            <a:off x="4206240" y="4181475"/>
            <a:ext cx="2987040" cy="3381375"/>
          </a:xfrm>
          <a:prstGeom prst="roundRect">
            <a:avLst>
              <a:gd name="adj" fmla="val 7643"/>
            </a:avLst>
          </a:prstGeom>
        </p:spPr>
      </p:pic>
      <p:sp>
        <p:nvSpPr>
          <p:cNvPr id="12" name="bodytext-diagram-wtZQXv-1-2"/>
          <p:cNvSpPr txBox="1"/>
          <p:nvPr/>
        </p:nvSpPr>
        <p:spPr>
          <a:xfrm>
            <a:off x="4206240" y="7903845"/>
            <a:ext cx="3024188" cy="1405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12–18 months for installing underground infrastructure, site roads, and utility lines.</a:t>
            </a:r>
            <a:endParaRPr lang="en-US" sz="1800" dirty="0"/>
          </a:p>
        </p:txBody>
      </p:sp>
      <p:sp>
        <p:nvSpPr>
          <p:cNvPr id="13" name="::before"/>
          <p:cNvSpPr txBox="1"/>
          <p:nvPr/>
        </p:nvSpPr>
        <p:spPr>
          <a:xfrm>
            <a:off x="7626668" y="3471863"/>
            <a:ext cx="271463" cy="46970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3.</a:t>
            </a:r>
            <a:endParaRPr lang="en-US" sz="2100" dirty="0"/>
          </a:p>
        </p:txBody>
      </p:sp>
      <p:sp>
        <p:nvSpPr>
          <p:cNvPr id="14" name="headingtext-diagram-wtZQXv-2-3"/>
          <p:cNvSpPr txBox="1"/>
          <p:nvPr/>
        </p:nvSpPr>
        <p:spPr>
          <a:xfrm>
            <a:off x="7950518" y="3495675"/>
            <a:ext cx="27193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Vertical Building</a:t>
            </a:r>
            <a:endParaRPr lang="en-US" sz="2100" dirty="0"/>
          </a:p>
        </p:txBody>
      </p:sp>
      <p:pic>
        <p:nvPicPr>
          <p:cNvPr id="15" name="img-image-diagram-wtZQXv-2" descr="preencoded.png">    </p:cNvPr>
          <p:cNvPicPr>
            <a:picLocks noChangeAspect="1"/>
          </p:cNvPicPr>
          <p:nvPr/>
        </p:nvPicPr>
        <p:blipFill>
          <a:blip r:embed="rId3"/>
          <a:srcRect l="0" t="7320" r="0" b="7405"/>
          <a:stretch>
            <a:fillRect/>
          </a:stretch>
        </p:blipFill>
        <p:spPr>
          <a:xfrm>
            <a:off x="7650480" y="4181475"/>
            <a:ext cx="2987040" cy="3381375"/>
          </a:xfrm>
          <a:prstGeom prst="roundRect">
            <a:avLst>
              <a:gd name="adj" fmla="val 7643"/>
            </a:avLst>
          </a:prstGeom>
        </p:spPr>
      </p:pic>
      <p:sp>
        <p:nvSpPr>
          <p:cNvPr id="16" name="bodytext-diagram-wtZQXv-2-3"/>
          <p:cNvSpPr txBox="1"/>
          <p:nvPr/>
        </p:nvSpPr>
        <p:spPr>
          <a:xfrm>
            <a:off x="7650480" y="7903845"/>
            <a:ext cx="3024188" cy="1405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24–30 months for constructing residential towers, row houses, and commercial zones.</a:t>
            </a:r>
            <a:endParaRPr lang="en-US" sz="1800" dirty="0"/>
          </a:p>
        </p:txBody>
      </p:sp>
      <p:sp>
        <p:nvSpPr>
          <p:cNvPr id="17" name="::before"/>
          <p:cNvSpPr txBox="1"/>
          <p:nvPr/>
        </p:nvSpPr>
        <p:spPr>
          <a:xfrm>
            <a:off x="11070907" y="3471863"/>
            <a:ext cx="280988" cy="46970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4.</a:t>
            </a:r>
            <a:endParaRPr lang="en-US" sz="2100" dirty="0"/>
          </a:p>
        </p:txBody>
      </p:sp>
      <p:sp>
        <p:nvSpPr>
          <p:cNvPr id="18" name="headingtext-diagram-wtZQXv-3-4"/>
          <p:cNvSpPr txBox="1"/>
          <p:nvPr/>
        </p:nvSpPr>
        <p:spPr>
          <a:xfrm>
            <a:off x="11404282" y="3495675"/>
            <a:ext cx="27098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Smart Systems</a:t>
            </a:r>
            <a:endParaRPr lang="en-US" sz="2100" dirty="0"/>
          </a:p>
        </p:txBody>
      </p:sp>
      <p:pic>
        <p:nvPicPr>
          <p:cNvPr id="19" name="img-image-diagram-wtZQXv-3" descr="preencoded.png">    </p:cNvPr>
          <p:cNvPicPr>
            <a:picLocks noChangeAspect="1"/>
          </p:cNvPicPr>
          <p:nvPr/>
        </p:nvPicPr>
        <p:blipFill>
          <a:blip r:embed="rId4"/>
          <a:srcRect l="0" t="12312" r="0" b="12283"/>
          <a:stretch>
            <a:fillRect/>
          </a:stretch>
        </p:blipFill>
        <p:spPr>
          <a:xfrm>
            <a:off x="11094720" y="4181475"/>
            <a:ext cx="2987040" cy="3381375"/>
          </a:xfrm>
          <a:prstGeom prst="roundRect">
            <a:avLst>
              <a:gd name="adj" fmla="val 7643"/>
            </a:avLst>
          </a:prstGeom>
        </p:spPr>
      </p:pic>
      <p:sp>
        <p:nvSpPr>
          <p:cNvPr id="20" name="bodytext-diagram-wtZQXv-3-4"/>
          <p:cNvSpPr txBox="1"/>
          <p:nvPr/>
        </p:nvSpPr>
        <p:spPr>
          <a:xfrm>
            <a:off x="11094720" y="7903845"/>
            <a:ext cx="3024188" cy="1405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6–9 months to integrate smart IoT sensors and the Central Command Centre systems.</a:t>
            </a:r>
            <a:endParaRPr lang="en-US" sz="1800" dirty="0"/>
          </a:p>
        </p:txBody>
      </p:sp>
      <p:sp>
        <p:nvSpPr>
          <p:cNvPr id="21" name="::before"/>
          <p:cNvSpPr txBox="1"/>
          <p:nvPr/>
        </p:nvSpPr>
        <p:spPr>
          <a:xfrm>
            <a:off x="14515148" y="3471863"/>
            <a:ext cx="274320" cy="469702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5.</a:t>
            </a:r>
            <a:endParaRPr lang="en-US" sz="2100" dirty="0"/>
          </a:p>
        </p:txBody>
      </p:sp>
      <p:sp>
        <p:nvSpPr>
          <p:cNvPr id="22" name="headingtext-diagram-wtZQXv-4-5"/>
          <p:cNvSpPr txBox="1"/>
          <p:nvPr/>
        </p:nvSpPr>
        <p:spPr>
          <a:xfrm>
            <a:off x="14841856" y="3495675"/>
            <a:ext cx="27193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Launch &amp; Handover</a:t>
            </a:r>
            <a:endParaRPr lang="en-US" sz="2100" dirty="0"/>
          </a:p>
        </p:txBody>
      </p:sp>
      <p:pic>
        <p:nvPicPr>
          <p:cNvPr id="23" name="img-image-diagram-wtZQXv-4" descr="preencoded.png">    </p:cNvPr>
          <p:cNvPicPr>
            <a:picLocks noChangeAspect="1"/>
          </p:cNvPicPr>
          <p:nvPr/>
        </p:nvPicPr>
        <p:blipFill>
          <a:blip r:embed="rId5"/>
          <a:srcRect l="0" t="5834" r="0" b="5949"/>
          <a:stretch>
            <a:fillRect/>
          </a:stretch>
        </p:blipFill>
        <p:spPr>
          <a:xfrm>
            <a:off x="14538960" y="4181475"/>
            <a:ext cx="2987040" cy="3381375"/>
          </a:xfrm>
          <a:prstGeom prst="roundRect">
            <a:avLst>
              <a:gd name="adj" fmla="val 7643"/>
            </a:avLst>
          </a:prstGeom>
        </p:spPr>
      </p:pic>
      <p:sp>
        <p:nvSpPr>
          <p:cNvPr id="24" name="bodytext-diagram-wtZQXv-4-5"/>
          <p:cNvSpPr txBox="1"/>
          <p:nvPr/>
        </p:nvSpPr>
        <p:spPr>
          <a:xfrm>
            <a:off x="14538960" y="7903845"/>
            <a:ext cx="3024188" cy="1405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1800" dirty="0">
                <a:solidFill>
                  <a:srgbClr val="616B7C"/>
                </a:solidFill>
                <a:latin typeface="Be Vietnam Pro" panose="00000500000000000000" pitchFamily="2" charset="0"/>
              </a:rPr>
              <a:t>6 months for finalizing resident onboarding, operations handover, and official launch.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c66a0f6-13be-4442-ae34-15fb4d3dd738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img-image-diagram-0SSihK-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0" y="0"/>
            <a:ext cx="8410575" cy="10287000"/>
          </a:xfrm>
          <a:prstGeom prst="rect">
            <a:avLst/>
          </a:prstGeom>
        </p:spPr>
      </p:pic>
      <p:sp>
        <p:nvSpPr>
          <p:cNvPr id="4" name="text-element"/>
          <p:cNvSpPr/>
          <p:nvPr/>
        </p:nvSpPr>
        <p:spPr>
          <a:xfrm>
            <a:off x="9877425" y="5336977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5" name="title-436"/>
          <p:cNvSpPr txBox="1"/>
          <p:nvPr/>
        </p:nvSpPr>
        <p:spPr>
          <a:xfrm>
            <a:off x="9877425" y="4235172"/>
            <a:ext cx="7681912" cy="920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6430"/>
              </a:lnSpc>
              <a:buNone/>
            </a:pPr>
            <a:r>
              <a:rPr lang="en-US" sz="5400" spc="-15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Immediate Actions</a:t>
            </a:r>
            <a:endParaRPr lang="en-US" sz="5400" dirty="0"/>
          </a:p>
        </p:txBody>
      </p:sp>
      <p:sp>
        <p:nvSpPr>
          <p:cNvPr id="6" name="subtitle-461"/>
          <p:cNvSpPr txBox="1"/>
          <p:nvPr/>
        </p:nvSpPr>
        <p:spPr>
          <a:xfrm>
            <a:off x="9877425" y="5670352"/>
            <a:ext cx="7681912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Prioritising Governance, Design, and Partnerships</a:t>
            </a:r>
            <a:endParaRPr lang="en-US" sz="2100" dirty="0"/>
          </a:p>
        </p:txBody>
      </p:sp>
      <p:pic>
        <p:nvPicPr>
          <p:cNvPr id="7" name="cs-pitch-cta-shape-a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-1533525"/>
            <a:ext cx="7058025" cy="5124450"/>
          </a:xfrm>
          <a:prstGeom prst="rect">
            <a:avLst/>
          </a:prstGeom>
        </p:spPr>
      </p:pic>
      <p:pic>
        <p:nvPicPr>
          <p:cNvPr id="8" name="cs-pitch-cta-shape-b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4412" y="2113836"/>
            <a:ext cx="5276850" cy="8934450"/>
          </a:xfrm>
          <a:prstGeom prst="rect">
            <a:avLst/>
          </a:prstGeom>
        </p:spPr>
      </p:pic>
      <p:pic>
        <p:nvPicPr>
          <p:cNvPr id="9" name="cs-pitch-cta-shape-c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4412" y="8618577"/>
            <a:ext cx="5248275" cy="53054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c09db77-b2d5-436e-bfd1-2bf6d49f92b9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pic>
        <p:nvPicPr>
          <p:cNvPr id="3" name="missionandvision2node-layer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3429119"/>
            <a:ext cx="18287881" cy="6857881"/>
          </a:xfrm>
          <a:prstGeom prst="rect">
            <a:avLst/>
          </a:prstGeom>
        </p:spPr>
      </p:pic>
      <p:sp>
        <p:nvSpPr>
          <p:cNvPr id="4" name="headingtext-diagram-sKFt4T-0-1"/>
          <p:cNvSpPr txBox="1"/>
          <p:nvPr/>
        </p:nvSpPr>
        <p:spPr>
          <a:xfrm>
            <a:off x="1019175" y="3935135"/>
            <a:ext cx="44148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Smart Governance</a:t>
            </a:r>
            <a:endParaRPr lang="en-US" sz="2100" dirty="0"/>
          </a:p>
        </p:txBody>
      </p:sp>
      <p:sp>
        <p:nvSpPr>
          <p:cNvPr id="5" name="bodytext-diagram-sKFt4T-0-1"/>
          <p:cNvSpPr txBox="1"/>
          <p:nvPr/>
        </p:nvSpPr>
        <p:spPr>
          <a:xfrm>
            <a:off x="1019175" y="4341971"/>
            <a:ext cx="4414838" cy="1624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We establish a mixed-use, high-density environment operating as a self-contained, secure urban enclave for residents.</a:t>
            </a:r>
            <a:endParaRPr lang="en-US" sz="2100" dirty="0"/>
          </a:p>
        </p:txBody>
      </p:sp>
      <p:sp>
        <p:nvSpPr>
          <p:cNvPr id="6" name="headingtext-diagram-sKFt4T-1-2"/>
          <p:cNvSpPr txBox="1"/>
          <p:nvPr/>
        </p:nvSpPr>
        <p:spPr>
          <a:xfrm>
            <a:off x="13296900" y="3586639"/>
            <a:ext cx="41671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Eco-Sustainability</a:t>
            </a:r>
            <a:endParaRPr lang="en-US" sz="2100" dirty="0"/>
          </a:p>
        </p:txBody>
      </p:sp>
      <p:sp>
        <p:nvSpPr>
          <p:cNvPr id="7" name="bodytext-diagram-sKFt4T-1-2"/>
          <p:cNvSpPr txBox="1"/>
          <p:nvPr/>
        </p:nvSpPr>
        <p:spPr>
          <a:xfrm>
            <a:off x="13296900" y="3993475"/>
            <a:ext cx="4167188" cy="2005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Our development ensures long-term ecological responsibility while delivering a premium gated-community experience daily.</a:t>
            </a:r>
            <a:endParaRPr lang="en-US" sz="2100" dirty="0"/>
          </a:p>
        </p:txBody>
      </p:sp>
      <p:sp>
        <p:nvSpPr>
          <p:cNvPr id="8" name="text-element"/>
          <p:cNvSpPr/>
          <p:nvPr/>
        </p:nvSpPr>
        <p:spPr>
          <a:xfrm>
            <a:off x="7711321" y="1482090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9" name="title-481"/>
          <p:cNvSpPr txBox="1"/>
          <p:nvPr/>
        </p:nvSpPr>
        <p:spPr>
          <a:xfrm>
            <a:off x="3867150" y="762000"/>
            <a:ext cx="10577513" cy="653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4320"/>
              </a:lnSpc>
              <a:buNone/>
            </a:pPr>
            <a:r>
              <a:rPr lang="en-US" sz="3600" spc="-10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Redefining Urbanism</a:t>
            </a:r>
            <a:endParaRPr lang="en-US" sz="3600" dirty="0"/>
          </a:p>
        </p:txBody>
      </p:sp>
      <p:sp>
        <p:nvSpPr>
          <p:cNvPr id="10" name="subtitle-405"/>
          <p:cNvSpPr txBox="1"/>
          <p:nvPr/>
        </p:nvSpPr>
        <p:spPr>
          <a:xfrm>
            <a:off x="3867150" y="1691640"/>
            <a:ext cx="10577513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Moving beyond traditional real estate by establishing high-density, mixed-use environments that operate as self-contained, digitally secure, and environmentally responsible micro-townships.</a:t>
            </a:r>
            <a:endParaRPr lang="en-US"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b2d3f1f-fb78-45b1-8cdf-718900bd595c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62000" y="3953113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44"/>
          <p:cNvSpPr txBox="1"/>
          <p:nvPr/>
        </p:nvSpPr>
        <p:spPr>
          <a:xfrm>
            <a:off x="762000" y="1333500"/>
            <a:ext cx="10758488" cy="2548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6430"/>
              </a:lnSpc>
              <a:buNone/>
            </a:pPr>
            <a:r>
              <a:rPr lang="en-US" sz="5400" spc="-15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Nepal Requires a Resilient Response</a:t>
            </a:r>
            <a:pPr algn="l" indent="0" marL="0">
              <a:lnSpc>
                <a:spcPts val="643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430"/>
              </a:lnSpc>
              <a:buNone/>
            </a:pPr>
            <a:r>
              <a:rPr lang="en-US" sz="5400" spc="-15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to Unplanned Urbanisation</a:t>
            </a:r>
            <a:endParaRPr lang="en-US" sz="5400" dirty="0"/>
          </a:p>
        </p:txBody>
      </p:sp>
      <p:sp>
        <p:nvSpPr>
          <p:cNvPr id="5" name="label"/>
          <p:cNvSpPr/>
          <p:nvPr/>
        </p:nvSpPr>
        <p:spPr>
          <a:xfrm>
            <a:off x="762000" y="762000"/>
            <a:ext cx="2924175" cy="407670"/>
          </a:xfrm>
          <a:prstGeom prst="roundRect">
            <a:avLst>
              <a:gd name="adj" fmla="val 93458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6" name="label-468"/>
          <p:cNvSpPr txBox="1"/>
          <p:nvPr/>
        </p:nvSpPr>
        <p:spPr>
          <a:xfrm>
            <a:off x="952500" y="819150"/>
            <a:ext cx="2595563" cy="405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Defining the Challenge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62000" y="4758690"/>
            <a:ext cx="5486400" cy="4638675"/>
          </a:xfrm>
          <a:prstGeom prst="roundRect">
            <a:avLst>
              <a:gd name="adj" fmla="val 4928"/>
            </a:avLst>
          </a:prstGeom>
          <a:solidFill>
            <a:srgbClr val="0022FF"/>
          </a:solidFill>
          <a:ln/>
        </p:spPr>
      </p:sp>
      <p:sp>
        <p:nvSpPr>
          <p:cNvPr id="8" name="node-diagram-29tMcf-0"/>
          <p:cNvSpPr/>
          <p:nvPr/>
        </p:nvSpPr>
        <p:spPr>
          <a:xfrm>
            <a:off x="762000" y="4758690"/>
            <a:ext cx="5486400" cy="4638675"/>
          </a:xfrm>
          <a:prstGeom prst="roundRect">
            <a:avLst>
              <a:gd name="adj" fmla="val 4928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9" name="::before"/>
          <p:cNvSpPr txBox="1"/>
          <p:nvPr/>
        </p:nvSpPr>
        <p:spPr>
          <a:xfrm>
            <a:off x="1119188" y="5306378"/>
            <a:ext cx="257294" cy="6991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4410"/>
              </a:lnSpc>
              <a:buNone/>
            </a:pPr>
            <a:r>
              <a:rPr lang="en-US" sz="42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1</a:t>
            </a:r>
            <a:endParaRPr lang="en-US" sz="4200" dirty="0"/>
          </a:p>
        </p:txBody>
      </p:sp>
      <p:sp>
        <p:nvSpPr>
          <p:cNvPr id="10" name="headingtext-diagram-29tMcf-0-1"/>
          <p:cNvSpPr txBox="1"/>
          <p:nvPr/>
        </p:nvSpPr>
        <p:spPr>
          <a:xfrm>
            <a:off x="1143000" y="6309360"/>
            <a:ext cx="4757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Inefficient Development</a:t>
            </a:r>
            <a:endParaRPr lang="en-US" sz="2100" dirty="0"/>
          </a:p>
        </p:txBody>
      </p:sp>
      <p:sp>
        <p:nvSpPr>
          <p:cNvPr id="11" name="bodytext-diagram-29tMcf-0-1"/>
          <p:cNvSpPr txBox="1"/>
          <p:nvPr/>
        </p:nvSpPr>
        <p:spPr>
          <a:xfrm>
            <a:off x="1143000" y="6716197"/>
            <a:ext cx="4757738" cy="2386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Traditional urban growth in Nepal suffers from inefficient land use patterns, vulnerable overhead utility networks, and the total lack of integrated waste management systems.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400681" y="4758690"/>
            <a:ext cx="5486400" cy="4638675"/>
          </a:xfrm>
          <a:prstGeom prst="roundRect">
            <a:avLst>
              <a:gd name="adj" fmla="val 4928"/>
            </a:avLst>
          </a:prstGeom>
          <a:solidFill>
            <a:srgbClr val="006FFC"/>
          </a:solidFill>
          <a:ln/>
        </p:spPr>
      </p:sp>
      <p:sp>
        <p:nvSpPr>
          <p:cNvPr id="13" name="node-diagram-29tMcf-1"/>
          <p:cNvSpPr/>
          <p:nvPr/>
        </p:nvSpPr>
        <p:spPr>
          <a:xfrm>
            <a:off x="6400681" y="4758690"/>
            <a:ext cx="5486400" cy="4638675"/>
          </a:xfrm>
          <a:prstGeom prst="roundRect">
            <a:avLst>
              <a:gd name="adj" fmla="val 4928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4" name="::before"/>
          <p:cNvSpPr txBox="1"/>
          <p:nvPr/>
        </p:nvSpPr>
        <p:spPr>
          <a:xfrm>
            <a:off x="6757868" y="5306378"/>
            <a:ext cx="365046" cy="6991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4410"/>
              </a:lnSpc>
              <a:buNone/>
            </a:pPr>
            <a:r>
              <a:rPr lang="en-US" sz="42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2</a:t>
            </a:r>
            <a:endParaRPr lang="en-US" sz="4200" dirty="0"/>
          </a:p>
        </p:txBody>
      </p:sp>
      <p:sp>
        <p:nvSpPr>
          <p:cNvPr id="15" name="headingtext-diagram-29tMcf-1-2"/>
          <p:cNvSpPr txBox="1"/>
          <p:nvPr/>
        </p:nvSpPr>
        <p:spPr>
          <a:xfrm>
            <a:off x="6781681" y="6309360"/>
            <a:ext cx="4757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Disaster Vulnerability</a:t>
            </a:r>
            <a:endParaRPr lang="en-US" sz="2100" dirty="0"/>
          </a:p>
        </p:txBody>
      </p:sp>
      <p:sp>
        <p:nvSpPr>
          <p:cNvPr id="16" name="bodytext-diagram-29tMcf-1-2"/>
          <p:cNvSpPr txBox="1"/>
          <p:nvPr/>
        </p:nvSpPr>
        <p:spPr>
          <a:xfrm>
            <a:off x="6781681" y="6716197"/>
            <a:ext cx="4757738" cy="2386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Rapid urban expansion without smart infrastructure significantly increases vulnerability to seismic activity and extreme climate change events throughout the region.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12039362" y="4758690"/>
            <a:ext cx="5486400" cy="4638675"/>
          </a:xfrm>
          <a:prstGeom prst="roundRect">
            <a:avLst>
              <a:gd name="adj" fmla="val 4928"/>
            </a:avLst>
          </a:prstGeom>
          <a:solidFill>
            <a:srgbClr val="00BBF9"/>
          </a:solidFill>
          <a:ln/>
        </p:spPr>
      </p:sp>
      <p:sp>
        <p:nvSpPr>
          <p:cNvPr id="18" name="node-diagram-29tMcf-2"/>
          <p:cNvSpPr/>
          <p:nvPr/>
        </p:nvSpPr>
        <p:spPr>
          <a:xfrm>
            <a:off x="12039362" y="4758690"/>
            <a:ext cx="5486400" cy="4638675"/>
          </a:xfrm>
          <a:prstGeom prst="roundRect">
            <a:avLst>
              <a:gd name="adj" fmla="val 4928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9" name="::before"/>
          <p:cNvSpPr txBox="1"/>
          <p:nvPr/>
        </p:nvSpPr>
        <p:spPr>
          <a:xfrm>
            <a:off x="12396549" y="5306378"/>
            <a:ext cx="364569" cy="6991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4410"/>
              </a:lnSpc>
              <a:buNone/>
            </a:pPr>
            <a:r>
              <a:rPr lang="en-US" sz="42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3</a:t>
            </a:r>
            <a:endParaRPr lang="en-US" sz="4200" dirty="0"/>
          </a:p>
        </p:txBody>
      </p:sp>
      <p:sp>
        <p:nvSpPr>
          <p:cNvPr id="20" name="headingtext-diagram-29tMcf-2-3"/>
          <p:cNvSpPr txBox="1"/>
          <p:nvPr/>
        </p:nvSpPr>
        <p:spPr>
          <a:xfrm>
            <a:off x="12420362" y="6309360"/>
            <a:ext cx="4757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Service Fragmentation</a:t>
            </a:r>
            <a:endParaRPr lang="en-US" sz="2100" dirty="0"/>
          </a:p>
        </p:txBody>
      </p:sp>
      <p:sp>
        <p:nvSpPr>
          <p:cNvPr id="21" name="bodytext-diagram-29tMcf-2-3"/>
          <p:cNvSpPr txBox="1"/>
          <p:nvPr/>
        </p:nvSpPr>
        <p:spPr>
          <a:xfrm>
            <a:off x="12420362" y="6716197"/>
            <a:ext cx="4757738" cy="2005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The absence of centralised digital management results in fragmented service delivery, leaving residents struggling with inconsistent utility access and limited security.</a:t>
            </a:r>
            <a:endParaRPr lang="en-US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a2c5694-d93d-4ba4-bb2a-3b6ef3d10da3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62000" y="1596390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44"/>
          <p:cNvSpPr txBox="1"/>
          <p:nvPr/>
        </p:nvSpPr>
        <p:spPr>
          <a:xfrm>
            <a:off x="762000" y="762000"/>
            <a:ext cx="6129338" cy="653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320"/>
              </a:lnSpc>
              <a:buNone/>
            </a:pPr>
            <a:r>
              <a:rPr lang="en-US" sz="3600" spc="-10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The Smart Eco-Township</a:t>
            </a:r>
            <a:endParaRPr lang="en-US" sz="3600" dirty="0"/>
          </a:p>
        </p:txBody>
      </p:sp>
      <p:sp>
        <p:nvSpPr>
          <p:cNvPr id="5" name="subtitle-432"/>
          <p:cNvSpPr txBox="1"/>
          <p:nvPr/>
        </p:nvSpPr>
        <p:spPr>
          <a:xfrm>
            <a:off x="762000" y="1929765"/>
            <a:ext cx="6129338" cy="2005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An integrated gated community concept combining high-density residential planning with smart underground infrastructure, IoT management, and AI-based security to ensure a premium, disaster-resilient living experience.</a:t>
            </a:r>
            <a:endParaRPr lang="en-US" sz="2100" dirty="0"/>
          </a:p>
        </p:txBody>
      </p:sp>
      <p:sp>
        <p:nvSpPr>
          <p:cNvPr id="6" name="icon-diagram-ga8VVi-0"/>
          <p:cNvSpPr/>
          <p:nvPr/>
        </p:nvSpPr>
        <p:spPr>
          <a:xfrm>
            <a:off x="9144000" y="1498521"/>
            <a:ext cx="1219200" cy="1219200"/>
          </a:xfrm>
          <a:prstGeom prst="roundRect">
            <a:avLst>
              <a:gd name="adj" fmla="val 25000"/>
            </a:avLst>
          </a:prstGeom>
          <a:gradFill>
            <a:gsLst>
              <a:gs pos="0">
                <a:srgbClr val="0022FF"/>
              </a:gs>
              <a:gs pos="100000">
                <a:srgbClr val="01DFE1"/>
              </a:gs>
            </a:gsLst>
            <a:lin ang="5400000" scaled="0"/>
          </a:gradFill>
          <a:ln/>
        </p:spPr>
      </p:sp>
      <p:pic>
        <p:nvPicPr>
          <p:cNvPr id="7" name="SVG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8096" y="1882616"/>
            <a:ext cx="451009" cy="451009"/>
          </a:xfrm>
          <a:prstGeom prst="rect">
            <a:avLst/>
          </a:prstGeom>
        </p:spPr>
      </p:pic>
      <p:sp>
        <p:nvSpPr>
          <p:cNvPr id="8" name="headingtext-diagram-ga8VVi-0-1"/>
          <p:cNvSpPr txBox="1"/>
          <p:nvPr/>
        </p:nvSpPr>
        <p:spPr>
          <a:xfrm>
            <a:off x="10706100" y="1523405"/>
            <a:ext cx="68532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Smart Infrastructure</a:t>
            </a:r>
            <a:endParaRPr lang="en-US" sz="2100" dirty="0"/>
          </a:p>
        </p:txBody>
      </p:sp>
      <p:sp>
        <p:nvSpPr>
          <p:cNvPr id="9" name="bodytext-diagram-ga8VVi-0-1"/>
          <p:cNvSpPr txBox="1"/>
          <p:nvPr/>
        </p:nvSpPr>
        <p:spPr>
          <a:xfrm>
            <a:off x="10706100" y="1930241"/>
            <a:ext cx="6853238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Utilizing disaster-resilient underground utility ducts to replace vulnerable overhead power lines.</a:t>
            </a:r>
            <a:endParaRPr lang="en-US" sz="2100" dirty="0"/>
          </a:p>
        </p:txBody>
      </p:sp>
      <p:sp>
        <p:nvSpPr>
          <p:cNvPr id="10" name="icon-diagram-ga8VVi-1"/>
          <p:cNvSpPr/>
          <p:nvPr/>
        </p:nvSpPr>
        <p:spPr>
          <a:xfrm>
            <a:off x="9144000" y="4533781"/>
            <a:ext cx="1219200" cy="1219200"/>
          </a:xfrm>
          <a:prstGeom prst="roundRect">
            <a:avLst>
              <a:gd name="adj" fmla="val 25000"/>
            </a:avLst>
          </a:prstGeom>
          <a:gradFill>
            <a:gsLst>
              <a:gs pos="0">
                <a:srgbClr val="0022FF"/>
              </a:gs>
              <a:gs pos="100000">
                <a:srgbClr val="01DFE1"/>
              </a:gs>
            </a:gsLst>
            <a:lin ang="5400000" scaled="0"/>
          </a:gradFill>
          <a:ln/>
        </p:spPr>
      </p:sp>
      <p:pic>
        <p:nvPicPr>
          <p:cNvPr id="11" name="SVG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8096" y="4917877"/>
            <a:ext cx="451009" cy="451009"/>
          </a:xfrm>
          <a:prstGeom prst="rect">
            <a:avLst/>
          </a:prstGeom>
        </p:spPr>
      </p:pic>
      <p:sp>
        <p:nvSpPr>
          <p:cNvPr id="12" name="headingtext-diagram-ga8VVi-1-2"/>
          <p:cNvSpPr txBox="1"/>
          <p:nvPr/>
        </p:nvSpPr>
        <p:spPr>
          <a:xfrm>
            <a:off x="10706100" y="4558665"/>
            <a:ext cx="68532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AI-Driven Safety</a:t>
            </a:r>
            <a:endParaRPr lang="en-US" sz="2100" dirty="0"/>
          </a:p>
        </p:txBody>
      </p:sp>
      <p:sp>
        <p:nvSpPr>
          <p:cNvPr id="13" name="bodytext-diagram-ga8VVi-1-2"/>
          <p:cNvSpPr txBox="1"/>
          <p:nvPr/>
        </p:nvSpPr>
        <p:spPr>
          <a:xfrm>
            <a:off x="10706100" y="4965502"/>
            <a:ext cx="6853238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Implementing AI-based security systems to provide comprehensive enclave protection 24 hours a day.</a:t>
            </a:r>
            <a:endParaRPr lang="en-US" sz="2100" dirty="0"/>
          </a:p>
        </p:txBody>
      </p:sp>
      <p:sp>
        <p:nvSpPr>
          <p:cNvPr id="14" name="icon-diagram-ga8VVi-2"/>
          <p:cNvSpPr/>
          <p:nvPr/>
        </p:nvSpPr>
        <p:spPr>
          <a:xfrm>
            <a:off x="9144000" y="7569041"/>
            <a:ext cx="1219200" cy="1219200"/>
          </a:xfrm>
          <a:prstGeom prst="roundRect">
            <a:avLst>
              <a:gd name="adj" fmla="val 25000"/>
            </a:avLst>
          </a:prstGeom>
          <a:gradFill>
            <a:gsLst>
              <a:gs pos="0">
                <a:srgbClr val="0022FF"/>
              </a:gs>
              <a:gs pos="100000">
                <a:srgbClr val="01DFE1"/>
              </a:gs>
            </a:gsLst>
            <a:lin ang="5400000" scaled="0"/>
          </a:gradFill>
          <a:ln/>
        </p:spPr>
      </p:sp>
      <p:pic>
        <p:nvPicPr>
          <p:cNvPr id="15" name="SVG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8096" y="7953137"/>
            <a:ext cx="451009" cy="451009"/>
          </a:xfrm>
          <a:prstGeom prst="rect">
            <a:avLst/>
          </a:prstGeom>
        </p:spPr>
      </p:pic>
      <p:sp>
        <p:nvSpPr>
          <p:cNvPr id="16" name="headingtext-diagram-ga8VVi-2-3"/>
          <p:cNvSpPr txBox="1"/>
          <p:nvPr/>
        </p:nvSpPr>
        <p:spPr>
          <a:xfrm>
            <a:off x="10706100" y="7403187"/>
            <a:ext cx="68532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Eco-Friendly Living</a:t>
            </a:r>
            <a:endParaRPr lang="en-US" sz="2100" dirty="0"/>
          </a:p>
        </p:txBody>
      </p:sp>
      <p:sp>
        <p:nvSpPr>
          <p:cNvPr id="17" name="bodytext-diagram-ga8VVi-2-3"/>
          <p:cNvSpPr txBox="1"/>
          <p:nvPr/>
        </p:nvSpPr>
        <p:spPr>
          <a:xfrm>
            <a:off x="10706100" y="7810024"/>
            <a:ext cx="6853238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Merging premium amenities with sustainable resource management for a nature-connected living space.</a:t>
            </a:r>
            <a:endParaRPr 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f3eae88-5845-4ce9-80bf-58850a9d592e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717155" y="2202894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58"/>
          <p:cNvSpPr txBox="1"/>
          <p:nvPr/>
        </p:nvSpPr>
        <p:spPr>
          <a:xfrm>
            <a:off x="3781425" y="762000"/>
            <a:ext cx="10758488" cy="13677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5000"/>
              </a:lnSpc>
              <a:buNone/>
            </a:pPr>
            <a:r>
              <a:rPr lang="en-US" sz="4200" spc="-118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Optimising the 100-Ropani</a:t>
            </a:r>
            <a:pPr algn="ctr" indent="0" marL="0">
              <a:lnSpc>
                <a:spcPts val="500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5000"/>
              </a:lnSpc>
              <a:buNone/>
            </a:pPr>
            <a:r>
              <a:rPr lang="en-US" sz="4200" spc="-118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Landscape for Community Value</a:t>
            </a:r>
            <a:endParaRPr lang="en-US" sz="4200" dirty="0"/>
          </a:p>
        </p:txBody>
      </p:sp>
      <p:pic>
        <p:nvPicPr>
          <p:cNvPr id="5" name="segmentedcircle6node-Layer_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48995" y="2905125"/>
            <a:ext cx="5790009" cy="6617255"/>
          </a:xfrm>
          <a:prstGeom prst="rect">
            <a:avLst/>
          </a:prstGeom>
        </p:spPr>
      </p:pic>
      <p:pic>
        <p:nvPicPr>
          <p:cNvPr id="6" name="SVG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00548" y="4360664"/>
            <a:ext cx="397193" cy="397193"/>
          </a:xfrm>
          <a:prstGeom prst="rect">
            <a:avLst/>
          </a:prstGeom>
        </p:spPr>
      </p:pic>
      <p:pic>
        <p:nvPicPr>
          <p:cNvPr id="7" name="SVG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42082" y="6018014"/>
            <a:ext cx="397193" cy="397193"/>
          </a:xfrm>
          <a:prstGeom prst="rect">
            <a:avLst/>
          </a:prstGeom>
        </p:spPr>
      </p:pic>
      <p:pic>
        <p:nvPicPr>
          <p:cNvPr id="8" name="SVG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00548" y="7663101"/>
            <a:ext cx="397193" cy="397193"/>
          </a:xfrm>
          <a:prstGeom prst="rect">
            <a:avLst/>
          </a:prstGeom>
        </p:spPr>
      </p:pic>
      <p:pic>
        <p:nvPicPr>
          <p:cNvPr id="9" name="SVG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10024" y="7663101"/>
            <a:ext cx="397193" cy="397193"/>
          </a:xfrm>
          <a:prstGeom prst="rect">
            <a:avLst/>
          </a:prstGeom>
        </p:spPr>
      </p:pic>
      <p:pic>
        <p:nvPicPr>
          <p:cNvPr id="10" name="SVG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30390" y="6018014"/>
            <a:ext cx="397193" cy="397193"/>
          </a:xfrm>
          <a:prstGeom prst="rect">
            <a:avLst/>
          </a:prstGeom>
        </p:spPr>
      </p:pic>
      <p:pic>
        <p:nvPicPr>
          <p:cNvPr id="11" name="SVG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10024" y="4360664"/>
            <a:ext cx="397193" cy="397193"/>
          </a:xfrm>
          <a:prstGeom prst="rect">
            <a:avLst/>
          </a:prstGeom>
        </p:spPr>
      </p:pic>
      <p:sp>
        <p:nvSpPr>
          <p:cNvPr id="12" name="headingtext-diagram-7FDMrb-0-1"/>
          <p:cNvSpPr txBox="1"/>
          <p:nvPr/>
        </p:nvSpPr>
        <p:spPr>
          <a:xfrm>
            <a:off x="12262128" y="3070741"/>
            <a:ext cx="3929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Residential</a:t>
            </a:r>
            <a:endParaRPr lang="en-US" sz="2100" dirty="0"/>
          </a:p>
        </p:txBody>
      </p:sp>
      <p:sp>
        <p:nvSpPr>
          <p:cNvPr id="13" name="bodytext-diagram-7FDMrb-0-1"/>
          <p:cNvSpPr txBox="1"/>
          <p:nvPr/>
        </p:nvSpPr>
        <p:spPr>
          <a:xfrm>
            <a:off x="12262128" y="3477578"/>
            <a:ext cx="3929063" cy="1548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Primary high-value land allocation focused on development to meet community housing needs.</a:t>
            </a:r>
            <a:endParaRPr lang="en-US" sz="2100" dirty="0"/>
          </a:p>
        </p:txBody>
      </p:sp>
      <p:sp>
        <p:nvSpPr>
          <p:cNvPr id="14" name="headingtext-diagram-7FDMrb-1-2"/>
          <p:cNvSpPr txBox="1"/>
          <p:nvPr/>
        </p:nvSpPr>
        <p:spPr>
          <a:xfrm>
            <a:off x="12262128" y="5281732"/>
            <a:ext cx="3929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Mobility</a:t>
            </a:r>
            <a:endParaRPr lang="en-US" sz="2100" dirty="0"/>
          </a:p>
        </p:txBody>
      </p:sp>
      <p:sp>
        <p:nvSpPr>
          <p:cNvPr id="15" name="bodytext-diagram-7FDMrb-1-2"/>
          <p:cNvSpPr txBox="1"/>
          <p:nvPr/>
        </p:nvSpPr>
        <p:spPr>
          <a:xfrm>
            <a:off x="12262128" y="5688568"/>
            <a:ext cx="3929063" cy="1548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Infrastructure dedicated to roads and transit-oriented development for efficient movement.</a:t>
            </a:r>
            <a:endParaRPr lang="en-US" sz="2100" dirty="0"/>
          </a:p>
        </p:txBody>
      </p:sp>
      <p:sp>
        <p:nvSpPr>
          <p:cNvPr id="16" name="headingtext-diagram-7FDMrb-2-3"/>
          <p:cNvSpPr txBox="1"/>
          <p:nvPr/>
        </p:nvSpPr>
        <p:spPr>
          <a:xfrm>
            <a:off x="12262128" y="7489508"/>
            <a:ext cx="3929063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Green Space</a:t>
            </a:r>
            <a:endParaRPr lang="en-US" sz="2100" dirty="0"/>
          </a:p>
        </p:txBody>
      </p:sp>
      <p:sp>
        <p:nvSpPr>
          <p:cNvPr id="17" name="bodytext-diagram-7FDMrb-2-3"/>
          <p:cNvSpPr txBox="1"/>
          <p:nvPr/>
        </p:nvSpPr>
        <p:spPr>
          <a:xfrm>
            <a:off x="12262128" y="7896344"/>
            <a:ext cx="3929063" cy="1548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Open landscape zones designated to reduce carbon footprint and support environment goals.</a:t>
            </a:r>
            <a:endParaRPr lang="en-US" sz="2100" dirty="0"/>
          </a:p>
        </p:txBody>
      </p:sp>
      <p:sp>
        <p:nvSpPr>
          <p:cNvPr id="18" name="headingtext-diagram-7FDMrb-3-4"/>
          <p:cNvSpPr txBox="1"/>
          <p:nvPr/>
        </p:nvSpPr>
        <p:spPr>
          <a:xfrm>
            <a:off x="2133600" y="7489508"/>
            <a:ext cx="391953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Commercial</a:t>
            </a:r>
            <a:endParaRPr lang="en-US" sz="2100" dirty="0"/>
          </a:p>
        </p:txBody>
      </p:sp>
      <p:sp>
        <p:nvSpPr>
          <p:cNvPr id="19" name="bodytext-diagram-7FDMrb-3-4"/>
          <p:cNvSpPr txBox="1"/>
          <p:nvPr/>
        </p:nvSpPr>
        <p:spPr>
          <a:xfrm>
            <a:off x="2133600" y="7896344"/>
            <a:ext cx="3919537" cy="1548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Dedicated office and commercial space to support the local economic ecosystem effectively.</a:t>
            </a:r>
            <a:endParaRPr lang="en-US" sz="2100" dirty="0"/>
          </a:p>
        </p:txBody>
      </p:sp>
      <p:sp>
        <p:nvSpPr>
          <p:cNvPr id="20" name="headingtext-diagram-7FDMrb-4-5"/>
          <p:cNvSpPr txBox="1"/>
          <p:nvPr/>
        </p:nvSpPr>
        <p:spPr>
          <a:xfrm>
            <a:off x="2133600" y="5438656"/>
            <a:ext cx="391953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Utilities</a:t>
            </a:r>
            <a:endParaRPr lang="en-US" sz="2100" dirty="0"/>
          </a:p>
        </p:txBody>
      </p:sp>
      <p:sp>
        <p:nvSpPr>
          <p:cNvPr id="21" name="bodytext-diagram-7FDMrb-4-5"/>
          <p:cNvSpPr txBox="1"/>
          <p:nvPr/>
        </p:nvSpPr>
        <p:spPr>
          <a:xfrm>
            <a:off x="2133600" y="5845493"/>
            <a:ext cx="3919537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Essential infrastructure and utility services allocated to support all site operations.</a:t>
            </a:r>
            <a:endParaRPr lang="en-US" sz="2100" dirty="0"/>
          </a:p>
        </p:txBody>
      </p:sp>
      <p:sp>
        <p:nvSpPr>
          <p:cNvPr id="22" name="headingtext-diagram-7FDMrb-5-6"/>
          <p:cNvSpPr txBox="1"/>
          <p:nvPr/>
        </p:nvSpPr>
        <p:spPr>
          <a:xfrm>
            <a:off x="2133600" y="3227665"/>
            <a:ext cx="3919537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Amenities</a:t>
            </a:r>
            <a:endParaRPr lang="en-US" sz="2100" dirty="0"/>
          </a:p>
        </p:txBody>
      </p:sp>
      <p:sp>
        <p:nvSpPr>
          <p:cNvPr id="23" name="bodytext-diagram-7FDMrb-5-6"/>
          <p:cNvSpPr txBox="1"/>
          <p:nvPr/>
        </p:nvSpPr>
        <p:spPr>
          <a:xfrm>
            <a:off x="2133600" y="3634502"/>
            <a:ext cx="3919537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Community-focused facilities designed to enhance the quality of life for all residents.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6815245-4af3-4234-b6da-c6e53dc21a92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subtitle-476"/>
          <p:cNvSpPr txBox="1"/>
          <p:nvPr/>
        </p:nvSpPr>
        <p:spPr>
          <a:xfrm>
            <a:off x="762000" y="6256139"/>
            <a:ext cx="8539163" cy="3368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3600" dirty="0">
                <a:solidFill>
                  <a:srgbClr val="616B7C"/>
                </a:solidFill>
                <a:latin typeface="Be Vietnam Pro" panose="00000500000000000000" pitchFamily="2" charset="0"/>
              </a:rPr>
              <a:t>Accommodating 2,000–3,500 residents through a mix of vertical and horizontal living spaces tailored to diverse market segments for modern community needs.</a:t>
            </a:r>
            <a:endParaRPr lang="en-US" sz="3600" dirty="0"/>
          </a:p>
        </p:txBody>
      </p:sp>
      <p:sp>
        <p:nvSpPr>
          <p:cNvPr id="4" name="text-element"/>
          <p:cNvSpPr/>
          <p:nvPr/>
        </p:nvSpPr>
        <p:spPr>
          <a:xfrm>
            <a:off x="762000" y="5958483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5" name="title-454"/>
          <p:cNvSpPr txBox="1"/>
          <p:nvPr/>
        </p:nvSpPr>
        <p:spPr>
          <a:xfrm>
            <a:off x="762000" y="762000"/>
            <a:ext cx="8539163" cy="5092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7850"/>
              </a:lnSpc>
              <a:buNone/>
            </a:pPr>
            <a:r>
              <a:rPr lang="en-US" sz="6600" spc="-185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Diversified Residential</a:t>
            </a:r>
            <a:pPr algn="l" indent="0" marL="0">
              <a:lnSpc>
                <a:spcPts val="785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850"/>
              </a:lnSpc>
              <a:buNone/>
            </a:pPr>
            <a:r>
              <a:rPr lang="en-US" sz="6600" spc="-185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Offerings</a:t>
            </a:r>
            <a:pPr algn="l" indent="0" marL="0">
              <a:lnSpc>
                <a:spcPts val="785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850"/>
              </a:lnSpc>
              <a:buNone/>
            </a:pPr>
            <a:r>
              <a:rPr lang="en-US" sz="6600" spc="-185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for Multi-Generational</a:t>
            </a:r>
            <a:pPr algn="l" indent="0" marL="0">
              <a:lnSpc>
                <a:spcPts val="785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850"/>
              </a:lnSpc>
              <a:buNone/>
            </a:pPr>
            <a:r>
              <a:rPr lang="en-US" sz="6600" spc="-185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Community</a:t>
            </a:r>
            <a:endParaRPr lang="en-US" sz="6600" dirty="0"/>
          </a:p>
        </p:txBody>
      </p:sp>
      <p:sp>
        <p:nvSpPr>
          <p:cNvPr id="6" name="anchorElementA"/>
          <p:cNvSpPr/>
          <p:nvPr/>
        </p:nvSpPr>
        <p:spPr>
          <a:xfrm>
            <a:off x="9839325" y="0"/>
            <a:ext cx="9525" cy="10287000"/>
          </a:xfrm>
          <a:prstGeom prst="rect">
            <a:avLst/>
          </a:prstGeom>
          <a:solidFill>
            <a:srgbClr val="04142D">
              <a:alpha val="40000"/>
            </a:srgbClr>
          </a:solidFill>
          <a:ln/>
        </p:spPr>
      </p:sp>
      <p:pic>
        <p:nvPicPr>
          <p:cNvPr id="7" name="SVG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10850" y="762000"/>
            <a:ext cx="381000" cy="381000"/>
          </a:xfrm>
          <a:prstGeom prst="rect">
            <a:avLst/>
          </a:prstGeom>
        </p:spPr>
      </p:pic>
      <p:sp>
        <p:nvSpPr>
          <p:cNvPr id="8" name="headingtext-diagram-7108Ho-0-1"/>
          <p:cNvSpPr txBox="1"/>
          <p:nvPr/>
        </p:nvSpPr>
        <p:spPr>
          <a:xfrm>
            <a:off x="11410950" y="762000"/>
            <a:ext cx="61483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Smart Apartments</a:t>
            </a:r>
            <a:endParaRPr lang="en-US" sz="2100" dirty="0"/>
          </a:p>
        </p:txBody>
      </p:sp>
      <p:sp>
        <p:nvSpPr>
          <p:cNvPr id="9" name="bodytext-diagram-7108Ho-0-1"/>
          <p:cNvSpPr txBox="1"/>
          <p:nvPr/>
        </p:nvSpPr>
        <p:spPr>
          <a:xfrm>
            <a:off x="11410950" y="1168837"/>
            <a:ext cx="6148388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200–300 units across 8–12 storeys featuring automated smart systems and earthquake-resistant build.</a:t>
            </a:r>
            <a:endParaRPr lang="en-US" sz="2100" dirty="0"/>
          </a:p>
        </p:txBody>
      </p:sp>
      <p:pic>
        <p:nvPicPr>
          <p:cNvPr id="10" name="SVG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0850" y="2655808"/>
            <a:ext cx="381000" cy="381000"/>
          </a:xfrm>
          <a:prstGeom prst="rect">
            <a:avLst/>
          </a:prstGeom>
        </p:spPr>
      </p:pic>
      <p:sp>
        <p:nvSpPr>
          <p:cNvPr id="11" name="headingtext-diagram-7108Ho-1-2"/>
          <p:cNvSpPr txBox="1"/>
          <p:nvPr/>
        </p:nvSpPr>
        <p:spPr>
          <a:xfrm>
            <a:off x="11410950" y="2655808"/>
            <a:ext cx="61483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Premium Homes</a:t>
            </a:r>
            <a:endParaRPr lang="en-US" sz="2100" dirty="0"/>
          </a:p>
        </p:txBody>
      </p:sp>
      <p:sp>
        <p:nvSpPr>
          <p:cNvPr id="12" name="bodytext-diagram-7108Ho-1-2"/>
          <p:cNvSpPr txBox="1"/>
          <p:nvPr/>
        </p:nvSpPr>
        <p:spPr>
          <a:xfrm>
            <a:off x="11410950" y="3062645"/>
            <a:ext cx="6148388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80–120 units offering private green spaces, rooftop solar energy panels, and rainwater harvesting.</a:t>
            </a:r>
            <a:endParaRPr lang="en-US" sz="2100" dirty="0"/>
          </a:p>
        </p:txBody>
      </p:sp>
      <p:pic>
        <p:nvPicPr>
          <p:cNvPr id="13" name="SVG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0850" y="4549616"/>
            <a:ext cx="381000" cy="381000"/>
          </a:xfrm>
          <a:prstGeom prst="rect">
            <a:avLst/>
          </a:prstGeom>
        </p:spPr>
      </p:pic>
      <p:sp>
        <p:nvSpPr>
          <p:cNvPr id="14" name="headingtext-diagram-7108Ho-2-3"/>
          <p:cNvSpPr txBox="1"/>
          <p:nvPr/>
        </p:nvSpPr>
        <p:spPr>
          <a:xfrm>
            <a:off x="11410950" y="4549616"/>
            <a:ext cx="61483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Housing Units</a:t>
            </a:r>
            <a:endParaRPr lang="en-US" sz="2100" dirty="0"/>
          </a:p>
        </p:txBody>
      </p:sp>
      <p:sp>
        <p:nvSpPr>
          <p:cNvPr id="15" name="bodytext-diagram-7108Ho-2-3"/>
          <p:cNvSpPr txBox="1"/>
          <p:nvPr/>
        </p:nvSpPr>
        <p:spPr>
          <a:xfrm>
            <a:off x="11410950" y="4956453"/>
            <a:ext cx="6148388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60–100 low-rise units featuring shared courtyards designed to foster interaction and senior living.</a:t>
            </a:r>
            <a:endParaRPr lang="en-US" sz="2100" dirty="0"/>
          </a:p>
        </p:txBody>
      </p:sp>
      <p:pic>
        <p:nvPicPr>
          <p:cNvPr id="16" name="SVG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10850" y="6443425"/>
            <a:ext cx="381000" cy="381000"/>
          </a:xfrm>
          <a:prstGeom prst="rect">
            <a:avLst/>
          </a:prstGeom>
        </p:spPr>
      </p:pic>
      <p:sp>
        <p:nvSpPr>
          <p:cNvPr id="17" name="headingtext-diagram-7108Ho-3-4"/>
          <p:cNvSpPr txBox="1"/>
          <p:nvPr/>
        </p:nvSpPr>
        <p:spPr>
          <a:xfrm>
            <a:off x="11410950" y="6443425"/>
            <a:ext cx="614838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Integrated Tech</a:t>
            </a:r>
            <a:endParaRPr lang="en-US" sz="2100" dirty="0"/>
          </a:p>
        </p:txBody>
      </p:sp>
      <p:sp>
        <p:nvSpPr>
          <p:cNvPr id="18" name="bodytext-diagram-7108Ho-3-4"/>
          <p:cNvSpPr txBox="1"/>
          <p:nvPr/>
        </p:nvSpPr>
        <p:spPr>
          <a:xfrm>
            <a:off x="11410950" y="6850261"/>
            <a:ext cx="6148388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Smart metering and automated waste segregation systems integrated across all units for operations.</a:t>
            </a:r>
            <a:endParaRPr lang="en-US" sz="2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36a5013-0e01-4fe6-a443-4dff4c7a5eae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717155" y="1482090"/>
            <a:ext cx="2857500" cy="38100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67"/>
          <p:cNvSpPr txBox="1"/>
          <p:nvPr/>
        </p:nvSpPr>
        <p:spPr>
          <a:xfrm>
            <a:off x="3781425" y="762000"/>
            <a:ext cx="10758488" cy="653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4320"/>
              </a:lnSpc>
              <a:buNone/>
            </a:pPr>
            <a:r>
              <a:rPr lang="en-US" sz="3600" spc="-10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Invisible City</a:t>
            </a:r>
            <a:endParaRPr lang="en-US" sz="3600" dirty="0"/>
          </a:p>
        </p:txBody>
      </p:sp>
      <p:sp>
        <p:nvSpPr>
          <p:cNvPr id="5" name="subtitle-491"/>
          <p:cNvSpPr txBox="1"/>
          <p:nvPr/>
        </p:nvSpPr>
        <p:spPr>
          <a:xfrm>
            <a:off x="3781425" y="1691640"/>
            <a:ext cx="10758488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Our township utilizes a complete underground utility ducting system to ensure aesthetic purity and operational reliability for all residents.</a:t>
            </a:r>
            <a:endParaRPr lang="en-US" sz="2100" dirty="0"/>
          </a:p>
        </p:txBody>
      </p:sp>
      <p:pic>
        <p:nvPicPr>
          <p:cNvPr id="6" name="workstreamcycle4node-layer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000" y="3735229"/>
            <a:ext cx="16764000" cy="5124450"/>
          </a:xfrm>
          <a:prstGeom prst="rect">
            <a:avLst/>
          </a:prstGeom>
        </p:spPr>
      </p:pic>
      <p:sp>
        <p:nvSpPr>
          <p:cNvPr id="7" name="svg-element-holder-0-headingtext-diagram-dAk6lm-0-1"/>
          <p:cNvSpPr txBox="1"/>
          <p:nvPr/>
        </p:nvSpPr>
        <p:spPr>
          <a:xfrm>
            <a:off x="2597348" y="3917513"/>
            <a:ext cx="165258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1800" spc="-50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Ducting Install</a:t>
            </a:r>
            <a:endParaRPr lang="en-US" sz="1800" dirty="0"/>
          </a:p>
        </p:txBody>
      </p:sp>
      <p:sp>
        <p:nvSpPr>
          <p:cNvPr id="8" name="svg-element-holder-0-bodytext-diagram-dAk6lm-0-1"/>
          <p:cNvSpPr txBox="1"/>
          <p:nvPr/>
        </p:nvSpPr>
        <p:spPr>
          <a:xfrm>
            <a:off x="771525" y="4624388"/>
            <a:ext cx="5300663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36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Integrated conduits for electrical, fibre-optic, water, and sewerage lines are laid beneath the township's primary road networks.</a:t>
            </a:r>
            <a:endParaRPr lang="en-US" sz="1650" dirty="0"/>
          </a:p>
        </p:txBody>
      </p:sp>
      <p:sp>
        <p:nvSpPr>
          <p:cNvPr id="9" name="svg-element-holder-1-headingtext-diagram-dAk6lm-1-2"/>
          <p:cNvSpPr txBox="1"/>
          <p:nvPr/>
        </p:nvSpPr>
        <p:spPr>
          <a:xfrm>
            <a:off x="15388590" y="3917513"/>
            <a:ext cx="21574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300"/>
              </a:lnSpc>
              <a:buNone/>
            </a:pPr>
            <a:r>
              <a:rPr lang="en-US" sz="1800" spc="-50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System Integration</a:t>
            </a:r>
            <a:endParaRPr lang="en-US" sz="1800" dirty="0"/>
          </a:p>
        </p:txBody>
      </p:sp>
      <p:sp>
        <p:nvSpPr>
          <p:cNvPr id="10" name="svg-element-holder-1-bodytext-diagram-dAk6lm-1-2"/>
          <p:cNvSpPr txBox="1"/>
          <p:nvPr/>
        </p:nvSpPr>
        <p:spPr>
          <a:xfrm>
            <a:off x="12249150" y="4624388"/>
            <a:ext cx="5300663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236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Connecting high-speed Fibre-to-the-Home and smart electrical grids to every single residential and commercial node in the township.</a:t>
            </a:r>
            <a:endParaRPr lang="en-US" sz="1650" dirty="0"/>
          </a:p>
        </p:txBody>
      </p:sp>
      <p:sp>
        <p:nvSpPr>
          <p:cNvPr id="11" name="svg-element-holder-2-headingtext-diagram-dAk6lm-2-3"/>
          <p:cNvSpPr txBox="1"/>
          <p:nvPr/>
        </p:nvSpPr>
        <p:spPr>
          <a:xfrm>
            <a:off x="15466576" y="6598801"/>
            <a:ext cx="2081212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300"/>
              </a:lnSpc>
              <a:buNone/>
            </a:pPr>
            <a:r>
              <a:rPr lang="en-US" sz="1800" spc="-50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Smart Grid Deploy</a:t>
            </a:r>
            <a:endParaRPr lang="en-US" sz="1800" dirty="0"/>
          </a:p>
        </p:txBody>
      </p:sp>
      <p:sp>
        <p:nvSpPr>
          <p:cNvPr id="12" name="svg-element-holder-2-bodytext-diagram-dAk6lm-2-3"/>
          <p:cNvSpPr txBox="1"/>
          <p:nvPr/>
        </p:nvSpPr>
        <p:spPr>
          <a:xfrm>
            <a:off x="12249150" y="7305675"/>
            <a:ext cx="5300663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236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AI-based load balancing and motion-sensor LED street lighting systems are activated to significantly optimise total energy consumption.</a:t>
            </a:r>
            <a:endParaRPr lang="en-US" sz="1650" dirty="0"/>
          </a:p>
        </p:txBody>
      </p:sp>
      <p:sp>
        <p:nvSpPr>
          <p:cNvPr id="13" name="svg-element-holder-3-headingtext-diagram-dAk6lm-3-4"/>
          <p:cNvSpPr txBox="1"/>
          <p:nvPr/>
        </p:nvSpPr>
        <p:spPr>
          <a:xfrm>
            <a:off x="2251591" y="6598801"/>
            <a:ext cx="2338388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1800" spc="-50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Maintenance Access</a:t>
            </a:r>
            <a:endParaRPr lang="en-US" sz="1800" dirty="0"/>
          </a:p>
        </p:txBody>
      </p:sp>
      <p:sp>
        <p:nvSpPr>
          <p:cNvPr id="14" name="svg-element-holder-3-bodytext-diagram-dAk6lm-3-4"/>
          <p:cNvSpPr txBox="1"/>
          <p:nvPr/>
        </p:nvSpPr>
        <p:spPr>
          <a:xfrm>
            <a:off x="771525" y="7305675"/>
            <a:ext cx="5300663" cy="9963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360"/>
              </a:lnSpc>
              <a:buNone/>
            </a:pPr>
            <a:r>
              <a:rPr lang="en-US" sz="1650" dirty="0">
                <a:solidFill>
                  <a:srgbClr val="04142D"/>
                </a:solidFill>
                <a:latin typeface="Be Vietnam Pro" panose="00000500000000000000" pitchFamily="2" charset="0"/>
              </a:rPr>
              <a:t>Strategically placed access points are installed to allow for repairs without ever disrupting surface-level traffic or delicate landscaping.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62cc201-1e8a-444e-8633-1778ac8feb45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62000" y="1482090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53"/>
          <p:cNvSpPr txBox="1"/>
          <p:nvPr/>
        </p:nvSpPr>
        <p:spPr>
          <a:xfrm>
            <a:off x="762000" y="762000"/>
            <a:ext cx="10758488" cy="653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320"/>
              </a:lnSpc>
              <a:buNone/>
            </a:pPr>
            <a:r>
              <a:rPr lang="en-US" sz="3600" spc="-10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Circular Water &amp; Waste Goals</a:t>
            </a:r>
            <a:endParaRPr lang="en-US" sz="3600" dirty="0"/>
          </a:p>
        </p:txBody>
      </p:sp>
      <p:sp>
        <p:nvSpPr>
          <p:cNvPr id="5" name="subtitle-435"/>
          <p:cNvSpPr txBox="1"/>
          <p:nvPr/>
        </p:nvSpPr>
        <p:spPr>
          <a:xfrm>
            <a:off x="762000" y="1701165"/>
            <a:ext cx="10758488" cy="1243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616B7C"/>
                </a:solidFill>
                <a:latin typeface="Be Vietnam Pro" panose="00000500000000000000" pitchFamily="2" charset="0"/>
              </a:rPr>
              <a:t>Sustainability metrics drive resource recovery. Key systems include freshwater reduction, water recycling, waste-to-energy conversion, and optimized smart irrigation.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762000" y="3457575"/>
            <a:ext cx="4076700" cy="6067425"/>
          </a:xfrm>
          <a:prstGeom prst="roundRect">
            <a:avLst>
              <a:gd name="adj" fmla="val 5607"/>
            </a:avLst>
          </a:prstGeom>
          <a:solidFill>
            <a:srgbClr val="0022FF"/>
          </a:solidFill>
          <a:ln/>
        </p:spPr>
      </p:sp>
      <p:sp>
        <p:nvSpPr>
          <p:cNvPr id="7" name="node-diagram-8ObVCe-0"/>
          <p:cNvSpPr/>
          <p:nvPr/>
        </p:nvSpPr>
        <p:spPr>
          <a:xfrm>
            <a:off x="762000" y="3457575"/>
            <a:ext cx="4076700" cy="6067425"/>
          </a:xfrm>
          <a:prstGeom prst="roundRect">
            <a:avLst>
              <a:gd name="adj" fmla="val 560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8" name="data-driventext-diagram-8ObVCe-0-1"/>
          <p:cNvSpPr txBox="1"/>
          <p:nvPr/>
        </p:nvSpPr>
        <p:spPr>
          <a:xfrm>
            <a:off x="1143000" y="3838575"/>
            <a:ext cx="3348038" cy="5772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780"/>
              </a:lnSpc>
              <a:buNone/>
            </a:pPr>
            <a:r>
              <a:rPr lang="en-US" sz="3600" spc="-115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40-50%</a:t>
            </a:r>
            <a:endParaRPr lang="en-US" sz="3600" dirty="0"/>
          </a:p>
        </p:txBody>
      </p:sp>
      <p:sp>
        <p:nvSpPr>
          <p:cNvPr id="9" name="headingtext-diagram-8ObVCe-0-1"/>
          <p:cNvSpPr txBox="1"/>
          <p:nvPr/>
        </p:nvSpPr>
        <p:spPr>
          <a:xfrm>
            <a:off x="1143000" y="7900988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Freshwater Red.</a:t>
            </a:r>
            <a:endParaRPr lang="en-US" sz="2100" dirty="0"/>
          </a:p>
        </p:txBody>
      </p:sp>
      <p:sp>
        <p:nvSpPr>
          <p:cNvPr id="10" name="bodytext-diagram-8ObVCe-0-1"/>
          <p:cNvSpPr txBox="1"/>
          <p:nvPr/>
        </p:nvSpPr>
        <p:spPr>
          <a:xfrm>
            <a:off x="1143000" y="8384024"/>
            <a:ext cx="3348038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Reduction in dependency via rainwater harvesting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4991100" y="3457575"/>
            <a:ext cx="4076700" cy="6067425"/>
          </a:xfrm>
          <a:prstGeom prst="roundRect">
            <a:avLst>
              <a:gd name="adj" fmla="val 5607"/>
            </a:avLst>
          </a:prstGeom>
          <a:solidFill>
            <a:srgbClr val="006FFC"/>
          </a:solidFill>
          <a:ln/>
        </p:spPr>
      </p:sp>
      <p:sp>
        <p:nvSpPr>
          <p:cNvPr id="12" name="node-diagram-8ObVCe-1"/>
          <p:cNvSpPr/>
          <p:nvPr/>
        </p:nvSpPr>
        <p:spPr>
          <a:xfrm>
            <a:off x="4991100" y="3457575"/>
            <a:ext cx="4076700" cy="6067425"/>
          </a:xfrm>
          <a:prstGeom prst="roundRect">
            <a:avLst>
              <a:gd name="adj" fmla="val 560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3" name="data-driventext-diagram-8ObVCe-1-2"/>
          <p:cNvSpPr txBox="1"/>
          <p:nvPr/>
        </p:nvSpPr>
        <p:spPr>
          <a:xfrm>
            <a:off x="5372100" y="3838575"/>
            <a:ext cx="3348038" cy="5772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780"/>
              </a:lnSpc>
              <a:buNone/>
            </a:pPr>
            <a:r>
              <a:rPr lang="en-US" sz="3600" spc="-115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500-800K</a:t>
            </a:r>
            <a:endParaRPr lang="en-US" sz="3600" dirty="0"/>
          </a:p>
        </p:txBody>
      </p:sp>
      <p:sp>
        <p:nvSpPr>
          <p:cNvPr id="14" name="headingtext-diagram-8ObVCe-1-2"/>
          <p:cNvSpPr txBox="1"/>
          <p:nvPr/>
        </p:nvSpPr>
        <p:spPr>
          <a:xfrm>
            <a:off x="5372100" y="7900988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Recycled Water</a:t>
            </a:r>
            <a:endParaRPr lang="en-US" sz="2100" dirty="0"/>
          </a:p>
        </p:txBody>
      </p:sp>
      <p:sp>
        <p:nvSpPr>
          <p:cNvPr id="15" name="bodytext-diagram-8ObVCe-1-2"/>
          <p:cNvSpPr txBox="1"/>
          <p:nvPr/>
        </p:nvSpPr>
        <p:spPr>
          <a:xfrm>
            <a:off x="5372100" y="8384024"/>
            <a:ext cx="3348038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Sewage Treatment Plant daily capacity in kLD</a:t>
            </a:r>
            <a:endParaRPr lang="en-US" sz="2100" dirty="0"/>
          </a:p>
        </p:txBody>
      </p:sp>
      <p:sp>
        <p:nvSpPr>
          <p:cNvPr id="16" name="Shape 14"/>
          <p:cNvSpPr/>
          <p:nvPr/>
        </p:nvSpPr>
        <p:spPr>
          <a:xfrm>
            <a:off x="9220200" y="3457575"/>
            <a:ext cx="4076700" cy="6067425"/>
          </a:xfrm>
          <a:prstGeom prst="roundRect">
            <a:avLst>
              <a:gd name="adj" fmla="val 5607"/>
            </a:avLst>
          </a:prstGeom>
          <a:solidFill>
            <a:srgbClr val="00BBF9"/>
          </a:solidFill>
          <a:ln/>
        </p:spPr>
      </p:sp>
      <p:sp>
        <p:nvSpPr>
          <p:cNvPr id="17" name="node-diagram-8ObVCe-2"/>
          <p:cNvSpPr/>
          <p:nvPr/>
        </p:nvSpPr>
        <p:spPr>
          <a:xfrm>
            <a:off x="9220200" y="3457575"/>
            <a:ext cx="4076700" cy="6067425"/>
          </a:xfrm>
          <a:prstGeom prst="roundRect">
            <a:avLst>
              <a:gd name="adj" fmla="val 560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8" name="data-driventext-diagram-8ObVCe-2-3"/>
          <p:cNvSpPr txBox="1"/>
          <p:nvPr/>
        </p:nvSpPr>
        <p:spPr>
          <a:xfrm>
            <a:off x="9601200" y="3838575"/>
            <a:ext cx="3348038" cy="5772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780"/>
              </a:lnSpc>
              <a:buNone/>
            </a:pPr>
            <a:r>
              <a:rPr lang="en-US" sz="3600" spc="-115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5-10 </a:t>
            </a:r>
            <a:endParaRPr lang="en-US" sz="3600" dirty="0"/>
          </a:p>
        </p:txBody>
      </p:sp>
      <p:sp>
        <p:nvSpPr>
          <p:cNvPr id="19" name="headingtext-diagram-8ObVCe-2-3"/>
          <p:cNvSpPr txBox="1"/>
          <p:nvPr/>
        </p:nvSpPr>
        <p:spPr>
          <a:xfrm>
            <a:off x="9601200" y="7900988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Waste-to-Energy</a:t>
            </a:r>
            <a:endParaRPr lang="en-US" sz="2100" dirty="0"/>
          </a:p>
        </p:txBody>
      </p:sp>
      <p:sp>
        <p:nvSpPr>
          <p:cNvPr id="20" name="bodytext-diagram-8ObVCe-2-3"/>
          <p:cNvSpPr txBox="1"/>
          <p:nvPr/>
        </p:nvSpPr>
        <p:spPr>
          <a:xfrm>
            <a:off x="9601200" y="8384024"/>
            <a:ext cx="3348038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TPD processing capacity for organic waste</a:t>
            </a:r>
            <a:endParaRPr lang="en-US" sz="2100" dirty="0"/>
          </a:p>
        </p:txBody>
      </p:sp>
      <p:sp>
        <p:nvSpPr>
          <p:cNvPr id="21" name="Shape 19"/>
          <p:cNvSpPr/>
          <p:nvPr/>
        </p:nvSpPr>
        <p:spPr>
          <a:xfrm>
            <a:off x="13449300" y="3457575"/>
            <a:ext cx="4076700" cy="6067425"/>
          </a:xfrm>
          <a:prstGeom prst="roundRect">
            <a:avLst>
              <a:gd name="adj" fmla="val 5607"/>
            </a:avLst>
          </a:prstGeom>
          <a:solidFill>
            <a:srgbClr val="01DFE1"/>
          </a:solidFill>
          <a:ln/>
        </p:spPr>
      </p:sp>
      <p:sp>
        <p:nvSpPr>
          <p:cNvPr id="22" name="node-diagram-8ObVCe-3"/>
          <p:cNvSpPr/>
          <p:nvPr/>
        </p:nvSpPr>
        <p:spPr>
          <a:xfrm>
            <a:off x="13449300" y="3457575"/>
            <a:ext cx="4076700" cy="6067425"/>
          </a:xfrm>
          <a:prstGeom prst="roundRect">
            <a:avLst>
              <a:gd name="adj" fmla="val 5607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23" name="spanMainText-414"/>
          <p:cNvSpPr txBox="1"/>
          <p:nvPr/>
        </p:nvSpPr>
        <p:spPr>
          <a:xfrm>
            <a:off x="13830300" y="3792855"/>
            <a:ext cx="871538" cy="5676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780"/>
              </a:lnSpc>
              <a:buNone/>
            </a:pPr>
            <a:r>
              <a:rPr lang="en-US" sz="3600" spc="-115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100</a:t>
            </a:r>
            <a:endParaRPr lang="en-US" sz="3600" dirty="0"/>
          </a:p>
        </p:txBody>
      </p:sp>
      <p:sp>
        <p:nvSpPr>
          <p:cNvPr id="24" name="spanSuffix-439"/>
          <p:cNvSpPr txBox="1"/>
          <p:nvPr/>
        </p:nvSpPr>
        <p:spPr>
          <a:xfrm>
            <a:off x="14672072" y="3792855"/>
            <a:ext cx="423863" cy="5676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780"/>
              </a:lnSpc>
              <a:buNone/>
            </a:pPr>
            <a:r>
              <a:rPr lang="en-US" sz="3600" spc="-115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%</a:t>
            </a:r>
            <a:endParaRPr lang="en-US" sz="3600" dirty="0"/>
          </a:p>
        </p:txBody>
      </p:sp>
      <p:sp>
        <p:nvSpPr>
          <p:cNvPr id="25" name="headingtext-diagram-8ObVCe-3-4"/>
          <p:cNvSpPr txBox="1"/>
          <p:nvPr/>
        </p:nvSpPr>
        <p:spPr>
          <a:xfrm>
            <a:off x="13830300" y="7900988"/>
            <a:ext cx="33480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Smart Irrigation</a:t>
            </a:r>
            <a:endParaRPr lang="en-US" sz="2100" dirty="0"/>
          </a:p>
        </p:txBody>
      </p:sp>
      <p:sp>
        <p:nvSpPr>
          <p:cNvPr id="26" name="bodytext-diagram-8ObVCe-3-4"/>
          <p:cNvSpPr txBox="1"/>
          <p:nvPr/>
        </p:nvSpPr>
        <p:spPr>
          <a:xfrm>
            <a:off x="13830300" y="8384024"/>
            <a:ext cx="3348038" cy="862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Sensor-controlled drip systems optimization</a:t>
            </a:r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8c14452-536d-4752-a456-127af6663e43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7FAFF"/>
          </a:solidFill>
          <a:ln/>
        </p:spPr>
      </p:sp>
      <p:sp>
        <p:nvSpPr>
          <p:cNvPr id="3" name="text-element"/>
          <p:cNvSpPr/>
          <p:nvPr/>
        </p:nvSpPr>
        <p:spPr>
          <a:xfrm>
            <a:off x="762000" y="3137059"/>
            <a:ext cx="2857500" cy="47625"/>
          </a:xfrm>
          <a:prstGeom prst="rect">
            <a:avLst/>
          </a:prstGeom>
          <a:gradFill>
            <a:gsLst>
              <a:gs pos="0">
                <a:srgbClr val="0022FF"/>
              </a:gs>
              <a:gs pos="25000">
                <a:srgbClr val="0022FF"/>
              </a:gs>
              <a:gs pos="25001">
                <a:srgbClr val="006FFC"/>
              </a:gs>
              <a:gs pos="50000">
                <a:srgbClr val="006FFC"/>
              </a:gs>
              <a:gs pos="50001">
                <a:srgbClr val="00BBF9"/>
              </a:gs>
              <a:gs pos="75000">
                <a:srgbClr val="00BBF9"/>
              </a:gs>
              <a:gs pos="75001">
                <a:srgbClr val="01DFE1"/>
              </a:gs>
              <a:gs pos="100000">
                <a:srgbClr val="01DFE1"/>
              </a:gs>
            </a:gsLst>
            <a:lin ang="0" scaled="0"/>
          </a:gradFill>
          <a:ln/>
        </p:spPr>
      </p:sp>
      <p:sp>
        <p:nvSpPr>
          <p:cNvPr id="4" name="title-498"/>
          <p:cNvSpPr txBox="1"/>
          <p:nvPr/>
        </p:nvSpPr>
        <p:spPr>
          <a:xfrm>
            <a:off x="762000" y="1333500"/>
            <a:ext cx="16797338" cy="17297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6430"/>
              </a:lnSpc>
              <a:buNone/>
            </a:pPr>
            <a:r>
              <a:rPr lang="en-US" sz="5400" spc="-15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Powering the township with</a:t>
            </a:r>
            <a:pPr algn="l" indent="0" marL="0">
              <a:lnSpc>
                <a:spcPts val="643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430"/>
              </a:lnSpc>
              <a:buNone/>
            </a:pPr>
            <a:r>
              <a:rPr lang="en-US" sz="5400" spc="-151" kern="1200" dirty="0">
                <a:solidFill>
                  <a:srgbClr val="04142D"/>
                </a:solidFill>
                <a:latin typeface="Sora SemiBold" panose="00000700000000000000" pitchFamily="2" charset="0"/>
              </a:rPr>
              <a:t>clean, renewable energy sources</a:t>
            </a:r>
            <a:endParaRPr lang="en-US" sz="5400" dirty="0"/>
          </a:p>
        </p:txBody>
      </p:sp>
      <p:sp>
        <p:nvSpPr>
          <p:cNvPr id="5" name="label"/>
          <p:cNvSpPr/>
          <p:nvPr/>
        </p:nvSpPr>
        <p:spPr>
          <a:xfrm>
            <a:off x="762000" y="762000"/>
            <a:ext cx="2667000" cy="407670"/>
          </a:xfrm>
          <a:prstGeom prst="roundRect">
            <a:avLst>
              <a:gd name="adj" fmla="val 93458"/>
            </a:avLst>
          </a:prstGeom>
          <a:solidFill>
            <a:srgbClr val="616B7C">
              <a:alpha val="5000"/>
            </a:srgbClr>
          </a:solidFill>
          <a:ln w="7620">
            <a:solidFill>
              <a:srgbClr val="616B7C">
                <a:alpha val="20000"/>
              </a:srgbClr>
            </a:solidFill>
            <a:prstDash val="solid"/>
          </a:ln>
        </p:spPr>
      </p:sp>
      <p:sp>
        <p:nvSpPr>
          <p:cNvPr id="6" name="label-442"/>
          <p:cNvSpPr txBox="1"/>
          <p:nvPr/>
        </p:nvSpPr>
        <p:spPr>
          <a:xfrm>
            <a:off x="952500" y="819150"/>
            <a:ext cx="2328863" cy="405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0022FF"/>
                </a:solidFill>
                <a:latin typeface="Be Vietnam Pro Medium" panose="00000600000000000000" pitchFamily="2" charset="0"/>
              </a:rPr>
              <a:t>Renewable Strategy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62000" y="4556998"/>
            <a:ext cx="5486400" cy="4257675"/>
          </a:xfrm>
          <a:prstGeom prst="roundRect">
            <a:avLst>
              <a:gd name="adj" fmla="val 5369"/>
            </a:avLst>
          </a:prstGeom>
          <a:solidFill>
            <a:srgbClr val="0022FF"/>
          </a:solidFill>
          <a:ln/>
        </p:spPr>
      </p:sp>
      <p:sp>
        <p:nvSpPr>
          <p:cNvPr id="8" name="node-diagram-i66O31-0"/>
          <p:cNvSpPr/>
          <p:nvPr/>
        </p:nvSpPr>
        <p:spPr>
          <a:xfrm>
            <a:off x="762000" y="4556998"/>
            <a:ext cx="5486400" cy="4257675"/>
          </a:xfrm>
          <a:prstGeom prst="roundRect">
            <a:avLst>
              <a:gd name="adj" fmla="val 5369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9" name="::before"/>
          <p:cNvSpPr txBox="1"/>
          <p:nvPr/>
        </p:nvSpPr>
        <p:spPr>
          <a:xfrm>
            <a:off x="1119188" y="5104686"/>
            <a:ext cx="257294" cy="6991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4410"/>
              </a:lnSpc>
              <a:buNone/>
            </a:pPr>
            <a:r>
              <a:rPr lang="en-US" sz="42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1</a:t>
            </a:r>
            <a:endParaRPr lang="en-US" sz="4200" dirty="0"/>
          </a:p>
        </p:txBody>
      </p:sp>
      <p:sp>
        <p:nvSpPr>
          <p:cNvPr id="10" name="headingtext-diagram-i66O31-0-1"/>
          <p:cNvSpPr txBox="1"/>
          <p:nvPr/>
        </p:nvSpPr>
        <p:spPr>
          <a:xfrm>
            <a:off x="1143000" y="6107668"/>
            <a:ext cx="4757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60–70% Renewable Share</a:t>
            </a:r>
            <a:endParaRPr lang="en-US" sz="2100" dirty="0"/>
          </a:p>
        </p:txBody>
      </p:sp>
      <p:sp>
        <p:nvSpPr>
          <p:cNvPr id="11" name="bodytext-diagram-i66O31-0-1"/>
          <p:cNvSpPr txBox="1"/>
          <p:nvPr/>
        </p:nvSpPr>
        <p:spPr>
          <a:xfrm>
            <a:off x="1143000" y="6514505"/>
            <a:ext cx="4757738" cy="2005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Environmental strategy prioritizes high-level integration across the entire development to ensure sustainability benchmarks are met for the future.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400800" y="4556998"/>
            <a:ext cx="5486400" cy="4257675"/>
          </a:xfrm>
          <a:prstGeom prst="roundRect">
            <a:avLst>
              <a:gd name="adj" fmla="val 5369"/>
            </a:avLst>
          </a:prstGeom>
          <a:solidFill>
            <a:srgbClr val="006FFC"/>
          </a:solidFill>
          <a:ln/>
        </p:spPr>
      </p:sp>
      <p:sp>
        <p:nvSpPr>
          <p:cNvPr id="13" name="node-diagram-i66O31-1"/>
          <p:cNvSpPr/>
          <p:nvPr/>
        </p:nvSpPr>
        <p:spPr>
          <a:xfrm>
            <a:off x="6400800" y="4556998"/>
            <a:ext cx="5486400" cy="4257675"/>
          </a:xfrm>
          <a:prstGeom prst="roundRect">
            <a:avLst>
              <a:gd name="adj" fmla="val 5369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4" name="::before"/>
          <p:cNvSpPr txBox="1"/>
          <p:nvPr/>
        </p:nvSpPr>
        <p:spPr>
          <a:xfrm>
            <a:off x="6757988" y="5104686"/>
            <a:ext cx="365046" cy="6991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4410"/>
              </a:lnSpc>
              <a:buNone/>
            </a:pPr>
            <a:r>
              <a:rPr lang="en-US" sz="42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2</a:t>
            </a:r>
            <a:endParaRPr lang="en-US" sz="4200" dirty="0"/>
          </a:p>
        </p:txBody>
      </p:sp>
      <p:sp>
        <p:nvSpPr>
          <p:cNvPr id="15" name="headingtext-diagram-i66O31-1-2"/>
          <p:cNvSpPr txBox="1"/>
          <p:nvPr/>
        </p:nvSpPr>
        <p:spPr>
          <a:xfrm>
            <a:off x="6781800" y="6107668"/>
            <a:ext cx="4757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Solar &amp; Storage Systems</a:t>
            </a:r>
            <a:endParaRPr lang="en-US" sz="2100" dirty="0"/>
          </a:p>
        </p:txBody>
      </p:sp>
      <p:sp>
        <p:nvSpPr>
          <p:cNvPr id="16" name="bodytext-diagram-i66O31-1-2"/>
          <p:cNvSpPr txBox="1"/>
          <p:nvPr/>
        </p:nvSpPr>
        <p:spPr>
          <a:xfrm>
            <a:off x="6781800" y="6514505"/>
            <a:ext cx="4757738" cy="2005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Installing 500–800 kWp of rooftop solar capacity, backed by BESS technology to maintain 24/7 energy reliability across the township infrastructure.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12039600" y="4556998"/>
            <a:ext cx="5486400" cy="4257675"/>
          </a:xfrm>
          <a:prstGeom prst="roundRect">
            <a:avLst>
              <a:gd name="adj" fmla="val 5369"/>
            </a:avLst>
          </a:prstGeom>
          <a:solidFill>
            <a:srgbClr val="00BBF9"/>
          </a:solidFill>
          <a:ln/>
        </p:spPr>
      </p:sp>
      <p:sp>
        <p:nvSpPr>
          <p:cNvPr id="18" name="node-diagram-i66O31-2"/>
          <p:cNvSpPr/>
          <p:nvPr/>
        </p:nvSpPr>
        <p:spPr>
          <a:xfrm>
            <a:off x="12039600" y="4556998"/>
            <a:ext cx="5486400" cy="4257675"/>
          </a:xfrm>
          <a:prstGeom prst="roundRect">
            <a:avLst>
              <a:gd name="adj" fmla="val 5369"/>
            </a:avLst>
          </a:prstGeom>
          <a:gradFill>
            <a:gsLst>
              <a:gs pos="0">
                <a:srgbClr val="616B7C">
                  <a:alpha val="25000"/>
                </a:srgbClr>
              </a:gs>
              <a:gs pos="100000">
                <a:srgbClr val="04142D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19" name="::before"/>
          <p:cNvSpPr txBox="1"/>
          <p:nvPr/>
        </p:nvSpPr>
        <p:spPr>
          <a:xfrm>
            <a:off x="12396788" y="5104686"/>
            <a:ext cx="364569" cy="6991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4410"/>
              </a:lnSpc>
              <a:buNone/>
            </a:pPr>
            <a:r>
              <a:rPr lang="en-US" sz="4200" spc="-134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3</a:t>
            </a:r>
            <a:endParaRPr lang="en-US" sz="4200" dirty="0"/>
          </a:p>
        </p:txBody>
      </p:sp>
      <p:sp>
        <p:nvSpPr>
          <p:cNvPr id="20" name="headingtext-diagram-i66O31-2-3"/>
          <p:cNvSpPr txBox="1"/>
          <p:nvPr/>
        </p:nvSpPr>
        <p:spPr>
          <a:xfrm>
            <a:off x="12420600" y="6107668"/>
            <a:ext cx="4757738" cy="434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spc="-59" kern="1200" dirty="0">
                <a:solidFill>
                  <a:srgbClr val="FFFFFF"/>
                </a:solidFill>
                <a:latin typeface="Sora SemiBold" panose="00000700000000000000" pitchFamily="2" charset="0"/>
              </a:rPr>
              <a:t>Rs. 2–4 Crore Savings</a:t>
            </a:r>
            <a:endParaRPr lang="en-US" sz="2100" dirty="0"/>
          </a:p>
        </p:txBody>
      </p:sp>
      <p:sp>
        <p:nvSpPr>
          <p:cNvPr id="21" name="bodytext-diagram-i66O31-2-3"/>
          <p:cNvSpPr txBox="1"/>
          <p:nvPr/>
        </p:nvSpPr>
        <p:spPr>
          <a:xfrm>
            <a:off x="12420600" y="6514505"/>
            <a:ext cx="4757738" cy="20059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Be Vietnam Pro" panose="00000500000000000000" pitchFamily="2" charset="0"/>
              </a:rPr>
              <a:t>Transitioning to green energy delivers significant annual cost reductions, creating a competitive advantage for ESG-conscious investors and residents.</a:t>
            </a:r>
            <a:endParaRPr lang="en-US"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SLIDE CRAFT TECHNOLOGIES PRIVATE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Version:1.0.4</dc:title>
  <dc:subject> </dc:subject>
  <dc:creator>Presentations.AI</dc:creator>
  <cp:lastModifiedBy>Presentations.AI</cp:lastModifiedBy>
  <cp:revision>1</cp:revision>
  <dcterms:created xsi:type="dcterms:W3CDTF">2026-05-18T04:08:59Z</dcterms:created>
  <dcterms:modified xsi:type="dcterms:W3CDTF">2026-05-18T04:08:59Z</dcterms:modified>
</cp:coreProperties>
</file>