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463" r:id="rId2"/>
    <p:sldId id="480" r:id="rId3"/>
    <p:sldId id="504" r:id="rId4"/>
    <p:sldId id="505" r:id="rId5"/>
    <p:sldId id="506" r:id="rId6"/>
    <p:sldId id="507" r:id="rId7"/>
    <p:sldId id="508" r:id="rId8"/>
    <p:sldId id="509" r:id="rId9"/>
    <p:sldId id="510" r:id="rId10"/>
    <p:sldId id="511" r:id="rId11"/>
    <p:sldId id="512" r:id="rId12"/>
    <p:sldId id="513" r:id="rId13"/>
    <p:sldId id="514" r:id="rId14"/>
    <p:sldId id="515" r:id="rId15"/>
    <p:sldId id="494" r:id="rId16"/>
    <p:sldId id="516" r:id="rId17"/>
    <p:sldId id="517" r:id="rId18"/>
    <p:sldId id="518" r:id="rId19"/>
    <p:sldId id="519" r:id="rId20"/>
    <p:sldId id="520" r:id="rId21"/>
    <p:sldId id="521" r:id="rId22"/>
    <p:sldId id="522" r:id="rId23"/>
    <p:sldId id="523" r:id="rId24"/>
    <p:sldId id="524" r:id="rId25"/>
    <p:sldId id="350" r:id="rId2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88" d="100"/>
          <a:sy n="88" d="100"/>
        </p:scale>
        <p:origin x="792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116DC-13C9-4C47-8147-90F05720F742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6D002-89BF-4F75-B5CC-1868C9479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832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5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13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608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2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2935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06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70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435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82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9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937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09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57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30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13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80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92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85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Background.jpg"/>
          <p:cNvPicPr>
            <a:picLocks noChangeAspect="1"/>
          </p:cNvPicPr>
          <p:nvPr userDrawn="1"/>
        </p:nvPicPr>
        <p:blipFill>
          <a:blip r:embed="rId2" cstate="print"/>
          <a:srcRect t="51400"/>
          <a:stretch>
            <a:fillRect/>
          </a:stretch>
        </p:blipFill>
        <p:spPr>
          <a:xfrm>
            <a:off x="0" y="3435846"/>
            <a:ext cx="9144000" cy="1707654"/>
          </a:xfrm>
          <a:prstGeom prst="rect">
            <a:avLst/>
          </a:prstGeom>
        </p:spPr>
      </p:pic>
      <p:sp>
        <p:nvSpPr>
          <p:cNvPr id="10" name="Right Triangle 9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314453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 userDrawn="1">
            <p:ph type="dt" sz="half" idx="10"/>
          </p:nvPr>
        </p:nvSpPr>
        <p:spPr>
          <a:xfrm>
            <a:off x="6727032" y="4889718"/>
            <a:ext cx="1920240" cy="274320"/>
          </a:xfrm>
        </p:spPr>
        <p:txBody>
          <a:bodyPr/>
          <a:lstStyle>
            <a:lvl1pPr>
              <a:defRPr sz="800">
                <a:solidFill>
                  <a:srgbClr val="0070C0"/>
                </a:solidFill>
              </a:defRPr>
            </a:lvl1pPr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 dirty="0"/>
          </a:p>
        </p:txBody>
      </p:sp>
      <p:sp>
        <p:nvSpPr>
          <p:cNvPr id="19" name="Footer Placeholder 18"/>
          <p:cNvSpPr>
            <a:spLocks noGrp="1"/>
          </p:cNvSpPr>
          <p:nvPr userDrawn="1">
            <p:ph type="ftr" sz="quarter" idx="11"/>
          </p:nvPr>
        </p:nvSpPr>
        <p:spPr>
          <a:xfrm>
            <a:off x="4380077" y="4876006"/>
            <a:ext cx="2350681" cy="273844"/>
          </a:xfrm>
        </p:spPr>
        <p:txBody>
          <a:bodyPr/>
          <a:lstStyle>
            <a:lvl1pPr>
              <a:defRPr sz="800"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 dirty="0"/>
          </a:p>
        </p:txBody>
      </p:sp>
      <p:sp>
        <p:nvSpPr>
          <p:cNvPr id="27" name="Slide Number Placeholder 26"/>
          <p:cNvSpPr>
            <a:spLocks noGrp="1"/>
          </p:cNvSpPr>
          <p:nvPr userDrawn="1">
            <p:ph type="sldNum" sz="quarter" idx="12"/>
          </p:nvPr>
        </p:nvSpPr>
        <p:spPr>
          <a:xfrm>
            <a:off x="8647272" y="4890194"/>
            <a:ext cx="365760" cy="273844"/>
          </a:xfrm>
        </p:spPr>
        <p:txBody>
          <a:bodyPr/>
          <a:lstStyle>
            <a:lvl1pPr>
              <a:defRPr sz="800">
                <a:solidFill>
                  <a:srgbClr val="0070C0"/>
                </a:solidFill>
              </a:defRPr>
            </a:lvl1pPr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297366"/>
            <a:ext cx="2160240" cy="5963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10999"/>
            <a:ext cx="8229600" cy="328955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05982"/>
            <a:ext cx="1777470" cy="419457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 noChangeAspect="1"/>
          </p:cNvPicPr>
          <p:nvPr userDrawn="1"/>
        </p:nvPicPr>
        <p:blipFill>
          <a:blip r:embed="rId2" cstate="print"/>
          <a:srcRect t="51400"/>
          <a:stretch>
            <a:fillRect/>
          </a:stretch>
        </p:blipFill>
        <p:spPr>
          <a:xfrm>
            <a:off x="0" y="3219822"/>
            <a:ext cx="9144000" cy="1923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1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083223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083223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4536419"/>
            <a:ext cx="1279837" cy="35329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7" y="4805958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4458704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4454260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4343441"/>
            <a:ext cx="3402314" cy="810651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4340806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ckground.jpg"/>
          <p:cNvPicPr>
            <a:picLocks noChangeAspect="1"/>
          </p:cNvPicPr>
          <p:nvPr/>
        </p:nvPicPr>
        <p:blipFill>
          <a:blip r:embed="rId13" cstate="print"/>
          <a:srcRect t="51799"/>
          <a:stretch>
            <a:fillRect/>
          </a:stretch>
        </p:blipFill>
        <p:spPr>
          <a:xfrm>
            <a:off x="0" y="3507854"/>
            <a:ext cx="9144000" cy="1615108"/>
          </a:xfrm>
          <a:prstGeom prst="rect">
            <a:avLst/>
          </a:prstGeom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488971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800">
                <a:solidFill>
                  <a:srgbClr val="00B0F0"/>
                </a:solidFill>
              </a:defRPr>
            </a:lvl1pPr>
            <a:extLst/>
          </a:lstStyle>
          <a:p>
            <a:fld id="{C36D3101-30DD-47C3-B581-6F92F8ADD97A}" type="datetimeFigureOut">
              <a:rPr lang="en-GB" smtClean="0"/>
              <a:pPr/>
              <a:t>13/12/2016</a:t>
            </a:fld>
            <a:endParaRPr lang="en-GB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7" y="4890194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800">
                <a:solidFill>
                  <a:srgbClr val="00B0F0"/>
                </a:solidFill>
              </a:defRPr>
            </a:lvl1pPr>
            <a:extLst/>
          </a:lstStyle>
          <a:p>
            <a:endParaRPr lang="en-GB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4890194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800" b="0">
                <a:solidFill>
                  <a:srgbClr val="00B0F0"/>
                </a:solidFill>
              </a:defRPr>
            </a:lvl1pPr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37122"/>
            <a:ext cx="2016224" cy="55657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1761" y="555526"/>
            <a:ext cx="6624736" cy="3024336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Subisu Sans 1"/>
                <a:cs typeface="Subisu Sans 1"/>
              </a:rPr>
              <a:t>Presentation</a:t>
            </a:r>
            <a:br>
              <a:rPr lang="en-US" sz="5400" dirty="0" smtClean="0">
                <a:solidFill>
                  <a:srgbClr val="C00000"/>
                </a:solidFill>
                <a:latin typeface="Subisu Sans 1"/>
                <a:cs typeface="Subisu Sans 1"/>
              </a:rPr>
            </a:br>
            <a:r>
              <a:rPr lang="en-US" sz="3200" dirty="0" smtClean="0">
                <a:solidFill>
                  <a:srgbClr val="C00000"/>
                </a:solidFill>
                <a:latin typeface="Subisu Sans 1"/>
                <a:cs typeface="Subisu Sans 1"/>
              </a:rPr>
              <a:t>on</a:t>
            </a:r>
            <a:r>
              <a:rPr lang="en-US" sz="5400" dirty="0" smtClean="0">
                <a:solidFill>
                  <a:srgbClr val="002060"/>
                </a:solidFill>
                <a:latin typeface="Subisu Sans 1"/>
                <a:cs typeface="Subisu Sans 1"/>
              </a:rPr>
              <a:t/>
            </a:r>
            <a:br>
              <a:rPr lang="en-US" sz="5400" dirty="0" smtClean="0">
                <a:solidFill>
                  <a:srgbClr val="002060"/>
                </a:solidFill>
                <a:latin typeface="Subisu Sans 1"/>
                <a:cs typeface="Subisu Sans 1"/>
              </a:rPr>
            </a:br>
            <a:r>
              <a:rPr lang="en-US" altLang="en-US" sz="3200" dirty="0" smtClean="0">
                <a:solidFill>
                  <a:srgbClr val="002060"/>
                </a:solidFill>
                <a:latin typeface="Subisu Sans 1"/>
                <a:cs typeface="Subisu Sans 1"/>
              </a:rPr>
              <a:t>CUSTOMER </a:t>
            </a:r>
            <a:r>
              <a:rPr lang="en-US" altLang="en-US" sz="3200" dirty="0">
                <a:solidFill>
                  <a:srgbClr val="002060"/>
                </a:solidFill>
                <a:latin typeface="Subisu Sans 1"/>
                <a:cs typeface="Subisu Sans 1"/>
              </a:rPr>
              <a:t>SERVICE </a:t>
            </a:r>
            <a:r>
              <a:rPr lang="en-US" altLang="en-US" sz="3200" dirty="0" smtClean="0">
                <a:solidFill>
                  <a:srgbClr val="002060"/>
                </a:solidFill>
                <a:latin typeface="Subisu Sans 1"/>
                <a:cs typeface="Subisu Sans 1"/>
              </a:rPr>
              <a:t/>
            </a:r>
            <a:br>
              <a:rPr lang="en-US" altLang="en-US" sz="3200" dirty="0" smtClean="0">
                <a:solidFill>
                  <a:srgbClr val="002060"/>
                </a:solidFill>
                <a:latin typeface="Subisu Sans 1"/>
                <a:cs typeface="Subisu Sans 1"/>
              </a:rPr>
            </a:br>
            <a:r>
              <a:rPr lang="en-US" altLang="en-US" sz="3200" dirty="0" smtClean="0">
                <a:solidFill>
                  <a:srgbClr val="002060"/>
                </a:solidFill>
                <a:latin typeface="Subisu Sans 1"/>
                <a:cs typeface="Subisu Sans 1"/>
              </a:rPr>
              <a:t>EXCELLENCE</a:t>
            </a:r>
            <a:r>
              <a:rPr lang="en-US" sz="3200" dirty="0" smtClean="0">
                <a:solidFill>
                  <a:srgbClr val="002060"/>
                </a:solidFill>
                <a:latin typeface="Subisu Sans 1"/>
                <a:cs typeface="Subisu Sans 1"/>
              </a:rPr>
              <a:t/>
            </a:r>
            <a:br>
              <a:rPr lang="en-US" sz="3200" dirty="0" smtClean="0">
                <a:solidFill>
                  <a:srgbClr val="002060"/>
                </a:solidFill>
                <a:latin typeface="Subisu Sans 1"/>
                <a:cs typeface="Subisu Sans 1"/>
              </a:rPr>
            </a:br>
            <a:endParaRPr lang="en-US" sz="5400" dirty="0">
              <a:solidFill>
                <a:srgbClr val="C00000"/>
              </a:solidFill>
              <a:latin typeface="Subisu Sans 1"/>
              <a:cs typeface="Subisu Sans 1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4128" y="3401486"/>
            <a:ext cx="3240360" cy="610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1600" dirty="0" smtClean="0">
                <a:latin typeface="Calibri" panose="020F0502020204030204" pitchFamily="34" charset="0"/>
              </a:rPr>
              <a:t>By: </a:t>
            </a:r>
            <a:r>
              <a:rPr lang="en-US" sz="1600" b="1" dirty="0" err="1" smtClean="0">
                <a:latin typeface="Calibri" panose="020F0502020204030204" pitchFamily="34" charset="0"/>
              </a:rPr>
              <a:t>Hemanta</a:t>
            </a:r>
            <a:r>
              <a:rPr lang="en-US" sz="1600" b="1" dirty="0" smtClean="0">
                <a:latin typeface="Calibri" panose="020F0502020204030204" pitchFamily="34" charset="0"/>
              </a:rPr>
              <a:t> </a:t>
            </a:r>
            <a:r>
              <a:rPr lang="en-US" sz="1600" b="1" dirty="0" err="1" smtClean="0">
                <a:latin typeface="Calibri" panose="020F0502020204030204" pitchFamily="34" charset="0"/>
              </a:rPr>
              <a:t>Baral</a:t>
            </a:r>
            <a:endParaRPr lang="en-US" sz="1600" b="1" dirty="0" smtClean="0">
              <a:latin typeface="Calibri" panose="020F0502020204030204" pitchFamily="34" charset="0"/>
            </a:endParaRPr>
          </a:p>
          <a:p>
            <a:pPr algn="ctr">
              <a:spcAft>
                <a:spcPts val="200"/>
              </a:spcAft>
            </a:pPr>
            <a:r>
              <a:rPr lang="en-US" sz="1600" dirty="0" smtClean="0">
                <a:latin typeface="Calibri" panose="020F0502020204030204" pitchFamily="34" charset="0"/>
              </a:rPr>
              <a:t>AGM – Business Development</a:t>
            </a:r>
            <a:endParaRPr lang="en-US" sz="1600" dirty="0"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670175" y="2851103"/>
            <a:ext cx="6107906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35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(THE </a:t>
            </a:r>
            <a:r>
              <a:rPr lang="en-US" sz="1350" b="1" dirty="0">
                <a:solidFill>
                  <a:srgbClr val="FF0000"/>
                </a:solidFill>
                <a:latin typeface="Trebuchet MS" panose="020B0603020202020204" pitchFamily="34" charset="0"/>
              </a:rPr>
              <a:t>DRIVING FORCE FOR EVERY </a:t>
            </a:r>
            <a:r>
              <a:rPr lang="en-US" sz="135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ORGANIZATION)</a:t>
            </a:r>
            <a:endParaRPr lang="en-GB" sz="2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5986"/>
            <a:ext cx="244792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0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Core 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Good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4581681" y="411510"/>
            <a:ext cx="4248471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  <a:defRPr/>
            </a:pPr>
            <a:r>
              <a:rPr lang="en-US" b="1" dirty="0" smtClean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Reactive </a:t>
            </a:r>
            <a:r>
              <a:rPr lang="en-US" b="1" dirty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Customer Service</a:t>
            </a:r>
            <a:r>
              <a:rPr lang="en-US" b="1" dirty="0" smtClean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:</a:t>
            </a:r>
          </a:p>
          <a:p>
            <a:pPr>
              <a:defRPr/>
            </a:pPr>
            <a:endParaRPr lang="en-GB" b="1" dirty="0">
              <a:solidFill>
                <a:srgbClr val="2616F6"/>
              </a:solidFill>
              <a:latin typeface="Calibri" panose="020F0502020204030204" pitchFamily="34" charset="0"/>
              <a:cs typeface="Arial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Starts after receiving a complaint.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Moves on to solving the complaint.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Usually is a one time activity.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Basically we wait till the time complaints come.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unfeeling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Unresponsive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Uninvolved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Rude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In general, they </a:t>
            </a:r>
            <a:r>
              <a:rPr lang="en-US" u="sng" dirty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under-deliver</a:t>
            </a:r>
            <a:r>
              <a:rPr lang="en-US" dirty="0">
                <a:latin typeface="Calibri" panose="020F0502020204030204" pitchFamily="34" charset="0"/>
                <a:cs typeface="Arial" charset="0"/>
              </a:rPr>
              <a:t> customer service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2843808" y="1915648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81"/>
          <a:stretch/>
        </p:blipFill>
        <p:spPr>
          <a:xfrm>
            <a:off x="3791226" y="1563638"/>
            <a:ext cx="1305496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3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Core 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Good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3825268" y="380152"/>
            <a:ext cx="4248471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2</a:t>
            </a:r>
            <a:r>
              <a:rPr lang="en-US" b="1" dirty="0">
                <a:latin typeface="Calibri" panose="020F0502020204030204" pitchFamily="34" charset="0"/>
                <a:cs typeface="Arial" charset="0"/>
              </a:rPr>
              <a:t>. </a:t>
            </a:r>
            <a:r>
              <a:rPr lang="en-US" b="1" dirty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Proactive Customer </a:t>
            </a:r>
            <a:r>
              <a:rPr lang="en-US" b="1" dirty="0" smtClean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Service</a:t>
            </a:r>
          </a:p>
          <a:p>
            <a:pPr>
              <a:defRPr/>
            </a:pPr>
            <a:endParaRPr lang="en-GB" b="1" u="sng" dirty="0">
              <a:solidFill>
                <a:srgbClr val="2616F6"/>
              </a:solidFill>
              <a:latin typeface="Calibri" panose="020F0502020204030204" pitchFamily="34" charset="0"/>
              <a:cs typeface="Arial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Starts at the time of customer making the purchase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Makes buying a pleasant experience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Reduces the waiting time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Delivers service more efficiently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Increases customer retention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Lesser complaints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Arial" charset="0"/>
              </a:rPr>
              <a:t>The Bottom Line- does wonders  for you and your company </a:t>
            </a:r>
            <a:endParaRPr lang="en-GB" dirty="0"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2843808" y="1915648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1"/>
          <a:stretch/>
        </p:blipFill>
        <p:spPr>
          <a:xfrm>
            <a:off x="7596336" y="352785"/>
            <a:ext cx="1242839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5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Core 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Good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4581681" y="411510"/>
            <a:ext cx="4248471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Good customer service means:</a:t>
            </a:r>
            <a:r>
              <a:rPr lang="en-US" altLang="en-US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</a:rPr>
              <a:t>Providing a quality product or service 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</a:rPr>
              <a:t>Satisfying the needs/wants of a customer 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</a:rPr>
              <a:t>Resulting in a repeat customer </a:t>
            </a:r>
          </a:p>
          <a:p>
            <a:pPr>
              <a:spcBef>
                <a:spcPct val="0"/>
              </a:spcBef>
            </a:pPr>
            <a:endParaRPr lang="en-US" altLang="en-US" sz="2000" b="1" u="sng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Good </a:t>
            </a:r>
            <a:r>
              <a:rPr lang="en-US" altLang="en-US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customer service results in:</a:t>
            </a:r>
            <a:r>
              <a:rPr lang="en-US" altLang="en-US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</a:rPr>
              <a:t>Continued success 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</a:rPr>
              <a:t>Increased profits 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</a:rPr>
              <a:t>Higher job satisfaction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</a:rPr>
              <a:t>Improved company or organization morale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</a:rPr>
              <a:t>Better teamwork 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</a:rPr>
              <a:t>Market expansion of services/products</a:t>
            </a:r>
            <a:endParaRPr lang="en-US" altLang="en-US" sz="1600" b="1" dirty="0">
              <a:latin typeface="Calibri" panose="020F0502020204030204" pitchFamily="34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2627784" y="2200824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7"/>
          <a:stretch/>
        </p:blipFill>
        <p:spPr>
          <a:xfrm rot="20006670">
            <a:off x="3394261" y="2793013"/>
            <a:ext cx="1347366" cy="74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1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4"/>
          <p:cNvSpPr>
            <a:spLocks noChangeArrowheads="1"/>
          </p:cNvSpPr>
          <p:nvPr/>
        </p:nvSpPr>
        <p:spPr bwMode="auto">
          <a:xfrm>
            <a:off x="827584" y="460866"/>
            <a:ext cx="76328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3200" b="1" u="sng" dirty="0" smtClean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Customer </a:t>
            </a:r>
            <a:r>
              <a:rPr lang="en-US" altLang="en-US" sz="3200" b="1" u="sng" dirty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Service: Appraisal</a:t>
            </a:r>
            <a:endParaRPr lang="en-GB" sz="3200" b="1" u="sng" dirty="0">
              <a:solidFill>
                <a:srgbClr val="2616F6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defRPr/>
            </a:pPr>
            <a:endParaRPr lang="en-US" sz="2000" u="sng" dirty="0" smtClean="0">
              <a:solidFill>
                <a:srgbClr val="2616F6"/>
              </a:solidFill>
              <a:latin typeface="Calibri" panose="020F0502020204030204" pitchFamily="34" charset="0"/>
              <a:cs typeface="Arial" charset="0"/>
            </a:endParaRPr>
          </a:p>
          <a:p>
            <a:pPr marL="842963" lvl="1" indent="-385763">
              <a:lnSpc>
                <a:spcPct val="175000"/>
              </a:lnSpc>
              <a:buFont typeface="Calibri" panose="020F0502020204030204" pitchFamily="34" charset="0"/>
              <a:buAutoNum type="arabicPeriod"/>
              <a:tabLst>
                <a:tab pos="4114800" algn="l"/>
                <a:tab pos="4625975" algn="l"/>
              </a:tabLst>
            </a:pPr>
            <a:r>
              <a:rPr lang="en-US" altLang="en-US" sz="2000" dirty="0">
                <a:latin typeface="Tahoma" panose="020B0604030504040204" pitchFamily="34" charset="0"/>
              </a:rPr>
              <a:t>Good customer service </a:t>
            </a:r>
            <a:r>
              <a:rPr lang="en-US" altLang="en-US" sz="2000" dirty="0" smtClean="0">
                <a:latin typeface="Tahoma" panose="020B0604030504040204" pitchFamily="34" charset="0"/>
              </a:rPr>
              <a:t>	= 	Lasting </a:t>
            </a:r>
            <a:r>
              <a:rPr lang="en-US" altLang="en-US" sz="2000" dirty="0">
                <a:latin typeface="Tahoma" panose="020B0604030504040204" pitchFamily="34" charset="0"/>
              </a:rPr>
              <a:t>relationships</a:t>
            </a:r>
          </a:p>
          <a:p>
            <a:pPr marL="842963" lvl="1" indent="-385763">
              <a:lnSpc>
                <a:spcPct val="175000"/>
              </a:lnSpc>
              <a:buFont typeface="Calibri" panose="020F0502020204030204" pitchFamily="34" charset="0"/>
              <a:buAutoNum type="arabicPeriod"/>
              <a:tabLst>
                <a:tab pos="4114800" algn="l"/>
                <a:tab pos="4625975" algn="l"/>
              </a:tabLst>
            </a:pPr>
            <a:r>
              <a:rPr lang="en-US" altLang="en-US" sz="2000" dirty="0">
                <a:latin typeface="Tahoma" panose="020B0604030504040204" pitchFamily="34" charset="0"/>
              </a:rPr>
              <a:t>Average customer service </a:t>
            </a:r>
            <a:r>
              <a:rPr lang="en-US" altLang="en-US" sz="2000" dirty="0" smtClean="0">
                <a:latin typeface="Tahoma" panose="020B0604030504040204" pitchFamily="34" charset="0"/>
              </a:rPr>
              <a:t>	= 	Steady </a:t>
            </a:r>
            <a:r>
              <a:rPr lang="en-US" altLang="en-US" sz="2000" dirty="0">
                <a:latin typeface="Tahoma" panose="020B0604030504040204" pitchFamily="34" charset="0"/>
              </a:rPr>
              <a:t>relationships </a:t>
            </a:r>
            <a:r>
              <a:rPr lang="en-US" altLang="en-US" sz="2000" dirty="0" smtClean="0">
                <a:latin typeface="Tahoma" panose="020B0604030504040204" pitchFamily="34" charset="0"/>
              </a:rPr>
              <a:t/>
            </a:r>
            <a:br>
              <a:rPr lang="en-US" altLang="en-US" sz="2000" dirty="0" smtClean="0">
                <a:latin typeface="Tahoma" panose="020B0604030504040204" pitchFamily="34" charset="0"/>
              </a:rPr>
            </a:br>
            <a:r>
              <a:rPr lang="en-US" altLang="en-US" sz="2000" dirty="0" smtClean="0">
                <a:latin typeface="Tahoma" panose="020B0604030504040204" pitchFamily="34" charset="0"/>
              </a:rPr>
              <a:t>                                        	 	that </a:t>
            </a:r>
            <a:r>
              <a:rPr lang="en-US" altLang="en-US" sz="2000" dirty="0">
                <a:latin typeface="Tahoma" panose="020B0604030504040204" pitchFamily="34" charset="0"/>
              </a:rPr>
              <a:t>could be lost</a:t>
            </a:r>
          </a:p>
          <a:p>
            <a:pPr marL="842963" lvl="1" indent="-385763">
              <a:lnSpc>
                <a:spcPct val="175000"/>
              </a:lnSpc>
              <a:buFont typeface="Calibri" panose="020F0502020204030204" pitchFamily="34" charset="0"/>
              <a:buAutoNum type="arabicPeriod"/>
              <a:tabLst>
                <a:tab pos="4114800" algn="l"/>
                <a:tab pos="4625975" algn="l"/>
              </a:tabLst>
            </a:pPr>
            <a:r>
              <a:rPr lang="en-US" altLang="en-US" sz="2000" dirty="0">
                <a:latin typeface="Tahoma" panose="020B0604030504040204" pitchFamily="34" charset="0"/>
              </a:rPr>
              <a:t>Poor customer service </a:t>
            </a:r>
            <a:r>
              <a:rPr lang="en-US" altLang="en-US" sz="2000" dirty="0" smtClean="0">
                <a:latin typeface="Tahoma" panose="020B0604030504040204" pitchFamily="34" charset="0"/>
              </a:rPr>
              <a:t>	= 	Lost </a:t>
            </a:r>
            <a:r>
              <a:rPr lang="en-US" altLang="en-US" sz="2000" dirty="0">
                <a:latin typeface="Tahoma" panose="020B0604030504040204" pitchFamily="34" charset="0"/>
              </a:rPr>
              <a:t>business</a:t>
            </a:r>
          </a:p>
        </p:txBody>
      </p:sp>
    </p:spTree>
    <p:extLst>
      <p:ext uri="{BB962C8B-B14F-4D97-AF65-F5344CB8AC3E}">
        <p14:creationId xmlns:p14="http://schemas.microsoft.com/office/powerpoint/2010/main" val="311901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4"/>
          <p:cNvSpPr>
            <a:spLocks noChangeArrowheads="1"/>
          </p:cNvSpPr>
          <p:nvPr/>
        </p:nvSpPr>
        <p:spPr bwMode="auto">
          <a:xfrm>
            <a:off x="456793" y="411510"/>
            <a:ext cx="33123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u="sng" dirty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Customer </a:t>
            </a:r>
            <a:r>
              <a:rPr lang="en-US" sz="3200" b="1" u="sng" dirty="0" smtClean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Service</a:t>
            </a:r>
            <a:endParaRPr lang="en-GB" sz="3200" b="1" u="sng" dirty="0">
              <a:solidFill>
                <a:srgbClr val="2616F6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470314" y="1707654"/>
            <a:ext cx="827814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u="sng" dirty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Customer Service Attitude</a:t>
            </a:r>
          </a:p>
          <a:p>
            <a:pPr algn="just">
              <a:defRPr/>
            </a:pPr>
            <a:endParaRPr lang="en-GB" sz="2000" dirty="0"/>
          </a:p>
          <a:p>
            <a:pPr algn="just">
              <a:defRPr/>
            </a:pPr>
            <a:r>
              <a:rPr lang="en-US" sz="2000" dirty="0"/>
              <a:t>“Customer Service Attitude is the natural ability to look at every interaction with the customer as an opportunity for customer </a:t>
            </a:r>
            <a:r>
              <a:rPr lang="en-US" sz="2000" dirty="0" smtClean="0"/>
              <a:t>happiness </a:t>
            </a:r>
            <a:r>
              <a:rPr lang="en-US" sz="2000" dirty="0"/>
              <a:t>and service excellence” </a:t>
            </a:r>
            <a:endParaRPr lang="en-GB" sz="2000" dirty="0">
              <a:cs typeface="Arial" charset="0"/>
            </a:endParaRPr>
          </a:p>
        </p:txBody>
      </p:sp>
      <p:sp>
        <p:nvSpPr>
          <p:cNvPr id="4" name="Rectangle 34"/>
          <p:cNvSpPr>
            <a:spLocks noChangeArrowheads="1"/>
          </p:cNvSpPr>
          <p:nvPr/>
        </p:nvSpPr>
        <p:spPr bwMode="auto">
          <a:xfrm>
            <a:off x="3491880" y="339502"/>
            <a:ext cx="25922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 smtClean="0"/>
              <a:t>80</a:t>
            </a:r>
            <a:r>
              <a:rPr lang="en-US" sz="2000" dirty="0"/>
              <a:t>% Attitude</a:t>
            </a:r>
            <a:endParaRPr lang="en-GB" sz="2000" dirty="0"/>
          </a:p>
          <a:p>
            <a:pPr algn="ctr">
              <a:defRPr/>
            </a:pPr>
            <a:r>
              <a:rPr lang="en-US" sz="2000" dirty="0" smtClean="0"/>
              <a:t>&amp;</a:t>
            </a:r>
            <a:endParaRPr lang="en-GB" sz="2000" dirty="0"/>
          </a:p>
          <a:p>
            <a:pPr algn="ctr">
              <a:defRPr/>
            </a:pPr>
            <a:r>
              <a:rPr lang="en-US" sz="2000" dirty="0"/>
              <a:t>20% </a:t>
            </a:r>
            <a:r>
              <a:rPr lang="en-US" sz="2000" dirty="0" smtClean="0"/>
              <a:t>Technique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25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9512" y="398206"/>
            <a:ext cx="60900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u="sng" dirty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Important Information: GUEST</a:t>
            </a:r>
            <a:endParaRPr lang="en-GB" sz="3200" b="1" u="sng" dirty="0">
              <a:solidFill>
                <a:srgbClr val="2616F6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2565" y="1275606"/>
            <a:ext cx="5625703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</a:rPr>
              <a:t>G</a:t>
            </a:r>
            <a:r>
              <a:rPr lang="en-US" sz="2700" dirty="0">
                <a:latin typeface="Calibri" panose="020F0502020204030204" pitchFamily="34" charset="0"/>
              </a:rPr>
              <a:t>- Greet (meet) the customers</a:t>
            </a:r>
            <a:endParaRPr lang="en-GB" sz="27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</a:rPr>
              <a:t>U-</a:t>
            </a:r>
            <a:r>
              <a:rPr lang="en-US" sz="2700" dirty="0">
                <a:latin typeface="Calibri" panose="020F0502020204030204" pitchFamily="34" charset="0"/>
              </a:rPr>
              <a:t> Understand customer needs</a:t>
            </a:r>
            <a:endParaRPr lang="en-GB" sz="27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</a:rPr>
              <a:t>E</a:t>
            </a:r>
            <a:r>
              <a:rPr lang="en-US" sz="2700" dirty="0">
                <a:latin typeface="Calibri" panose="020F0502020204030204" pitchFamily="34" charset="0"/>
              </a:rPr>
              <a:t>- Explain features and benefits</a:t>
            </a:r>
            <a:endParaRPr lang="en-GB" sz="27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</a:rPr>
              <a:t>S</a:t>
            </a:r>
            <a:r>
              <a:rPr lang="en-US" sz="2700" dirty="0">
                <a:latin typeface="Calibri" panose="020F0502020204030204" pitchFamily="34" charset="0"/>
              </a:rPr>
              <a:t>- Suggest additional items</a:t>
            </a:r>
            <a:endParaRPr lang="en-GB" sz="27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</a:rPr>
              <a:t>T</a:t>
            </a:r>
            <a:r>
              <a:rPr lang="en-US" sz="2700" dirty="0">
                <a:latin typeface="Calibri" panose="020F0502020204030204" pitchFamily="34" charset="0"/>
              </a:rPr>
              <a:t>- Thank the customer</a:t>
            </a:r>
            <a:endParaRPr lang="en-GB" sz="27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2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Core 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Good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4581681" y="411510"/>
            <a:ext cx="4248471" cy="373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Good 10 Rules for Great Customer </a:t>
            </a:r>
            <a:r>
              <a:rPr lang="en-US" alt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Service:</a:t>
            </a:r>
          </a:p>
          <a:p>
            <a:pPr>
              <a:spcBef>
                <a:spcPct val="0"/>
              </a:spcBef>
            </a:pPr>
            <a:endParaRPr lang="en-US" altLang="en-US" sz="2000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 sz="1600" b="1" dirty="0">
                <a:latin typeface="Calibri" panose="020F0502020204030204" pitchFamily="34" charset="0"/>
              </a:rPr>
              <a:t>Commit to quality service:</a:t>
            </a:r>
            <a:r>
              <a:rPr lang="en-US" altLang="en-US" sz="2000" b="1" dirty="0">
                <a:latin typeface="Calibri" panose="020F0502020204030204" pitchFamily="34" charset="0"/>
              </a:rPr>
              <a:t> </a:t>
            </a:r>
            <a:endParaRPr lang="en-US" altLang="en-US" sz="2000" b="1" dirty="0" smtClean="0">
              <a:latin typeface="Calibri" panose="020F0502020204030204" pitchFamily="34" charset="0"/>
            </a:endParaRP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Create a positive experience for the </a:t>
            </a:r>
            <a:r>
              <a:rPr lang="en-US" altLang="en-US" sz="1400" dirty="0" smtClean="0">
                <a:latin typeface="Calibri" panose="020F0502020204030204" pitchFamily="34" charset="0"/>
              </a:rPr>
              <a:t>customer.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 smtClean="0">
                <a:latin typeface="Calibri" panose="020F0502020204030204" pitchFamily="34" charset="0"/>
              </a:rPr>
              <a:t>Go </a:t>
            </a:r>
            <a:r>
              <a:rPr lang="en-US" altLang="en-US" sz="1400" dirty="0">
                <a:latin typeface="Calibri" panose="020F0502020204030204" pitchFamily="34" charset="0"/>
              </a:rPr>
              <a:t>above and beyond customer expectations. </a:t>
            </a:r>
            <a:endParaRPr lang="en-US" altLang="en-US" sz="1400" b="1" dirty="0">
              <a:latin typeface="Calibri" panose="020F0502020204030204" pitchFamily="34" charset="0"/>
            </a:endParaRP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endParaRPr lang="en-US" altLang="en-US" sz="1600" b="1" dirty="0" smtClean="0">
              <a:latin typeface="Calibri" panose="020F0502020204030204" pitchFamily="34" charset="0"/>
            </a:endParaRP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 sz="1600" b="1" dirty="0" smtClean="0">
                <a:latin typeface="Calibri" panose="020F0502020204030204" pitchFamily="34" charset="0"/>
              </a:rPr>
              <a:t>Know </a:t>
            </a:r>
            <a:r>
              <a:rPr lang="en-US" altLang="en-US" sz="1600" b="1" dirty="0">
                <a:latin typeface="Calibri" panose="020F0502020204030204" pitchFamily="34" charset="0"/>
              </a:rPr>
              <a:t>your products: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 smtClean="0">
                <a:latin typeface="Calibri" panose="020F0502020204030204" pitchFamily="34" charset="0"/>
              </a:rPr>
              <a:t>Win a </a:t>
            </a:r>
            <a:r>
              <a:rPr lang="en-US" altLang="en-US" sz="1400" dirty="0">
                <a:latin typeface="Calibri" panose="020F0502020204030204" pitchFamily="34" charset="0"/>
              </a:rPr>
              <a:t>customer's trust and confidence. 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endParaRPr lang="en-US" altLang="en-US" sz="1600" b="1" dirty="0" smtClean="0">
              <a:latin typeface="Calibri" panose="020F0502020204030204" pitchFamily="34" charset="0"/>
            </a:endParaRP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 sz="1600" b="1" dirty="0" smtClean="0">
                <a:latin typeface="Calibri" panose="020F0502020204030204" pitchFamily="34" charset="0"/>
              </a:rPr>
              <a:t>Know </a:t>
            </a:r>
            <a:r>
              <a:rPr lang="en-US" altLang="en-US" sz="1600" b="1" dirty="0">
                <a:latin typeface="Calibri" panose="020F0502020204030204" pitchFamily="34" charset="0"/>
              </a:rPr>
              <a:t>your customers:</a:t>
            </a:r>
            <a:r>
              <a:rPr lang="en-US" altLang="en-US" sz="1600" dirty="0">
                <a:latin typeface="Calibri" panose="020F0502020204030204" pitchFamily="34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Tailor your service approach to their needs &amp; buying habits.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Get to the root of customer dissatisfaction by talking to people and understanding complaints. </a:t>
            </a:r>
          </a:p>
        </p:txBody>
      </p:sp>
      <p:sp>
        <p:nvSpPr>
          <p:cNvPr id="3" name="Striped Right Arrow 2"/>
          <p:cNvSpPr/>
          <p:nvPr/>
        </p:nvSpPr>
        <p:spPr>
          <a:xfrm>
            <a:off x="3707904" y="2467084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146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Core 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Good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4572000" y="339502"/>
            <a:ext cx="4248471" cy="385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1600" b="1" dirty="0" smtClean="0">
                <a:latin typeface="Calibri" panose="020F0502020204030204" pitchFamily="34" charset="0"/>
              </a:rPr>
              <a:t>4.   Treat customer with </a:t>
            </a:r>
            <a:r>
              <a:rPr lang="en-US" altLang="en-US" sz="1600" b="1" dirty="0">
                <a:latin typeface="Calibri" panose="020F0502020204030204" pitchFamily="34" charset="0"/>
              </a:rPr>
              <a:t>courtesy and respect: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Every contact with a customer leaves an impression. 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Use phrases like "sorry to keep you waiting," "thanks for your order," "you're welcome," and "it's been a pleasure helping you." </a:t>
            </a:r>
          </a:p>
          <a:p>
            <a:pPr>
              <a:lnSpc>
                <a:spcPct val="90000"/>
              </a:lnSpc>
            </a:pPr>
            <a:r>
              <a:rPr lang="en-US" altLang="en-US" sz="1600" b="1" dirty="0" smtClean="0">
                <a:latin typeface="Calibri" panose="020F0502020204030204" pitchFamily="34" charset="0"/>
              </a:rPr>
              <a:t>5.    Never </a:t>
            </a:r>
            <a:r>
              <a:rPr lang="en-US" altLang="en-US" sz="1600" b="1" dirty="0">
                <a:latin typeface="Calibri" panose="020F0502020204030204" pitchFamily="34" charset="0"/>
              </a:rPr>
              <a:t>argue with a customer: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Be solution focused rather than problem focused. 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Research shows that 7 out of 10 customers will do business with you again if you resolve a complaint in their favor.</a:t>
            </a:r>
          </a:p>
          <a:p>
            <a:pPr>
              <a:lnSpc>
                <a:spcPct val="90000"/>
              </a:lnSpc>
            </a:pPr>
            <a:r>
              <a:rPr lang="en-US" altLang="en-US" sz="1600" b="1" dirty="0" smtClean="0">
                <a:latin typeface="Calibri" panose="020F0502020204030204" pitchFamily="34" charset="0"/>
              </a:rPr>
              <a:t>6.    Don't </a:t>
            </a:r>
            <a:r>
              <a:rPr lang="en-US" altLang="en-US" sz="1600" b="1" dirty="0">
                <a:latin typeface="Calibri" panose="020F0502020204030204" pitchFamily="34" charset="0"/>
              </a:rPr>
              <a:t>leave customers hanging: 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All communications with customers need to be handled with a sense of urgency. 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Research shows that 95% of dissatisfied customers will do business with a company again if their complaint is resolved on the spot. </a:t>
            </a:r>
          </a:p>
        </p:txBody>
      </p:sp>
      <p:sp>
        <p:nvSpPr>
          <p:cNvPr id="3" name="Striped Right Arrow 2"/>
          <p:cNvSpPr/>
          <p:nvPr/>
        </p:nvSpPr>
        <p:spPr>
          <a:xfrm>
            <a:off x="3707904" y="2467084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349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Core 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Good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4355976" y="339502"/>
            <a:ext cx="4464495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None/>
            </a:pPr>
            <a:r>
              <a:rPr lang="en-US" altLang="en-US" sz="1600" b="1" dirty="0" smtClean="0">
                <a:latin typeface="Calibri" panose="020F0502020204030204" pitchFamily="34" charset="0"/>
              </a:rPr>
              <a:t>7.    Always </a:t>
            </a:r>
            <a:r>
              <a:rPr lang="en-US" altLang="en-US" sz="1600" b="1" dirty="0">
                <a:latin typeface="Calibri" panose="020F0502020204030204" pitchFamily="34" charset="0"/>
              </a:rPr>
              <a:t>provide what you promise: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Failure to do this is a sure way to lose credibility with your customer.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If you can't make good on your promise, apologize and offer some type of compensation, such as a discount or free delivery.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en-US" altLang="en-US" sz="1600" b="1" dirty="0" smtClean="0">
                <a:latin typeface="Calibri" panose="020F0502020204030204" pitchFamily="34" charset="0"/>
              </a:rPr>
              <a:t>8.    Assume </a:t>
            </a:r>
            <a:r>
              <a:rPr lang="en-US" altLang="en-US" sz="1600" b="1" dirty="0">
                <a:latin typeface="Calibri" panose="020F0502020204030204" pitchFamily="34" charset="0"/>
              </a:rPr>
              <a:t>that customers are telling the truth: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The majority of customers don't like to complain; in fact, they'll go out of their way to avoid it. 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en-US" altLang="en-US" sz="1600" b="1" dirty="0" smtClean="0">
                <a:latin typeface="Calibri" panose="020F0502020204030204" pitchFamily="34" charset="0"/>
              </a:rPr>
              <a:t>9.    Focus </a:t>
            </a:r>
            <a:r>
              <a:rPr lang="en-US" altLang="en-US" sz="1600" b="1" dirty="0">
                <a:latin typeface="Calibri" panose="020F0502020204030204" pitchFamily="34" charset="0"/>
              </a:rPr>
              <a:t>on making customers, not making sales: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Focus on the quality rather the volume of the sale. 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Research shows that it costs six times more to attract a new customer than it does to keep an existing one.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en-US" altLang="en-US" sz="1600" b="1" dirty="0" smtClean="0">
                <a:latin typeface="Calibri" panose="020F0502020204030204" pitchFamily="34" charset="0"/>
              </a:rPr>
              <a:t>10.  Make </a:t>
            </a:r>
            <a:r>
              <a:rPr lang="en-US" altLang="en-US" sz="1600" b="1" dirty="0">
                <a:latin typeface="Calibri" panose="020F0502020204030204" pitchFamily="34" charset="0"/>
              </a:rPr>
              <a:t>it easy to buy: </a:t>
            </a:r>
          </a:p>
          <a:p>
            <a:pPr marL="742950" lvl="1" indent="-4000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Calibri" panose="020F0502020204030204" pitchFamily="34" charset="0"/>
              </a:rPr>
              <a:t>Make the process simple and user-friendly.</a:t>
            </a:r>
          </a:p>
        </p:txBody>
      </p:sp>
      <p:sp>
        <p:nvSpPr>
          <p:cNvPr id="3" name="Striped Right Arrow 2"/>
          <p:cNvSpPr/>
          <p:nvPr/>
        </p:nvSpPr>
        <p:spPr>
          <a:xfrm>
            <a:off x="3707904" y="2467084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639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Core 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Good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Culture of Commitment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4581681" y="411510"/>
            <a:ext cx="4248471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Culture of Commitment:</a:t>
            </a:r>
          </a:p>
          <a:p>
            <a:pPr>
              <a:spcBef>
                <a:spcPct val="0"/>
              </a:spcBef>
            </a:pPr>
            <a:endParaRPr lang="en-US" altLang="en-US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latin typeface="Calibri" panose="020F0502020204030204" pitchFamily="34" charset="0"/>
              </a:rPr>
              <a:t>The transition (change) from ordinary to extraordinary performance happens through a “Culture of Commitment”, where frontline people reflect to the </a:t>
            </a:r>
            <a:r>
              <a:rPr lang="en-US" sz="1400" dirty="0" smtClean="0">
                <a:latin typeface="Calibri" panose="020F0502020204030204" pitchFamily="34" charset="0"/>
              </a:rPr>
              <a:t>pride </a:t>
            </a:r>
            <a:r>
              <a:rPr lang="en-US" sz="1400" dirty="0">
                <a:latin typeface="Calibri" panose="020F0502020204030204" pitchFamily="34" charset="0"/>
              </a:rPr>
              <a:t>and ownership they are experiencing on the inside</a:t>
            </a:r>
            <a:r>
              <a:rPr lang="en-US" sz="1400" dirty="0" smtClean="0">
                <a:latin typeface="Calibri" panose="020F0502020204030204" pitchFamily="34" charset="0"/>
              </a:rPr>
              <a:t>.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1400" dirty="0">
              <a:latin typeface="Calibri" panose="020F0502020204030204" pitchFamily="34" charset="0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latin typeface="Calibri" panose="020F0502020204030204" pitchFamily="34" charset="0"/>
              </a:rPr>
              <a:t>Strong “Culture of Commitment” ensures “Moments of Truth</a:t>
            </a:r>
            <a:r>
              <a:rPr lang="en-US" sz="1400" dirty="0" smtClean="0">
                <a:latin typeface="Calibri" panose="020F0502020204030204" pitchFamily="34" charset="0"/>
              </a:rPr>
              <a:t>”.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 lvl="1" algn="just">
              <a:spcBef>
                <a:spcPts val="0"/>
              </a:spcBef>
              <a:buFont typeface="Arial" charset="0"/>
              <a:buChar char="–"/>
              <a:defRPr/>
            </a:pPr>
            <a:r>
              <a:rPr lang="en-US" sz="1300" dirty="0" smtClean="0">
                <a:latin typeface="Calibri" panose="020F0502020204030204" pitchFamily="34" charset="0"/>
              </a:rPr>
              <a:t> Moments </a:t>
            </a:r>
            <a:r>
              <a:rPr lang="en-US" sz="1300" dirty="0">
                <a:latin typeface="Calibri" panose="020F0502020204030204" pitchFamily="34" charset="0"/>
              </a:rPr>
              <a:t>of Truth, calls every customer in to interaction and every moment of truth is an opportunity to make a favorable impression on your customer. </a:t>
            </a:r>
            <a:endParaRPr lang="en-US" sz="2000" dirty="0">
              <a:latin typeface="Calibri" panose="020F0502020204030204" pitchFamily="34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2627784" y="2737538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152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275857" y="309312"/>
            <a:ext cx="3960440" cy="3799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 smtClean="0"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350" dirty="0">
              <a:latin typeface="Calibri" panose="020F0502020204030204" pitchFamily="34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>
                <a:latin typeface="Calibri" panose="020F0502020204030204" pitchFamily="34" charset="0"/>
                <a:cs typeface="Arial" charset="0"/>
              </a:rPr>
              <a:t>Who </a:t>
            </a:r>
            <a:r>
              <a:rPr lang="en-US" sz="1350" dirty="0" smtClean="0">
                <a:latin typeface="Calibri" panose="020F0502020204030204" pitchFamily="34" charset="0"/>
                <a:cs typeface="Arial" charset="0"/>
              </a:rPr>
              <a:t>are customers?</a:t>
            </a:r>
            <a:endParaRPr lang="en-GB" sz="1350" dirty="0">
              <a:latin typeface="Calibri" panose="020F0502020204030204" pitchFamily="34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350" dirty="0">
              <a:latin typeface="Calibri" panose="020F0502020204030204" pitchFamily="34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>
                <a:latin typeface="Calibri" panose="020F0502020204030204" pitchFamily="34" charset="0"/>
              </a:rPr>
              <a:t>What does the Customer Desire?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 smtClean="0">
                <a:latin typeface="Calibri" panose="020F0502020204030204" pitchFamily="34" charset="0"/>
                <a:cs typeface="Arial" charset="0"/>
              </a:rPr>
              <a:t>Core </a:t>
            </a:r>
            <a:r>
              <a:rPr lang="en-US" sz="1350" dirty="0">
                <a:latin typeface="Calibri" panose="020F0502020204030204" pitchFamily="34" charset="0"/>
                <a:cs typeface="Arial" charset="0"/>
              </a:rPr>
              <a:t>Service &amp; customer Service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>
                <a:latin typeface="Calibri" panose="020F0502020204030204" pitchFamily="34" charset="0"/>
                <a:cs typeface="Arial" charset="0"/>
              </a:rPr>
              <a:t>Types of Customer Service</a:t>
            </a:r>
            <a:endParaRPr lang="en-US" sz="1350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>
                <a:latin typeface="Calibri" panose="020F0502020204030204" pitchFamily="34" charset="0"/>
              </a:rPr>
              <a:t>Good Customer Service</a:t>
            </a:r>
            <a:endParaRPr lang="en-US" sz="1350" dirty="0">
              <a:latin typeface="Calibri" panose="020F0502020204030204" pitchFamily="34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>
                <a:latin typeface="Calibri" panose="020F0502020204030204" pitchFamily="34" charset="0"/>
              </a:rPr>
              <a:t>10 Rules for Great Customer Service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 smtClean="0">
                <a:latin typeface="Calibri" panose="020F0502020204030204" pitchFamily="34" charset="0"/>
              </a:rPr>
              <a:t>Culture </a:t>
            </a:r>
            <a:r>
              <a:rPr lang="en-US" sz="1350" dirty="0">
                <a:latin typeface="Calibri" panose="020F0502020204030204" pitchFamily="34" charset="0"/>
              </a:rPr>
              <a:t>of </a:t>
            </a:r>
            <a:r>
              <a:rPr lang="en-US" sz="1350" dirty="0" smtClean="0">
                <a:latin typeface="Calibri" panose="020F0502020204030204" pitchFamily="34" charset="0"/>
              </a:rPr>
              <a:t>Commitment</a:t>
            </a:r>
            <a:endParaRPr lang="en-US" sz="1350" dirty="0">
              <a:latin typeface="Calibri" panose="020F0502020204030204" pitchFamily="34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 smtClean="0"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350" dirty="0"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350" dirty="0">
              <a:latin typeface="Calibri" panose="020F0502020204030204" pitchFamily="34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350" dirty="0"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350" dirty="0"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923554" y="1779662"/>
            <a:ext cx="199226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7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bisu Sans 2"/>
                <a:ea typeface="+mj-ea"/>
                <a:cs typeface="Subisu Sans 2"/>
              </a:rPr>
              <a:t>Contents:</a:t>
            </a:r>
            <a:endParaRPr lang="en-GB" altLang="en-US" sz="27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Subisu Sans 2"/>
              <a:ea typeface="+mj-ea"/>
              <a:cs typeface="Subisu Sans 2"/>
            </a:endParaRPr>
          </a:p>
        </p:txBody>
      </p:sp>
    </p:spTree>
    <p:extLst>
      <p:ext uri="{BB962C8B-B14F-4D97-AF65-F5344CB8AC3E}">
        <p14:creationId xmlns:p14="http://schemas.microsoft.com/office/powerpoint/2010/main" val="377708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9512" y="243858"/>
            <a:ext cx="60900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3200" b="1" u="sng" dirty="0" smtClean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Polite </a:t>
            </a:r>
            <a:r>
              <a:rPr lang="en-US" altLang="en-US" sz="3200" b="1" u="sng" dirty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and Friendly  Alternatives</a:t>
            </a:r>
            <a:endParaRPr lang="en-GB" sz="3200" b="1" u="sng" dirty="0">
              <a:solidFill>
                <a:srgbClr val="2616F6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36512" y="982981"/>
            <a:ext cx="2894447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</a:pPr>
            <a:r>
              <a:rPr lang="en-US" altLang="en-US" b="1" dirty="0">
                <a:latin typeface="Calibri" panose="020F0502020204030204" pitchFamily="34" charset="0"/>
              </a:rPr>
              <a:t>I DON’T KNOW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endParaRPr lang="en-US" altLang="en-US" dirty="0" smtClean="0">
              <a:latin typeface="Calibri" panose="020F0502020204030204" pitchFamily="34" charset="0"/>
            </a:endParaRPr>
          </a:p>
          <a:p>
            <a:pPr algn="r">
              <a:lnSpc>
                <a:spcPct val="150000"/>
              </a:lnSpc>
              <a:spcBef>
                <a:spcPct val="0"/>
              </a:spcBef>
            </a:pPr>
            <a:r>
              <a:rPr lang="en-US" altLang="en-US" b="1" dirty="0" smtClean="0">
                <a:latin typeface="Calibri" panose="020F0502020204030204" pitchFamily="34" charset="0"/>
              </a:rPr>
              <a:t>NO</a:t>
            </a:r>
            <a:r>
              <a:rPr lang="en-US" altLang="en-US" dirty="0" smtClean="0">
                <a:latin typeface="Calibri" panose="020F0502020204030204" pitchFamily="34" charset="0"/>
              </a:rPr>
              <a:t> </a:t>
            </a:r>
          </a:p>
          <a:p>
            <a:pPr algn="r">
              <a:lnSpc>
                <a:spcPct val="150000"/>
              </a:lnSpc>
              <a:spcBef>
                <a:spcPct val="0"/>
              </a:spcBef>
            </a:pPr>
            <a:r>
              <a:rPr lang="en-US" altLang="en-US" b="1" dirty="0" smtClean="0">
                <a:latin typeface="Calibri" panose="020F0502020204030204" pitchFamily="34" charset="0"/>
              </a:rPr>
              <a:t>THAT’S </a:t>
            </a:r>
            <a:r>
              <a:rPr lang="en-US" altLang="en-US" b="1" dirty="0">
                <a:latin typeface="Calibri" panose="020F0502020204030204" pitchFamily="34" charset="0"/>
              </a:rPr>
              <a:t>NOT MY </a:t>
            </a:r>
            <a:r>
              <a:rPr lang="en-US" altLang="en-US" b="1" dirty="0" smtClean="0">
                <a:latin typeface="Calibri" panose="020F0502020204030204" pitchFamily="34" charset="0"/>
              </a:rPr>
              <a:t>JOB</a:t>
            </a:r>
            <a:endParaRPr lang="en-US" altLang="en-US" b="1" dirty="0">
              <a:solidFill>
                <a:srgbClr val="006600"/>
              </a:solidFill>
              <a:latin typeface="Calibri" panose="020F0502020204030204" pitchFamily="34" charset="0"/>
            </a:endParaRPr>
          </a:p>
          <a:p>
            <a:pPr algn="r">
              <a:lnSpc>
                <a:spcPct val="150000"/>
              </a:lnSpc>
              <a:spcBef>
                <a:spcPct val="0"/>
              </a:spcBef>
            </a:pPr>
            <a:r>
              <a:rPr lang="en-US" altLang="en-US" b="1" dirty="0">
                <a:latin typeface="Calibri" panose="020F0502020204030204" pitchFamily="34" charset="0"/>
              </a:rPr>
              <a:t>YOU’RE RIGHT THIS IS </a:t>
            </a:r>
            <a:r>
              <a:rPr lang="en-US" altLang="en-US" b="1" dirty="0" smtClean="0">
                <a:latin typeface="Calibri" panose="020F0502020204030204" pitchFamily="34" charset="0"/>
              </a:rPr>
              <a:t>BAD</a:t>
            </a:r>
            <a:endParaRPr lang="en-US" altLang="en-US" dirty="0" smtClean="0">
              <a:latin typeface="Calibri" panose="020F0502020204030204" pitchFamily="34" charset="0"/>
            </a:endParaRPr>
          </a:p>
          <a:p>
            <a:pPr algn="r">
              <a:lnSpc>
                <a:spcPct val="150000"/>
              </a:lnSpc>
              <a:spcBef>
                <a:spcPct val="0"/>
              </a:spcBef>
            </a:pPr>
            <a:r>
              <a:rPr lang="en-US" altLang="en-US" b="1" dirty="0" smtClean="0">
                <a:latin typeface="Calibri" panose="020F0502020204030204" pitchFamily="34" charset="0"/>
              </a:rPr>
              <a:t>THAT’S </a:t>
            </a:r>
            <a:r>
              <a:rPr lang="en-US" altLang="en-US" b="1" dirty="0">
                <a:latin typeface="Calibri" panose="020F0502020204030204" pitchFamily="34" charset="0"/>
              </a:rPr>
              <a:t>NOT MY FAULT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endParaRPr lang="en-US" altLang="en-US" b="1" dirty="0">
              <a:solidFill>
                <a:srgbClr val="006600"/>
              </a:solidFill>
              <a:latin typeface="Calibri" panose="020F0502020204030204" pitchFamily="34" charset="0"/>
            </a:endParaRPr>
          </a:p>
          <a:p>
            <a:pPr algn="r">
              <a:lnSpc>
                <a:spcPct val="150000"/>
              </a:lnSpc>
              <a:spcBef>
                <a:spcPct val="0"/>
              </a:spcBef>
            </a:pPr>
            <a:r>
              <a:rPr lang="en-US" altLang="en-US" b="1" dirty="0">
                <a:latin typeface="Calibri" panose="020F0502020204030204" pitchFamily="34" charset="0"/>
              </a:rPr>
              <a:t>COOL DOWN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endParaRPr lang="en-US" altLang="en-US" dirty="0" smtClean="0">
              <a:latin typeface="Calibri" panose="020F0502020204030204" pitchFamily="34" charset="0"/>
            </a:endParaRPr>
          </a:p>
          <a:p>
            <a:pPr algn="r">
              <a:lnSpc>
                <a:spcPct val="150000"/>
              </a:lnSpc>
              <a:spcBef>
                <a:spcPct val="0"/>
              </a:spcBef>
            </a:pPr>
            <a:r>
              <a:rPr lang="en-US" altLang="en-US" b="1" dirty="0" smtClean="0">
                <a:latin typeface="Calibri" panose="020F0502020204030204" pitchFamily="34" charset="0"/>
              </a:rPr>
              <a:t>I </a:t>
            </a:r>
            <a:r>
              <a:rPr lang="en-US" altLang="en-US" b="1" dirty="0">
                <a:latin typeface="Calibri" panose="020F0502020204030204" pitchFamily="34" charset="0"/>
              </a:rPr>
              <a:t>WANT YOU </a:t>
            </a:r>
            <a:r>
              <a:rPr lang="en-US" altLang="en-US" b="1" dirty="0" smtClean="0">
                <a:latin typeface="Calibri" panose="020F0502020204030204" pitchFamily="34" charset="0"/>
              </a:rPr>
              <a:t>TO</a:t>
            </a:r>
            <a:endParaRPr lang="en-US" altLang="en-US" b="1" dirty="0">
              <a:solidFill>
                <a:srgbClr val="0066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857935" y="985682"/>
            <a:ext cx="6286065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dirty="0" smtClean="0">
                <a:latin typeface="Calibri" panose="020F0502020204030204" pitchFamily="34" charset="0"/>
              </a:rPr>
              <a:t>– </a:t>
            </a:r>
            <a:r>
              <a:rPr lang="en-US" altLang="en-US" b="1" dirty="0">
                <a:solidFill>
                  <a:srgbClr val="006600"/>
                </a:solidFill>
                <a:latin typeface="Calibri" panose="020F0502020204030204" pitchFamily="34" charset="0"/>
              </a:rPr>
              <a:t>I’LL FIND OUT.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dirty="0" smtClean="0">
                <a:latin typeface="Calibri" panose="020F0502020204030204" pitchFamily="34" charset="0"/>
              </a:rPr>
              <a:t>– </a:t>
            </a:r>
            <a:r>
              <a:rPr lang="en-US" altLang="en-US" b="1" dirty="0">
                <a:solidFill>
                  <a:srgbClr val="006600"/>
                </a:solidFill>
                <a:latin typeface="Calibri" panose="020F0502020204030204" pitchFamily="34" charset="0"/>
              </a:rPr>
              <a:t>WHAT I CAN DO IS….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dirty="0" smtClean="0">
                <a:latin typeface="Calibri" panose="020F0502020204030204" pitchFamily="34" charset="0"/>
              </a:rPr>
              <a:t>– </a:t>
            </a:r>
            <a:r>
              <a:rPr lang="en-US" altLang="en-US" b="1" dirty="0">
                <a:solidFill>
                  <a:srgbClr val="006600"/>
                </a:solidFill>
                <a:latin typeface="Calibri" panose="020F0502020204030204" pitchFamily="34" charset="0"/>
              </a:rPr>
              <a:t>LET ME FIND THE RIGHT PERSON WHO CAN HELP YOU WITH….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dirty="0" smtClean="0">
                <a:latin typeface="Calibri" panose="020F0502020204030204" pitchFamily="34" charset="0"/>
              </a:rPr>
              <a:t>– </a:t>
            </a:r>
            <a:r>
              <a:rPr lang="en-US" altLang="en-US" b="1" dirty="0">
                <a:solidFill>
                  <a:srgbClr val="006600"/>
                </a:solidFill>
                <a:latin typeface="Calibri" panose="020F0502020204030204" pitchFamily="34" charset="0"/>
              </a:rPr>
              <a:t>I UNDERSTAND HOW YOU FEEL.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b="1" dirty="0" smtClean="0">
                <a:solidFill>
                  <a:srgbClr val="006600"/>
                </a:solidFill>
                <a:latin typeface="Calibri" panose="020F0502020204030204" pitchFamily="34" charset="0"/>
              </a:rPr>
              <a:t>– </a:t>
            </a:r>
            <a:r>
              <a:rPr lang="en-US" altLang="en-US" b="1" dirty="0">
                <a:solidFill>
                  <a:srgbClr val="006600"/>
                </a:solidFill>
                <a:latin typeface="Calibri" panose="020F0502020204030204" pitchFamily="34" charset="0"/>
              </a:rPr>
              <a:t>LET’S SEE WHAT WE CAN DO ABOUT THIS.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dirty="0" smtClean="0">
                <a:latin typeface="Calibri" panose="020F0502020204030204" pitchFamily="34" charset="0"/>
              </a:rPr>
              <a:t>– </a:t>
            </a:r>
            <a:r>
              <a:rPr lang="en-US" altLang="en-US" b="1" dirty="0">
                <a:solidFill>
                  <a:srgbClr val="006600"/>
                </a:solidFill>
                <a:latin typeface="Calibri" panose="020F0502020204030204" pitchFamily="34" charset="0"/>
              </a:rPr>
              <a:t>I APOLOGIZE….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dirty="0" smtClean="0">
                <a:latin typeface="Calibri" panose="020F0502020204030204" pitchFamily="34" charset="0"/>
              </a:rPr>
              <a:t>–</a:t>
            </a:r>
            <a:r>
              <a:rPr lang="en-US" altLang="en-US" b="1" dirty="0" smtClean="0">
                <a:solidFill>
                  <a:srgbClr val="006600"/>
                </a:solidFill>
                <a:latin typeface="Calibri" panose="020F0502020204030204" pitchFamily="34" charset="0"/>
              </a:rPr>
              <a:t> </a:t>
            </a:r>
            <a:r>
              <a:rPr lang="en-US" altLang="en-US" b="1" dirty="0">
                <a:solidFill>
                  <a:srgbClr val="006600"/>
                </a:solidFill>
                <a:latin typeface="Calibri" panose="020F0502020204030204" pitchFamily="34" charset="0"/>
              </a:rPr>
              <a:t>LET’S</a:t>
            </a:r>
          </a:p>
        </p:txBody>
      </p:sp>
    </p:spTree>
    <p:extLst>
      <p:ext uri="{BB962C8B-B14F-4D97-AF65-F5344CB8AC3E}">
        <p14:creationId xmlns:p14="http://schemas.microsoft.com/office/powerpoint/2010/main" val="211023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Core 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Good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Culture of Commitment</a:t>
            </a: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Benefits of Customer service</a:t>
            </a:r>
            <a:endParaRPr lang="en-GB" sz="1600" b="1" dirty="0">
              <a:solidFill>
                <a:srgbClr val="0070C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4067944" y="160682"/>
            <a:ext cx="4608512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THE </a:t>
            </a: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BENEFITS OF GOOD CUSTOMER </a:t>
            </a:r>
            <a:r>
              <a:rPr 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SERVICE</a:t>
            </a:r>
            <a:r>
              <a:rPr lang="en-US" alt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  <a:endParaRPr lang="en-US" altLang="en-US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b="1" dirty="0">
                <a:latin typeface="Calibri" panose="020F0502020204030204" pitchFamily="34" charset="0"/>
              </a:rPr>
              <a:t>Personal Benefits:  </a:t>
            </a:r>
            <a:r>
              <a:rPr lang="en-US" dirty="0">
                <a:latin typeface="Calibri" panose="020F0502020204030204" pitchFamily="34" charset="0"/>
              </a:rPr>
              <a:t>	</a:t>
            </a:r>
          </a:p>
          <a:p>
            <a:pPr marL="1028700" lvl="3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</a:rPr>
              <a:t>Less stress</a:t>
            </a:r>
            <a:endParaRPr lang="en-GB" dirty="0">
              <a:latin typeface="Calibri" panose="020F0502020204030204" pitchFamily="34" charset="0"/>
            </a:endParaRPr>
          </a:p>
          <a:p>
            <a:pPr marL="1028700" lvl="3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</a:rPr>
              <a:t>Higher efficiency</a:t>
            </a:r>
            <a:endParaRPr lang="en-GB" dirty="0">
              <a:latin typeface="Calibri" panose="020F0502020204030204" pitchFamily="34" charset="0"/>
            </a:endParaRPr>
          </a:p>
          <a:p>
            <a:pPr marL="1028700" lvl="3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</a:rPr>
              <a:t>More job satisfaction</a:t>
            </a:r>
            <a:endParaRPr lang="en-GB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b="1" dirty="0" smtClean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b="1" dirty="0" smtClean="0">
                <a:latin typeface="Calibri" panose="020F0502020204030204" pitchFamily="34" charset="0"/>
              </a:rPr>
              <a:t>Organizational </a:t>
            </a:r>
            <a:r>
              <a:rPr lang="en-US" b="1" dirty="0">
                <a:latin typeface="Calibri" panose="020F0502020204030204" pitchFamily="34" charset="0"/>
              </a:rPr>
              <a:t>Benefits:</a:t>
            </a:r>
            <a:endParaRPr lang="en-GB" b="1" dirty="0">
              <a:latin typeface="Calibri" panose="020F0502020204030204" pitchFamily="34" charset="0"/>
            </a:endParaRPr>
          </a:p>
          <a:p>
            <a:pPr marL="1028700" lvl="3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</a:rPr>
              <a:t>Key to survival and success</a:t>
            </a:r>
            <a:endParaRPr lang="en-GB" dirty="0">
              <a:latin typeface="Calibri" panose="020F0502020204030204" pitchFamily="34" charset="0"/>
            </a:endParaRPr>
          </a:p>
          <a:p>
            <a:pPr marL="1028700" lvl="3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</a:rPr>
              <a:t>Motivated teamwork</a:t>
            </a:r>
            <a:endParaRPr lang="en-GB" dirty="0">
              <a:latin typeface="Calibri" panose="020F0502020204030204" pitchFamily="34" charset="0"/>
            </a:endParaRPr>
          </a:p>
          <a:p>
            <a:pPr marL="1028700" lvl="3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</a:rPr>
              <a:t>Cost effective</a:t>
            </a:r>
            <a:endParaRPr lang="en-GB" dirty="0">
              <a:latin typeface="Calibri" panose="020F0502020204030204" pitchFamily="34" charset="0"/>
            </a:endParaRPr>
          </a:p>
          <a:p>
            <a:pPr marL="1028700" lvl="3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</a:rPr>
              <a:t>Adds to the company bottom line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2987824" y="3014684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313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Core 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Good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Culture of Commitment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Benefits of Customer service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600" b="1" dirty="0">
              <a:solidFill>
                <a:srgbClr val="0070C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3599892" y="285616"/>
            <a:ext cx="4356484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Key Notes:</a:t>
            </a:r>
            <a:endParaRPr lang="en-US" altLang="en-US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Calibri" panose="020F0502020204030204" pitchFamily="34" charset="0"/>
              </a:rPr>
              <a:t>Customers not </a:t>
            </a:r>
            <a:r>
              <a:rPr lang="en-US" dirty="0">
                <a:latin typeface="Calibri" panose="020F0502020204030204" pitchFamily="34" charset="0"/>
              </a:rPr>
              <a:t>dependent upon </a:t>
            </a:r>
            <a:r>
              <a:rPr lang="en-US" dirty="0" smtClean="0">
                <a:latin typeface="Calibri" panose="020F0502020204030204" pitchFamily="34" charset="0"/>
              </a:rPr>
              <a:t>us</a:t>
            </a:r>
            <a:endParaRPr lang="en-US" dirty="0">
              <a:latin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latin typeface="Calibri" panose="020F0502020204030204" pitchFamily="34" charset="0"/>
              </a:rPr>
              <a:t>We </a:t>
            </a:r>
            <a:r>
              <a:rPr lang="en-GB" dirty="0">
                <a:latin typeface="Calibri" panose="020F0502020204030204" pitchFamily="34" charset="0"/>
              </a:rPr>
              <a:t>are dependent upon </a:t>
            </a:r>
            <a:r>
              <a:rPr lang="en-GB" dirty="0" smtClean="0">
                <a:latin typeface="Calibri" panose="020F0502020204030204" pitchFamily="34" charset="0"/>
              </a:rPr>
              <a:t>them for </a:t>
            </a:r>
            <a:r>
              <a:rPr lang="en-GB" dirty="0">
                <a:latin typeface="Calibri" panose="020F0502020204030204" pitchFamily="34" charset="0"/>
              </a:rPr>
              <a:t>living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Calibri" panose="020F0502020204030204" pitchFamily="34" charset="0"/>
              </a:rPr>
              <a:t>Customers are not </a:t>
            </a:r>
            <a:r>
              <a:rPr lang="en-US" dirty="0">
                <a:latin typeface="Calibri" panose="020F0502020204030204" pitchFamily="34" charset="0"/>
              </a:rPr>
              <a:t>affected by emotion (cold statistic)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libri" panose="020F0502020204030204" pitchFamily="34" charset="0"/>
              </a:rPr>
              <a:t>Customer can be treat emotionally &amp; physiologically </a:t>
            </a:r>
            <a:r>
              <a:rPr lang="en-US" dirty="0" smtClean="0">
                <a:latin typeface="Calibri" panose="020F0502020204030204" pitchFamily="34" charset="0"/>
              </a:rPr>
              <a:t>because they are </a:t>
            </a:r>
            <a:r>
              <a:rPr lang="en-US" dirty="0">
                <a:latin typeface="Calibri" panose="020F0502020204030204" pitchFamily="34" charset="0"/>
              </a:rPr>
              <a:t>also human being.</a:t>
            </a:r>
            <a:endParaRPr lang="en-GB" dirty="0">
              <a:latin typeface="Calibri" panose="020F0502020204030204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en-GB" dirty="0"/>
          </a:p>
        </p:txBody>
      </p:sp>
      <p:sp>
        <p:nvSpPr>
          <p:cNvPr id="3" name="Striped Right Arrow 2"/>
          <p:cNvSpPr/>
          <p:nvPr/>
        </p:nvSpPr>
        <p:spPr>
          <a:xfrm>
            <a:off x="2771800" y="3298148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1" r="14493"/>
          <a:stretch/>
        </p:blipFill>
        <p:spPr>
          <a:xfrm>
            <a:off x="7740352" y="160682"/>
            <a:ext cx="1224136" cy="17471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163059"/>
            <a:ext cx="3609975" cy="1266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6262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Core 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Good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Culture of Commitment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Benefits of Customer service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600" b="1" dirty="0">
              <a:solidFill>
                <a:srgbClr val="0070C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3707904" y="459853"/>
            <a:ext cx="4608512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Conclusion:</a:t>
            </a:r>
            <a:endParaRPr lang="en-US" altLang="en-US" sz="28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 sz="2400" dirty="0" smtClean="0">
              <a:latin typeface="Calibri" panose="020F0502020204030204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sz="2400" dirty="0" smtClean="0">
                <a:latin typeface="Calibri" panose="020F0502020204030204" pitchFamily="34" charset="0"/>
                <a:cs typeface="Segoe UI" panose="020B0502040204020203" pitchFamily="34" charset="0"/>
              </a:rPr>
              <a:t>This </a:t>
            </a:r>
            <a:r>
              <a:rPr lang="en-US" altLang="en-US" sz="2400" dirty="0">
                <a:latin typeface="Calibri" panose="020F0502020204030204" pitchFamily="34" charset="0"/>
                <a:cs typeface="Segoe UI" panose="020B0502040204020203" pitchFamily="34" charset="0"/>
              </a:rPr>
              <a:t>is a call </a:t>
            </a:r>
            <a:r>
              <a:rPr lang="en-US" altLang="en-US" sz="2400" dirty="0" smtClean="0">
                <a:latin typeface="Calibri" panose="020F0502020204030204" pitchFamily="34" charset="0"/>
                <a:cs typeface="Segoe UI" panose="020B0502040204020203" pitchFamily="34" charset="0"/>
              </a:rPr>
              <a:t>to </a:t>
            </a:r>
            <a:r>
              <a:rPr lang="en-US" altLang="en-US" sz="2400" b="1" dirty="0" smtClean="0">
                <a:latin typeface="Calibri" panose="020F0502020204030204" pitchFamily="34" charset="0"/>
                <a:cs typeface="Segoe UI" panose="020B0502040204020203" pitchFamily="34" charset="0"/>
              </a:rPr>
              <a:t>all of us </a:t>
            </a:r>
            <a:r>
              <a:rPr lang="en-US" altLang="en-US" sz="2400" dirty="0" smtClean="0">
                <a:latin typeface="Calibri" panose="020F0502020204030204" pitchFamily="34" charset="0"/>
                <a:cs typeface="Segoe UI" panose="020B0502040204020203" pitchFamily="34" charset="0"/>
              </a:rPr>
              <a:t>to give </a:t>
            </a:r>
            <a:r>
              <a:rPr lang="en-US" altLang="en-US" sz="2400" dirty="0">
                <a:latin typeface="Calibri" panose="020F0502020204030204" pitchFamily="34" charset="0"/>
                <a:cs typeface="Segoe UI" panose="020B0502040204020203" pitchFamily="34" charset="0"/>
              </a:rPr>
              <a:t>our customers the best</a:t>
            </a:r>
            <a:r>
              <a:rPr lang="en-US" altLang="en-US" sz="2400" dirty="0" smtClean="0">
                <a:latin typeface="Calibri" panose="020F0502020204030204" pitchFamily="34" charset="0"/>
                <a:cs typeface="Segoe UI" panose="020B0502040204020203" pitchFamily="34" charset="0"/>
              </a:rPr>
              <a:t>.</a:t>
            </a:r>
          </a:p>
          <a:p>
            <a:pPr>
              <a:spcBef>
                <a:spcPct val="0"/>
              </a:spcBef>
            </a:pPr>
            <a:endParaRPr lang="en-US" sz="2400" dirty="0">
              <a:latin typeface="Calibri" panose="020F0502020204030204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sz="2400" dirty="0">
                <a:latin typeface="Calibri" panose="020F0502020204030204" pitchFamily="34" charset="0"/>
              </a:rPr>
              <a:t>Let us excel (shine) in </a:t>
            </a:r>
            <a:r>
              <a:rPr lang="en-US" altLang="en-US" sz="2400" b="1" dirty="0">
                <a:solidFill>
                  <a:srgbClr val="2616F6"/>
                </a:solidFill>
                <a:latin typeface="Calibri" panose="020F0502020204030204" pitchFamily="34" charset="0"/>
              </a:rPr>
              <a:t>CUSTOMER SERVICE</a:t>
            </a:r>
            <a:endParaRPr lang="en-GB" altLang="en-US" sz="2400" b="1" dirty="0">
              <a:solidFill>
                <a:srgbClr val="2616F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3" name="Striped Right Arrow 2"/>
          <p:cNvSpPr/>
          <p:nvPr/>
        </p:nvSpPr>
        <p:spPr>
          <a:xfrm>
            <a:off x="2771800" y="3298148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830" y="9875"/>
            <a:ext cx="1777318" cy="176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7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 Quote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3300" b="1" dirty="0">
                <a:latin typeface="Calibri" panose="020F0502020204030204" pitchFamily="34" charset="0"/>
              </a:rPr>
              <a:t>“If you want to walk fast, </a:t>
            </a:r>
          </a:p>
          <a:p>
            <a:pPr algn="ctr">
              <a:buNone/>
            </a:pPr>
            <a:r>
              <a:rPr lang="en-US" sz="3300" b="1" dirty="0">
                <a:latin typeface="Calibri" panose="020F0502020204030204" pitchFamily="34" charset="0"/>
              </a:rPr>
              <a:t>Walk alone.</a:t>
            </a:r>
          </a:p>
          <a:p>
            <a:pPr algn="ctr">
              <a:buNone/>
            </a:pPr>
            <a:r>
              <a:rPr lang="en-US" sz="3300" b="1" dirty="0">
                <a:latin typeface="Calibri" panose="020F0502020204030204" pitchFamily="34" charset="0"/>
              </a:rPr>
              <a:t>But if you want to walk far,</a:t>
            </a:r>
          </a:p>
          <a:p>
            <a:pPr algn="ctr">
              <a:buNone/>
            </a:pPr>
            <a:r>
              <a:rPr lang="en-US" sz="3300" b="1" dirty="0">
                <a:latin typeface="Calibri" panose="020F0502020204030204" pitchFamily="34" charset="0"/>
              </a:rPr>
              <a:t>Walk together”</a:t>
            </a:r>
          </a:p>
          <a:p>
            <a:pPr algn="ctr">
              <a:buNone/>
            </a:pPr>
            <a:r>
              <a:rPr lang="en-US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				</a:t>
            </a:r>
            <a:r>
              <a:rPr lang="en-US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            </a:t>
            </a:r>
            <a:r>
              <a:rPr lang="en-US" sz="30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- </a:t>
            </a:r>
            <a:r>
              <a:rPr lang="en-US" sz="3000" b="1" dirty="0" err="1" smtClean="0">
                <a:solidFill>
                  <a:srgbClr val="0000FF"/>
                </a:solidFill>
                <a:latin typeface="Calibri" panose="020F0502020204030204" pitchFamily="34" charset="0"/>
              </a:rPr>
              <a:t>Ratan</a:t>
            </a:r>
            <a:r>
              <a:rPr lang="en-US" sz="30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 TATA</a:t>
            </a:r>
            <a:endParaRPr lang="en-US" sz="3300" b="1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51780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67544" y="1635646"/>
            <a:ext cx="8229600" cy="85725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Century" pitchFamily="18" charset="0"/>
                <a:ea typeface="ＭＳ Ｐゴシック" pitchFamily="34" charset="-128"/>
                <a:cs typeface="Aharoni" pitchFamily="2" charset="-79"/>
              </a:rPr>
              <a:t>Any Questions???</a:t>
            </a:r>
          </a:p>
        </p:txBody>
      </p:sp>
      <p:sp>
        <p:nvSpPr>
          <p:cNvPr id="3" name="Rectangle 2"/>
          <p:cNvSpPr/>
          <p:nvPr/>
        </p:nvSpPr>
        <p:spPr>
          <a:xfrm>
            <a:off x="6619285" y="3009541"/>
            <a:ext cx="21820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3000" b="1" dirty="0">
                <a:solidFill>
                  <a:srgbClr val="00509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  <p:pic>
        <p:nvPicPr>
          <p:cNvPr id="4" name="Picture 3" descr="D:\Personal\Amruta\Atos_presentation\seprator_02.png"/>
          <p:cNvPicPr>
            <a:picLocks noChangeAspect="1" noChangeArrowheads="1"/>
          </p:cNvPicPr>
          <p:nvPr/>
        </p:nvPicPr>
        <p:blipFill>
          <a:blip r:embed="rId2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98724" y="2163123"/>
            <a:ext cx="223128" cy="291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9" r="30539" b="21456"/>
          <a:stretch/>
        </p:blipFill>
        <p:spPr>
          <a:xfrm>
            <a:off x="7147734" y="1857413"/>
            <a:ext cx="122413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32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600" b="1" dirty="0">
              <a:solidFill>
                <a:srgbClr val="0070C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Who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are customers?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Core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Good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3779912" y="426318"/>
            <a:ext cx="508910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Service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the provision of service to customers before, during and after a purchase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Excellence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the state or quality of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excelling (exceptionally good).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 is superiority or the state of being good to a high degree.</a:t>
            </a: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1675114" y="271704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394" y="2787774"/>
            <a:ext cx="2283606" cy="151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2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600" b="1" dirty="0">
              <a:solidFill>
                <a:srgbClr val="0070C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Core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Good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3851920" y="388249"/>
            <a:ext cx="5089103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28663" lvl="1" indent="-385763">
              <a:buFont typeface="Arial" pitchFamily="34" charset="0"/>
              <a:buChar char="•"/>
              <a:defRPr/>
            </a:pPr>
            <a:r>
              <a:rPr lang="en-US" sz="2700" dirty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rPr>
              <a:t>People who receive </a:t>
            </a:r>
            <a:r>
              <a:rPr lang="en-US" sz="2700" dirty="0" smtClean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rPr>
              <a:t>our services</a:t>
            </a:r>
            <a:endParaRPr lang="en-GB" sz="2700" dirty="0">
              <a:solidFill>
                <a:srgbClr val="002060"/>
              </a:solidFill>
              <a:latin typeface="Calibri" panose="020F0502020204030204" pitchFamily="34" charset="0"/>
              <a:cs typeface="Arial" charset="0"/>
            </a:endParaRPr>
          </a:p>
          <a:p>
            <a:pPr marL="728663" lvl="1" indent="-385763">
              <a:buFont typeface="Arial" pitchFamily="34" charset="0"/>
              <a:buChar char="•"/>
              <a:defRPr/>
            </a:pPr>
            <a:r>
              <a:rPr lang="en-US" sz="2700" dirty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rPr>
              <a:t>People who pay </a:t>
            </a:r>
            <a:r>
              <a:rPr lang="en-US" sz="2700" dirty="0" smtClean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rPr>
              <a:t>us</a:t>
            </a:r>
            <a:endParaRPr lang="en-GB" sz="2700" dirty="0">
              <a:solidFill>
                <a:srgbClr val="002060"/>
              </a:solidFill>
              <a:latin typeface="Calibri" panose="020F0502020204030204" pitchFamily="34" charset="0"/>
              <a:cs typeface="Arial" charset="0"/>
            </a:endParaRPr>
          </a:p>
          <a:p>
            <a:pPr marL="728663" lvl="1" indent="-385763">
              <a:buFont typeface="Arial" pitchFamily="34" charset="0"/>
              <a:buChar char="•"/>
              <a:defRPr/>
            </a:pPr>
            <a:r>
              <a:rPr lang="en-US" sz="2700" dirty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rPr>
              <a:t>They are the reason why </a:t>
            </a:r>
            <a:r>
              <a:rPr lang="en-US" sz="2700" dirty="0" smtClean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rPr>
              <a:t>we </a:t>
            </a:r>
            <a:r>
              <a:rPr lang="en-US" sz="2700" dirty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rPr>
              <a:t>do </a:t>
            </a:r>
            <a:r>
              <a:rPr lang="en-US" sz="2700" dirty="0" smtClean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rPr>
              <a:t>our job</a:t>
            </a:r>
            <a:endParaRPr lang="en-GB" sz="2700" dirty="0">
              <a:solidFill>
                <a:srgbClr val="002060"/>
              </a:solidFill>
              <a:latin typeface="Calibri" panose="020F0502020204030204" pitchFamily="34" charset="0"/>
              <a:cs typeface="Arial" charset="0"/>
            </a:endParaRPr>
          </a:p>
          <a:p>
            <a:pPr marL="728663" lvl="1" indent="-385763">
              <a:buFont typeface="Arial" pitchFamily="34" charset="0"/>
              <a:buChar char="•"/>
              <a:defRPr/>
            </a:pPr>
            <a:r>
              <a:rPr lang="en-US" sz="2700" dirty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rPr>
              <a:t>People who want to </a:t>
            </a:r>
            <a:r>
              <a:rPr lang="en-US" sz="2700" dirty="0" smtClean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rPr>
              <a:t>avail (use) our company’s </a:t>
            </a:r>
            <a:r>
              <a:rPr lang="en-US" sz="2700" dirty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rPr>
              <a:t>services</a:t>
            </a:r>
            <a:endParaRPr lang="en-GB" sz="2700" dirty="0">
              <a:solidFill>
                <a:srgbClr val="00206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2339752" y="522868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780" y="3405923"/>
            <a:ext cx="529208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68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600" b="1" dirty="0">
              <a:solidFill>
                <a:srgbClr val="0070C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Core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Good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3923929" y="411510"/>
            <a:ext cx="5089103" cy="334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dirty="0">
                <a:solidFill>
                  <a:srgbClr val="002060"/>
                </a:solidFill>
                <a:latin typeface="Tahoma" panose="020B0604030504040204" pitchFamily="34" charset="0"/>
              </a:rPr>
              <a:t>Who is an External Customer?</a:t>
            </a:r>
          </a:p>
          <a:p>
            <a:pPr lvl="1">
              <a:lnSpc>
                <a:spcPct val="150000"/>
              </a:lnSpc>
            </a:pPr>
            <a:r>
              <a:rPr lang="en-US" altLang="en-US" sz="1500" dirty="0">
                <a:solidFill>
                  <a:schemeClr val="tx2"/>
                </a:solidFill>
                <a:latin typeface="Tahoma" panose="020B0604030504040204" pitchFamily="34" charset="0"/>
              </a:rPr>
              <a:t>The term external customer includes not just the paying customer but also anyone who receives the benefit of the goods and services</a:t>
            </a:r>
            <a:r>
              <a:rPr lang="en-US" altLang="en-US" sz="1500" dirty="0" smtClean="0">
                <a:solidFill>
                  <a:schemeClr val="tx2"/>
                </a:solidFill>
                <a:latin typeface="Tahoma" panose="020B0604030504040204" pitchFamily="34" charset="0"/>
              </a:rPr>
              <a:t>.</a:t>
            </a:r>
          </a:p>
          <a:p>
            <a:pPr lvl="1">
              <a:lnSpc>
                <a:spcPct val="150000"/>
              </a:lnSpc>
            </a:pPr>
            <a:endParaRPr lang="en-US" altLang="en-US" sz="1500" dirty="0">
              <a:solidFill>
                <a:schemeClr val="tx2"/>
              </a:solidFill>
              <a:latin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en-US" dirty="0">
                <a:solidFill>
                  <a:srgbClr val="002060"/>
                </a:solidFill>
                <a:latin typeface="Tahoma" panose="020B0604030504040204" pitchFamily="34" charset="0"/>
              </a:rPr>
              <a:t>Who is an Internal Customer?</a:t>
            </a:r>
          </a:p>
          <a:p>
            <a:pPr lvl="1">
              <a:lnSpc>
                <a:spcPct val="150000"/>
              </a:lnSpc>
            </a:pPr>
            <a:r>
              <a:rPr lang="en-US" altLang="en-US" sz="1500" dirty="0">
                <a:solidFill>
                  <a:schemeClr val="tx2"/>
                </a:solidFill>
                <a:latin typeface="Tahoma" panose="020B0604030504040204" pitchFamily="34" charset="0"/>
              </a:rPr>
              <a:t>Internal customers are specific people and departments who play a role in helping you to serve external customers.</a:t>
            </a:r>
          </a:p>
        </p:txBody>
      </p:sp>
      <p:sp>
        <p:nvSpPr>
          <p:cNvPr id="3" name="Striped Right Arrow 2"/>
          <p:cNvSpPr/>
          <p:nvPr/>
        </p:nvSpPr>
        <p:spPr>
          <a:xfrm>
            <a:off x="1329542" y="1186020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873" y="3867894"/>
            <a:ext cx="2807213" cy="75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95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Core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Good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4123375" y="555526"/>
            <a:ext cx="4723343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2575" indent="-282575"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US" sz="2400" dirty="0">
                <a:latin typeface="Calibri" panose="020F0502020204030204" pitchFamily="34" charset="0"/>
                <a:cs typeface="Arial" charset="0"/>
              </a:rPr>
              <a:t>It can’t be measured/ weighed</a:t>
            </a:r>
            <a:endParaRPr lang="en-GB" sz="2400" dirty="0">
              <a:latin typeface="Calibri" panose="020F0502020204030204" pitchFamily="34" charset="0"/>
              <a:cs typeface="Arial" charset="0"/>
            </a:endParaRPr>
          </a:p>
          <a:p>
            <a:pPr marL="282575" indent="-282575"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US" sz="2400" dirty="0">
                <a:latin typeface="Calibri" panose="020F0502020204030204" pitchFamily="34" charset="0"/>
                <a:cs typeface="Arial" charset="0"/>
              </a:rPr>
              <a:t>It is more emotional than </a:t>
            </a:r>
            <a:r>
              <a:rPr lang="en-US" sz="2400" dirty="0" smtClean="0">
                <a:latin typeface="Calibri" panose="020F0502020204030204" pitchFamily="34" charset="0"/>
                <a:cs typeface="Arial" charset="0"/>
              </a:rPr>
              <a:t>rational (logical)</a:t>
            </a:r>
            <a:endParaRPr lang="en-GB" sz="2400" dirty="0">
              <a:latin typeface="Calibri" panose="020F0502020204030204" pitchFamily="34" charset="0"/>
              <a:cs typeface="Arial" charset="0"/>
            </a:endParaRPr>
          </a:p>
          <a:p>
            <a:pPr marL="282575" indent="-282575"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US" sz="2400" dirty="0">
                <a:latin typeface="Calibri" panose="020F0502020204030204" pitchFamily="34" charset="0"/>
                <a:cs typeface="Arial" charset="0"/>
              </a:rPr>
              <a:t>You can sell it, but you cannot give a customer a sample to take &amp; show to another</a:t>
            </a:r>
            <a:endParaRPr lang="en-GB" sz="2400" dirty="0">
              <a:latin typeface="Calibri" panose="020F0502020204030204" pitchFamily="34" charset="0"/>
              <a:cs typeface="Arial" charset="0"/>
            </a:endParaRPr>
          </a:p>
          <a:p>
            <a:pPr marL="282575" indent="-282575"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US" sz="2400" dirty="0" smtClean="0">
                <a:latin typeface="Calibri" panose="020F0502020204030204" pitchFamily="34" charset="0"/>
                <a:cs typeface="Arial" charset="0"/>
              </a:rPr>
              <a:t>It </a:t>
            </a:r>
            <a:r>
              <a:rPr lang="en-US" sz="2400" dirty="0">
                <a:latin typeface="Calibri" panose="020F0502020204030204" pitchFamily="34" charset="0"/>
                <a:cs typeface="Arial" charset="0"/>
              </a:rPr>
              <a:t>is not </a:t>
            </a:r>
            <a:r>
              <a:rPr lang="en-US" sz="2400" dirty="0" smtClean="0">
                <a:latin typeface="Calibri" panose="020F0502020204030204" pitchFamily="34" charset="0"/>
                <a:cs typeface="Arial" charset="0"/>
              </a:rPr>
              <a:t>tangible (physical)</a:t>
            </a:r>
            <a:endParaRPr lang="en-GB" sz="2400" dirty="0"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1547664" y="1441394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721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Core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Good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4572001" y="345078"/>
            <a:ext cx="374441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5763" indent="-38576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en-US" sz="2400" dirty="0">
                <a:latin typeface="Calibri" panose="020F0502020204030204" pitchFamily="34" charset="0"/>
              </a:rPr>
              <a:t>Friendliness (openness)</a:t>
            </a:r>
          </a:p>
          <a:p>
            <a:pPr marL="385763" indent="-38576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en-US" sz="2400" dirty="0">
                <a:latin typeface="Calibri" panose="020F0502020204030204" pitchFamily="34" charset="0"/>
              </a:rPr>
              <a:t>Empathy (understanding)</a:t>
            </a:r>
          </a:p>
          <a:p>
            <a:pPr marL="385763" indent="-38576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en-US" sz="2400" dirty="0">
                <a:latin typeface="Calibri" panose="020F0502020204030204" pitchFamily="34" charset="0"/>
              </a:rPr>
              <a:t>Fairness </a:t>
            </a:r>
          </a:p>
          <a:p>
            <a:pPr marL="385763" indent="-38576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en-US" sz="2400" dirty="0">
                <a:latin typeface="Calibri" panose="020F0502020204030204" pitchFamily="34" charset="0"/>
              </a:rPr>
              <a:t>Participation  </a:t>
            </a:r>
          </a:p>
          <a:p>
            <a:pPr marL="385763" indent="-38576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en-US" sz="2400" dirty="0" smtClean="0">
                <a:latin typeface="Calibri" panose="020F0502020204030204" pitchFamily="34" charset="0"/>
              </a:rPr>
              <a:t>Alternatives </a:t>
            </a:r>
            <a:endParaRPr lang="en-US" altLang="en-US" sz="2400" dirty="0">
              <a:latin typeface="Calibri" panose="020F0502020204030204" pitchFamily="34" charset="0"/>
            </a:endParaRPr>
          </a:p>
          <a:p>
            <a:pPr marL="385763" indent="-38576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en-US" sz="2400" dirty="0">
                <a:latin typeface="Calibri" panose="020F0502020204030204" pitchFamily="34" charset="0"/>
              </a:rPr>
              <a:t>Information</a:t>
            </a:r>
          </a:p>
        </p:txBody>
      </p:sp>
      <p:sp>
        <p:nvSpPr>
          <p:cNvPr id="3" name="Striped Right Arrow 2"/>
          <p:cNvSpPr/>
          <p:nvPr/>
        </p:nvSpPr>
        <p:spPr>
          <a:xfrm>
            <a:off x="3358473" y="1358500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420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395536" y="195486"/>
            <a:ext cx="36724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Introduction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Who are customers?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Identify your customer- Internal and External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Why is service so difficult to define accurately?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What does the Customer Desire?</a:t>
            </a:r>
          </a:p>
          <a:p>
            <a:pPr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Arial" charset="0"/>
              </a:rPr>
              <a:t>Core Service &amp;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Types of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Good Customer Service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10 Rules for Great Customer Service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Culture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</a:rPr>
              <a:t>of </a:t>
            </a: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Commitment</a:t>
            </a:r>
            <a:endParaRPr lang="en-US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 smtClean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Benefits </a:t>
            </a: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of Customer service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Key notes and Conclusion</a:t>
            </a:r>
            <a:endParaRPr lang="en-GB" sz="1200" dirty="0">
              <a:solidFill>
                <a:srgbClr val="C00000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/>
        </p:nvSpPr>
        <p:spPr bwMode="auto">
          <a:xfrm>
            <a:off x="4581681" y="555526"/>
            <a:ext cx="4248471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b="1" dirty="0">
                <a:solidFill>
                  <a:srgbClr val="2616F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Core Service: </a:t>
            </a:r>
            <a:r>
              <a:rPr lang="en-US" altLang="en-US" sz="2400" dirty="0">
                <a:latin typeface="Calibri" panose="020F0502020204030204" pitchFamily="34" charset="0"/>
                <a:cs typeface="Arial" panose="020B0604020202020204" pitchFamily="34" charset="0"/>
              </a:rPr>
              <a:t>is the service or product your organization provides to its </a:t>
            </a:r>
            <a:r>
              <a:rPr lang="en-US" altLang="en-US" sz="2400" dirty="0" smtClean="0">
                <a:latin typeface="Calibri" panose="020F0502020204030204" pitchFamily="34" charset="0"/>
                <a:cs typeface="Arial" panose="020B0604020202020204" pitchFamily="34" charset="0"/>
              </a:rPr>
              <a:t>customers.</a:t>
            </a:r>
          </a:p>
          <a:p>
            <a:endParaRPr lang="en-US" altLang="en-US" sz="24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altLang="en-US" sz="2400" b="1" dirty="0">
                <a:solidFill>
                  <a:srgbClr val="2616F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Customer Service: </a:t>
            </a:r>
            <a:r>
              <a:rPr lang="en-US" altLang="en-US" sz="2400" dirty="0">
                <a:latin typeface="Calibri" panose="020F0502020204030204" pitchFamily="34" charset="0"/>
                <a:cs typeface="Arial" panose="020B0604020202020204" pitchFamily="34" charset="0"/>
              </a:rPr>
              <a:t>includes all of the interactions you have with a customer while you are conducting the business.</a:t>
            </a:r>
            <a:endParaRPr lang="en-GB" altLang="en-US" sz="24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endParaRPr lang="en-GB" altLang="en-US" sz="2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3337991" y="1640149"/>
            <a:ext cx="520622" cy="355830"/>
          </a:xfrm>
          <a:prstGeom prst="stripedRightArrow">
            <a:avLst>
              <a:gd name="adj1" fmla="val 62236"/>
              <a:gd name="adj2" fmla="val 81880"/>
            </a:avLst>
          </a:prstGeom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663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4"/>
          <p:cNvSpPr>
            <a:spLocks noChangeArrowheads="1"/>
          </p:cNvSpPr>
          <p:nvPr/>
        </p:nvSpPr>
        <p:spPr bwMode="auto">
          <a:xfrm>
            <a:off x="539552" y="339502"/>
            <a:ext cx="6482953" cy="365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u="sng" dirty="0" smtClean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Surprising Facts</a:t>
            </a:r>
            <a:endParaRPr lang="en-GB" sz="3200" b="1" u="sng" dirty="0">
              <a:solidFill>
                <a:srgbClr val="2616F6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defRPr/>
            </a:pPr>
            <a:endParaRPr lang="en-US" sz="2100" u="sng" dirty="0" smtClean="0">
              <a:solidFill>
                <a:srgbClr val="2616F6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defRPr/>
            </a:pPr>
            <a:r>
              <a:rPr lang="en-US" sz="2100" dirty="0" smtClean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Out </a:t>
            </a:r>
            <a:r>
              <a:rPr lang="en-US" sz="2100" dirty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of the entire customers you </a:t>
            </a:r>
            <a:r>
              <a:rPr lang="en-US" sz="2100" dirty="0" smtClean="0">
                <a:solidFill>
                  <a:srgbClr val="2616F6"/>
                </a:solidFill>
                <a:latin typeface="Calibri" panose="020F0502020204030204" pitchFamily="34" charset="0"/>
                <a:cs typeface="Arial" charset="0"/>
              </a:rPr>
              <a:t>lost (Out of 100%):</a:t>
            </a:r>
            <a:endParaRPr lang="en-GB" sz="2100" dirty="0">
              <a:solidFill>
                <a:srgbClr val="2616F6"/>
              </a:solidFill>
              <a:latin typeface="Calibri" panose="020F0502020204030204" pitchFamily="34" charset="0"/>
              <a:cs typeface="Arial" charset="0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100" dirty="0">
                <a:latin typeface="Calibri" panose="020F0502020204030204" pitchFamily="34" charset="0"/>
                <a:cs typeface="Arial" charset="0"/>
              </a:rPr>
              <a:t>1% 	</a:t>
            </a:r>
            <a:r>
              <a:rPr lang="en-US" sz="2100" dirty="0" smtClean="0">
                <a:latin typeface="Calibri" panose="020F0502020204030204" pitchFamily="34" charset="0"/>
                <a:cs typeface="Arial" charset="0"/>
              </a:rPr>
              <a:t>	die</a:t>
            </a:r>
            <a:endParaRPr lang="en-GB" sz="2100" dirty="0">
              <a:latin typeface="Calibri" panose="020F0502020204030204" pitchFamily="34" charset="0"/>
              <a:cs typeface="Arial" charset="0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100" dirty="0">
                <a:latin typeface="Calibri" panose="020F0502020204030204" pitchFamily="34" charset="0"/>
                <a:cs typeface="Arial" charset="0"/>
              </a:rPr>
              <a:t>3% 	</a:t>
            </a:r>
            <a:r>
              <a:rPr lang="en-US" sz="2100" dirty="0" smtClean="0">
                <a:latin typeface="Calibri" panose="020F0502020204030204" pitchFamily="34" charset="0"/>
                <a:cs typeface="Arial" charset="0"/>
              </a:rPr>
              <a:t>	move </a:t>
            </a:r>
            <a:r>
              <a:rPr lang="en-US" sz="2100" dirty="0">
                <a:latin typeface="Calibri" panose="020F0502020204030204" pitchFamily="34" charset="0"/>
                <a:cs typeface="Arial" charset="0"/>
              </a:rPr>
              <a:t>away</a:t>
            </a:r>
            <a:endParaRPr lang="en-GB" sz="2100" dirty="0">
              <a:latin typeface="Calibri" panose="020F0502020204030204" pitchFamily="34" charset="0"/>
              <a:cs typeface="Arial" charset="0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100" dirty="0">
                <a:latin typeface="Calibri" panose="020F0502020204030204" pitchFamily="34" charset="0"/>
                <a:cs typeface="Arial" charset="0"/>
              </a:rPr>
              <a:t>9% 	</a:t>
            </a:r>
            <a:r>
              <a:rPr lang="en-US" sz="2100" dirty="0" smtClean="0">
                <a:latin typeface="Calibri" panose="020F0502020204030204" pitchFamily="34" charset="0"/>
                <a:cs typeface="Arial" charset="0"/>
              </a:rPr>
              <a:t>	go </a:t>
            </a:r>
            <a:r>
              <a:rPr lang="en-US" sz="2100" dirty="0">
                <a:latin typeface="Calibri" panose="020F0502020204030204" pitchFamily="34" charset="0"/>
                <a:cs typeface="Arial" charset="0"/>
              </a:rPr>
              <a:t>away for cheaper prices</a:t>
            </a:r>
            <a:endParaRPr lang="en-GB" sz="2100" dirty="0">
              <a:latin typeface="Calibri" panose="020F0502020204030204" pitchFamily="34" charset="0"/>
              <a:cs typeface="Arial" charset="0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100" dirty="0">
                <a:latin typeface="Calibri" panose="020F0502020204030204" pitchFamily="34" charset="0"/>
                <a:cs typeface="Arial" charset="0"/>
              </a:rPr>
              <a:t>19% 	</a:t>
            </a:r>
            <a:r>
              <a:rPr lang="en-US" sz="2100" dirty="0" smtClean="0">
                <a:latin typeface="Calibri" panose="020F0502020204030204" pitchFamily="34" charset="0"/>
                <a:cs typeface="Arial" charset="0"/>
              </a:rPr>
              <a:t>	are </a:t>
            </a:r>
            <a:r>
              <a:rPr lang="en-US" sz="2100" dirty="0">
                <a:latin typeface="Calibri" panose="020F0502020204030204" pitchFamily="34" charset="0"/>
                <a:cs typeface="Arial" charset="0"/>
              </a:rPr>
              <a:t>chronic customers</a:t>
            </a:r>
            <a:endParaRPr lang="en-GB" sz="2100" dirty="0">
              <a:latin typeface="Calibri" panose="020F0502020204030204" pitchFamily="34" charset="0"/>
              <a:cs typeface="Arial" charset="0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100" b="1" dirty="0">
                <a:latin typeface="Calibri" panose="020F0502020204030204" pitchFamily="34" charset="0"/>
                <a:cs typeface="Arial" charset="0"/>
              </a:rPr>
              <a:t>68% 	</a:t>
            </a:r>
            <a:r>
              <a:rPr lang="en-US" sz="2100" b="1" dirty="0" smtClean="0">
                <a:latin typeface="Calibri" panose="020F0502020204030204" pitchFamily="34" charset="0"/>
                <a:cs typeface="Arial" charset="0"/>
              </a:rPr>
              <a:t>	leave </a:t>
            </a:r>
            <a:r>
              <a:rPr lang="en-US" sz="2100" b="1" dirty="0">
                <a:latin typeface="Calibri" panose="020F0502020204030204" pitchFamily="34" charset="0"/>
                <a:cs typeface="Arial" charset="0"/>
              </a:rPr>
              <a:t>due to bad </a:t>
            </a:r>
            <a:r>
              <a:rPr lang="en-US" sz="2100" b="1" dirty="0" smtClean="0">
                <a:latin typeface="Calibri" panose="020F0502020204030204" pitchFamily="34" charset="0"/>
                <a:cs typeface="Arial" charset="0"/>
              </a:rPr>
              <a:t>service</a:t>
            </a:r>
            <a:endParaRPr lang="en-GB" sz="2100" dirty="0">
              <a:latin typeface="Calibri" panose="020F0502020204030204" pitchFamily="34" charset="0"/>
              <a:cs typeface="Arial" charset="0"/>
            </a:endParaRPr>
          </a:p>
        </p:txBody>
      </p:sp>
      <p:pic>
        <p:nvPicPr>
          <p:cNvPr id="1026" name="Picture 2" descr="Image result for surpri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587" y="33950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53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wer Point Presentation Templat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 Point Presentation Template</Template>
  <TotalTime>775</TotalTime>
  <Words>2005</Words>
  <Application>Microsoft Office PowerPoint</Application>
  <PresentationFormat>On-screen Show (16:9)</PresentationFormat>
  <Paragraphs>396</Paragraphs>
  <Slides>25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ＭＳ Ｐゴシック</vt:lpstr>
      <vt:lpstr>Aharoni</vt:lpstr>
      <vt:lpstr>Arial</vt:lpstr>
      <vt:lpstr>Calibri</vt:lpstr>
      <vt:lpstr>Century</vt:lpstr>
      <vt:lpstr>Lucida Sans Unicode</vt:lpstr>
      <vt:lpstr>Segoe UI</vt:lpstr>
      <vt:lpstr>Subisu Sans 1</vt:lpstr>
      <vt:lpstr>Subisu Sans 2</vt:lpstr>
      <vt:lpstr>Tahoma</vt:lpstr>
      <vt:lpstr>Trebuchet MS</vt:lpstr>
      <vt:lpstr>Verdana</vt:lpstr>
      <vt:lpstr>Wingdings</vt:lpstr>
      <vt:lpstr>Wingdings 2</vt:lpstr>
      <vt:lpstr>Wingdings 3</vt:lpstr>
      <vt:lpstr>Power Point Presentation Template</vt:lpstr>
      <vt:lpstr>Presentation on CUSTOMER SERVICE  EXCELLENCE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Quote</vt:lpstr>
      <vt:lpstr>Any Questions???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and Presentation Skills</dc:title>
  <dc:creator>OMNI</dc:creator>
  <cp:lastModifiedBy>OMNI</cp:lastModifiedBy>
  <cp:revision>92</cp:revision>
  <dcterms:created xsi:type="dcterms:W3CDTF">2016-08-31T09:42:30Z</dcterms:created>
  <dcterms:modified xsi:type="dcterms:W3CDTF">2016-12-13T04:48:59Z</dcterms:modified>
</cp:coreProperties>
</file>