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6"/>
  </p:handoutMasterIdLst>
  <p:sldIdLst>
    <p:sldId id="257" r:id="rId2"/>
    <p:sldId id="256"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90"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1" r:id="rId36"/>
    <p:sldId id="292" r:id="rId37"/>
    <p:sldId id="293" r:id="rId38"/>
    <p:sldId id="294" r:id="rId39"/>
    <p:sldId id="295" r:id="rId40"/>
    <p:sldId id="296" r:id="rId41"/>
    <p:sldId id="297" r:id="rId42"/>
    <p:sldId id="298" r:id="rId43"/>
    <p:sldId id="299" r:id="rId44"/>
    <p:sldId id="300" r:id="rId45"/>
  </p:sldIdLst>
  <p:sldSz cx="9144000" cy="6858000" type="screen4x3"/>
  <p:notesSz cx="9866313" cy="6735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42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2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88628" y="0"/>
            <a:ext cx="4275402" cy="336788"/>
          </a:xfrm>
          <a:prstGeom prst="rect">
            <a:avLst/>
          </a:prstGeom>
        </p:spPr>
        <p:txBody>
          <a:bodyPr vert="horz" lIns="91440" tIns="45720" rIns="91440" bIns="45720" rtlCol="0"/>
          <a:lstStyle>
            <a:lvl1pPr algn="r">
              <a:defRPr sz="1200"/>
            </a:lvl1pPr>
          </a:lstStyle>
          <a:p>
            <a:fld id="{4693BA5A-3C47-46D1-AF13-D4B6733DC19D}" type="datetimeFigureOut">
              <a:rPr lang="en-GB" smtClean="0"/>
              <a:pPr/>
              <a:t>02/05/2023</a:t>
            </a:fld>
            <a:endParaRPr lang="en-GB"/>
          </a:p>
        </p:txBody>
      </p:sp>
      <p:sp>
        <p:nvSpPr>
          <p:cNvPr id="4" name="Footer Placeholder 3"/>
          <p:cNvSpPr>
            <a:spLocks noGrp="1"/>
          </p:cNvSpPr>
          <p:nvPr>
            <p:ph type="ftr" sz="quarter" idx="2"/>
          </p:nvPr>
        </p:nvSpPr>
        <p:spPr>
          <a:xfrm>
            <a:off x="0" y="6397806"/>
            <a:ext cx="4275402" cy="3367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88628" y="6397806"/>
            <a:ext cx="4275402" cy="336788"/>
          </a:xfrm>
          <a:prstGeom prst="rect">
            <a:avLst/>
          </a:prstGeom>
        </p:spPr>
        <p:txBody>
          <a:bodyPr vert="horz" lIns="91440" tIns="45720" rIns="91440" bIns="45720" rtlCol="0" anchor="b"/>
          <a:lstStyle>
            <a:lvl1pPr algn="r">
              <a:defRPr sz="1200"/>
            </a:lvl1pPr>
          </a:lstStyle>
          <a:p>
            <a:fld id="{D966F809-4776-45E9-A84D-0DDF15B2584C}"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50EAD14D-0189-495C-98A6-3687E41B2A8B}" type="datetimeFigureOut">
              <a:rPr lang="en-US" smtClean="0"/>
              <a:pPr/>
              <a:t>5/2/2023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8283F14-C0D5-4406-9E3B-685AE1CF247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0EAD14D-0189-495C-98A6-3687E41B2A8B}" type="datetimeFigureOut">
              <a:rPr lang="en-US" smtClean="0"/>
              <a:pPr/>
              <a:t>5/2/2023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283F14-C0D5-4406-9E3B-685AE1CF247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0EAD14D-0189-495C-98A6-3687E41B2A8B}" type="datetimeFigureOut">
              <a:rPr lang="en-US" smtClean="0"/>
              <a:pPr/>
              <a:t>5/2/2023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283F14-C0D5-4406-9E3B-685AE1CF247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50EAD14D-0189-495C-98A6-3687E41B2A8B}" type="datetimeFigureOut">
              <a:rPr lang="en-US" smtClean="0"/>
              <a:pPr/>
              <a:t>5/2/2023</a:t>
            </a:fld>
            <a:endParaRPr lang="en-US"/>
          </a:p>
        </p:txBody>
      </p:sp>
      <p:sp>
        <p:nvSpPr>
          <p:cNvPr id="9" name="Slide Number Placeholder 8"/>
          <p:cNvSpPr>
            <a:spLocks noGrp="1"/>
          </p:cNvSpPr>
          <p:nvPr>
            <p:ph type="sldNum" sz="quarter" idx="15"/>
          </p:nvPr>
        </p:nvSpPr>
        <p:spPr/>
        <p:txBody>
          <a:bodyPr rtlCol="0"/>
          <a:lstStyle/>
          <a:p>
            <a:fld id="{E8283F14-C0D5-4406-9E3B-685AE1CF2473}"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0EAD14D-0189-495C-98A6-3687E41B2A8B}" type="datetimeFigureOut">
              <a:rPr lang="en-US" smtClean="0"/>
              <a:pPr/>
              <a:t>5/2/2023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8283F14-C0D5-4406-9E3B-685AE1CF247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50EAD14D-0189-495C-98A6-3687E41B2A8B}" type="datetimeFigureOut">
              <a:rPr lang="en-US" smtClean="0"/>
              <a:pPr/>
              <a:t>5/2/2023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283F14-C0D5-4406-9E3B-685AE1CF2473}"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50EAD14D-0189-495C-98A6-3687E41B2A8B}" type="datetimeFigureOut">
              <a:rPr lang="en-US" smtClean="0"/>
              <a:pPr/>
              <a:t>5/2/2023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283F14-C0D5-4406-9E3B-685AE1CF2473}"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50EAD14D-0189-495C-98A6-3687E41B2A8B}" type="datetimeFigureOut">
              <a:rPr lang="en-US" smtClean="0"/>
              <a:pPr/>
              <a:t>5/2/2023</a:t>
            </a:fld>
            <a:endParaRPr lang="en-US"/>
          </a:p>
        </p:txBody>
      </p:sp>
      <p:sp>
        <p:nvSpPr>
          <p:cNvPr id="7" name="Slide Number Placeholder 6"/>
          <p:cNvSpPr>
            <a:spLocks noGrp="1"/>
          </p:cNvSpPr>
          <p:nvPr>
            <p:ph type="sldNum" sz="quarter" idx="11"/>
          </p:nvPr>
        </p:nvSpPr>
        <p:spPr/>
        <p:txBody>
          <a:bodyPr rtlCol="0"/>
          <a:lstStyle/>
          <a:p>
            <a:fld id="{E8283F14-C0D5-4406-9E3B-685AE1CF2473}"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AD14D-0189-495C-98A6-3687E41B2A8B}" type="datetimeFigureOut">
              <a:rPr lang="en-US" smtClean="0"/>
              <a:pPr/>
              <a:t>5/2/2023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283F14-C0D5-4406-9E3B-685AE1CF247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50EAD14D-0189-495C-98A6-3687E41B2A8B}" type="datetimeFigureOut">
              <a:rPr lang="en-US" smtClean="0"/>
              <a:pPr/>
              <a:t>5/2/2023</a:t>
            </a:fld>
            <a:endParaRPr lang="en-US"/>
          </a:p>
        </p:txBody>
      </p:sp>
      <p:sp>
        <p:nvSpPr>
          <p:cNvPr id="22" name="Slide Number Placeholder 21"/>
          <p:cNvSpPr>
            <a:spLocks noGrp="1"/>
          </p:cNvSpPr>
          <p:nvPr>
            <p:ph type="sldNum" sz="quarter" idx="15"/>
          </p:nvPr>
        </p:nvSpPr>
        <p:spPr/>
        <p:txBody>
          <a:bodyPr rtlCol="0"/>
          <a:lstStyle/>
          <a:p>
            <a:fld id="{E8283F14-C0D5-4406-9E3B-685AE1CF2473}"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0EAD14D-0189-495C-98A6-3687E41B2A8B}" type="datetimeFigureOut">
              <a:rPr lang="en-US" smtClean="0"/>
              <a:pPr/>
              <a:t>5/2/2023</a:t>
            </a:fld>
            <a:endParaRPr lang="en-US"/>
          </a:p>
        </p:txBody>
      </p:sp>
      <p:sp>
        <p:nvSpPr>
          <p:cNvPr id="18" name="Slide Number Placeholder 17"/>
          <p:cNvSpPr>
            <a:spLocks noGrp="1"/>
          </p:cNvSpPr>
          <p:nvPr>
            <p:ph type="sldNum" sz="quarter" idx="11"/>
          </p:nvPr>
        </p:nvSpPr>
        <p:spPr/>
        <p:txBody>
          <a:bodyPr rtlCol="0"/>
          <a:lstStyle/>
          <a:p>
            <a:fld id="{E8283F14-C0D5-4406-9E3B-685AE1CF2473}"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0EAD14D-0189-495C-98A6-3687E41B2A8B}" type="datetimeFigureOut">
              <a:rPr lang="en-US" smtClean="0"/>
              <a:pPr/>
              <a:t>5/2/2023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8283F14-C0D5-4406-9E3B-685AE1CF247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hemantabaral@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hemantabaral.co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2.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20.xml.rels><?xml version="1.0" encoding="UTF-8" standalone="yes"?>
<Relationships xmlns="http://schemas.openxmlformats.org/package/2006/relationships"><Relationship Id="rId3" Type="http://schemas.openxmlformats.org/officeDocument/2006/relationships/slide" Target="slide22.xml"/><Relationship Id="rId7" Type="http://schemas.openxmlformats.org/officeDocument/2006/relationships/slide" Target="slide3.xml"/><Relationship Id="rId2"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slide" Target="slide23.xml"/></Relationships>
</file>

<file path=ppt/slides/_rels/slide2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7.xml"/><Relationship Id="rId2"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9.xml"/><Relationship Id="rId4" Type="http://schemas.openxmlformats.org/officeDocument/2006/relationships/slide" Target="slide17.xml"/></Relationships>
</file>

<file path=ppt/slides/_rels/slide30.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29.xml"/><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4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2.xml"/><Relationship Id="rId1" Type="http://schemas.openxmlformats.org/officeDocument/2006/relationships/slideLayout" Target="../slideLayouts/slideLayout2.xml"/><Relationship Id="rId6" Type="http://schemas.openxmlformats.org/officeDocument/2006/relationships/slide" Target="slide36.xml"/><Relationship Id="rId5" Type="http://schemas.openxmlformats.org/officeDocument/2006/relationships/slide" Target="slide35.xml"/><Relationship Id="rId4" Type="http://schemas.openxmlformats.org/officeDocument/2006/relationships/slide" Target="slide34.xml"/></Relationships>
</file>

<file path=ppt/slides/_rels/slide6.xml.rels><?xml version="1.0" encoding="UTF-8" standalone="yes"?>
<Relationships xmlns="http://schemas.openxmlformats.org/package/2006/relationships"><Relationship Id="rId3" Type="http://schemas.openxmlformats.org/officeDocument/2006/relationships/slide" Target="slide22.xml"/><Relationship Id="rId7" Type="http://schemas.openxmlformats.org/officeDocument/2006/relationships/slide" Target="slide3.xml"/><Relationship Id="rId2"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slide" Target="slide23.xml"/></Relationships>
</file>

<file path=ppt/slides/_rels/slide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26.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 Target="slide39.xml"/><Relationship Id="rId7" Type="http://schemas.openxmlformats.org/officeDocument/2006/relationships/slide" Target="slide43.xml"/><Relationship Id="rId2" Type="http://schemas.openxmlformats.org/officeDocument/2006/relationships/slide" Target="slide38.xml"/><Relationship Id="rId1" Type="http://schemas.openxmlformats.org/officeDocument/2006/relationships/slideLayout" Target="../slideLayouts/slideLayout2.xml"/><Relationship Id="rId6" Type="http://schemas.openxmlformats.org/officeDocument/2006/relationships/slide" Target="slide42.xml"/><Relationship Id="rId5" Type="http://schemas.openxmlformats.org/officeDocument/2006/relationships/slide" Target="slide41.xml"/><Relationship Id="rId4" Type="http://schemas.openxmlformats.org/officeDocument/2006/relationships/slide" Target="slide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905000" y="685800"/>
            <a:ext cx="6553200" cy="1698625"/>
          </a:xfrm>
        </p:spPr>
        <p:txBody>
          <a:bodyPr>
            <a:normAutofit/>
          </a:bodyPr>
          <a:lstStyle/>
          <a:p>
            <a:r>
              <a:rPr lang="en-GB" sz="4800" b="1" cap="all" dirty="0">
                <a:effectLst>
                  <a:outerShdw blurRad="50800" dist="38100" algn="tr" rotWithShape="0">
                    <a:prstClr val="black">
                      <a:alpha val="40000"/>
                    </a:prstClr>
                  </a:outerShdw>
                </a:effectLst>
              </a:rPr>
              <a:t>Cyber RISKS &amp;</a:t>
            </a:r>
            <a:br>
              <a:rPr lang="en-GB" sz="4800" b="1" cap="all" dirty="0">
                <a:effectLst>
                  <a:outerShdw blurRad="50800" dist="38100" algn="tr" rotWithShape="0">
                    <a:prstClr val="black">
                      <a:alpha val="40000"/>
                    </a:prstClr>
                  </a:outerShdw>
                </a:effectLst>
              </a:rPr>
            </a:br>
            <a:r>
              <a:rPr lang="en-GB" sz="4800" b="1" cap="all" dirty="0">
                <a:effectLst>
                  <a:outerShdw blurRad="50800" dist="38100" algn="tr" rotWithShape="0">
                    <a:prstClr val="black">
                      <a:alpha val="40000"/>
                    </a:prstClr>
                  </a:outerShdw>
                </a:effectLst>
              </a:rPr>
              <a:t> its security</a:t>
            </a:r>
            <a:endParaRPr lang="en-US" sz="4800" dirty="0"/>
          </a:p>
        </p:txBody>
      </p:sp>
      <p:sp>
        <p:nvSpPr>
          <p:cNvPr id="5" name="Subtitle 4"/>
          <p:cNvSpPr>
            <a:spLocks noGrp="1"/>
          </p:cNvSpPr>
          <p:nvPr>
            <p:ph type="subTitle" idx="1"/>
          </p:nvPr>
        </p:nvSpPr>
        <p:spPr>
          <a:xfrm>
            <a:off x="2286000" y="2590800"/>
            <a:ext cx="6629400" cy="3581400"/>
          </a:xfrm>
        </p:spPr>
        <p:txBody>
          <a:bodyPr>
            <a:normAutofit fontScale="55000" lnSpcReduction="20000"/>
          </a:bodyPr>
          <a:lstStyle/>
          <a:p>
            <a:r>
              <a:rPr lang="en-US" sz="3300" dirty="0">
                <a:solidFill>
                  <a:schemeClr val="tx1"/>
                </a:solidFill>
              </a:rPr>
              <a:t>By:</a:t>
            </a:r>
          </a:p>
          <a:p>
            <a:r>
              <a:rPr lang="en-US" sz="4500" b="1" dirty="0">
                <a:solidFill>
                  <a:schemeClr val="tx2"/>
                </a:solidFill>
              </a:rPr>
              <a:t>Hemanta Baral</a:t>
            </a:r>
          </a:p>
          <a:p>
            <a:r>
              <a:rPr lang="en-US" sz="2500" b="1" dirty="0">
                <a:solidFill>
                  <a:schemeClr val="tx2"/>
                </a:solidFill>
              </a:rPr>
              <a:t>(Certified ICT Trainer by British Computer Society, UK)</a:t>
            </a:r>
          </a:p>
          <a:p>
            <a:r>
              <a:rPr lang="en-US" sz="3600" dirty="0" err="1">
                <a:solidFill>
                  <a:schemeClr val="tx1"/>
                </a:solidFill>
              </a:rPr>
              <a:t>MSc</a:t>
            </a:r>
            <a:r>
              <a:rPr lang="en-US" sz="3600" dirty="0">
                <a:solidFill>
                  <a:schemeClr val="tx1"/>
                </a:solidFill>
              </a:rPr>
              <a:t> in Computer Network Security</a:t>
            </a:r>
          </a:p>
          <a:p>
            <a:r>
              <a:rPr lang="en-US" sz="3600" dirty="0">
                <a:solidFill>
                  <a:schemeClr val="tx1"/>
                </a:solidFill>
              </a:rPr>
              <a:t>Anglia Ruskin University, UK</a:t>
            </a:r>
            <a:endParaRPr lang="en-US" sz="4400" dirty="0">
              <a:solidFill>
                <a:schemeClr val="tx1"/>
              </a:solidFill>
            </a:endParaRPr>
          </a:p>
          <a:p>
            <a:endParaRPr lang="en-US" sz="3800" b="1" dirty="0">
              <a:solidFill>
                <a:schemeClr val="tx1"/>
              </a:solidFill>
            </a:endParaRPr>
          </a:p>
          <a:p>
            <a:r>
              <a:rPr lang="en-US" sz="3400" b="1" dirty="0">
                <a:solidFill>
                  <a:srgbClr val="002060"/>
                </a:solidFill>
              </a:rPr>
              <a:t>Project Manager @ SUBISU </a:t>
            </a:r>
            <a:r>
              <a:rPr lang="en-US" sz="3400" b="1" dirty="0" err="1">
                <a:solidFill>
                  <a:srgbClr val="002060"/>
                </a:solidFill>
              </a:rPr>
              <a:t>Cablenet</a:t>
            </a:r>
            <a:r>
              <a:rPr lang="en-US" sz="3400" b="1" dirty="0">
                <a:solidFill>
                  <a:srgbClr val="002060"/>
                </a:solidFill>
              </a:rPr>
              <a:t> Pvt. Ltd.</a:t>
            </a:r>
          </a:p>
          <a:p>
            <a:endParaRPr lang="en-US" sz="3400" b="1" dirty="0">
              <a:solidFill>
                <a:srgbClr val="002060"/>
              </a:solidFill>
            </a:endParaRPr>
          </a:p>
          <a:p>
            <a:r>
              <a:rPr lang="en-US" sz="3800" dirty="0">
                <a:solidFill>
                  <a:srgbClr val="002060"/>
                </a:solidFill>
                <a:sym typeface="Wingdings"/>
              </a:rPr>
              <a:t> 9843067142</a:t>
            </a:r>
          </a:p>
          <a:p>
            <a:r>
              <a:rPr lang="en-US" sz="3800" b="1" dirty="0">
                <a:solidFill>
                  <a:srgbClr val="002060"/>
                </a:solidFill>
              </a:rPr>
              <a:t>Email: </a:t>
            </a:r>
            <a:r>
              <a:rPr lang="en-US" sz="3800" b="1" dirty="0">
                <a:solidFill>
                  <a:srgbClr val="002060"/>
                </a:solidFill>
                <a:hlinkClick r:id="rId2"/>
              </a:rPr>
              <a:t>hemantabaral@yahoo.com</a:t>
            </a:r>
            <a:endParaRPr lang="en-US" sz="3800" b="1" dirty="0">
              <a:solidFill>
                <a:srgbClr val="002060"/>
              </a:solidFill>
            </a:endParaRPr>
          </a:p>
          <a:p>
            <a:r>
              <a:rPr lang="en-US" sz="3800" dirty="0">
                <a:solidFill>
                  <a:srgbClr val="002060"/>
                </a:solidFill>
              </a:rPr>
              <a:t>Web: www.hemantabaral.com</a:t>
            </a:r>
            <a:endParaRPr lang="en-US" sz="3800" b="1" dirty="0">
              <a:solidFill>
                <a:srgbClr val="002060"/>
              </a:solidFill>
            </a:endParaRPr>
          </a:p>
        </p:txBody>
      </p:sp>
      <p:sp>
        <p:nvSpPr>
          <p:cNvPr id="6" name="Subtitle 4"/>
          <p:cNvSpPr txBox="1">
            <a:spLocks/>
          </p:cNvSpPr>
          <p:nvPr/>
        </p:nvSpPr>
        <p:spPr>
          <a:xfrm>
            <a:off x="1295400" y="6172200"/>
            <a:ext cx="7543800" cy="533400"/>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dirty="0">
                <a:ln>
                  <a:noFill/>
                </a:ln>
                <a:solidFill>
                  <a:schemeClr val="tx1"/>
                </a:solidFill>
                <a:effectLst/>
                <a:uLnTx/>
                <a:uFillTx/>
                <a:latin typeface="+mn-lt"/>
                <a:ea typeface="+mn-ea"/>
                <a:cs typeface="+mn-cs"/>
              </a:rPr>
              <a:t>Date: 9 February 2015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419600"/>
            <a:ext cx="8229600" cy="1143000"/>
          </a:xfrm>
        </p:spPr>
        <p:txBody>
          <a:bodyPr>
            <a:noAutofit/>
          </a:bodyPr>
          <a:lstStyle/>
          <a:p>
            <a:pPr algn="ctr"/>
            <a:r>
              <a:rPr lang="en-GB" sz="4000" b="1" cap="all" dirty="0">
                <a:solidFill>
                  <a:srgbClr val="002060"/>
                </a:solidFill>
              </a:rPr>
              <a:t>Cyber Security </a:t>
            </a:r>
            <a:br>
              <a:rPr lang="en-GB" sz="4000" b="1" cap="all" dirty="0">
                <a:solidFill>
                  <a:srgbClr val="002060"/>
                </a:solidFill>
              </a:rPr>
            </a:br>
            <a:r>
              <a:rPr lang="en-GB" sz="4000" b="1" cap="all" dirty="0">
                <a:solidFill>
                  <a:srgbClr val="002060"/>
                </a:solidFill>
              </a:rPr>
              <a:t>QUIZ</a:t>
            </a:r>
            <a:br>
              <a:rPr lang="en-GB" sz="4000" b="1" cap="all" dirty="0">
                <a:solidFill>
                  <a:srgbClr val="002060"/>
                </a:solidFill>
              </a:rPr>
            </a:br>
            <a:br>
              <a:rPr lang="en-GB" sz="4000" b="1" cap="all" dirty="0">
                <a:solidFill>
                  <a:srgbClr val="002060"/>
                </a:solidFill>
              </a:rPr>
            </a:br>
            <a:r>
              <a:rPr lang="en-GB" sz="4000" b="1" cap="all" dirty="0">
                <a:solidFill>
                  <a:srgbClr val="002060"/>
                </a:solidFill>
              </a:rPr>
              <a:t>&amp;,</a:t>
            </a:r>
            <a:br>
              <a:rPr lang="en-GB" sz="4000" b="1" cap="all" dirty="0">
                <a:solidFill>
                  <a:srgbClr val="002060"/>
                </a:solidFill>
              </a:rPr>
            </a:br>
            <a:br>
              <a:rPr lang="en-GB" sz="4000" b="1" cap="all" dirty="0">
                <a:solidFill>
                  <a:srgbClr val="002060"/>
                </a:solidFill>
              </a:rPr>
            </a:br>
            <a:r>
              <a:rPr lang="en-GB" sz="4000" b="1" cap="all" dirty="0">
                <a:solidFill>
                  <a:srgbClr val="002060"/>
                </a:solidFill>
              </a:rPr>
              <a:t>Question/Answer session</a:t>
            </a:r>
            <a:endParaRPr lang="en-US" sz="4000" b="1" cap="all"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ank-You.jpg"/>
          <p:cNvPicPr>
            <a:picLocks noChangeAspect="1"/>
          </p:cNvPicPr>
          <p:nvPr/>
        </p:nvPicPr>
        <p:blipFill>
          <a:blip r:embed="rId2" cstate="print"/>
          <a:stretch>
            <a:fillRect/>
          </a:stretch>
        </p:blipFill>
        <p:spPr>
          <a:xfrm>
            <a:off x="3200400" y="990600"/>
            <a:ext cx="2857500" cy="2171700"/>
          </a:xfrm>
          <a:prstGeom prst="rect">
            <a:avLst/>
          </a:prstGeom>
        </p:spPr>
      </p:pic>
      <p:sp>
        <p:nvSpPr>
          <p:cNvPr id="4" name="Title 5"/>
          <p:cNvSpPr txBox="1">
            <a:spLocks/>
          </p:cNvSpPr>
          <p:nvPr/>
        </p:nvSpPr>
        <p:spPr>
          <a:xfrm>
            <a:off x="457200" y="3810000"/>
            <a:ext cx="8229600" cy="2286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4000" b="1" dirty="0">
                <a:solidFill>
                  <a:srgbClr val="002060"/>
                </a:solidFill>
                <a:latin typeface="+mj-lt"/>
                <a:ea typeface="+mj-ea"/>
                <a:cs typeface="+mj-cs"/>
              </a:rPr>
              <a:t>Hemanta Baral</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2800" dirty="0" err="1">
                <a:solidFill>
                  <a:srgbClr val="002060"/>
                </a:solidFill>
                <a:latin typeface="+mj-lt"/>
                <a:ea typeface="+mj-ea"/>
                <a:cs typeface="+mj-cs"/>
                <a:hlinkClick r:id="rId3"/>
              </a:rPr>
              <a:t>www.hemantabaral.com</a:t>
            </a:r>
            <a:endParaRPr lang="en-GB" sz="2800" dirty="0">
              <a:solidFill>
                <a:srgbClr val="002060"/>
              </a:solidFill>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GB" sz="2800" dirty="0">
                <a:solidFill>
                  <a:srgbClr val="002060"/>
                </a:solidFill>
                <a:latin typeface="+mj-lt"/>
                <a:ea typeface="+mj-ea"/>
                <a:cs typeface="+mj-cs"/>
              </a:rPr>
              <a:t>E: </a:t>
            </a:r>
            <a:r>
              <a:rPr lang="en-GB" sz="2800" dirty="0" err="1">
                <a:solidFill>
                  <a:srgbClr val="002060"/>
                </a:solidFill>
                <a:latin typeface="+mj-lt"/>
                <a:ea typeface="+mj-ea"/>
                <a:cs typeface="+mj-cs"/>
              </a:rPr>
              <a:t>hemantabaral@yahoo.com</a:t>
            </a:r>
            <a:endParaRPr lang="en-GB" sz="2800" dirty="0">
              <a:solidFill>
                <a:srgbClr val="002060"/>
              </a:solidFill>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GB" sz="2800" dirty="0">
                <a:solidFill>
                  <a:srgbClr val="002060"/>
                </a:solidFill>
                <a:latin typeface="+mj-lt"/>
                <a:ea typeface="+mj-ea"/>
                <a:cs typeface="+mj-cs"/>
              </a:rPr>
              <a:t>M: 9843067142 || T: 6632825</a:t>
            </a:r>
            <a:endParaRPr lang="en-US" sz="2800" dirty="0">
              <a:solidFill>
                <a:srgbClr val="002060"/>
              </a:solidFill>
              <a:latin typeface="+mj-lt"/>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3416320"/>
          </a:xfrm>
          <a:prstGeom prst="rect">
            <a:avLst/>
          </a:prstGeom>
          <a:noFill/>
        </p:spPr>
        <p:txBody>
          <a:bodyPr wrap="square" rtlCol="0">
            <a:spAutoFit/>
          </a:bodyPr>
          <a:lstStyle/>
          <a:p>
            <a:pPr algn="just"/>
            <a:r>
              <a:rPr lang="en-GB" sz="3600" b="1" dirty="0">
                <a:solidFill>
                  <a:srgbClr val="7030A0"/>
                </a:solidFill>
              </a:rPr>
              <a:t>What is Cyber?</a:t>
            </a:r>
            <a:endParaRPr lang="en-US" sz="3600" b="1" dirty="0">
              <a:solidFill>
                <a:srgbClr val="7030A0"/>
              </a:solidFill>
            </a:endParaRPr>
          </a:p>
          <a:p>
            <a:pPr algn="just"/>
            <a:endParaRPr lang="en-GB" sz="3600" dirty="0"/>
          </a:p>
          <a:p>
            <a:pPr algn="just"/>
            <a:r>
              <a:rPr lang="en-GB" sz="3600" dirty="0"/>
              <a:t>The electronic medium in which </a:t>
            </a:r>
          </a:p>
          <a:p>
            <a:pPr algn="just"/>
            <a:r>
              <a:rPr lang="en-GB" sz="3600" dirty="0"/>
              <a:t>online communication takes place.</a:t>
            </a:r>
          </a:p>
          <a:p>
            <a:pPr algn="just"/>
            <a:endParaRPr lang="en-GB" sz="3600" dirty="0"/>
          </a:p>
          <a:p>
            <a:pPr algn="just"/>
            <a:r>
              <a:rPr lang="en-GB" sz="3600" dirty="0">
                <a:solidFill>
                  <a:srgbClr val="00B0F0"/>
                </a:solidFill>
                <a:hlinkClick r:id="rId2" action="ppaction://hlinksldjump"/>
              </a:rPr>
              <a:t>Back</a:t>
            </a:r>
            <a:endParaRPr lang="en-US" sz="3600" dirty="0">
              <a:solidFill>
                <a:srgbClr val="00B0F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4031873"/>
          </a:xfrm>
          <a:prstGeom prst="rect">
            <a:avLst/>
          </a:prstGeom>
          <a:noFill/>
        </p:spPr>
        <p:txBody>
          <a:bodyPr wrap="square" rtlCol="0">
            <a:spAutoFit/>
          </a:bodyPr>
          <a:lstStyle/>
          <a:p>
            <a:pPr algn="just"/>
            <a:r>
              <a:rPr lang="en-GB" sz="3600" b="1" dirty="0">
                <a:solidFill>
                  <a:srgbClr val="7030A0"/>
                </a:solidFill>
              </a:rPr>
              <a:t>What is Cyber Security?</a:t>
            </a:r>
            <a:endParaRPr lang="en-US" sz="3600" b="1" dirty="0">
              <a:solidFill>
                <a:srgbClr val="7030A0"/>
              </a:solidFill>
            </a:endParaRPr>
          </a:p>
          <a:p>
            <a:pPr algn="just"/>
            <a:endParaRPr lang="en-GB" sz="3600" dirty="0"/>
          </a:p>
          <a:p>
            <a:r>
              <a:rPr lang="en-GB" sz="2800" dirty="0"/>
              <a:t>Cyber security is the protection of systems, networks and data from unauthorized access, change or destruction in cyberspace (computer network).</a:t>
            </a:r>
            <a:endParaRPr lang="en-US" sz="2800" dirty="0"/>
          </a:p>
          <a:p>
            <a:pPr algn="just"/>
            <a:endParaRPr lang="en-GB" sz="3600" dirty="0"/>
          </a:p>
          <a:p>
            <a:pPr algn="just"/>
            <a:r>
              <a:rPr lang="en-GB" sz="3600" dirty="0">
                <a:solidFill>
                  <a:srgbClr val="00B0F0"/>
                </a:solidFill>
                <a:hlinkClick r:id="rId2" action="ppaction://hlinksldjump"/>
              </a:rPr>
              <a:t>Back</a:t>
            </a:r>
            <a:endParaRPr lang="en-US" sz="3600" dirty="0">
              <a:solidFill>
                <a:srgbClr val="00B0F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201424"/>
          </a:xfrm>
          <a:prstGeom prst="rect">
            <a:avLst/>
          </a:prstGeom>
          <a:noFill/>
        </p:spPr>
        <p:txBody>
          <a:bodyPr wrap="square" rtlCol="0">
            <a:spAutoFit/>
          </a:bodyPr>
          <a:lstStyle/>
          <a:p>
            <a:pPr algn="just"/>
            <a:r>
              <a:rPr lang="en-GB" sz="3200" b="1" dirty="0">
                <a:solidFill>
                  <a:srgbClr val="7030A0"/>
                </a:solidFill>
              </a:rPr>
              <a:t>Why Cyber Security is important ?</a:t>
            </a:r>
            <a:endParaRPr lang="en-US" sz="3200" b="1" dirty="0">
              <a:solidFill>
                <a:srgbClr val="7030A0"/>
              </a:solidFill>
            </a:endParaRPr>
          </a:p>
          <a:p>
            <a:pPr algn="just"/>
            <a:endParaRPr lang="en-GB" sz="3600" dirty="0"/>
          </a:p>
          <a:p>
            <a:r>
              <a:rPr lang="en-GB" sz="2400" dirty="0"/>
              <a:t>Governments, military, corporations, financial institutions, hospitals and other businesses collect, process and store a great deal of confidential information on computers and transmit that data across networks to other computers. With the growing volume and complexity of cyber attacks, Cyber Security is essential to protect those sensitive data and information</a:t>
            </a:r>
            <a:r>
              <a:rPr lang="en-US" sz="2400" dirty="0"/>
              <a:t>.</a:t>
            </a:r>
          </a:p>
          <a:p>
            <a:pPr algn="just"/>
            <a:endParaRPr lang="en-GB" sz="3600" dirty="0"/>
          </a:p>
          <a:p>
            <a:pPr algn="just"/>
            <a:r>
              <a:rPr lang="en-GB" sz="3600" dirty="0">
                <a:solidFill>
                  <a:srgbClr val="00B0F0"/>
                </a:solidFill>
                <a:hlinkClick r:id="rId2" action="ppaction://hlinksldjump"/>
              </a:rPr>
              <a:t>Back</a:t>
            </a:r>
            <a:endParaRPr lang="en-US" sz="3600"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017032"/>
          </a:xfrm>
          <a:prstGeom prst="rect">
            <a:avLst/>
          </a:prstGeom>
          <a:noFill/>
        </p:spPr>
        <p:txBody>
          <a:bodyPr wrap="square" rtlCol="0">
            <a:spAutoFit/>
          </a:bodyPr>
          <a:lstStyle/>
          <a:p>
            <a:pPr algn="just">
              <a:spcAft>
                <a:spcPts val="600"/>
              </a:spcAft>
            </a:pPr>
            <a:r>
              <a:rPr lang="en-GB" sz="3200" b="1" dirty="0">
                <a:solidFill>
                  <a:srgbClr val="7030A0"/>
                </a:solidFill>
              </a:rPr>
              <a:t>Why is Cyber Crime?</a:t>
            </a:r>
            <a:endParaRPr lang="en-US" sz="3200" b="1" dirty="0">
              <a:solidFill>
                <a:srgbClr val="7030A0"/>
              </a:solidFill>
            </a:endParaRPr>
          </a:p>
          <a:p>
            <a:r>
              <a:rPr lang="en-GB" sz="2400" dirty="0"/>
              <a:t>Cyber Crime is the criminal activities carried out by means of computers or the Internet.</a:t>
            </a:r>
          </a:p>
          <a:p>
            <a:endParaRPr lang="en-GB" sz="2400" dirty="0"/>
          </a:p>
          <a:p>
            <a:r>
              <a:rPr lang="en-GB" sz="2400" dirty="0"/>
              <a:t>Here are some of the different ways cybercrime can take shape:</a:t>
            </a:r>
          </a:p>
          <a:p>
            <a:pPr marL="360363" lvl="0" indent="-360363">
              <a:buFont typeface="Arial" pitchFamily="34" charset="0"/>
              <a:buChar char="•"/>
            </a:pPr>
            <a:r>
              <a:rPr lang="en-GB" sz="2400" dirty="0"/>
              <a:t>Theft of personal data</a:t>
            </a:r>
          </a:p>
          <a:p>
            <a:pPr marL="360363" lvl="0" indent="-360363">
              <a:buFont typeface="Arial" pitchFamily="34" charset="0"/>
              <a:buChar char="•"/>
            </a:pPr>
            <a:r>
              <a:rPr lang="en-GB" sz="2400" dirty="0"/>
              <a:t>Copyright infringement (breach)</a:t>
            </a:r>
          </a:p>
          <a:p>
            <a:pPr marL="360363" lvl="0" indent="-360363">
              <a:buFont typeface="Arial" pitchFamily="34" charset="0"/>
              <a:buChar char="•"/>
            </a:pPr>
            <a:r>
              <a:rPr lang="en-GB" sz="2400" dirty="0"/>
              <a:t>Fraud</a:t>
            </a:r>
          </a:p>
          <a:p>
            <a:pPr marL="360363" lvl="0" indent="-360363">
              <a:buFont typeface="Arial" pitchFamily="34" charset="0"/>
              <a:buChar char="•"/>
            </a:pPr>
            <a:r>
              <a:rPr lang="en-GB" sz="2400" dirty="0"/>
              <a:t>Child pornography</a:t>
            </a:r>
          </a:p>
          <a:p>
            <a:pPr marL="360363" lvl="0" indent="-360363">
              <a:buFont typeface="Arial" pitchFamily="34" charset="0"/>
              <a:buChar char="•"/>
            </a:pPr>
            <a:r>
              <a:rPr lang="en-GB" sz="2400" dirty="0" err="1"/>
              <a:t>Cyberstalking</a:t>
            </a:r>
            <a:r>
              <a:rPr lang="en-GB" sz="2400" dirty="0"/>
              <a:t>: to follow or harass an individual, a group, or an organization. </a:t>
            </a:r>
          </a:p>
          <a:p>
            <a:pPr marL="360363" lvl="0" indent="-360363">
              <a:buFont typeface="Arial" pitchFamily="34" charset="0"/>
              <a:buChar char="•"/>
            </a:pPr>
            <a:r>
              <a:rPr lang="en-GB" sz="2400" dirty="0"/>
              <a:t>Cyber Bullying: to harm other people in a deliberate, repeated, and aggressive manner</a:t>
            </a:r>
          </a:p>
          <a:p>
            <a:pPr algn="just"/>
            <a:r>
              <a:rPr lang="en-GB" sz="3600" dirty="0">
                <a:solidFill>
                  <a:srgbClr val="00B0F0"/>
                </a:solidFill>
                <a:hlinkClick r:id="rId2" action="ppaction://hlinksldjump"/>
              </a:rPr>
              <a:t>Back</a:t>
            </a:r>
            <a:endParaRPr lang="en-US" sz="3600" dirty="0">
              <a:solidFill>
                <a:srgbClr val="00B0F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017032"/>
          </a:xfrm>
          <a:prstGeom prst="rect">
            <a:avLst/>
          </a:prstGeom>
          <a:noFill/>
        </p:spPr>
        <p:txBody>
          <a:bodyPr wrap="square" rtlCol="0">
            <a:spAutoFit/>
          </a:bodyPr>
          <a:lstStyle/>
          <a:p>
            <a:pPr algn="just">
              <a:spcAft>
                <a:spcPts val="600"/>
              </a:spcAft>
            </a:pPr>
            <a:r>
              <a:rPr lang="en-GB" sz="3200" b="1" dirty="0" err="1">
                <a:solidFill>
                  <a:srgbClr val="7030A0"/>
                </a:solidFill>
              </a:rPr>
              <a:t>Crimeware</a:t>
            </a:r>
            <a:r>
              <a:rPr lang="en-GB" sz="3200" b="1" dirty="0">
                <a:solidFill>
                  <a:srgbClr val="7030A0"/>
                </a:solidFill>
              </a:rPr>
              <a:t>?</a:t>
            </a:r>
            <a:endParaRPr lang="en-US" sz="3200" b="1" dirty="0">
              <a:solidFill>
                <a:srgbClr val="7030A0"/>
              </a:solidFill>
            </a:endParaRPr>
          </a:p>
          <a:p>
            <a:r>
              <a:rPr lang="en-GB" sz="2400" dirty="0">
                <a:solidFill>
                  <a:srgbClr val="002060"/>
                </a:solidFill>
              </a:rPr>
              <a:t>A type of malicious</a:t>
            </a:r>
            <a:r>
              <a:rPr lang="en-GB" sz="2400" dirty="0">
                <a:solidFill>
                  <a:srgbClr val="C00000"/>
                </a:solidFill>
              </a:rPr>
              <a:t>*</a:t>
            </a:r>
            <a:r>
              <a:rPr lang="en-GB" sz="2400" dirty="0">
                <a:solidFill>
                  <a:srgbClr val="002060"/>
                </a:solidFill>
              </a:rPr>
              <a:t> software that is designed to commit crimes on the Internet. </a:t>
            </a:r>
            <a:r>
              <a:rPr lang="en-GB" sz="2400" dirty="0" err="1">
                <a:solidFill>
                  <a:srgbClr val="002060"/>
                </a:solidFill>
              </a:rPr>
              <a:t>Crimeware</a:t>
            </a:r>
            <a:r>
              <a:rPr lang="en-GB" sz="2400" dirty="0">
                <a:solidFill>
                  <a:srgbClr val="002060"/>
                </a:solidFill>
              </a:rPr>
              <a:t> may be a virus, spyware</a:t>
            </a:r>
            <a:r>
              <a:rPr lang="en-GB" sz="2400" dirty="0">
                <a:solidFill>
                  <a:srgbClr val="C00000"/>
                </a:solidFill>
              </a:rPr>
              <a:t># </a:t>
            </a:r>
            <a:r>
              <a:rPr lang="en-GB" sz="2400" dirty="0">
                <a:solidFill>
                  <a:srgbClr val="002060"/>
                </a:solidFill>
              </a:rPr>
              <a:t>other distrust piece of software that can be used to commit identity theft and fraud.</a:t>
            </a:r>
          </a:p>
          <a:p>
            <a:endParaRPr lang="en-GB" sz="2400" dirty="0">
              <a:solidFill>
                <a:srgbClr val="002060"/>
              </a:solidFill>
            </a:endParaRPr>
          </a:p>
          <a:p>
            <a:r>
              <a:rPr lang="en-GB" sz="2400" dirty="0">
                <a:solidFill>
                  <a:srgbClr val="C00000"/>
                </a:solidFill>
              </a:rPr>
              <a:t>*</a:t>
            </a:r>
            <a:r>
              <a:rPr lang="en-GB" sz="2400" dirty="0">
                <a:solidFill>
                  <a:srgbClr val="002060"/>
                </a:solidFill>
              </a:rPr>
              <a:t>malicious = intended to harm</a:t>
            </a:r>
          </a:p>
          <a:p>
            <a:r>
              <a:rPr lang="en-GB" sz="2400" dirty="0">
                <a:solidFill>
                  <a:srgbClr val="C00000"/>
                </a:solidFill>
              </a:rPr>
              <a:t>#</a:t>
            </a:r>
            <a:r>
              <a:rPr lang="en-GB" sz="2400" dirty="0">
                <a:solidFill>
                  <a:srgbClr val="002060"/>
                </a:solidFill>
              </a:rPr>
              <a:t>Spyware = is software that aids in gathering information about a person or organization without their knowledge and that may send such information to another entity without the consumer's consent.</a:t>
            </a:r>
          </a:p>
          <a:p>
            <a:pPr marL="360363" lvl="0" indent="-360363">
              <a:buFont typeface="Arial" pitchFamily="34" charset="0"/>
              <a:buChar char="•"/>
            </a:pPr>
            <a:endParaRPr lang="en-GB" sz="2400" dirty="0"/>
          </a:p>
          <a:p>
            <a:pPr algn="just"/>
            <a:r>
              <a:rPr lang="en-GB" sz="2800" dirty="0">
                <a:solidFill>
                  <a:srgbClr val="00B0F0"/>
                </a:solidFill>
                <a:hlinkClick r:id="rId2" action="ppaction://hlinksldjump"/>
              </a:rPr>
              <a:t>Back</a:t>
            </a:r>
            <a:endParaRPr lang="en-US" sz="2800" dirty="0">
              <a:solidFill>
                <a:srgbClr val="00B0F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893921"/>
          </a:xfrm>
          <a:prstGeom prst="rect">
            <a:avLst/>
          </a:prstGeom>
          <a:noFill/>
        </p:spPr>
        <p:txBody>
          <a:bodyPr wrap="square" rtlCol="0">
            <a:spAutoFit/>
          </a:bodyPr>
          <a:lstStyle/>
          <a:p>
            <a:pPr algn="just">
              <a:spcAft>
                <a:spcPts val="600"/>
              </a:spcAft>
            </a:pPr>
            <a:r>
              <a:rPr lang="en-GB" sz="3200" b="1" dirty="0">
                <a:solidFill>
                  <a:srgbClr val="7030A0"/>
                </a:solidFill>
              </a:rPr>
              <a:t>What is Cyber war?</a:t>
            </a:r>
            <a:endParaRPr lang="en-US" sz="3200" b="1" dirty="0">
              <a:solidFill>
                <a:srgbClr val="7030A0"/>
              </a:solidFill>
            </a:endParaRPr>
          </a:p>
          <a:p>
            <a:r>
              <a:rPr lang="en-GB" sz="2400" dirty="0"/>
              <a:t>The use of computer technology to disrupt the activities of a state or organization, especially the deliberate attacking of communication systems by another state or organization.</a:t>
            </a:r>
          </a:p>
          <a:p>
            <a:endParaRPr lang="en-GB" sz="2400" dirty="0"/>
          </a:p>
          <a:p>
            <a:r>
              <a:rPr lang="en-GB" sz="2400" dirty="0"/>
              <a:t>Consider all the different systems connected to the Internet:</a:t>
            </a:r>
          </a:p>
          <a:p>
            <a:pPr marL="449263" lvl="0" indent="-449263">
              <a:buFont typeface="Arial" pitchFamily="34" charset="0"/>
              <a:buChar char="•"/>
            </a:pPr>
            <a:r>
              <a:rPr lang="en-GB" sz="2400" dirty="0"/>
              <a:t>Emergency services</a:t>
            </a:r>
          </a:p>
          <a:p>
            <a:pPr marL="449263" lvl="0" indent="-449263">
              <a:buFont typeface="Arial" pitchFamily="34" charset="0"/>
              <a:buChar char="•"/>
            </a:pPr>
            <a:r>
              <a:rPr lang="en-GB" sz="2400" dirty="0"/>
              <a:t>Financial markets and bank systems</a:t>
            </a:r>
          </a:p>
          <a:p>
            <a:pPr marL="449263" lvl="0" indent="-449263">
              <a:buFont typeface="Arial" pitchFamily="34" charset="0"/>
              <a:buChar char="•"/>
            </a:pPr>
            <a:r>
              <a:rPr lang="en-GB" sz="2400" dirty="0"/>
              <a:t>Power grids</a:t>
            </a:r>
          </a:p>
          <a:p>
            <a:pPr marL="449263" lvl="0" indent="-449263">
              <a:buFont typeface="Arial" pitchFamily="34" charset="0"/>
              <a:buChar char="•"/>
            </a:pPr>
            <a:r>
              <a:rPr lang="en-GB" sz="2400" dirty="0"/>
              <a:t>Water and fuel pipelines</a:t>
            </a:r>
          </a:p>
          <a:p>
            <a:pPr marL="449263" lvl="0" indent="-449263">
              <a:buFont typeface="Arial" pitchFamily="34" charset="0"/>
              <a:buChar char="•"/>
            </a:pPr>
            <a:r>
              <a:rPr lang="en-GB" sz="2400" dirty="0"/>
              <a:t>Weapons systems</a:t>
            </a:r>
          </a:p>
          <a:p>
            <a:pPr marL="449263" lvl="0" indent="-449263">
              <a:buFont typeface="Arial" pitchFamily="34" charset="0"/>
              <a:buChar char="•"/>
            </a:pPr>
            <a:r>
              <a:rPr lang="en-GB" sz="2400" dirty="0"/>
              <a:t>Communication networks</a:t>
            </a:r>
          </a:p>
          <a:p>
            <a:endParaRPr lang="en-US" sz="2800" dirty="0">
              <a:solidFill>
                <a:srgbClr val="00B0F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832366"/>
          </a:xfrm>
          <a:prstGeom prst="rect">
            <a:avLst/>
          </a:prstGeom>
          <a:noFill/>
        </p:spPr>
        <p:txBody>
          <a:bodyPr wrap="square" rtlCol="0">
            <a:spAutoFit/>
          </a:bodyPr>
          <a:lstStyle/>
          <a:p>
            <a:pPr algn="just">
              <a:spcAft>
                <a:spcPts val="600"/>
              </a:spcAft>
            </a:pPr>
            <a:r>
              <a:rPr lang="en-GB" sz="3200" b="1" dirty="0">
                <a:solidFill>
                  <a:srgbClr val="7030A0"/>
                </a:solidFill>
              </a:rPr>
              <a:t>Continued…</a:t>
            </a:r>
            <a:endParaRPr lang="en-US" sz="3200" b="1" dirty="0">
              <a:solidFill>
                <a:srgbClr val="7030A0"/>
              </a:solidFill>
            </a:endParaRPr>
          </a:p>
          <a:p>
            <a:r>
              <a:rPr lang="en-GB" sz="2400" dirty="0"/>
              <a:t>Think about all the services and systems that we depend upon to keep society running smoothly. Most of them run on computer networks. Even if the network administrators isolate their computers from the rest of the Internet, they could be vulnerable to a cyber attack.</a:t>
            </a:r>
          </a:p>
          <a:p>
            <a:endParaRPr lang="en-GB" sz="2400" dirty="0"/>
          </a:p>
          <a:p>
            <a:r>
              <a:rPr lang="en-GB" sz="2400" dirty="0"/>
              <a:t>Cyber fighting is a serious concern. Unlike traditional warfare, which requires massive amounts of resources such as personnel, weapons and equipment, cyber warfare only needs someone with the right knowledge and computer equipment to cause destruction. </a:t>
            </a:r>
            <a:r>
              <a:rPr lang="en-GB" sz="2400" b="1" dirty="0"/>
              <a:t>Examples</a:t>
            </a:r>
            <a:r>
              <a:rPr lang="en-GB" sz="2400" dirty="0"/>
              <a:t>: </a:t>
            </a:r>
            <a:r>
              <a:rPr lang="en-GB" sz="2400" u="sng" dirty="0"/>
              <a:t>refer Page 3 of manual.</a:t>
            </a:r>
            <a:r>
              <a:rPr lang="en-GB" sz="2400" dirty="0"/>
              <a:t>			</a:t>
            </a:r>
            <a:r>
              <a:rPr lang="en-GB" sz="2400" dirty="0">
                <a:solidFill>
                  <a:srgbClr val="00B0F0"/>
                </a:solidFill>
                <a:hlinkClick r:id="rId2" action="ppaction://hlinksldjump"/>
              </a:rPr>
              <a:t>Back</a:t>
            </a:r>
            <a:endParaRPr lang="en-US" sz="2400" dirty="0">
              <a:solidFill>
                <a:srgbClr val="00B0F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924800" cy="6263253"/>
          </a:xfrm>
          <a:prstGeom prst="rect">
            <a:avLst/>
          </a:prstGeom>
          <a:noFill/>
        </p:spPr>
        <p:txBody>
          <a:bodyPr wrap="square" rtlCol="0">
            <a:spAutoFit/>
          </a:bodyPr>
          <a:lstStyle/>
          <a:p>
            <a:pPr algn="just">
              <a:spcAft>
                <a:spcPts val="600"/>
              </a:spcAft>
            </a:pPr>
            <a:r>
              <a:rPr lang="en-GB" sz="3200" b="1" dirty="0" err="1">
                <a:solidFill>
                  <a:srgbClr val="7030A0"/>
                </a:solidFill>
              </a:rPr>
              <a:t>Crimeterrorism</a:t>
            </a:r>
            <a:endParaRPr lang="en-US" sz="3200" b="1" dirty="0">
              <a:solidFill>
                <a:srgbClr val="7030A0"/>
              </a:solidFill>
            </a:endParaRPr>
          </a:p>
          <a:p>
            <a:r>
              <a:rPr lang="en-GB" sz="2400" b="1" dirty="0" err="1"/>
              <a:t>Cyberterrorism</a:t>
            </a:r>
            <a:r>
              <a:rPr lang="en-GB" sz="2400" dirty="0"/>
              <a:t> is the use of cyber based attacks in terrorist activities, including acts of deliberate, large-scale disruption of computer networks, by the means of tools such as computer viruses.</a:t>
            </a:r>
          </a:p>
          <a:p>
            <a:endParaRPr lang="en-GB" sz="2400" dirty="0"/>
          </a:p>
          <a:p>
            <a:r>
              <a:rPr lang="en-GB" sz="2400" dirty="0" err="1"/>
              <a:t>Cyberterrorism</a:t>
            </a:r>
            <a:r>
              <a:rPr lang="en-GB" sz="2400" dirty="0"/>
              <a:t> can be also defined as the intentional use of computer, networks, and public internet to cause destruction and harm for personal objectives (political or ideological) terrorism. </a:t>
            </a:r>
          </a:p>
          <a:p>
            <a:endParaRPr lang="en-GB" sz="2400" dirty="0"/>
          </a:p>
          <a:p>
            <a:r>
              <a:rPr lang="en-GB" sz="2400" dirty="0"/>
              <a:t>There is much concern from government and media sources about potential damages that could be caused by </a:t>
            </a:r>
            <a:r>
              <a:rPr lang="en-GB" sz="2400" dirty="0" err="1"/>
              <a:t>cyberterrorism</a:t>
            </a:r>
            <a:r>
              <a:rPr lang="en-GB" sz="2400" dirty="0"/>
              <a:t>, and this has prompted official responses from government agencies. </a:t>
            </a:r>
            <a:r>
              <a:rPr lang="en-GB" sz="2400" b="1" dirty="0"/>
              <a:t>Examples: </a:t>
            </a:r>
            <a:br>
              <a:rPr lang="en-GB" sz="2400" b="1" dirty="0"/>
            </a:br>
            <a:r>
              <a:rPr lang="en-GB" sz="2400" dirty="0"/>
              <a:t>refer page no. 3 of the manual.			</a:t>
            </a:r>
            <a:r>
              <a:rPr lang="en-GB" sz="2800" dirty="0">
                <a:solidFill>
                  <a:srgbClr val="00B0F0"/>
                </a:solidFill>
                <a:hlinkClick r:id="rId2" action="ppaction://hlinksldjump"/>
              </a:rPr>
              <a:t>Back</a:t>
            </a:r>
            <a:endParaRPr lang="en-US" sz="2800" dirty="0">
              <a:solidFill>
                <a:srgbClr val="00B0F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b="1" cap="all" dirty="0">
                <a:solidFill>
                  <a:srgbClr val="002060"/>
                </a:solidFill>
              </a:rPr>
              <a:t>Cyber Security</a:t>
            </a:r>
            <a:endParaRPr lang="en-US" dirty="0">
              <a:solidFill>
                <a:srgbClr val="002060"/>
              </a:solidFill>
            </a:endParaRPr>
          </a:p>
        </p:txBody>
      </p:sp>
      <p:sp>
        <p:nvSpPr>
          <p:cNvPr id="7" name="Content Placeholder 6"/>
          <p:cNvSpPr>
            <a:spLocks noGrp="1"/>
          </p:cNvSpPr>
          <p:nvPr>
            <p:ph sz="quarter" idx="1"/>
          </p:nvPr>
        </p:nvSpPr>
        <p:spPr/>
        <p:txBody>
          <a:bodyPr/>
          <a:lstStyle/>
          <a:p>
            <a:r>
              <a:rPr lang="en-GB" dirty="0">
                <a:hlinkClick r:id="rId2" action="ppaction://hlinksldjump"/>
              </a:rPr>
              <a:t>What is Cyber?</a:t>
            </a:r>
            <a:endParaRPr lang="en-GB" dirty="0"/>
          </a:p>
          <a:p>
            <a:r>
              <a:rPr lang="en-GB" dirty="0">
                <a:hlinkClick r:id="rId3" action="ppaction://hlinksldjump"/>
              </a:rPr>
              <a:t>What is Cyber Security?</a:t>
            </a:r>
            <a:endParaRPr lang="en-US" dirty="0"/>
          </a:p>
          <a:p>
            <a:pPr lvl="1"/>
            <a:r>
              <a:rPr lang="en-GB" i="1" dirty="0">
                <a:hlinkClick r:id="rId4" action="ppaction://hlinksldjump"/>
              </a:rPr>
              <a:t>Why is Cyber Security important?</a:t>
            </a: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Social engineering:</a:t>
            </a:r>
            <a:endParaRPr lang="en-US" sz="4000" b="1" cap="all" dirty="0">
              <a:solidFill>
                <a:srgbClr val="002060"/>
              </a:solidFill>
            </a:endParaRPr>
          </a:p>
        </p:txBody>
      </p:sp>
      <p:sp>
        <p:nvSpPr>
          <p:cNvPr id="7" name="Content Placeholder 6"/>
          <p:cNvSpPr>
            <a:spLocks noGrp="1"/>
          </p:cNvSpPr>
          <p:nvPr>
            <p:ph sz="quarter" idx="1"/>
          </p:nvPr>
        </p:nvSpPr>
        <p:spPr/>
        <p:txBody>
          <a:bodyPr>
            <a:normAutofit fontScale="92500" lnSpcReduction="10000"/>
          </a:bodyPr>
          <a:lstStyle/>
          <a:p>
            <a:pPr marL="0" indent="0">
              <a:buNone/>
            </a:pPr>
            <a:r>
              <a:rPr lang="en-US" dirty="0"/>
              <a:t>Social Engineering is the act of tricking computer users into performing actions or revealing private and confidential information, e.g. passwords, email addresses, etc, by exploiting the natural tendency of a person to trust and/or by exploiting a person's emotional response.</a:t>
            </a:r>
          </a:p>
          <a:p>
            <a:pPr marL="0" indent="0">
              <a:buNone/>
            </a:pPr>
            <a:endParaRPr lang="en-GB" dirty="0"/>
          </a:p>
          <a:p>
            <a:pPr>
              <a:buNone/>
            </a:pPr>
            <a:r>
              <a:rPr lang="en-GB" dirty="0"/>
              <a:t>1.</a:t>
            </a:r>
            <a:r>
              <a:rPr lang="en-US" dirty="0"/>
              <a:t>	</a:t>
            </a:r>
            <a:r>
              <a:rPr lang="en-GB" dirty="0" err="1">
                <a:hlinkClick r:id="rId2" action="ppaction://hlinksldjump"/>
              </a:rPr>
              <a:t>Phishing</a:t>
            </a:r>
            <a:endParaRPr lang="en-US" dirty="0"/>
          </a:p>
          <a:p>
            <a:pPr>
              <a:buNone/>
            </a:pPr>
            <a:r>
              <a:rPr lang="en-GB" dirty="0"/>
              <a:t>2.</a:t>
            </a:r>
            <a:r>
              <a:rPr lang="en-US" dirty="0"/>
              <a:t>	</a:t>
            </a:r>
            <a:r>
              <a:rPr lang="en-GB" dirty="0">
                <a:hlinkClick r:id="rId3" action="ppaction://hlinksldjump"/>
              </a:rPr>
              <a:t>Masquerading (Identity Theft)</a:t>
            </a:r>
            <a:endParaRPr lang="en-US" dirty="0"/>
          </a:p>
          <a:p>
            <a:pPr>
              <a:buNone/>
            </a:pPr>
            <a:r>
              <a:rPr lang="en-GB" dirty="0"/>
              <a:t>3.</a:t>
            </a:r>
            <a:r>
              <a:rPr lang="en-US" dirty="0"/>
              <a:t>	</a:t>
            </a:r>
            <a:r>
              <a:rPr lang="en-GB" dirty="0">
                <a:hlinkClick r:id="rId4" action="ppaction://hlinksldjump"/>
              </a:rPr>
              <a:t>Scamming</a:t>
            </a:r>
            <a:endParaRPr lang="en-US" dirty="0"/>
          </a:p>
          <a:p>
            <a:pPr>
              <a:buNone/>
            </a:pPr>
            <a:r>
              <a:rPr lang="en-GB" dirty="0"/>
              <a:t>4.</a:t>
            </a:r>
            <a:r>
              <a:rPr lang="en-US" dirty="0"/>
              <a:t>	</a:t>
            </a:r>
            <a:r>
              <a:rPr lang="en-GB" dirty="0">
                <a:hlinkClick r:id="rId5" action="ppaction://hlinksldjump"/>
              </a:rPr>
              <a:t>Spamming</a:t>
            </a:r>
            <a:endParaRPr lang="en-US" dirty="0"/>
          </a:p>
          <a:p>
            <a:pPr>
              <a:buNone/>
            </a:pPr>
            <a:r>
              <a:rPr lang="en-GB" dirty="0"/>
              <a:t>5.</a:t>
            </a:r>
            <a:r>
              <a:rPr lang="en-US" dirty="0"/>
              <a:t>	</a:t>
            </a:r>
            <a:r>
              <a:rPr lang="en-GB" dirty="0" err="1">
                <a:hlinkClick r:id="rId6" action="ppaction://hlinksldjump"/>
              </a:rPr>
              <a:t>Pharming</a:t>
            </a:r>
            <a:endParaRPr lang="en-GB" dirty="0"/>
          </a:p>
          <a:p>
            <a:pPr algn="ctr">
              <a:buNone/>
            </a:pPr>
            <a:r>
              <a:rPr lang="en-GB" dirty="0">
                <a:solidFill>
                  <a:srgbClr val="00B0F0"/>
                </a:solidFill>
                <a:hlinkClick r:id="rId7" action="ppaction://hlinksldjump"/>
              </a:rPr>
              <a:t>Back</a:t>
            </a:r>
            <a:endParaRPr lang="en-US" dirty="0">
              <a:solidFill>
                <a:srgbClr val="00B0F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940088"/>
          </a:xfrm>
          <a:prstGeom prst="rect">
            <a:avLst/>
          </a:prstGeom>
          <a:noFill/>
        </p:spPr>
        <p:txBody>
          <a:bodyPr wrap="square" rtlCol="0">
            <a:spAutoFit/>
          </a:bodyPr>
          <a:lstStyle/>
          <a:p>
            <a:pPr algn="just"/>
            <a:r>
              <a:rPr lang="en-GB" sz="3200" b="1" dirty="0">
                <a:solidFill>
                  <a:srgbClr val="7030A0"/>
                </a:solidFill>
              </a:rPr>
              <a:t>Phishing</a:t>
            </a:r>
            <a:endParaRPr lang="en-US" sz="3200" b="1" dirty="0">
              <a:solidFill>
                <a:srgbClr val="7030A0"/>
              </a:solidFill>
            </a:endParaRPr>
          </a:p>
          <a:p>
            <a:pPr algn="just"/>
            <a:endParaRPr lang="en-GB" sz="3600" dirty="0"/>
          </a:p>
          <a:p>
            <a:r>
              <a:rPr lang="en-GB" sz="2400" dirty="0"/>
              <a:t>Phishing is the criminally fraudulent process of attempting to acquire sensitive information such as usernames, passwords and credit card details by masquerading as a trustworthy entity in an electronic communication. </a:t>
            </a:r>
          </a:p>
          <a:p>
            <a:endParaRPr lang="en-GB" sz="2400" dirty="0"/>
          </a:p>
          <a:p>
            <a:r>
              <a:rPr lang="en-GB" sz="2400" dirty="0"/>
              <a:t>Phishing is typically carried out by e-mail or instant messaging and it often directs users to enter details at a fake website whose look and feel are almost identical to the legitimate one. </a:t>
            </a:r>
          </a:p>
          <a:p>
            <a:endParaRPr lang="en-GB" sz="3600" dirty="0"/>
          </a:p>
          <a:p>
            <a:pPr algn="just"/>
            <a:r>
              <a:rPr lang="en-GB" sz="3600" dirty="0">
                <a:solidFill>
                  <a:srgbClr val="00B0F0"/>
                </a:solidFill>
                <a:hlinkClick r:id="rId2" action="ppaction://hlinksldjump"/>
              </a:rPr>
              <a:t>Back</a:t>
            </a:r>
            <a:endParaRPr lang="en-US" sz="3600" dirty="0">
              <a:solidFill>
                <a:srgbClr val="00B0F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793894"/>
          </a:xfrm>
          <a:prstGeom prst="rect">
            <a:avLst/>
          </a:prstGeom>
          <a:noFill/>
        </p:spPr>
        <p:txBody>
          <a:bodyPr wrap="square" rtlCol="0">
            <a:spAutoFit/>
          </a:bodyPr>
          <a:lstStyle/>
          <a:p>
            <a:pPr algn="just"/>
            <a:r>
              <a:rPr lang="en-GB" sz="3200" b="1" dirty="0">
                <a:solidFill>
                  <a:srgbClr val="7030A0"/>
                </a:solidFill>
              </a:rPr>
              <a:t>Masquerading (Identity Theft)</a:t>
            </a:r>
            <a:endParaRPr lang="en-US" sz="3200" b="1" dirty="0">
              <a:solidFill>
                <a:srgbClr val="7030A0"/>
              </a:solidFill>
            </a:endParaRPr>
          </a:p>
          <a:p>
            <a:pPr algn="just"/>
            <a:endParaRPr lang="en-GB" sz="3600" dirty="0"/>
          </a:p>
          <a:p>
            <a:r>
              <a:rPr lang="en-GB" sz="2400" dirty="0"/>
              <a:t>Masquerading is the malicious theft and consequent misuse of someone else’s identity to commit a crime. Identity theft often involves cracking into a system to obtain personal information, such as credit card numbers, birth dates, and social insurance or social security numbers of targets and then using this information in an illegal manner, such as buying items with the stolen identity or pretending to be someone else of higher professional status in order to gain special privileges. Identity theft is one of the fastest-growing crimes around the globe.</a:t>
            </a:r>
          </a:p>
          <a:p>
            <a:endParaRPr lang="en-GB" sz="1050" dirty="0"/>
          </a:p>
          <a:p>
            <a:pPr algn="ctr"/>
            <a:r>
              <a:rPr lang="en-GB" sz="2800" b="1" dirty="0">
                <a:solidFill>
                  <a:srgbClr val="00B0F0"/>
                </a:solidFill>
                <a:hlinkClick r:id="rId2" action="ppaction://hlinksldjump"/>
              </a:rPr>
              <a:t>Back</a:t>
            </a:r>
            <a:endParaRPr lang="en-US" sz="2800" b="1" dirty="0">
              <a:solidFill>
                <a:srgbClr val="00B0F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4685898"/>
          </a:xfrm>
          <a:prstGeom prst="rect">
            <a:avLst/>
          </a:prstGeom>
          <a:noFill/>
        </p:spPr>
        <p:txBody>
          <a:bodyPr wrap="square" rtlCol="0">
            <a:spAutoFit/>
          </a:bodyPr>
          <a:lstStyle/>
          <a:p>
            <a:pPr algn="just"/>
            <a:r>
              <a:rPr lang="en-GB" sz="3200" b="1" dirty="0">
                <a:solidFill>
                  <a:srgbClr val="7030A0"/>
                </a:solidFill>
              </a:rPr>
              <a:t>Scamming</a:t>
            </a:r>
            <a:endParaRPr lang="en-US" sz="3200" b="1" dirty="0">
              <a:solidFill>
                <a:srgbClr val="7030A0"/>
              </a:solidFill>
            </a:endParaRPr>
          </a:p>
          <a:p>
            <a:pPr algn="just"/>
            <a:endParaRPr lang="en-GB" sz="3600" dirty="0"/>
          </a:p>
          <a:p>
            <a:r>
              <a:rPr lang="en-GB" sz="2400" dirty="0"/>
              <a:t>Scamming is the process of cheating a person or group by gaining their confidence using some fraudulent tricks/game/scheme. Confidence cheater exploit human characteristics such as greed and dishonesty, and have victimized individuals from all walks of life. Scamming is typically carried out by e-mail or instant messaging services.</a:t>
            </a:r>
          </a:p>
          <a:p>
            <a:endParaRPr lang="en-GB" sz="2400" dirty="0"/>
          </a:p>
          <a:p>
            <a:endParaRPr lang="en-GB" sz="1050" dirty="0"/>
          </a:p>
          <a:p>
            <a:pPr algn="ctr"/>
            <a:r>
              <a:rPr lang="en-GB" sz="2800" b="1" dirty="0">
                <a:solidFill>
                  <a:srgbClr val="00B0F0"/>
                </a:solidFill>
                <a:hlinkClick r:id="rId2" action="ppaction://hlinksldjump"/>
              </a:rPr>
              <a:t>Back</a:t>
            </a:r>
            <a:endParaRPr lang="en-US" sz="2800" b="1" dirty="0">
              <a:solidFill>
                <a:srgbClr val="00B0F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116785"/>
          </a:xfrm>
          <a:prstGeom prst="rect">
            <a:avLst/>
          </a:prstGeom>
          <a:noFill/>
        </p:spPr>
        <p:txBody>
          <a:bodyPr wrap="square" rtlCol="0">
            <a:spAutoFit/>
          </a:bodyPr>
          <a:lstStyle/>
          <a:p>
            <a:pPr algn="just"/>
            <a:r>
              <a:rPr lang="en-GB" sz="3200" b="1" dirty="0">
                <a:solidFill>
                  <a:srgbClr val="7030A0"/>
                </a:solidFill>
              </a:rPr>
              <a:t>Spamming</a:t>
            </a:r>
            <a:endParaRPr lang="en-US" sz="3200" b="1" dirty="0">
              <a:solidFill>
                <a:srgbClr val="7030A0"/>
              </a:solidFill>
            </a:endParaRPr>
          </a:p>
          <a:p>
            <a:pPr algn="just"/>
            <a:endParaRPr lang="en-GB" sz="1600" dirty="0"/>
          </a:p>
          <a:p>
            <a:r>
              <a:rPr lang="en-GB" sz="2400" dirty="0"/>
              <a:t>Spamming is the act of sending a message or advertisement to a large number of people who did not request the information, or to repeatedly send the same message to a single person.</a:t>
            </a:r>
          </a:p>
          <a:p>
            <a:endParaRPr lang="en-GB" sz="2400" dirty="0"/>
          </a:p>
          <a:p>
            <a:r>
              <a:rPr lang="en-GB" sz="2400" dirty="0"/>
              <a:t>It is sent out in mass quantities by spammers who make money from the small percentage of recipients that actually respond. Spam is also used for phishing and to spread malicious code.</a:t>
            </a:r>
          </a:p>
          <a:p>
            <a:endParaRPr lang="en-GB" sz="2400" dirty="0"/>
          </a:p>
          <a:p>
            <a:endParaRPr lang="en-GB" sz="1050" dirty="0"/>
          </a:p>
          <a:p>
            <a:pPr algn="ctr"/>
            <a:r>
              <a:rPr lang="en-GB" sz="2800" b="1" dirty="0">
                <a:solidFill>
                  <a:srgbClr val="00B0F0"/>
                </a:solidFill>
                <a:hlinkClick r:id="rId2" action="ppaction://hlinksldjump"/>
              </a:rPr>
              <a:t>Back</a:t>
            </a:r>
            <a:endParaRPr lang="en-US" sz="2800" b="1" dirty="0">
              <a:solidFill>
                <a:srgbClr val="00B0F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116785"/>
          </a:xfrm>
          <a:prstGeom prst="rect">
            <a:avLst/>
          </a:prstGeom>
          <a:noFill/>
        </p:spPr>
        <p:txBody>
          <a:bodyPr wrap="square" rtlCol="0">
            <a:spAutoFit/>
          </a:bodyPr>
          <a:lstStyle/>
          <a:p>
            <a:pPr algn="just"/>
            <a:r>
              <a:rPr lang="en-GB" sz="3200" b="1" dirty="0" err="1">
                <a:solidFill>
                  <a:srgbClr val="7030A0"/>
                </a:solidFill>
              </a:rPr>
              <a:t>Pharming</a:t>
            </a:r>
            <a:endParaRPr lang="en-US" sz="3200" b="1" dirty="0">
              <a:solidFill>
                <a:srgbClr val="7030A0"/>
              </a:solidFill>
            </a:endParaRPr>
          </a:p>
          <a:p>
            <a:pPr algn="just"/>
            <a:endParaRPr lang="en-GB" sz="1600" dirty="0"/>
          </a:p>
          <a:p>
            <a:r>
              <a:rPr lang="en-GB" sz="2400" dirty="0" err="1"/>
              <a:t>Pharming</a:t>
            </a:r>
            <a:r>
              <a:rPr lang="en-GB" sz="2400" dirty="0"/>
              <a:t> is a form of online fraud very similar to phishing as </a:t>
            </a:r>
            <a:r>
              <a:rPr lang="en-GB" sz="2400" dirty="0" err="1"/>
              <a:t>pharmers</a:t>
            </a:r>
            <a:r>
              <a:rPr lang="en-GB" sz="2400" dirty="0"/>
              <a:t> rely upon the same bogus websites and theft of confidential information. However, where phishing must attract a user to the website through ‘bait’ (hook) in the form of a fake email or link, </a:t>
            </a:r>
            <a:r>
              <a:rPr lang="en-GB" sz="2400" dirty="0" err="1"/>
              <a:t>pharming</a:t>
            </a:r>
            <a:r>
              <a:rPr lang="en-GB" sz="2400" dirty="0"/>
              <a:t> re-directs victims to the bogus site even if the victim has typed the correct web address. This is often applied to the websites of banks or e-commerce sites.</a:t>
            </a:r>
          </a:p>
          <a:p>
            <a:endParaRPr lang="en-GB" sz="2400" dirty="0"/>
          </a:p>
          <a:p>
            <a:endParaRPr lang="en-GB" sz="1050" dirty="0"/>
          </a:p>
          <a:p>
            <a:pPr algn="ctr"/>
            <a:r>
              <a:rPr lang="en-GB" sz="2800" b="1" dirty="0">
                <a:solidFill>
                  <a:srgbClr val="00B0F0"/>
                </a:solidFill>
                <a:hlinkClick r:id="rId2" action="ppaction://hlinksldjump"/>
              </a:rPr>
              <a:t>Back</a:t>
            </a:r>
            <a:endParaRPr lang="en-US" sz="2800" b="1" dirty="0">
              <a:solidFill>
                <a:srgbClr val="00B0F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693866"/>
          </a:xfrm>
          <a:prstGeom prst="rect">
            <a:avLst/>
          </a:prstGeom>
          <a:noFill/>
        </p:spPr>
        <p:txBody>
          <a:bodyPr wrap="square" rtlCol="0">
            <a:spAutoFit/>
          </a:bodyPr>
          <a:lstStyle/>
          <a:p>
            <a:pPr algn="just"/>
            <a:r>
              <a:rPr lang="en-GB" sz="2800" b="1" dirty="0">
                <a:solidFill>
                  <a:srgbClr val="7030A0"/>
                </a:solidFill>
              </a:rPr>
              <a:t>1. White Hat</a:t>
            </a:r>
            <a:endParaRPr lang="en-US" sz="2800" b="1" dirty="0">
              <a:solidFill>
                <a:srgbClr val="7030A0"/>
              </a:solidFill>
            </a:endParaRPr>
          </a:p>
          <a:p>
            <a:pPr algn="just"/>
            <a:endParaRPr lang="en-GB" sz="1400" dirty="0"/>
          </a:p>
          <a:p>
            <a:r>
              <a:rPr lang="en-GB" sz="2000" dirty="0"/>
              <a:t>An individual who looks for vulnerabilities in system or networks and then report these vulnerabilities to the owners of the system so that they can be fixed.</a:t>
            </a:r>
          </a:p>
          <a:p>
            <a:endParaRPr lang="en-GB" sz="2000" dirty="0"/>
          </a:p>
          <a:p>
            <a:pPr lvl="0"/>
            <a:r>
              <a:rPr lang="en-GB" sz="2800" b="1" dirty="0">
                <a:solidFill>
                  <a:srgbClr val="7030A0"/>
                </a:solidFill>
              </a:rPr>
              <a:t>2. Black Hat</a:t>
            </a:r>
          </a:p>
          <a:p>
            <a:r>
              <a:rPr lang="en-GB" sz="2000" dirty="0"/>
              <a:t>An individuals who use their knowledge of computer system to break into system or networks that they are not authorized to use, usually for personal or financial gain.</a:t>
            </a:r>
          </a:p>
          <a:p>
            <a:r>
              <a:rPr lang="en-GB" sz="2000" b="1" dirty="0"/>
              <a:t>A cracker is an example of a Black Hat.</a:t>
            </a:r>
          </a:p>
          <a:p>
            <a:endParaRPr lang="en-GB" sz="2000" dirty="0"/>
          </a:p>
          <a:p>
            <a:pPr marL="719138"/>
            <a:r>
              <a:rPr lang="en-GB" sz="2000" b="1" dirty="0"/>
              <a:t>2.1 Cracker</a:t>
            </a:r>
          </a:p>
          <a:p>
            <a:pPr marL="719138"/>
            <a:r>
              <a:rPr lang="en-GB" sz="2000" dirty="0"/>
              <a:t>A more accurate term to describe someone who tries to gain unauthorized access to network resources with malicious intent.</a:t>
            </a:r>
          </a:p>
          <a:p>
            <a:endParaRPr lang="en-GB" sz="1000" dirty="0"/>
          </a:p>
          <a:p>
            <a:pPr algn="ctr"/>
            <a:r>
              <a:rPr lang="en-GB" sz="2400" b="1" dirty="0">
                <a:solidFill>
                  <a:srgbClr val="00B0F0"/>
                </a:solidFill>
                <a:hlinkClick r:id="rId2" action="ppaction://hlinksldjump"/>
              </a:rPr>
              <a:t>Back</a:t>
            </a:r>
            <a:endParaRPr lang="en-US" sz="2400" b="1" dirty="0">
              <a:solidFill>
                <a:srgbClr val="00B0F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970865"/>
          </a:xfrm>
          <a:prstGeom prst="rect">
            <a:avLst/>
          </a:prstGeom>
          <a:noFill/>
        </p:spPr>
        <p:txBody>
          <a:bodyPr wrap="square" rtlCol="0">
            <a:spAutoFit/>
          </a:bodyPr>
          <a:lstStyle/>
          <a:p>
            <a:pPr lvl="0" algn="just"/>
            <a:r>
              <a:rPr lang="en-GB" sz="2800" b="1" dirty="0">
                <a:solidFill>
                  <a:srgbClr val="7030A0"/>
                </a:solidFill>
              </a:rPr>
              <a:t>3. Hacker (Sneaker)</a:t>
            </a:r>
          </a:p>
          <a:p>
            <a:r>
              <a:rPr lang="en-GB" sz="2000" dirty="0"/>
              <a:t>A general term that has historically been used to describe a computer programming experts. More recently, this term is often used in negative way to describe an individual that attempts to gain unauthorized access to network resources with malicious intent.</a:t>
            </a:r>
          </a:p>
          <a:p>
            <a:r>
              <a:rPr lang="en-GB" sz="2000" dirty="0"/>
              <a:t>Hackers regularly break into both individual computers and large networks. Once they have access, they may install malicious programs, steal confidential data, or perhaps use compromised computers to distribute spam.</a:t>
            </a:r>
          </a:p>
          <a:p>
            <a:endParaRPr lang="en-GB" sz="2000" dirty="0"/>
          </a:p>
          <a:p>
            <a:pPr marL="719138"/>
            <a:r>
              <a:rPr lang="en-GB" sz="2000" b="1" dirty="0"/>
              <a:t>3.1 </a:t>
            </a:r>
            <a:r>
              <a:rPr lang="en-GB" sz="2000" b="1" dirty="0" err="1"/>
              <a:t>Hacktivist</a:t>
            </a:r>
            <a:endParaRPr lang="en-GB" sz="2000" b="1" dirty="0"/>
          </a:p>
          <a:p>
            <a:pPr marL="719138"/>
            <a:r>
              <a:rPr lang="en-GB" sz="2000" dirty="0"/>
              <a:t>A </a:t>
            </a:r>
            <a:r>
              <a:rPr lang="en-GB" sz="2000" dirty="0" err="1"/>
              <a:t>hacktivist</a:t>
            </a:r>
            <a:r>
              <a:rPr lang="en-GB" sz="2000" dirty="0"/>
              <a:t> is a hacker who utilizes technology to announce a social, ideological, religious, or political message. In more extreme cases, </a:t>
            </a:r>
            <a:r>
              <a:rPr lang="en-GB" sz="2000" dirty="0" err="1"/>
              <a:t>hacktivism</a:t>
            </a:r>
            <a:r>
              <a:rPr lang="en-GB" sz="2000" dirty="0"/>
              <a:t> is used as tool for </a:t>
            </a:r>
            <a:r>
              <a:rPr lang="en-GB" sz="2000" dirty="0" err="1"/>
              <a:t>Cyberterrorism</a:t>
            </a:r>
            <a:r>
              <a:rPr lang="en-GB" sz="2000" dirty="0"/>
              <a:t>. </a:t>
            </a:r>
            <a:r>
              <a:rPr lang="en-GB" sz="2000" dirty="0" err="1"/>
              <a:t>Hacktivists</a:t>
            </a:r>
            <a:r>
              <a:rPr lang="en-GB" sz="2000" dirty="0"/>
              <a:t> are also known as Neo Hackers.</a:t>
            </a:r>
          </a:p>
          <a:p>
            <a:endParaRPr lang="en-GB" sz="1000" dirty="0"/>
          </a:p>
          <a:p>
            <a:pPr algn="ctr"/>
            <a:r>
              <a:rPr lang="en-GB" sz="2400" b="1" dirty="0">
                <a:solidFill>
                  <a:srgbClr val="00B0F0"/>
                </a:solidFill>
                <a:hlinkClick r:id="rId2" action="ppaction://hlinksldjump"/>
              </a:rPr>
              <a:t>Back</a:t>
            </a:r>
            <a:endParaRPr lang="en-US" sz="2400" b="1" dirty="0">
              <a:solidFill>
                <a:srgbClr val="00B0F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85800"/>
            <a:ext cx="7620000" cy="5601533"/>
          </a:xfrm>
          <a:prstGeom prst="rect">
            <a:avLst/>
          </a:prstGeom>
          <a:noFill/>
        </p:spPr>
        <p:txBody>
          <a:bodyPr wrap="square" rtlCol="0">
            <a:spAutoFit/>
          </a:bodyPr>
          <a:lstStyle/>
          <a:p>
            <a:pPr lvl="0"/>
            <a:r>
              <a:rPr lang="en-GB" sz="2000" b="1" dirty="0">
                <a:solidFill>
                  <a:srgbClr val="7030A0"/>
                </a:solidFill>
              </a:rPr>
              <a:t>4. Spammer</a:t>
            </a:r>
          </a:p>
          <a:p>
            <a:r>
              <a:rPr lang="en-GB" dirty="0"/>
              <a:t>An individual who sends large quantities of unsolicited (not requested) e-mail messages using viruses programs.</a:t>
            </a:r>
          </a:p>
          <a:p>
            <a:endParaRPr lang="en-GB" sz="1100" dirty="0"/>
          </a:p>
          <a:p>
            <a:pPr lvl="0"/>
            <a:r>
              <a:rPr lang="en-GB" sz="2000" b="1" dirty="0">
                <a:solidFill>
                  <a:srgbClr val="7030A0"/>
                </a:solidFill>
              </a:rPr>
              <a:t>5. </a:t>
            </a:r>
            <a:r>
              <a:rPr lang="en-GB" sz="2000" b="1" dirty="0" err="1">
                <a:solidFill>
                  <a:srgbClr val="7030A0"/>
                </a:solidFill>
              </a:rPr>
              <a:t>Phisher</a:t>
            </a:r>
            <a:endParaRPr lang="en-GB" sz="2000" b="1" dirty="0">
              <a:solidFill>
                <a:srgbClr val="7030A0"/>
              </a:solidFill>
            </a:endParaRPr>
          </a:p>
          <a:p>
            <a:r>
              <a:rPr lang="en-GB" dirty="0"/>
              <a:t>An individual who uses e-mail or other means to trick others into providing sensitive information such as credit card numbers or passwords. A </a:t>
            </a:r>
            <a:r>
              <a:rPr lang="en-GB" dirty="0" err="1"/>
              <a:t>phisher</a:t>
            </a:r>
            <a:r>
              <a:rPr lang="en-GB" dirty="0"/>
              <a:t> masquerades as a trusted party that would have a legitimate need for the sensitive information.</a:t>
            </a:r>
          </a:p>
          <a:p>
            <a:endParaRPr lang="en-GB" sz="1100" dirty="0"/>
          </a:p>
          <a:p>
            <a:pPr lvl="0"/>
            <a:r>
              <a:rPr lang="en-GB" sz="2000" b="1" dirty="0">
                <a:solidFill>
                  <a:srgbClr val="7030A0"/>
                </a:solidFill>
              </a:rPr>
              <a:t>6. </a:t>
            </a:r>
            <a:r>
              <a:rPr lang="en-GB" sz="2000" b="1" dirty="0" err="1">
                <a:solidFill>
                  <a:srgbClr val="7030A0"/>
                </a:solidFill>
              </a:rPr>
              <a:t>Phreaker</a:t>
            </a:r>
            <a:endParaRPr lang="en-GB" sz="2000" b="1" dirty="0">
              <a:solidFill>
                <a:srgbClr val="7030A0"/>
              </a:solidFill>
            </a:endParaRPr>
          </a:p>
          <a:p>
            <a:r>
              <a:rPr lang="en-GB" dirty="0"/>
              <a:t>An individual who manipulates or breaks the phone network to make free long distance calls.</a:t>
            </a:r>
          </a:p>
          <a:p>
            <a:endParaRPr lang="en-GB" sz="1100" dirty="0"/>
          </a:p>
          <a:p>
            <a:pPr lvl="0"/>
            <a:r>
              <a:rPr lang="en-GB" sz="2000" b="1" dirty="0">
                <a:solidFill>
                  <a:srgbClr val="7030A0"/>
                </a:solidFill>
              </a:rPr>
              <a:t>7. Script Kiddie</a:t>
            </a:r>
          </a:p>
          <a:p>
            <a:r>
              <a:rPr lang="en-GB" dirty="0"/>
              <a:t>An immature individual who uses scripts or programs developed by others to attack computer systems and networks. Generally they are teenagers who want the power of the hacker without the discipline or training involved.</a:t>
            </a:r>
          </a:p>
          <a:p>
            <a:endParaRPr lang="en-GB" sz="900" dirty="0"/>
          </a:p>
          <a:p>
            <a:pPr algn="ctr"/>
            <a:r>
              <a:rPr lang="en-GB" sz="2000" b="1" dirty="0">
                <a:solidFill>
                  <a:srgbClr val="00B0F0"/>
                </a:solidFill>
                <a:hlinkClick r:id="rId2" action="ppaction://hlinksldjump"/>
              </a:rPr>
              <a:t>Back</a:t>
            </a:r>
            <a:endParaRPr lang="en-US" sz="2000" b="1" dirty="0">
              <a:solidFill>
                <a:srgbClr val="00B0F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85800"/>
            <a:ext cx="7620000" cy="6063198"/>
          </a:xfrm>
          <a:prstGeom prst="rect">
            <a:avLst/>
          </a:prstGeom>
          <a:noFill/>
        </p:spPr>
        <p:txBody>
          <a:bodyPr wrap="square" rtlCol="0">
            <a:spAutoFit/>
          </a:bodyPr>
          <a:lstStyle/>
          <a:p>
            <a:r>
              <a:rPr lang="en-GB" sz="2800" b="1" dirty="0">
                <a:solidFill>
                  <a:srgbClr val="7030A0"/>
                </a:solidFill>
              </a:rPr>
              <a:t>Cyber security terminologies</a:t>
            </a:r>
          </a:p>
          <a:p>
            <a:endParaRPr lang="en-GB" b="1" dirty="0">
              <a:solidFill>
                <a:srgbClr val="7030A0"/>
              </a:solidFill>
            </a:endParaRPr>
          </a:p>
          <a:p>
            <a:pPr lvl="0"/>
            <a:r>
              <a:rPr lang="en-GB" sz="2400" b="1" dirty="0">
                <a:solidFill>
                  <a:srgbClr val="7030A0"/>
                </a:solidFill>
              </a:rPr>
              <a:t>1. Data Breach</a:t>
            </a:r>
          </a:p>
          <a:p>
            <a:r>
              <a:rPr lang="en-GB" sz="2000" dirty="0"/>
              <a:t>The unauthorized movement or disclosure of sensitive information to a party, usually outside the organization, that is not authorized to have or see the information.</a:t>
            </a:r>
          </a:p>
          <a:p>
            <a:endParaRPr lang="en-GB" sz="2000" dirty="0"/>
          </a:p>
          <a:p>
            <a:pPr lvl="0"/>
            <a:r>
              <a:rPr lang="en-GB" sz="2400" b="1" dirty="0">
                <a:solidFill>
                  <a:srgbClr val="7030A0"/>
                </a:solidFill>
              </a:rPr>
              <a:t>2. Active Attack</a:t>
            </a:r>
          </a:p>
          <a:p>
            <a:r>
              <a:rPr lang="en-GB" sz="2000" dirty="0"/>
              <a:t>An actual assault carries out by an intentional threat source that attempts to alter a system, its resources, its data or its operations.</a:t>
            </a:r>
          </a:p>
          <a:p>
            <a:endParaRPr lang="en-GB" sz="2000" dirty="0"/>
          </a:p>
          <a:p>
            <a:pPr lvl="0"/>
            <a:r>
              <a:rPr lang="en-GB" sz="2400" b="1" dirty="0">
                <a:solidFill>
                  <a:srgbClr val="7030A0"/>
                </a:solidFill>
              </a:rPr>
              <a:t>3. Passive Attack</a:t>
            </a:r>
          </a:p>
          <a:p>
            <a:r>
              <a:rPr lang="en-GB" sz="2000" dirty="0"/>
              <a:t>An actual assault carries out by an intentional threat source that attempts to learn or make use of information from a system but does not attempt to alter the system, its resources, its data or its operations.</a:t>
            </a:r>
            <a:endParaRPr lang="en-GB" sz="900" dirty="0"/>
          </a:p>
          <a:p>
            <a:pPr algn="ctr"/>
            <a:r>
              <a:rPr lang="en-GB" sz="2000" b="1" dirty="0">
                <a:solidFill>
                  <a:srgbClr val="00B0F0"/>
                </a:solidFill>
                <a:hlinkClick r:id="rId2" action="ppaction://hlinksldjump"/>
              </a:rPr>
              <a:t>Back</a:t>
            </a:r>
            <a:endParaRPr lang="en-US" sz="2000" b="1" dirty="0">
              <a:solidFill>
                <a:srgbClr val="00B0F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Types of cyber risks:</a:t>
            </a:r>
            <a:endParaRPr lang="en-US" sz="4000" b="1" cap="all" dirty="0">
              <a:solidFill>
                <a:srgbClr val="002060"/>
              </a:solidFill>
            </a:endParaRPr>
          </a:p>
        </p:txBody>
      </p:sp>
      <p:sp>
        <p:nvSpPr>
          <p:cNvPr id="7" name="Content Placeholder 6"/>
          <p:cNvSpPr>
            <a:spLocks noGrp="1"/>
          </p:cNvSpPr>
          <p:nvPr>
            <p:ph sz="quarter" idx="1"/>
          </p:nvPr>
        </p:nvSpPr>
        <p:spPr/>
        <p:txBody>
          <a:bodyPr/>
          <a:lstStyle/>
          <a:p>
            <a:pPr>
              <a:buNone/>
            </a:pPr>
            <a:r>
              <a:rPr lang="en-GB" dirty="0"/>
              <a:t>	1.</a:t>
            </a:r>
            <a:r>
              <a:rPr lang="en-US" dirty="0"/>
              <a:t>	</a:t>
            </a:r>
            <a:r>
              <a:rPr lang="en-GB" dirty="0" err="1">
                <a:hlinkClick r:id="rId2" action="ppaction://hlinksldjump"/>
              </a:rPr>
              <a:t>Cybercrime</a:t>
            </a:r>
            <a:endParaRPr lang="en-US" dirty="0"/>
          </a:p>
          <a:p>
            <a:pPr lvl="2"/>
            <a:r>
              <a:rPr lang="en-GB" i="1" dirty="0" err="1">
                <a:hlinkClick r:id="rId3" action="ppaction://hlinksldjump"/>
              </a:rPr>
              <a:t>Crimeware</a:t>
            </a:r>
            <a:endParaRPr lang="en-US" dirty="0"/>
          </a:p>
          <a:p>
            <a:pPr>
              <a:buNone/>
            </a:pPr>
            <a:r>
              <a:rPr lang="en-GB" dirty="0"/>
              <a:t>	2.</a:t>
            </a:r>
            <a:r>
              <a:rPr lang="en-US" dirty="0"/>
              <a:t>	</a:t>
            </a:r>
            <a:r>
              <a:rPr lang="en-GB" dirty="0" err="1">
                <a:hlinkClick r:id="rId4" action="ppaction://hlinksldjump"/>
              </a:rPr>
              <a:t>Cyberwar</a:t>
            </a:r>
            <a:endParaRPr lang="en-US" dirty="0"/>
          </a:p>
          <a:p>
            <a:pPr>
              <a:buNone/>
            </a:pPr>
            <a:r>
              <a:rPr lang="en-GB" dirty="0"/>
              <a:t>	3.</a:t>
            </a:r>
            <a:r>
              <a:rPr lang="en-US" dirty="0"/>
              <a:t>	</a:t>
            </a:r>
            <a:r>
              <a:rPr lang="en-GB" dirty="0">
                <a:hlinkClick r:id="rId5" action="ppaction://hlinksldjump"/>
              </a:rPr>
              <a:t>Cyber terror</a:t>
            </a:r>
            <a:endParaRPr lang="en-US" dirty="0"/>
          </a:p>
        </p:txBody>
      </p:sp>
      <p:sp>
        <p:nvSpPr>
          <p:cNvPr id="4" name="TextBox 3"/>
          <p:cNvSpPr txBox="1"/>
          <p:nvPr/>
        </p:nvSpPr>
        <p:spPr>
          <a:xfrm>
            <a:off x="1295400" y="3810000"/>
            <a:ext cx="6279283" cy="830997"/>
          </a:xfrm>
          <a:prstGeom prst="rect">
            <a:avLst/>
          </a:prstGeom>
          <a:noFill/>
        </p:spPr>
        <p:txBody>
          <a:bodyPr wrap="none" rtlCol="0">
            <a:spAutoFit/>
          </a:bodyPr>
          <a:lstStyle/>
          <a:p>
            <a:r>
              <a:rPr lang="en-GB" sz="4800" b="1" dirty="0">
                <a:effectLst>
                  <a:outerShdw blurRad="38100" dist="38100" dir="2700000" algn="tl">
                    <a:srgbClr val="000000">
                      <a:alpha val="43137"/>
                    </a:srgbClr>
                  </a:outerShdw>
                </a:effectLst>
                <a:hlinkClick r:id="rId6" action="ppaction://hlinksldjump"/>
              </a:rPr>
              <a:t>Social Engineering</a:t>
            </a:r>
            <a:endParaRPr lang="en-GB" sz="4800" b="1" dirty="0">
              <a:effectLst>
                <a:outerShdw blurRad="38100" dist="38100" dir="2700000" algn="tl">
                  <a:srgbClr val="000000">
                    <a:alpha val="43137"/>
                  </a:srgbClr>
                </a:outerShdw>
              </a:effectLst>
            </a:endParaRPr>
          </a:p>
        </p:txBody>
      </p:sp>
      <p:sp>
        <p:nvSpPr>
          <p:cNvPr id="5" name="TextBox 4"/>
          <p:cNvSpPr txBox="1"/>
          <p:nvPr/>
        </p:nvSpPr>
        <p:spPr>
          <a:xfrm>
            <a:off x="1295400" y="4876800"/>
            <a:ext cx="6492483" cy="769441"/>
          </a:xfrm>
          <a:prstGeom prst="rect">
            <a:avLst/>
          </a:prstGeom>
          <a:noFill/>
        </p:spPr>
        <p:txBody>
          <a:bodyPr wrap="none" rtlCol="0">
            <a:spAutoFit/>
          </a:bodyPr>
          <a:lstStyle/>
          <a:p>
            <a:r>
              <a:rPr lang="en-GB" sz="4400" b="1" dirty="0">
                <a:effectLst>
                  <a:outerShdw blurRad="38100" dist="38100" dir="2700000" algn="tl">
                    <a:srgbClr val="000000">
                      <a:alpha val="43137"/>
                    </a:srgbClr>
                  </a:outerShdw>
                </a:effectLst>
                <a:hlinkClick r:id="rId7" action="ppaction://hlinksldjump"/>
              </a:rPr>
              <a:t>Attackers’ </a:t>
            </a:r>
            <a:r>
              <a:rPr lang="en-GB" sz="4400" b="1" dirty="0" err="1">
                <a:effectLst>
                  <a:outerShdw blurRad="38100" dist="38100" dir="2700000" algn="tl">
                    <a:srgbClr val="000000">
                      <a:alpha val="43137"/>
                    </a:srgbClr>
                  </a:outerShdw>
                </a:effectLst>
                <a:hlinkClick r:id="rId7" action="ppaction://hlinksldjump"/>
              </a:rPr>
              <a:t>Catagories</a:t>
            </a:r>
            <a:endParaRPr lang="en-GB" sz="4400" b="1" dirty="0">
              <a:effectLst>
                <a:outerShdw blurRad="38100" dist="38100" dir="2700000" algn="tl">
                  <a:srgbClr val="000000">
                    <a:alpha val="43137"/>
                  </a:srgbClr>
                </a:outerShdw>
              </a:effectLst>
              <a:hlinkClick r:id="rId6" action="ppaction://hlinksldjum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85800"/>
            <a:ext cx="7620000" cy="5909310"/>
          </a:xfrm>
          <a:prstGeom prst="rect">
            <a:avLst/>
          </a:prstGeom>
          <a:noFill/>
        </p:spPr>
        <p:txBody>
          <a:bodyPr wrap="square" rtlCol="0">
            <a:spAutoFit/>
          </a:bodyPr>
          <a:lstStyle/>
          <a:p>
            <a:pPr lvl="0"/>
            <a:r>
              <a:rPr lang="en-GB" sz="2400" b="1" dirty="0">
                <a:solidFill>
                  <a:srgbClr val="7030A0"/>
                </a:solidFill>
              </a:rPr>
              <a:t>4. Intrusion Detection</a:t>
            </a:r>
          </a:p>
          <a:p>
            <a:r>
              <a:rPr lang="en-GB" sz="2000" dirty="0"/>
              <a:t>The process and methods for analyzing information from networks and information systems to determine if a security breach or security violation has occurred.</a:t>
            </a:r>
          </a:p>
          <a:p>
            <a:endParaRPr lang="en-GB" sz="1400" dirty="0"/>
          </a:p>
          <a:p>
            <a:pPr lvl="0"/>
            <a:r>
              <a:rPr lang="en-GB" sz="2400" b="1" dirty="0">
                <a:solidFill>
                  <a:srgbClr val="7030A0"/>
                </a:solidFill>
              </a:rPr>
              <a:t>5. White list</a:t>
            </a:r>
          </a:p>
          <a:p>
            <a:r>
              <a:rPr lang="en-GB" sz="2000" dirty="0"/>
              <a:t>A list of entities that are considered trustworthy and are granted access or privileges.</a:t>
            </a:r>
          </a:p>
          <a:p>
            <a:endParaRPr lang="en-GB" sz="1400" dirty="0"/>
          </a:p>
          <a:p>
            <a:pPr lvl="0"/>
            <a:r>
              <a:rPr lang="en-GB" sz="2400" b="1" dirty="0">
                <a:solidFill>
                  <a:srgbClr val="7030A0"/>
                </a:solidFill>
              </a:rPr>
              <a:t>6. Black list</a:t>
            </a:r>
          </a:p>
          <a:p>
            <a:r>
              <a:rPr lang="en-GB" sz="2000" dirty="0"/>
              <a:t>A list of entities that are blocked or denied privileges or access.</a:t>
            </a:r>
          </a:p>
          <a:p>
            <a:endParaRPr lang="en-GB" sz="1400" dirty="0"/>
          </a:p>
          <a:p>
            <a:pPr lvl="0"/>
            <a:r>
              <a:rPr lang="en-GB" sz="2400" b="1" dirty="0">
                <a:solidFill>
                  <a:srgbClr val="7030A0"/>
                </a:solidFill>
              </a:rPr>
              <a:t>7. Access</a:t>
            </a:r>
          </a:p>
          <a:p>
            <a:r>
              <a:rPr lang="en-GB" sz="2000" dirty="0"/>
              <a:t>The ability and means to communicate with or otherwise interact with a system, to use system resources to handle information, to gain knowledge of the information the system contains or to control system components and functions.</a:t>
            </a:r>
          </a:p>
          <a:p>
            <a:endParaRPr lang="en-GB" sz="1400" dirty="0"/>
          </a:p>
          <a:p>
            <a:pPr algn="ctr"/>
            <a:r>
              <a:rPr lang="en-GB" b="1" dirty="0">
                <a:solidFill>
                  <a:srgbClr val="00B0F0"/>
                </a:solidFill>
                <a:hlinkClick r:id="rId2" action="ppaction://hlinksldjump"/>
              </a:rPr>
              <a:t>Back</a:t>
            </a:r>
            <a:endParaRPr lang="en-US" b="1" dirty="0">
              <a:solidFill>
                <a:srgbClr val="00B0F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85800"/>
            <a:ext cx="7620000" cy="4924425"/>
          </a:xfrm>
          <a:prstGeom prst="rect">
            <a:avLst/>
          </a:prstGeom>
          <a:noFill/>
        </p:spPr>
        <p:txBody>
          <a:bodyPr wrap="square" rtlCol="0">
            <a:spAutoFit/>
          </a:bodyPr>
          <a:lstStyle/>
          <a:p>
            <a:pPr lvl="0"/>
            <a:r>
              <a:rPr lang="en-GB" sz="2400" b="1" dirty="0">
                <a:solidFill>
                  <a:srgbClr val="7030A0"/>
                </a:solidFill>
              </a:rPr>
              <a:t>8. Information Assurance</a:t>
            </a:r>
          </a:p>
          <a:p>
            <a:r>
              <a:rPr lang="en-GB" sz="2000" dirty="0"/>
              <a:t>The measures that protect and defend information and information systems by ensuring their availability, integrity and confidentiality.</a:t>
            </a:r>
          </a:p>
          <a:p>
            <a:endParaRPr lang="en-GB" sz="2000" dirty="0"/>
          </a:p>
          <a:p>
            <a:pPr lvl="0"/>
            <a:r>
              <a:rPr lang="en-GB" sz="2400" b="1" dirty="0">
                <a:solidFill>
                  <a:srgbClr val="7030A0"/>
                </a:solidFill>
              </a:rPr>
              <a:t>9. Phishing</a:t>
            </a:r>
          </a:p>
          <a:p>
            <a:r>
              <a:rPr lang="en-GB" sz="2000" dirty="0"/>
              <a:t>A digital form of social engineering to mislead individuals into providing sensitive information.</a:t>
            </a:r>
          </a:p>
          <a:p>
            <a:endParaRPr lang="en-GB" sz="2000" dirty="0"/>
          </a:p>
          <a:p>
            <a:pPr lvl="0"/>
            <a:r>
              <a:rPr lang="en-GB" sz="2400" b="1" dirty="0">
                <a:solidFill>
                  <a:srgbClr val="7030A0"/>
                </a:solidFill>
              </a:rPr>
              <a:t>10. Digital Forensics </a:t>
            </a:r>
          </a:p>
          <a:p>
            <a:r>
              <a:rPr lang="en-GB" sz="2000" dirty="0"/>
              <a:t>The processes and specialized techniques for gathering, retaining and analyzing system-related data (digital evidence) for investigative purposes.</a:t>
            </a:r>
          </a:p>
          <a:p>
            <a:endParaRPr lang="en-GB" sz="1400" dirty="0"/>
          </a:p>
          <a:p>
            <a:pPr algn="ctr"/>
            <a:r>
              <a:rPr lang="en-GB" sz="2800" b="1" dirty="0">
                <a:solidFill>
                  <a:srgbClr val="00B0F0"/>
                </a:solidFill>
                <a:hlinkClick r:id="rId2" action="ppaction://hlinksldjump"/>
              </a:rPr>
              <a:t>Back</a:t>
            </a:r>
            <a:endParaRPr lang="en-US" sz="2800" b="1" dirty="0">
              <a:solidFill>
                <a:srgbClr val="00B0F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457200"/>
            <a:ext cx="7620000" cy="6278642"/>
          </a:xfrm>
          <a:prstGeom prst="rect">
            <a:avLst/>
          </a:prstGeom>
          <a:noFill/>
        </p:spPr>
        <p:txBody>
          <a:bodyPr wrap="square" rtlCol="0">
            <a:spAutoFit/>
          </a:bodyPr>
          <a:lstStyle/>
          <a:p>
            <a:r>
              <a:rPr lang="en-GB" sz="2400" b="1" dirty="0">
                <a:solidFill>
                  <a:srgbClr val="7030A0"/>
                </a:solidFill>
              </a:rPr>
              <a:t>Cyber Security Tips for users:</a:t>
            </a:r>
          </a:p>
          <a:p>
            <a:r>
              <a:rPr lang="en-GB" sz="2000" b="1" i="1" dirty="0"/>
              <a:t>General Tips</a:t>
            </a:r>
            <a:endParaRPr lang="en-GB" sz="2000" b="1" dirty="0"/>
          </a:p>
          <a:p>
            <a:pPr marL="360363" lvl="0" indent="-360363">
              <a:buFont typeface="Arial" pitchFamily="34" charset="0"/>
              <a:buChar char="•"/>
            </a:pPr>
            <a:r>
              <a:rPr lang="en-GB" sz="2000" dirty="0"/>
              <a:t>Set secure passwords and don't share them with anyone. Avoid using common words, phrases, or personal information and update regularly.</a:t>
            </a:r>
          </a:p>
          <a:p>
            <a:pPr marL="360363" lvl="0" indent="-360363">
              <a:buFont typeface="Arial" pitchFamily="34" charset="0"/>
              <a:buChar char="•"/>
            </a:pPr>
            <a:r>
              <a:rPr lang="en-GB" sz="2000" dirty="0"/>
              <a:t>Keep your operating system, browser, anti-virus and other critical software up to date. Security updates and patches are available for free from major companies.</a:t>
            </a:r>
          </a:p>
          <a:p>
            <a:pPr marL="360363" lvl="0" indent="-360363">
              <a:buFont typeface="Arial" pitchFamily="34" charset="0"/>
              <a:buChar char="•"/>
            </a:pPr>
            <a:r>
              <a:rPr lang="en-GB" sz="2000" dirty="0"/>
              <a:t>Verify the authenticity of requests from companies or individuals by contacting them directly. If you are being asked to provide personal information via email, you can independently contact the company directly to verify this request.</a:t>
            </a:r>
          </a:p>
          <a:p>
            <a:pPr marL="360363" lvl="0" indent="-360363">
              <a:buFont typeface="Arial" pitchFamily="34" charset="0"/>
              <a:buChar char="•"/>
            </a:pPr>
            <a:r>
              <a:rPr lang="en-GB" sz="2000" dirty="0"/>
              <a:t>Pay close attention to website URLs. Pay attention to the URLs of websites you visit. Malicious websites sometimes use a variation in common spelling or a different domain (for example, .com instead of .net) to deceive unsuspecting computer users.</a:t>
            </a:r>
          </a:p>
          <a:p>
            <a:endParaRPr lang="en-GB" sz="1400" dirty="0"/>
          </a:p>
          <a:p>
            <a:pPr algn="ctr"/>
            <a:r>
              <a:rPr lang="en-GB" sz="2400" b="1" dirty="0">
                <a:solidFill>
                  <a:srgbClr val="00B0F0"/>
                </a:solidFill>
                <a:hlinkClick r:id="rId2" action="ppaction://hlinksldjump"/>
              </a:rPr>
              <a:t>Back</a:t>
            </a:r>
            <a:endParaRPr lang="en-US" sz="2400" b="1" dirty="0">
              <a:solidFill>
                <a:srgbClr val="00B0F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457200"/>
            <a:ext cx="7620000" cy="6217087"/>
          </a:xfrm>
          <a:prstGeom prst="rect">
            <a:avLst/>
          </a:prstGeom>
          <a:noFill/>
        </p:spPr>
        <p:txBody>
          <a:bodyPr wrap="square" rtlCol="0">
            <a:spAutoFit/>
          </a:bodyPr>
          <a:lstStyle/>
          <a:p>
            <a:r>
              <a:rPr lang="en-GB" b="1" i="1" dirty="0"/>
              <a:t>Email</a:t>
            </a:r>
            <a:endParaRPr lang="en-GB" b="1" dirty="0"/>
          </a:p>
          <a:p>
            <a:pPr marL="360363" lvl="0" indent="-360363">
              <a:buFont typeface="Arial" pitchFamily="34" charset="0"/>
              <a:buChar char="•"/>
            </a:pPr>
            <a:r>
              <a:rPr lang="en-GB" dirty="0"/>
              <a:t>Turn off the option to automatically download attachments.</a:t>
            </a:r>
          </a:p>
          <a:p>
            <a:pPr marL="360363" lvl="0" indent="-360363">
              <a:buFont typeface="Arial" pitchFamily="34" charset="0"/>
              <a:buChar char="•"/>
            </a:pPr>
            <a:r>
              <a:rPr lang="en-GB" dirty="0"/>
              <a:t>Save and scan any attachments before opening them. If you have to open an attachment before you can verify the source, take the following steps:</a:t>
            </a:r>
          </a:p>
          <a:p>
            <a:pPr marL="360363" lvl="0" indent="-360363">
              <a:buFont typeface="Arial" pitchFamily="34" charset="0"/>
              <a:buChar char="•"/>
            </a:pPr>
            <a:r>
              <a:rPr lang="en-GB" dirty="0"/>
              <a:t>Be sure your anti-virus software is up to date.</a:t>
            </a:r>
          </a:p>
          <a:p>
            <a:pPr marL="360363" lvl="0" indent="-360363">
              <a:buFont typeface="Arial" pitchFamily="34" charset="0"/>
              <a:buChar char="•"/>
            </a:pPr>
            <a:r>
              <a:rPr lang="en-GB" dirty="0"/>
              <a:t>Save the file to your computer or a disk.</a:t>
            </a:r>
          </a:p>
          <a:p>
            <a:pPr marL="360363" lvl="0" indent="-360363">
              <a:buFont typeface="Arial" pitchFamily="34" charset="0"/>
              <a:buChar char="•"/>
            </a:pPr>
            <a:r>
              <a:rPr lang="en-GB" dirty="0"/>
              <a:t>Run an anti-virus scan using your computer’s software.</a:t>
            </a:r>
          </a:p>
          <a:p>
            <a:pPr marL="360363" lvl="0" indent="-360363">
              <a:buFont typeface="Arial" pitchFamily="34" charset="0"/>
              <a:buChar char="•"/>
            </a:pPr>
            <a:endParaRPr lang="en-GB" dirty="0"/>
          </a:p>
          <a:p>
            <a:r>
              <a:rPr lang="en-GB" b="1" i="1" dirty="0"/>
              <a:t>Social Media, Video Games, Forums, Chat Sites and more.</a:t>
            </a:r>
            <a:endParaRPr lang="en-GB" b="1" dirty="0"/>
          </a:p>
          <a:p>
            <a:pPr marL="360363" lvl="0" indent="-360363">
              <a:buFont typeface="Arial" pitchFamily="34" charset="0"/>
              <a:buChar char="•"/>
            </a:pPr>
            <a:r>
              <a:rPr lang="en-GB" dirty="0"/>
              <a:t>Limit the amount of personal information you post. Do not post information that would make you vulnerable, such as your address or information about your schedule or routine. If your friend posts information about you, make sure the information is something that you are comfortable sharing with strangers.</a:t>
            </a:r>
          </a:p>
          <a:p>
            <a:pPr marL="360363" lvl="0" indent="-360363">
              <a:buFont typeface="Arial" pitchFamily="34" charset="0"/>
              <a:buChar char="•"/>
            </a:pPr>
            <a:r>
              <a:rPr lang="en-GB" dirty="0"/>
              <a:t>Take advantage of privacy and security settings. Use site settings to limit the information you share with the general public online.</a:t>
            </a:r>
          </a:p>
          <a:p>
            <a:pPr marL="360363" lvl="0" indent="-360363">
              <a:buFont typeface="Arial" pitchFamily="34" charset="0"/>
              <a:buChar char="•"/>
            </a:pPr>
            <a:r>
              <a:rPr lang="en-GB" dirty="0"/>
              <a:t>Be cautious of strangers and cautious of potentially misleading or false information.</a:t>
            </a:r>
          </a:p>
          <a:p>
            <a:pPr marL="360363" lvl="0" indent="-360363">
              <a:buFont typeface="Arial" pitchFamily="34" charset="0"/>
              <a:buChar char="•"/>
            </a:pPr>
            <a:endParaRPr lang="en-GB" dirty="0"/>
          </a:p>
          <a:p>
            <a:endParaRPr lang="en-GB" sz="1200" dirty="0"/>
          </a:p>
          <a:p>
            <a:pPr algn="ctr"/>
            <a:r>
              <a:rPr lang="en-GB" sz="2000" b="1" dirty="0">
                <a:solidFill>
                  <a:srgbClr val="00B0F0"/>
                </a:solidFill>
                <a:hlinkClick r:id="rId2" action="ppaction://hlinksldjump"/>
              </a:rPr>
              <a:t>Back</a:t>
            </a:r>
            <a:endParaRPr lang="en-US" sz="2000" b="1" dirty="0">
              <a:solidFill>
                <a:srgbClr val="00B0F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457200"/>
            <a:ext cx="7620000" cy="6432530"/>
          </a:xfrm>
          <a:prstGeom prst="rect">
            <a:avLst/>
          </a:prstGeom>
          <a:noFill/>
        </p:spPr>
        <p:txBody>
          <a:bodyPr wrap="square" rtlCol="0">
            <a:spAutoFit/>
          </a:bodyPr>
          <a:lstStyle/>
          <a:p>
            <a:r>
              <a:rPr lang="en-GB" sz="2000" b="1" i="1" dirty="0"/>
              <a:t>Mobile</a:t>
            </a:r>
            <a:endParaRPr lang="en-GB" sz="2000" b="1" dirty="0"/>
          </a:p>
          <a:p>
            <a:pPr marL="360363" lvl="0" indent="-360363">
              <a:buFont typeface="Arial" pitchFamily="34" charset="0"/>
              <a:buChar char="•"/>
            </a:pPr>
            <a:r>
              <a:rPr lang="en-GB" sz="2000" dirty="0"/>
              <a:t>Only access the Internet over a secure network. </a:t>
            </a:r>
          </a:p>
          <a:p>
            <a:pPr marL="360363" lvl="0" indent="-360363">
              <a:buFont typeface="Arial" pitchFamily="34" charset="0"/>
              <a:buChar char="•"/>
            </a:pPr>
            <a:r>
              <a:rPr lang="en-GB" sz="2000" dirty="0"/>
              <a:t>Be suspicious of unknown links or requests sent through email or text message. Do not click on unknown links or answer strange questions sent to your mobile device, regardless of who the sender appears to be.</a:t>
            </a:r>
          </a:p>
          <a:p>
            <a:pPr marL="360363" lvl="0" indent="-360363">
              <a:buFont typeface="Arial" pitchFamily="34" charset="0"/>
              <a:buChar char="•"/>
            </a:pPr>
            <a:r>
              <a:rPr lang="en-GB" sz="2000" dirty="0"/>
              <a:t>Download only trusted applications from reputable sources or marketplaces.</a:t>
            </a:r>
          </a:p>
          <a:p>
            <a:pPr lvl="0"/>
            <a:endParaRPr lang="en-GB" sz="1200" dirty="0"/>
          </a:p>
          <a:p>
            <a:r>
              <a:rPr lang="en-GB" sz="2000" b="1" i="1" dirty="0"/>
              <a:t>At Home</a:t>
            </a:r>
            <a:endParaRPr lang="en-GB" sz="2000" b="1" dirty="0"/>
          </a:p>
          <a:p>
            <a:pPr marL="360363" lvl="0" indent="-360363">
              <a:buFont typeface="Arial" pitchFamily="34" charset="0"/>
              <a:buChar char="•"/>
            </a:pPr>
            <a:r>
              <a:rPr lang="en-GB" sz="2000" dirty="0"/>
              <a:t>Talk to your children about Internet safety. Keep your family’s computer in an open area and talk to your children about what they are doing online, including who they’re talking to and what websites they’re visiting.</a:t>
            </a:r>
          </a:p>
          <a:p>
            <a:pPr marL="360363" lvl="0" indent="-360363">
              <a:buFont typeface="Arial" pitchFamily="34" charset="0"/>
              <a:buChar char="•"/>
            </a:pPr>
            <a:r>
              <a:rPr lang="en-GB" sz="2000" dirty="0"/>
              <a:t>Inform children of online risks. Discuss appropriate Internet </a:t>
            </a:r>
            <a:r>
              <a:rPr lang="en-GB" sz="2000" dirty="0" err="1"/>
              <a:t>behavior</a:t>
            </a:r>
            <a:r>
              <a:rPr lang="en-GB" sz="2000" dirty="0"/>
              <a:t> that is suitable for the child's age, knowledge, and maturity. Talk to children about the dangers and risks of the Internet so that they are able to recognize suspicious activity and secure their personal information.</a:t>
            </a:r>
          </a:p>
          <a:p>
            <a:pPr algn="ctr"/>
            <a:r>
              <a:rPr lang="en-GB" sz="2000" b="1" dirty="0">
                <a:solidFill>
                  <a:srgbClr val="00B0F0"/>
                </a:solidFill>
                <a:hlinkClick r:id="rId2" action="ppaction://hlinksldjump"/>
              </a:rPr>
              <a:t>Back</a:t>
            </a:r>
            <a:endParaRPr lang="en-US" sz="2000" b="1" dirty="0">
              <a:solidFill>
                <a:srgbClr val="00B0F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457200"/>
            <a:ext cx="7620000" cy="4893647"/>
          </a:xfrm>
          <a:prstGeom prst="rect">
            <a:avLst/>
          </a:prstGeom>
          <a:noFill/>
        </p:spPr>
        <p:txBody>
          <a:bodyPr wrap="square" rtlCol="0">
            <a:spAutoFit/>
          </a:bodyPr>
          <a:lstStyle/>
          <a:p>
            <a:r>
              <a:rPr lang="en-GB" sz="2400" b="1" i="1" dirty="0"/>
              <a:t>At Work</a:t>
            </a:r>
            <a:endParaRPr lang="en-GB" sz="2400" b="1" dirty="0"/>
          </a:p>
          <a:p>
            <a:pPr marL="360363" lvl="0" indent="-360363">
              <a:buFont typeface="Arial" pitchFamily="34" charset="0"/>
              <a:buChar char="•"/>
            </a:pPr>
            <a:r>
              <a:rPr lang="en-GB" sz="2400" dirty="0"/>
              <a:t>Restrict access and secure the personal information of employees and customers to prevent identity theft.</a:t>
            </a:r>
          </a:p>
          <a:p>
            <a:pPr marL="360363" lvl="0" indent="-360363">
              <a:buFont typeface="Arial" pitchFamily="34" charset="0"/>
              <a:buChar char="•"/>
            </a:pPr>
            <a:r>
              <a:rPr lang="en-GB" sz="2400" dirty="0"/>
              <a:t>Be suspicious of unsolicited contact from individuals seeking internal organizational data or personal information. Verify a request’s authenticity by contacting the requesting entity or company directly.</a:t>
            </a:r>
          </a:p>
          <a:p>
            <a:pPr marL="360363" lvl="0" indent="-360363">
              <a:buFont typeface="Arial" pitchFamily="34" charset="0"/>
              <a:buChar char="•"/>
            </a:pPr>
            <a:r>
              <a:rPr lang="en-GB" sz="2400" dirty="0"/>
              <a:t>Immediately report any suspect data or security breaches to your supervisor and/or authorities.</a:t>
            </a:r>
          </a:p>
          <a:p>
            <a:pPr marL="360363" lvl="0" indent="-360363">
              <a:buFont typeface="Arial" pitchFamily="34" charset="0"/>
              <a:buChar char="•"/>
            </a:pPr>
            <a:endParaRPr lang="en-GB" sz="2400" dirty="0"/>
          </a:p>
          <a:p>
            <a:pPr algn="ctr"/>
            <a:r>
              <a:rPr lang="en-GB" sz="2400" b="1" dirty="0">
                <a:solidFill>
                  <a:srgbClr val="00B0F0"/>
                </a:solidFill>
                <a:hlinkClick r:id="rId2" action="ppaction://hlinksldjump"/>
              </a:rPr>
              <a:t>Back</a:t>
            </a:r>
            <a:endParaRPr lang="en-US" sz="2400" b="1" dirty="0">
              <a:solidFill>
                <a:srgbClr val="00B0F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457200"/>
            <a:ext cx="7620000" cy="5693866"/>
          </a:xfrm>
          <a:prstGeom prst="rect">
            <a:avLst/>
          </a:prstGeom>
          <a:noFill/>
        </p:spPr>
        <p:txBody>
          <a:bodyPr wrap="square" rtlCol="0">
            <a:spAutoFit/>
          </a:bodyPr>
          <a:lstStyle/>
          <a:p>
            <a:r>
              <a:rPr lang="en-GB" sz="2400" b="1" dirty="0">
                <a:solidFill>
                  <a:srgbClr val="7030A0"/>
                </a:solidFill>
              </a:rPr>
              <a:t>Keep in mind …</a:t>
            </a:r>
          </a:p>
          <a:p>
            <a:pPr marL="269875" lvl="0" indent="-269875">
              <a:buFont typeface="Arial" pitchFamily="34" charset="0"/>
              <a:buChar char="•"/>
            </a:pPr>
            <a:r>
              <a:rPr lang="en-GB" sz="2000" dirty="0"/>
              <a:t>Realize that you are an attractive target to hackers. Don’t ever say “It won’t happen to me.”</a:t>
            </a:r>
          </a:p>
          <a:p>
            <a:pPr marL="269875" lvl="0" indent="-269875">
              <a:buFont typeface="Arial" pitchFamily="34" charset="0"/>
              <a:buChar char="•"/>
            </a:pPr>
            <a:r>
              <a:rPr lang="en-GB" sz="2000" dirty="0"/>
              <a:t>Practice good password management. Use a strong mix of characters, and don’t use the same password for multiple sites. Don’t share your password with others, don’t write it down, and definitely don’t write it on a post-it note attached to your monitor.</a:t>
            </a:r>
          </a:p>
          <a:p>
            <a:pPr marL="269875" lvl="0" indent="-269875">
              <a:buFont typeface="Arial" pitchFamily="34" charset="0"/>
              <a:buChar char="•"/>
            </a:pPr>
            <a:r>
              <a:rPr lang="en-GB" sz="2000" dirty="0"/>
              <a:t>Never leave your devices unattended. If you need to leave your computer, phone, or tablet for any length of time—no matter how short—lock it up so no one can use it while you’re gone. If you keep sensitive information on a flash drive or external hard drive, make sure to lock it up as well.</a:t>
            </a:r>
          </a:p>
          <a:p>
            <a:pPr marL="269875" indent="-269875">
              <a:buFont typeface="Arial" pitchFamily="34" charset="0"/>
              <a:buChar char="•"/>
            </a:pPr>
            <a:r>
              <a:rPr lang="en-GB" sz="2000" dirty="0"/>
              <a:t>Always be careful when clicking on attachments or links in email. If it’s unexpected or suspicious for any reason, don’t click on it. Double check the URL of the website the link takes you to: bad actors will often take advantage of spelling mistakes to direct you to a harmful domain.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304800"/>
            <a:ext cx="7620000" cy="6494085"/>
          </a:xfrm>
          <a:prstGeom prst="rect">
            <a:avLst/>
          </a:prstGeom>
          <a:noFill/>
        </p:spPr>
        <p:txBody>
          <a:bodyPr wrap="square" rtlCol="0">
            <a:spAutoFit/>
          </a:bodyPr>
          <a:lstStyle/>
          <a:p>
            <a:r>
              <a:rPr lang="en-GB" sz="2000" b="1" dirty="0">
                <a:solidFill>
                  <a:srgbClr val="7030A0"/>
                </a:solidFill>
              </a:rPr>
              <a:t>Keep in mind … (Continued…)</a:t>
            </a:r>
          </a:p>
          <a:p>
            <a:pPr marL="269875" lvl="0" indent="-269875">
              <a:buFont typeface="Arial" pitchFamily="34" charset="0"/>
              <a:buChar char="•"/>
            </a:pPr>
            <a:r>
              <a:rPr lang="en-GB" dirty="0"/>
              <a:t>Sensitive browsing, such as banking or shopping, should only be done on a device that belongs to you, on a network that you trust. Whether it’s a friend’s phone, a public computer, or a cafe’s free </a:t>
            </a:r>
            <a:r>
              <a:rPr lang="en-GB" dirty="0" err="1"/>
              <a:t>WiFi</a:t>
            </a:r>
            <a:r>
              <a:rPr lang="en-GB" dirty="0"/>
              <a:t>—your data could be copied or stolen.</a:t>
            </a:r>
          </a:p>
          <a:p>
            <a:pPr marL="269875" lvl="0" indent="-269875">
              <a:buFont typeface="Arial" pitchFamily="34" charset="0"/>
              <a:buChar char="•"/>
            </a:pPr>
            <a:r>
              <a:rPr lang="en-GB" dirty="0"/>
              <a:t>Back up your data regularly, and make sure your anti-virus software is always up to date.</a:t>
            </a:r>
          </a:p>
          <a:p>
            <a:pPr marL="269875" lvl="0" indent="-269875">
              <a:buFont typeface="Arial" pitchFamily="34" charset="0"/>
              <a:buChar char="•"/>
            </a:pPr>
            <a:r>
              <a:rPr lang="en-GB" dirty="0"/>
              <a:t>Be careful of what you plug in to your computer. Malware can be spread through infected flash drives, external hard drives, and even </a:t>
            </a:r>
            <a:r>
              <a:rPr lang="en-GB" dirty="0" err="1"/>
              <a:t>smartphones</a:t>
            </a:r>
            <a:r>
              <a:rPr lang="en-GB" dirty="0"/>
              <a:t>.</a:t>
            </a:r>
          </a:p>
          <a:p>
            <a:pPr marL="269875" lvl="0" indent="-269875">
              <a:buFont typeface="Arial" pitchFamily="34" charset="0"/>
              <a:buChar char="•"/>
            </a:pPr>
            <a:r>
              <a:rPr lang="en-GB" dirty="0"/>
              <a:t>Watch what you’re sharing on social networks. Criminals can befriend you and easily gain access to a shocking amount of information—where you go to school, where you work, when you’re on vacation—that could help them gain access to more valuable data.</a:t>
            </a:r>
          </a:p>
          <a:p>
            <a:pPr marL="269875" lvl="0" indent="-269875">
              <a:buFont typeface="Arial" pitchFamily="34" charset="0"/>
              <a:buChar char="•"/>
            </a:pPr>
            <a:r>
              <a:rPr lang="en-GB" dirty="0"/>
              <a:t>Offline, be suspicious of social engineering, where someone attempts to gain information from you through manipulation. If someone calls or emails you asking for sensitive information, it’s okay to say no. You can always call the company directly to verify credentials before giving out any information.</a:t>
            </a:r>
          </a:p>
          <a:p>
            <a:pPr marL="269875" lvl="0" indent="-269875">
              <a:buFont typeface="Arial" pitchFamily="34" charset="0"/>
              <a:buChar char="•"/>
            </a:pPr>
            <a:r>
              <a:rPr lang="en-GB" dirty="0"/>
              <a:t>Be sure to monitor your accounts for any suspicious activity. If you see something unfamiliar, it could be a sign that you’ve been compromised.			</a:t>
            </a:r>
            <a:r>
              <a:rPr lang="en-GB" b="1" dirty="0">
                <a:solidFill>
                  <a:srgbClr val="00B0F0"/>
                </a:solidFill>
                <a:hlinkClick r:id="rId2" action="ppaction://hlinksldjump"/>
              </a:rPr>
              <a:t>Back</a:t>
            </a:r>
            <a:endParaRPr lang="en-US" b="1" dirty="0">
              <a:solidFill>
                <a:srgbClr val="00B0F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093976"/>
          </a:xfrm>
          <a:prstGeom prst="rect">
            <a:avLst/>
          </a:prstGeom>
          <a:noFill/>
        </p:spPr>
        <p:txBody>
          <a:bodyPr wrap="square" rtlCol="0">
            <a:spAutoFit/>
          </a:bodyPr>
          <a:lstStyle/>
          <a:p>
            <a:pPr algn="just"/>
            <a:r>
              <a:rPr lang="en-GB" sz="2800" b="1" dirty="0">
                <a:solidFill>
                  <a:srgbClr val="7030A0"/>
                </a:solidFill>
              </a:rPr>
              <a:t>Malicious Code (Malware) Attacks</a:t>
            </a:r>
          </a:p>
          <a:p>
            <a:pPr algn="just"/>
            <a:endParaRPr lang="en-GB" sz="2800" b="1" dirty="0">
              <a:solidFill>
                <a:srgbClr val="7030A0"/>
              </a:solidFill>
            </a:endParaRPr>
          </a:p>
          <a:p>
            <a:r>
              <a:rPr lang="en-GB" sz="2800" dirty="0"/>
              <a:t>The primary vulnerabilities for end-user workstations are malicious code attacks.</a:t>
            </a:r>
          </a:p>
          <a:p>
            <a:r>
              <a:rPr lang="en-GB" sz="2800" dirty="0"/>
              <a:t> </a:t>
            </a:r>
          </a:p>
          <a:p>
            <a:r>
              <a:rPr lang="en-GB" sz="2800" b="1" dirty="0"/>
              <a:t>Malware,</a:t>
            </a:r>
            <a:r>
              <a:rPr lang="en-GB" sz="2800" dirty="0"/>
              <a:t> short for </a:t>
            </a:r>
            <a:r>
              <a:rPr lang="en-GB" sz="2800" b="1" dirty="0"/>
              <a:t>mal</a:t>
            </a:r>
            <a:r>
              <a:rPr lang="en-GB" sz="2800" dirty="0"/>
              <a:t>icious soft</a:t>
            </a:r>
            <a:r>
              <a:rPr lang="en-GB" sz="2800" b="1" dirty="0"/>
              <a:t>ware</a:t>
            </a:r>
            <a:r>
              <a:rPr lang="en-GB" sz="2800" dirty="0"/>
              <a:t> - is a special kind of software program or file deliberately designed to perform an unauthorized and often harmful action in a computer system. Malware includes viruses, worms, </a:t>
            </a:r>
            <a:r>
              <a:rPr lang="en-GB" sz="2800" dirty="0" err="1"/>
              <a:t>torjan</a:t>
            </a:r>
            <a:r>
              <a:rPr lang="en-GB" sz="2800" dirty="0"/>
              <a:t> horses, </a:t>
            </a:r>
            <a:r>
              <a:rPr lang="en-GB" sz="2800" dirty="0" err="1"/>
              <a:t>crimeware</a:t>
            </a:r>
            <a:r>
              <a:rPr lang="en-GB" sz="2800" dirty="0"/>
              <a:t>, adware, spyware etc… </a:t>
            </a:r>
          </a:p>
          <a:p>
            <a:endParaRPr lang="en-GB" sz="2000" dirty="0"/>
          </a:p>
          <a:p>
            <a:endParaRPr lang="en-GB" sz="1000" dirty="0"/>
          </a:p>
          <a:p>
            <a:pPr algn="ctr"/>
            <a:r>
              <a:rPr lang="en-GB" sz="2400" b="1" dirty="0">
                <a:solidFill>
                  <a:srgbClr val="00B0F0"/>
                </a:solidFill>
                <a:hlinkClick r:id="rId2" action="ppaction://hlinksldjump"/>
              </a:rPr>
              <a:t>Back</a:t>
            </a:r>
            <a:endParaRPr lang="en-US" sz="2400" b="1" dirty="0">
              <a:solidFill>
                <a:srgbClr val="00B0F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386364"/>
          </a:xfrm>
          <a:prstGeom prst="rect">
            <a:avLst/>
          </a:prstGeom>
          <a:noFill/>
        </p:spPr>
        <p:txBody>
          <a:bodyPr wrap="square" rtlCol="0">
            <a:spAutoFit/>
          </a:bodyPr>
          <a:lstStyle/>
          <a:p>
            <a:pPr lvl="0"/>
            <a:r>
              <a:rPr lang="en-GB" sz="2000" b="1" dirty="0">
                <a:solidFill>
                  <a:srgbClr val="7030A0"/>
                </a:solidFill>
              </a:rPr>
              <a:t>1. Viruses</a:t>
            </a:r>
          </a:p>
          <a:p>
            <a:endParaRPr lang="en-GB" sz="2000" dirty="0"/>
          </a:p>
          <a:p>
            <a:r>
              <a:rPr lang="en-GB" sz="2000" dirty="0"/>
              <a:t>A virus is a self-replicating malicious software that spreads by inserting copies of itself into other executable code or documents to execute an unwanted function on a host computer system. It is a parasitic program written intentionally to alter the way your computer operates without your permission or knowledge.</a:t>
            </a:r>
          </a:p>
          <a:p>
            <a:endParaRPr lang="en-GB" sz="2000" dirty="0"/>
          </a:p>
          <a:p>
            <a:r>
              <a:rPr lang="en-GB" sz="2000" dirty="0"/>
              <a:t>When one of these infected programs is run, the virus is secretly activated, enabling it to infect other programs in turn.  Viruses generally either cause frustration or physically damage the infected PC.</a:t>
            </a:r>
          </a:p>
          <a:p>
            <a:endParaRPr lang="en-GB" sz="2000" dirty="0"/>
          </a:p>
          <a:p>
            <a:r>
              <a:rPr lang="en-GB" sz="2000" b="1" dirty="0"/>
              <a:t>Keep in mind </a:t>
            </a:r>
            <a:r>
              <a:rPr lang="en-GB" sz="2000" dirty="0"/>
              <a:t>that not everything that goes wrong with a computer is caused by a computer virus or worm. Both hardware and software failure is still a leading cause of computer problems.</a:t>
            </a:r>
          </a:p>
          <a:p>
            <a:endParaRPr lang="en-GB" sz="2000" dirty="0"/>
          </a:p>
          <a:p>
            <a:endParaRPr lang="en-GB" sz="800" dirty="0"/>
          </a:p>
          <a:p>
            <a:pPr algn="ctr"/>
            <a:r>
              <a:rPr lang="en-GB" b="1" dirty="0">
                <a:solidFill>
                  <a:srgbClr val="00B0F0"/>
                </a:solidFill>
                <a:hlinkClick r:id="rId2" action="ppaction://hlinksldjump"/>
              </a:rPr>
              <a:t>Back</a:t>
            </a:r>
            <a:endParaRPr lang="en-US" b="1" dirty="0">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Cyber security terminologies:</a:t>
            </a:r>
            <a:endParaRPr lang="en-US" sz="4000" b="1" cap="all" dirty="0">
              <a:solidFill>
                <a:srgbClr val="002060"/>
              </a:solidFill>
            </a:endParaRPr>
          </a:p>
        </p:txBody>
      </p:sp>
      <p:sp>
        <p:nvSpPr>
          <p:cNvPr id="7" name="Content Placeholder 6"/>
          <p:cNvSpPr>
            <a:spLocks noGrp="1"/>
          </p:cNvSpPr>
          <p:nvPr>
            <p:ph sz="quarter" idx="1"/>
          </p:nvPr>
        </p:nvSpPr>
        <p:spPr/>
        <p:txBody>
          <a:bodyPr>
            <a:normAutofit/>
          </a:bodyPr>
          <a:lstStyle/>
          <a:p>
            <a:pPr>
              <a:buNone/>
            </a:pPr>
            <a:r>
              <a:rPr lang="en-GB" dirty="0">
                <a:hlinkClick r:id="rId2" action="ppaction://hlinksldjump"/>
              </a:rPr>
              <a:t>1.</a:t>
            </a:r>
            <a:r>
              <a:rPr lang="en-US" dirty="0">
                <a:hlinkClick r:id="rId2" action="ppaction://hlinksldjump"/>
              </a:rPr>
              <a:t>		</a:t>
            </a:r>
            <a:r>
              <a:rPr lang="en-GB" dirty="0">
                <a:hlinkClick r:id="rId2" action="ppaction://hlinksldjump"/>
              </a:rPr>
              <a:t>Data Breach</a:t>
            </a:r>
            <a:endParaRPr lang="en-US" dirty="0">
              <a:hlinkClick r:id="rId2" action="ppaction://hlinksldjump"/>
            </a:endParaRPr>
          </a:p>
          <a:p>
            <a:pPr>
              <a:buNone/>
            </a:pPr>
            <a:r>
              <a:rPr lang="en-GB" dirty="0">
                <a:hlinkClick r:id="rId2" action="ppaction://hlinksldjump"/>
              </a:rPr>
              <a:t>2.</a:t>
            </a:r>
            <a:r>
              <a:rPr lang="en-US" dirty="0">
                <a:hlinkClick r:id="rId2" action="ppaction://hlinksldjump"/>
              </a:rPr>
              <a:t>		</a:t>
            </a:r>
            <a:r>
              <a:rPr lang="en-GB" dirty="0">
                <a:hlinkClick r:id="rId2" action="ppaction://hlinksldjump"/>
              </a:rPr>
              <a:t>Active Attack</a:t>
            </a:r>
            <a:endParaRPr lang="en-US" dirty="0">
              <a:hlinkClick r:id="rId2" action="ppaction://hlinksldjump"/>
            </a:endParaRPr>
          </a:p>
          <a:p>
            <a:pPr>
              <a:buNone/>
            </a:pPr>
            <a:r>
              <a:rPr lang="en-GB" dirty="0">
                <a:hlinkClick r:id="rId2" action="ppaction://hlinksldjump"/>
              </a:rPr>
              <a:t>3.</a:t>
            </a:r>
            <a:r>
              <a:rPr lang="en-US" dirty="0">
                <a:hlinkClick r:id="rId2" action="ppaction://hlinksldjump"/>
              </a:rPr>
              <a:t>		</a:t>
            </a:r>
            <a:r>
              <a:rPr lang="en-GB" dirty="0">
                <a:hlinkClick r:id="rId2" action="ppaction://hlinksldjump"/>
              </a:rPr>
              <a:t>Passive Attack</a:t>
            </a:r>
            <a:r>
              <a:rPr lang="en-GB" dirty="0"/>
              <a:t>	</a:t>
            </a:r>
            <a:endParaRPr lang="en-US" dirty="0"/>
          </a:p>
          <a:p>
            <a:pPr>
              <a:buNone/>
            </a:pPr>
            <a:r>
              <a:rPr lang="en-GB" dirty="0">
                <a:hlinkClick r:id="rId3" action="ppaction://hlinksldjump"/>
              </a:rPr>
              <a:t>4.</a:t>
            </a:r>
            <a:r>
              <a:rPr lang="en-US" dirty="0">
                <a:hlinkClick r:id="rId3" action="ppaction://hlinksldjump"/>
              </a:rPr>
              <a:t>		</a:t>
            </a:r>
            <a:r>
              <a:rPr lang="en-GB" dirty="0">
                <a:hlinkClick r:id="rId3" action="ppaction://hlinksldjump"/>
              </a:rPr>
              <a:t>Intrusion Detection</a:t>
            </a:r>
            <a:endParaRPr lang="en-US" dirty="0">
              <a:hlinkClick r:id="rId3" action="ppaction://hlinksldjump"/>
            </a:endParaRPr>
          </a:p>
          <a:p>
            <a:pPr>
              <a:buNone/>
            </a:pPr>
            <a:r>
              <a:rPr lang="en-GB" dirty="0">
                <a:hlinkClick r:id="rId3" action="ppaction://hlinksldjump"/>
              </a:rPr>
              <a:t>5.</a:t>
            </a:r>
            <a:r>
              <a:rPr lang="en-US" dirty="0">
                <a:hlinkClick r:id="rId3" action="ppaction://hlinksldjump"/>
              </a:rPr>
              <a:t>		</a:t>
            </a:r>
            <a:r>
              <a:rPr lang="en-GB" dirty="0">
                <a:hlinkClick r:id="rId3" action="ppaction://hlinksldjump"/>
              </a:rPr>
              <a:t>White list</a:t>
            </a:r>
            <a:endParaRPr lang="en-US" dirty="0">
              <a:hlinkClick r:id="rId3" action="ppaction://hlinksldjump"/>
            </a:endParaRPr>
          </a:p>
          <a:p>
            <a:pPr>
              <a:buNone/>
            </a:pPr>
            <a:r>
              <a:rPr lang="en-GB" dirty="0">
                <a:hlinkClick r:id="rId3" action="ppaction://hlinksldjump"/>
              </a:rPr>
              <a:t>6.</a:t>
            </a:r>
            <a:r>
              <a:rPr lang="en-US" dirty="0">
                <a:hlinkClick r:id="rId3" action="ppaction://hlinksldjump"/>
              </a:rPr>
              <a:t>		</a:t>
            </a:r>
            <a:r>
              <a:rPr lang="en-GB" dirty="0">
                <a:hlinkClick r:id="rId3" action="ppaction://hlinksldjump"/>
              </a:rPr>
              <a:t>Black list</a:t>
            </a:r>
            <a:endParaRPr lang="en-US" dirty="0">
              <a:hlinkClick r:id="rId3" action="ppaction://hlinksldjump"/>
            </a:endParaRPr>
          </a:p>
          <a:p>
            <a:pPr>
              <a:buNone/>
            </a:pPr>
            <a:r>
              <a:rPr lang="en-GB" dirty="0">
                <a:hlinkClick r:id="rId3" action="ppaction://hlinksldjump"/>
              </a:rPr>
              <a:t>7.</a:t>
            </a:r>
            <a:r>
              <a:rPr lang="en-US" dirty="0">
                <a:hlinkClick r:id="rId3" action="ppaction://hlinksldjump"/>
              </a:rPr>
              <a:t>		</a:t>
            </a:r>
            <a:r>
              <a:rPr lang="en-GB" dirty="0">
                <a:hlinkClick r:id="rId3" action="ppaction://hlinksldjump"/>
              </a:rPr>
              <a:t>Access</a:t>
            </a:r>
            <a:endParaRPr lang="en-US" dirty="0"/>
          </a:p>
          <a:p>
            <a:pPr>
              <a:buNone/>
            </a:pPr>
            <a:r>
              <a:rPr lang="en-GB" dirty="0">
                <a:hlinkClick r:id="rId4" action="ppaction://hlinksldjump"/>
              </a:rPr>
              <a:t>8.</a:t>
            </a:r>
            <a:r>
              <a:rPr lang="en-US" dirty="0">
                <a:hlinkClick r:id="rId4" action="ppaction://hlinksldjump"/>
              </a:rPr>
              <a:t>		</a:t>
            </a:r>
            <a:r>
              <a:rPr lang="en-GB" dirty="0">
                <a:hlinkClick r:id="rId4" action="ppaction://hlinksldjump"/>
              </a:rPr>
              <a:t>Information Assurance</a:t>
            </a:r>
            <a:endParaRPr lang="en-US" dirty="0">
              <a:hlinkClick r:id="rId4" action="ppaction://hlinksldjump"/>
            </a:endParaRPr>
          </a:p>
          <a:p>
            <a:pPr>
              <a:buNone/>
            </a:pPr>
            <a:r>
              <a:rPr lang="en-GB" dirty="0">
                <a:hlinkClick r:id="rId4" action="ppaction://hlinksldjump"/>
              </a:rPr>
              <a:t>9.</a:t>
            </a:r>
            <a:r>
              <a:rPr lang="en-US" dirty="0">
                <a:hlinkClick r:id="rId4" action="ppaction://hlinksldjump"/>
              </a:rPr>
              <a:t>		</a:t>
            </a:r>
            <a:r>
              <a:rPr lang="en-GB" dirty="0" err="1">
                <a:hlinkClick r:id="rId4" action="ppaction://hlinksldjump"/>
              </a:rPr>
              <a:t>Phishing</a:t>
            </a:r>
            <a:endParaRPr lang="en-US" dirty="0">
              <a:hlinkClick r:id="rId4" action="ppaction://hlinksldjump"/>
            </a:endParaRPr>
          </a:p>
          <a:p>
            <a:pPr>
              <a:buNone/>
            </a:pPr>
            <a:r>
              <a:rPr lang="en-GB" dirty="0">
                <a:hlinkClick r:id="rId4" action="ppaction://hlinksldjump"/>
              </a:rPr>
              <a:t>10.</a:t>
            </a:r>
            <a:r>
              <a:rPr lang="en-US" dirty="0">
                <a:hlinkClick r:id="rId4" action="ppaction://hlinksldjump"/>
              </a:rPr>
              <a:t>	</a:t>
            </a:r>
            <a:r>
              <a:rPr lang="en-GB" dirty="0">
                <a:hlinkClick r:id="rId4" action="ppaction://hlinksldjump"/>
              </a:rPr>
              <a:t>Digital Forensics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263253"/>
          </a:xfrm>
          <a:prstGeom prst="rect">
            <a:avLst/>
          </a:prstGeom>
          <a:noFill/>
        </p:spPr>
        <p:txBody>
          <a:bodyPr wrap="square" rtlCol="0">
            <a:spAutoFit/>
          </a:bodyPr>
          <a:lstStyle/>
          <a:p>
            <a:pPr lvl="0"/>
            <a:r>
              <a:rPr lang="en-GB" b="1" dirty="0">
                <a:solidFill>
                  <a:srgbClr val="7030A0"/>
                </a:solidFill>
              </a:rPr>
              <a:t>2. Worms</a:t>
            </a:r>
          </a:p>
          <a:p>
            <a:r>
              <a:rPr lang="en-GB" dirty="0"/>
              <a:t>A worm is a piece of software that uses computer networks and security weakness to create copies of itself. A copy of the worm will scan the network for any other machine that has a specific security flaw. It replicates itself to the new machine using the security flaw, and then begins scanning and replicating a new. </a:t>
            </a:r>
          </a:p>
          <a:p>
            <a:r>
              <a:rPr lang="en-GB" dirty="0"/>
              <a:t>Examples: </a:t>
            </a:r>
            <a:r>
              <a:rPr lang="en-GB" dirty="0" err="1"/>
              <a:t>Brontok</a:t>
            </a:r>
            <a:r>
              <a:rPr lang="en-GB" dirty="0"/>
              <a:t>, Code Red, </a:t>
            </a:r>
            <a:r>
              <a:rPr lang="en-GB" dirty="0" err="1"/>
              <a:t>Mydoom</a:t>
            </a:r>
            <a:r>
              <a:rPr lang="en-GB" dirty="0"/>
              <a:t>, ILOVEYOU etc…</a:t>
            </a:r>
          </a:p>
          <a:p>
            <a:endParaRPr lang="en-GB" dirty="0"/>
          </a:p>
          <a:p>
            <a:pPr lvl="0"/>
            <a:r>
              <a:rPr lang="en-GB" b="1" dirty="0">
                <a:solidFill>
                  <a:srgbClr val="7030A0"/>
                </a:solidFill>
              </a:rPr>
              <a:t>3. Trojan Horse</a:t>
            </a:r>
          </a:p>
          <a:p>
            <a:r>
              <a:rPr lang="en-GB" dirty="0"/>
              <a:t>A Trojan horse is a program (an application) that, once run, does something that the user doesn't want or request. The program doesn't necessarily infect other files or spread to other systems. One of the most dangerous types of Trojan horse is a program that claims to rid your computer of viruses but instead introduces viruses onto your computer.</a:t>
            </a:r>
          </a:p>
          <a:p>
            <a:r>
              <a:rPr lang="en-GB" dirty="0"/>
              <a:t>A Trojan may give a hacker remote access to a targeted computer system. Operations that could be performed by a hacker on a targeted computer system include:</a:t>
            </a:r>
          </a:p>
          <a:p>
            <a:pPr marL="269875" indent="-269875">
              <a:buFont typeface="Arial" pitchFamily="34" charset="0"/>
              <a:buChar char="•"/>
            </a:pPr>
            <a:r>
              <a:rPr lang="en-GB" dirty="0"/>
              <a:t>Crashing the computer, e.g. with "blue screen of death"</a:t>
            </a:r>
          </a:p>
          <a:p>
            <a:pPr marL="269875" indent="-269875">
              <a:buFont typeface="Arial" pitchFamily="34" charset="0"/>
              <a:buChar char="•"/>
            </a:pPr>
            <a:r>
              <a:rPr lang="en-GB" dirty="0"/>
              <a:t>Data corruption</a:t>
            </a:r>
          </a:p>
          <a:p>
            <a:pPr marL="269875" indent="-269875">
              <a:buFont typeface="Arial" pitchFamily="34" charset="0"/>
              <a:buChar char="•"/>
            </a:pPr>
            <a:r>
              <a:rPr lang="en-GB" dirty="0"/>
              <a:t>Formatting disks, destroying all contents etc…</a:t>
            </a:r>
          </a:p>
          <a:p>
            <a:endParaRPr lang="en-GB" sz="700" dirty="0"/>
          </a:p>
          <a:p>
            <a:pPr algn="ctr"/>
            <a:r>
              <a:rPr lang="en-GB" sz="1600" b="1" dirty="0">
                <a:solidFill>
                  <a:srgbClr val="00B0F0"/>
                </a:solidFill>
                <a:hlinkClick r:id="rId2" action="ppaction://hlinksldjump"/>
              </a:rPr>
              <a:t>Back</a:t>
            </a:r>
            <a:endParaRPr lang="en-US" sz="1600" b="1" dirty="0">
              <a:solidFill>
                <a:srgbClr val="00B0F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109091"/>
          </a:xfrm>
          <a:prstGeom prst="rect">
            <a:avLst/>
          </a:prstGeom>
          <a:noFill/>
        </p:spPr>
        <p:txBody>
          <a:bodyPr wrap="square" rtlCol="0">
            <a:spAutoFit/>
          </a:bodyPr>
          <a:lstStyle/>
          <a:p>
            <a:pPr lvl="0"/>
            <a:r>
              <a:rPr lang="en-GB" sz="2000" b="1" dirty="0">
                <a:solidFill>
                  <a:srgbClr val="7030A0"/>
                </a:solidFill>
              </a:rPr>
              <a:t>4. Spyware</a:t>
            </a:r>
          </a:p>
          <a:p>
            <a:r>
              <a:rPr lang="en-GB" sz="2000" dirty="0"/>
              <a:t>Spyware is a program that gathers information about a computer user without their permissions.</a:t>
            </a:r>
          </a:p>
          <a:p>
            <a:r>
              <a:rPr lang="en-GB" sz="2000" dirty="0"/>
              <a:t>As the name suggests, this is software that is designed to gather your data and forward it to a third party without your permission or knowledge. Such programs may monitor key presses ('</a:t>
            </a:r>
            <a:r>
              <a:rPr lang="en-GB" sz="2000" dirty="0" err="1"/>
              <a:t>keyloggers</a:t>
            </a:r>
            <a:r>
              <a:rPr lang="en-GB" sz="2000" dirty="0"/>
              <a:t>'), collect confidential information (passwords, credit card numbers, PIN numbers, etc.)</a:t>
            </a:r>
          </a:p>
          <a:p>
            <a:endParaRPr lang="en-GB" sz="2000" dirty="0"/>
          </a:p>
          <a:p>
            <a:pPr lvl="0"/>
            <a:r>
              <a:rPr lang="en-GB" sz="2000" b="1" i="1" dirty="0"/>
              <a:t>Key loggers</a:t>
            </a:r>
          </a:p>
          <a:p>
            <a:r>
              <a:rPr lang="en-GB" sz="2000" dirty="0"/>
              <a:t>These are programs which record key presses (i.e. what a user types on the keyboard) and can be used by a hacker to obtain confidential data (login details, passwords, credit card numbers, </a:t>
            </a:r>
            <a:r>
              <a:rPr lang="en-GB" sz="2000" dirty="0" err="1"/>
              <a:t>PINs</a:t>
            </a:r>
            <a:r>
              <a:rPr lang="en-GB" sz="2000" dirty="0"/>
              <a:t>, etc.). Backdoor Trojans typically come with an integrated </a:t>
            </a:r>
            <a:r>
              <a:rPr lang="en-GB" sz="2000" dirty="0" err="1"/>
              <a:t>keylogger</a:t>
            </a:r>
            <a:r>
              <a:rPr lang="en-GB" sz="2000" dirty="0"/>
              <a:t>.</a:t>
            </a:r>
          </a:p>
          <a:p>
            <a:endParaRPr lang="en-GB" sz="800" dirty="0"/>
          </a:p>
          <a:p>
            <a:pPr algn="ctr"/>
            <a:r>
              <a:rPr lang="en-GB" b="1" dirty="0">
                <a:solidFill>
                  <a:srgbClr val="00B0F0"/>
                </a:solidFill>
                <a:hlinkClick r:id="rId2" action="ppaction://hlinksldjump"/>
              </a:rPr>
              <a:t>Back</a:t>
            </a:r>
            <a:endParaRPr lang="en-US" b="1" dirty="0">
              <a:solidFill>
                <a:srgbClr val="00B0F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5663089"/>
          </a:xfrm>
          <a:prstGeom prst="rect">
            <a:avLst/>
          </a:prstGeom>
          <a:noFill/>
        </p:spPr>
        <p:txBody>
          <a:bodyPr wrap="square" rtlCol="0">
            <a:spAutoFit/>
          </a:bodyPr>
          <a:lstStyle/>
          <a:p>
            <a:pPr lvl="0"/>
            <a:r>
              <a:rPr lang="en-GB" sz="2400" b="1" dirty="0">
                <a:solidFill>
                  <a:srgbClr val="7030A0"/>
                </a:solidFill>
              </a:rPr>
              <a:t>5. Adware</a:t>
            </a:r>
          </a:p>
          <a:p>
            <a:pPr lvl="0"/>
            <a:endParaRPr lang="en-GB" sz="2400" b="1" dirty="0">
              <a:solidFill>
                <a:srgbClr val="7030A0"/>
              </a:solidFill>
            </a:endParaRPr>
          </a:p>
          <a:p>
            <a:r>
              <a:rPr lang="en-GB" sz="2400" dirty="0"/>
              <a:t>Adware is the general term applied to programs that either launch advertisements (often pop-up banners) or re-direct search results to promotional web sites that appear on a computer screen. </a:t>
            </a:r>
          </a:p>
          <a:p>
            <a:endParaRPr lang="en-GB" sz="2400" dirty="0"/>
          </a:p>
          <a:p>
            <a:r>
              <a:rPr lang="en-GB" sz="2400" dirty="0"/>
              <a:t>Adware is often built into freeware or shareware programs: if you download a freeware program, the adware is installed on your system without your knowledge or consent. Sometimes a Trojan will secretly download an adware program from a web site and install it on your computer. </a:t>
            </a:r>
          </a:p>
          <a:p>
            <a:pPr lvl="0"/>
            <a:endParaRPr lang="en-GB" sz="2400" dirty="0"/>
          </a:p>
          <a:p>
            <a:endParaRPr lang="en-GB" sz="900" dirty="0"/>
          </a:p>
          <a:p>
            <a:pPr algn="ctr"/>
            <a:r>
              <a:rPr lang="en-GB" sz="2000" b="1" dirty="0">
                <a:solidFill>
                  <a:srgbClr val="00B0F0"/>
                </a:solidFill>
                <a:hlinkClick r:id="rId2" action="ppaction://hlinksldjump"/>
              </a:rPr>
              <a:t>Back</a:t>
            </a:r>
            <a:endParaRPr lang="en-US" sz="2000" b="1" dirty="0">
              <a:solidFill>
                <a:srgbClr val="00B0F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340197"/>
          </a:xfrm>
          <a:prstGeom prst="rect">
            <a:avLst/>
          </a:prstGeom>
          <a:noFill/>
        </p:spPr>
        <p:txBody>
          <a:bodyPr wrap="square" rtlCol="0">
            <a:spAutoFit/>
          </a:bodyPr>
          <a:lstStyle/>
          <a:p>
            <a:pPr lvl="0"/>
            <a:r>
              <a:rPr lang="en-GB" sz="2000" b="1" dirty="0">
                <a:solidFill>
                  <a:srgbClr val="7030A0"/>
                </a:solidFill>
              </a:rPr>
              <a:t>6. Backdoor</a:t>
            </a:r>
          </a:p>
          <a:p>
            <a:r>
              <a:rPr lang="en-GB" sz="2000" dirty="0"/>
              <a:t>A backdoor is a way of accessing a computer without going through the normal access routines such as entering a name and password. It can be installed by a virus or even by legitimate programs.</a:t>
            </a:r>
          </a:p>
          <a:p>
            <a:endParaRPr lang="en-GB" sz="2000" dirty="0"/>
          </a:p>
          <a:p>
            <a:r>
              <a:rPr lang="en-GB" sz="2000" b="1" i="1" dirty="0"/>
              <a:t>6.1 </a:t>
            </a:r>
            <a:r>
              <a:rPr lang="en-GB" sz="2000" b="1" i="1" dirty="0" err="1"/>
              <a:t>Rootkit</a:t>
            </a:r>
            <a:endParaRPr lang="en-GB" sz="2000" b="1" i="1" dirty="0"/>
          </a:p>
          <a:p>
            <a:r>
              <a:rPr lang="en-GB" sz="2000" dirty="0"/>
              <a:t>A </a:t>
            </a:r>
            <a:r>
              <a:rPr lang="en-GB" sz="2000" dirty="0" err="1"/>
              <a:t>rootkit</a:t>
            </a:r>
            <a:r>
              <a:rPr lang="en-GB" sz="2000" dirty="0"/>
              <a:t> is a tool that enable administrator-level access to a computer or computer network. Typically, a cracker installs a </a:t>
            </a:r>
            <a:r>
              <a:rPr lang="en-GB" sz="2000" dirty="0" err="1"/>
              <a:t>rootkit</a:t>
            </a:r>
            <a:r>
              <a:rPr lang="en-GB" sz="2000" dirty="0"/>
              <a:t> on a computer after first obtaining user-level access after cracking a password. Once the </a:t>
            </a:r>
            <a:r>
              <a:rPr lang="en-GB" sz="2000" dirty="0" err="1"/>
              <a:t>rootkit</a:t>
            </a:r>
            <a:r>
              <a:rPr lang="en-GB" sz="2000" dirty="0"/>
              <a:t> is installed, it allows the attacker to gain root or privileged access to the computer and, possibly, other machines on the network. </a:t>
            </a:r>
          </a:p>
          <a:p>
            <a:endParaRPr lang="en-GB" sz="2000" dirty="0"/>
          </a:p>
          <a:p>
            <a:r>
              <a:rPr lang="en-GB" sz="2000" dirty="0"/>
              <a:t>A </a:t>
            </a:r>
            <a:r>
              <a:rPr lang="en-GB" sz="2000" dirty="0" err="1"/>
              <a:t>rootkit</a:t>
            </a:r>
            <a:r>
              <a:rPr lang="en-GB" sz="2000" dirty="0"/>
              <a:t> may consist of spyware and other programs that: monitor traffic and keystrokes; create a "backdoor" into the system for the hacker's use; alter log files; attack other machines on the network; and alter existing system tools to escape detection.</a:t>
            </a:r>
          </a:p>
          <a:p>
            <a:pPr algn="ctr"/>
            <a:r>
              <a:rPr lang="en-GB" b="1" dirty="0">
                <a:solidFill>
                  <a:srgbClr val="00B0F0"/>
                </a:solidFill>
                <a:hlinkClick r:id="rId2" action="ppaction://hlinksldjump"/>
              </a:rPr>
              <a:t>Back</a:t>
            </a:r>
            <a:endParaRPr lang="en-US" b="1" dirty="0">
              <a:solidFill>
                <a:srgbClr val="00B0F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533400"/>
            <a:ext cx="7620000" cy="6155531"/>
          </a:xfrm>
          <a:prstGeom prst="rect">
            <a:avLst/>
          </a:prstGeom>
          <a:noFill/>
        </p:spPr>
        <p:txBody>
          <a:bodyPr wrap="square" rtlCol="0">
            <a:spAutoFit/>
          </a:bodyPr>
          <a:lstStyle/>
          <a:p>
            <a:r>
              <a:rPr lang="en-GB" b="1" dirty="0">
                <a:solidFill>
                  <a:srgbClr val="7030A0"/>
                </a:solidFill>
              </a:rPr>
              <a:t>Dos/</a:t>
            </a:r>
            <a:r>
              <a:rPr lang="en-GB" b="1" dirty="0" err="1">
                <a:solidFill>
                  <a:srgbClr val="7030A0"/>
                </a:solidFill>
              </a:rPr>
              <a:t>DDoS</a:t>
            </a:r>
            <a:r>
              <a:rPr lang="en-GB" b="1" dirty="0">
                <a:solidFill>
                  <a:srgbClr val="7030A0"/>
                </a:solidFill>
              </a:rPr>
              <a:t> Attacks</a:t>
            </a:r>
          </a:p>
          <a:p>
            <a:r>
              <a:rPr lang="en-GB" dirty="0"/>
              <a:t>A Denial-of-Service (</a:t>
            </a:r>
            <a:r>
              <a:rPr lang="en-GB" dirty="0" err="1"/>
              <a:t>DoS</a:t>
            </a:r>
            <a:r>
              <a:rPr lang="en-GB" dirty="0"/>
              <a:t>) attack is designed to delay or stop the normal functioning of a web site, server or other network resource. There are various ways for hackers to achieve this. One common method is to flood a server by sending it more requests than it is able to handle. This will make the server run slower than usual (and web pages will take much longer to open), and may crash the server completely (causing all websites on the server to go down).</a:t>
            </a:r>
          </a:p>
          <a:p>
            <a:endParaRPr lang="en-GB" dirty="0"/>
          </a:p>
          <a:p>
            <a:r>
              <a:rPr lang="en-GB" dirty="0"/>
              <a:t>If an attacker uses a thousand systems to simultaneously launch </a:t>
            </a:r>
            <a:r>
              <a:rPr lang="en-GB" dirty="0" err="1"/>
              <a:t>smurf</a:t>
            </a:r>
            <a:r>
              <a:rPr lang="en-GB" dirty="0"/>
              <a:t> attacks against a remote host, this would be classified as a </a:t>
            </a:r>
            <a:r>
              <a:rPr lang="en-GB" i="1" dirty="0" err="1"/>
              <a:t>DDoS</a:t>
            </a:r>
            <a:r>
              <a:rPr lang="en-GB" i="1" dirty="0"/>
              <a:t> (Distributed Denial of Service) </a:t>
            </a:r>
            <a:r>
              <a:rPr lang="en-GB" dirty="0"/>
              <a:t>attack.</a:t>
            </a:r>
          </a:p>
          <a:p>
            <a:r>
              <a:rPr lang="en-GB" b="1" dirty="0"/>
              <a:t>A </a:t>
            </a:r>
            <a:r>
              <a:rPr lang="en-GB" b="1" dirty="0" err="1"/>
              <a:t>DoS</a:t>
            </a:r>
            <a:r>
              <a:rPr lang="en-GB" b="1" dirty="0"/>
              <a:t> attack can be perpetrated in a number of ways:</a:t>
            </a:r>
            <a:endParaRPr lang="en-GB" dirty="0"/>
          </a:p>
          <a:p>
            <a:pPr marL="269875" lvl="0" indent="-269875">
              <a:buFont typeface="Arial" pitchFamily="34" charset="0"/>
              <a:buChar char="•"/>
            </a:pPr>
            <a:r>
              <a:rPr lang="en-GB" dirty="0"/>
              <a:t>Consumption of computational resources, such as bandwidth, disk space, or processor time </a:t>
            </a:r>
          </a:p>
          <a:p>
            <a:pPr marL="269875" lvl="0" indent="-269875">
              <a:buFont typeface="Arial" pitchFamily="34" charset="0"/>
              <a:buChar char="•"/>
            </a:pPr>
            <a:r>
              <a:rPr lang="en-GB" dirty="0"/>
              <a:t>Disruption of configuration information, such as routing information. </a:t>
            </a:r>
          </a:p>
          <a:p>
            <a:pPr marL="269875" lvl="0" indent="-269875">
              <a:buFont typeface="Arial" pitchFamily="34" charset="0"/>
              <a:buChar char="•"/>
            </a:pPr>
            <a:r>
              <a:rPr lang="en-GB" dirty="0"/>
              <a:t>Disruption of physical network components. </a:t>
            </a:r>
          </a:p>
          <a:p>
            <a:pPr marL="269875" lvl="0" indent="-269875">
              <a:buFont typeface="Arial" pitchFamily="34" charset="0"/>
              <a:buChar char="•"/>
            </a:pPr>
            <a:r>
              <a:rPr lang="en-GB" dirty="0"/>
              <a:t>Obstructing the communication media between the intended users and the victim so that they can no longer communicate adequately. </a:t>
            </a:r>
          </a:p>
          <a:p>
            <a:endParaRPr lang="en-GB" dirty="0"/>
          </a:p>
          <a:p>
            <a:pPr algn="ctr"/>
            <a:r>
              <a:rPr lang="en-GB" sz="1600" b="1" dirty="0">
                <a:solidFill>
                  <a:srgbClr val="00B0F0"/>
                </a:solidFill>
                <a:hlinkClick r:id="rId2" action="ppaction://hlinksldjump"/>
              </a:rPr>
              <a:t>Back</a:t>
            </a:r>
            <a:endParaRPr lang="en-US" sz="1600" b="1" dirty="0">
              <a:solidFill>
                <a:srgbClr val="00B0F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Cyber Security Tips for users:</a:t>
            </a:r>
            <a:endParaRPr lang="en-US" sz="4000" b="1" cap="all" dirty="0">
              <a:solidFill>
                <a:srgbClr val="002060"/>
              </a:solidFill>
            </a:endParaRPr>
          </a:p>
        </p:txBody>
      </p:sp>
      <p:sp>
        <p:nvSpPr>
          <p:cNvPr id="7" name="Content Placeholder 6"/>
          <p:cNvSpPr>
            <a:spLocks noGrp="1"/>
          </p:cNvSpPr>
          <p:nvPr>
            <p:ph sz="quarter" idx="1"/>
          </p:nvPr>
        </p:nvSpPr>
        <p:spPr/>
        <p:txBody>
          <a:bodyPr>
            <a:normAutofit/>
          </a:bodyPr>
          <a:lstStyle/>
          <a:p>
            <a:r>
              <a:rPr lang="en-GB" dirty="0">
                <a:hlinkClick r:id="rId2" action="ppaction://hlinksldjump"/>
              </a:rPr>
              <a:t>General Tips</a:t>
            </a:r>
            <a:endParaRPr lang="en-US" dirty="0"/>
          </a:p>
          <a:p>
            <a:r>
              <a:rPr lang="en-GB" dirty="0">
                <a:hlinkClick r:id="rId3" action="ppaction://hlinksldjump"/>
              </a:rPr>
              <a:t>Email</a:t>
            </a:r>
            <a:endParaRPr lang="en-US" dirty="0">
              <a:hlinkClick r:id="rId3" action="ppaction://hlinksldjump"/>
            </a:endParaRPr>
          </a:p>
          <a:p>
            <a:r>
              <a:rPr lang="en-GB" dirty="0">
                <a:hlinkClick r:id="rId3" action="ppaction://hlinksldjump"/>
              </a:rPr>
              <a:t>Social Media, Video Games, Forums, Chat Sites and more</a:t>
            </a:r>
            <a:endParaRPr lang="en-US" dirty="0"/>
          </a:p>
          <a:p>
            <a:r>
              <a:rPr lang="en-GB" dirty="0">
                <a:hlinkClick r:id="rId4" action="ppaction://hlinksldjump"/>
              </a:rPr>
              <a:t>Mobile</a:t>
            </a:r>
            <a:endParaRPr lang="en-US" dirty="0">
              <a:hlinkClick r:id="rId4" action="ppaction://hlinksldjump"/>
            </a:endParaRPr>
          </a:p>
          <a:p>
            <a:r>
              <a:rPr lang="en-GB" dirty="0">
                <a:hlinkClick r:id="rId4" action="ppaction://hlinksldjump"/>
              </a:rPr>
              <a:t>At Home</a:t>
            </a:r>
            <a:endParaRPr lang="en-US" dirty="0"/>
          </a:p>
          <a:p>
            <a:r>
              <a:rPr lang="en-GB" dirty="0">
                <a:hlinkClick r:id="rId5" action="ppaction://hlinksldjump"/>
              </a:rPr>
              <a:t>At Work</a:t>
            </a:r>
            <a:endParaRPr lang="en-US" dirty="0"/>
          </a:p>
          <a:p>
            <a:r>
              <a:rPr lang="en-GB" dirty="0">
                <a:hlinkClick r:id="rId6" action="ppaction://hlinksldjump"/>
              </a:rPr>
              <a:t>Keep in mind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Social engineering:</a:t>
            </a:r>
            <a:endParaRPr lang="en-US" sz="4000" b="1" cap="all" dirty="0">
              <a:solidFill>
                <a:srgbClr val="002060"/>
              </a:solidFill>
            </a:endParaRPr>
          </a:p>
        </p:txBody>
      </p:sp>
      <p:sp>
        <p:nvSpPr>
          <p:cNvPr id="7" name="Content Placeholder 6"/>
          <p:cNvSpPr>
            <a:spLocks noGrp="1"/>
          </p:cNvSpPr>
          <p:nvPr>
            <p:ph sz="quarter" idx="1"/>
          </p:nvPr>
        </p:nvSpPr>
        <p:spPr/>
        <p:txBody>
          <a:bodyPr>
            <a:normAutofit fontScale="92500" lnSpcReduction="10000"/>
          </a:bodyPr>
          <a:lstStyle/>
          <a:p>
            <a:pPr marL="0" indent="0">
              <a:buNone/>
            </a:pPr>
            <a:r>
              <a:rPr lang="en-US" dirty="0"/>
              <a:t>Social Engineering is the act of tricking computer users into performing actions or revealing private and confidential information, e.g. passwords, email addresses, etc, by exploiting the natural tendency of a person to trust and/or by exploiting a person's emotional response.</a:t>
            </a:r>
          </a:p>
          <a:p>
            <a:pPr marL="0" indent="0">
              <a:buNone/>
            </a:pPr>
            <a:endParaRPr lang="en-GB" dirty="0"/>
          </a:p>
          <a:p>
            <a:pPr>
              <a:buNone/>
            </a:pPr>
            <a:r>
              <a:rPr lang="en-GB" dirty="0"/>
              <a:t>1.</a:t>
            </a:r>
            <a:r>
              <a:rPr lang="en-US" dirty="0"/>
              <a:t>	</a:t>
            </a:r>
            <a:r>
              <a:rPr lang="en-GB" dirty="0" err="1">
                <a:hlinkClick r:id="rId2" action="ppaction://hlinksldjump"/>
              </a:rPr>
              <a:t>Phishing</a:t>
            </a:r>
            <a:endParaRPr lang="en-US" dirty="0"/>
          </a:p>
          <a:p>
            <a:pPr>
              <a:buNone/>
            </a:pPr>
            <a:r>
              <a:rPr lang="en-GB" dirty="0"/>
              <a:t>2.</a:t>
            </a:r>
            <a:r>
              <a:rPr lang="en-US" dirty="0"/>
              <a:t>	</a:t>
            </a:r>
            <a:r>
              <a:rPr lang="en-GB" dirty="0">
                <a:hlinkClick r:id="rId3" action="ppaction://hlinksldjump"/>
              </a:rPr>
              <a:t>Masquerading (Identity Theft)</a:t>
            </a:r>
            <a:endParaRPr lang="en-US" dirty="0"/>
          </a:p>
          <a:p>
            <a:pPr>
              <a:buNone/>
            </a:pPr>
            <a:r>
              <a:rPr lang="en-GB" dirty="0"/>
              <a:t>3.</a:t>
            </a:r>
            <a:r>
              <a:rPr lang="en-US" dirty="0"/>
              <a:t>	</a:t>
            </a:r>
            <a:r>
              <a:rPr lang="en-GB" dirty="0">
                <a:hlinkClick r:id="rId4" action="ppaction://hlinksldjump"/>
              </a:rPr>
              <a:t>Scamming</a:t>
            </a:r>
            <a:endParaRPr lang="en-US" dirty="0"/>
          </a:p>
          <a:p>
            <a:pPr>
              <a:buNone/>
            </a:pPr>
            <a:r>
              <a:rPr lang="en-GB" dirty="0"/>
              <a:t>4.</a:t>
            </a:r>
            <a:r>
              <a:rPr lang="en-US" dirty="0"/>
              <a:t>	</a:t>
            </a:r>
            <a:r>
              <a:rPr lang="en-GB" dirty="0">
                <a:hlinkClick r:id="rId5" action="ppaction://hlinksldjump"/>
              </a:rPr>
              <a:t>Spamming</a:t>
            </a:r>
            <a:endParaRPr lang="en-US" dirty="0"/>
          </a:p>
          <a:p>
            <a:pPr>
              <a:buNone/>
            </a:pPr>
            <a:r>
              <a:rPr lang="en-GB" dirty="0"/>
              <a:t>5.</a:t>
            </a:r>
            <a:r>
              <a:rPr lang="en-US" dirty="0"/>
              <a:t>	</a:t>
            </a:r>
            <a:r>
              <a:rPr lang="en-GB" dirty="0" err="1">
                <a:hlinkClick r:id="rId6" action="ppaction://hlinksldjump"/>
              </a:rPr>
              <a:t>Pharming</a:t>
            </a:r>
            <a:endParaRPr lang="en-GB" dirty="0"/>
          </a:p>
          <a:p>
            <a:pPr algn="ctr">
              <a:buNone/>
            </a:pPr>
            <a:r>
              <a:rPr lang="en-GB" dirty="0">
                <a:solidFill>
                  <a:srgbClr val="00B0F0"/>
                </a:solidFill>
                <a:hlinkClick r:id="rId7" action="ppaction://hlinksldjump"/>
              </a:rPr>
              <a:t>Back</a:t>
            </a:r>
            <a:endParaRPr lang="en-US" dirty="0">
              <a:solidFill>
                <a:srgbClr val="00B0F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Attackers Profile (categories):</a:t>
            </a:r>
            <a:endParaRPr lang="en-US" sz="4000" b="1" cap="all" dirty="0">
              <a:solidFill>
                <a:srgbClr val="002060"/>
              </a:solidFill>
            </a:endParaRPr>
          </a:p>
        </p:txBody>
      </p:sp>
      <p:sp>
        <p:nvSpPr>
          <p:cNvPr id="7" name="Content Placeholder 6"/>
          <p:cNvSpPr>
            <a:spLocks noGrp="1"/>
          </p:cNvSpPr>
          <p:nvPr>
            <p:ph sz="quarter" idx="1"/>
          </p:nvPr>
        </p:nvSpPr>
        <p:spPr/>
        <p:txBody>
          <a:bodyPr>
            <a:normAutofit/>
          </a:bodyPr>
          <a:lstStyle/>
          <a:p>
            <a:pPr>
              <a:buNone/>
            </a:pPr>
            <a:r>
              <a:rPr lang="en-GB" dirty="0">
                <a:hlinkClick r:id="rId2" action="ppaction://hlinksldjump"/>
              </a:rPr>
              <a:t>1.</a:t>
            </a:r>
            <a:r>
              <a:rPr lang="en-US" dirty="0">
                <a:hlinkClick r:id="rId2" action="ppaction://hlinksldjump"/>
              </a:rPr>
              <a:t>	</a:t>
            </a:r>
            <a:r>
              <a:rPr lang="en-GB" dirty="0">
                <a:hlinkClick r:id="rId2" action="ppaction://hlinksldjump"/>
              </a:rPr>
              <a:t>White Hat</a:t>
            </a:r>
            <a:endParaRPr lang="en-US" dirty="0">
              <a:hlinkClick r:id="rId2" action="ppaction://hlinksldjump"/>
            </a:endParaRPr>
          </a:p>
          <a:p>
            <a:pPr>
              <a:buNone/>
            </a:pPr>
            <a:r>
              <a:rPr lang="en-GB" dirty="0">
                <a:hlinkClick r:id="rId2" action="ppaction://hlinksldjump"/>
              </a:rPr>
              <a:t>2.</a:t>
            </a:r>
            <a:r>
              <a:rPr lang="en-US" dirty="0">
                <a:hlinkClick r:id="rId2" action="ppaction://hlinksldjump"/>
              </a:rPr>
              <a:t>	</a:t>
            </a:r>
            <a:r>
              <a:rPr lang="en-GB" dirty="0">
                <a:hlinkClick r:id="rId2" action="ppaction://hlinksldjump"/>
              </a:rPr>
              <a:t>Black Hat</a:t>
            </a:r>
            <a:endParaRPr lang="en-US" dirty="0">
              <a:hlinkClick r:id="rId2" action="ppaction://hlinksldjump"/>
            </a:endParaRPr>
          </a:p>
          <a:p>
            <a:pPr>
              <a:buNone/>
            </a:pPr>
            <a:r>
              <a:rPr lang="en-GB" dirty="0">
                <a:hlinkClick r:id="rId2" action="ppaction://hlinksldjump"/>
              </a:rPr>
              <a:t>	2.1 Cracker</a:t>
            </a:r>
            <a:endParaRPr lang="en-US" dirty="0"/>
          </a:p>
          <a:p>
            <a:pPr>
              <a:buNone/>
            </a:pPr>
            <a:r>
              <a:rPr lang="en-GB" dirty="0">
                <a:hlinkClick r:id="rId3" action="ppaction://hlinksldjump"/>
              </a:rPr>
              <a:t>3.</a:t>
            </a:r>
            <a:r>
              <a:rPr lang="en-US" dirty="0">
                <a:hlinkClick r:id="rId3" action="ppaction://hlinksldjump"/>
              </a:rPr>
              <a:t>	</a:t>
            </a:r>
            <a:r>
              <a:rPr lang="en-GB" dirty="0">
                <a:hlinkClick r:id="rId3" action="ppaction://hlinksldjump"/>
              </a:rPr>
              <a:t>Hacker (Sneaker)</a:t>
            </a:r>
            <a:endParaRPr lang="en-US" dirty="0">
              <a:hlinkClick r:id="rId3" action="ppaction://hlinksldjump"/>
            </a:endParaRPr>
          </a:p>
          <a:p>
            <a:pPr>
              <a:buNone/>
            </a:pPr>
            <a:r>
              <a:rPr lang="en-GB" dirty="0">
                <a:hlinkClick r:id="rId3" action="ppaction://hlinksldjump"/>
              </a:rPr>
              <a:t>	3.1 </a:t>
            </a:r>
            <a:r>
              <a:rPr lang="en-GB" dirty="0" err="1">
                <a:hlinkClick r:id="rId3" action="ppaction://hlinksldjump"/>
              </a:rPr>
              <a:t>Hacktivist</a:t>
            </a:r>
            <a:endParaRPr lang="en-US" dirty="0"/>
          </a:p>
          <a:p>
            <a:pPr>
              <a:buNone/>
            </a:pPr>
            <a:r>
              <a:rPr lang="en-GB" dirty="0">
                <a:hlinkClick r:id="rId4" action="ppaction://hlinksldjump"/>
              </a:rPr>
              <a:t>4.</a:t>
            </a:r>
            <a:r>
              <a:rPr lang="en-US" dirty="0">
                <a:hlinkClick r:id="rId4" action="ppaction://hlinksldjump"/>
              </a:rPr>
              <a:t>	</a:t>
            </a:r>
            <a:r>
              <a:rPr lang="en-GB" dirty="0">
                <a:hlinkClick r:id="rId4" action="ppaction://hlinksldjump"/>
              </a:rPr>
              <a:t>Spammer</a:t>
            </a:r>
            <a:endParaRPr lang="en-US" dirty="0">
              <a:hlinkClick r:id="rId4" action="ppaction://hlinksldjump"/>
            </a:endParaRPr>
          </a:p>
          <a:p>
            <a:pPr>
              <a:buNone/>
            </a:pPr>
            <a:r>
              <a:rPr lang="en-GB" dirty="0">
                <a:hlinkClick r:id="rId4" action="ppaction://hlinksldjump"/>
              </a:rPr>
              <a:t>5.</a:t>
            </a:r>
            <a:r>
              <a:rPr lang="en-US" dirty="0">
                <a:hlinkClick r:id="rId4" action="ppaction://hlinksldjump"/>
              </a:rPr>
              <a:t>	</a:t>
            </a:r>
            <a:r>
              <a:rPr lang="en-GB" dirty="0" err="1">
                <a:hlinkClick r:id="rId4" action="ppaction://hlinksldjump"/>
              </a:rPr>
              <a:t>Phisher</a:t>
            </a:r>
            <a:r>
              <a:rPr lang="en-GB" dirty="0">
                <a:hlinkClick r:id="rId4" action="ppaction://hlinksldjump"/>
              </a:rPr>
              <a:t> (</a:t>
            </a:r>
            <a:r>
              <a:rPr lang="en-GB" dirty="0" err="1">
                <a:hlinkClick r:id="rId4" action="ppaction://hlinksldjump"/>
              </a:rPr>
              <a:t>phishing</a:t>
            </a:r>
            <a:r>
              <a:rPr lang="en-GB" dirty="0">
                <a:hlinkClick r:id="rId4" action="ppaction://hlinksldjump"/>
              </a:rPr>
              <a:t> – social engineering)</a:t>
            </a:r>
            <a:endParaRPr lang="en-US" dirty="0">
              <a:hlinkClick r:id="rId4" action="ppaction://hlinksldjump"/>
            </a:endParaRPr>
          </a:p>
          <a:p>
            <a:pPr>
              <a:buNone/>
            </a:pPr>
            <a:r>
              <a:rPr lang="en-GB" dirty="0">
                <a:hlinkClick r:id="rId4" action="ppaction://hlinksldjump"/>
              </a:rPr>
              <a:t>6.</a:t>
            </a:r>
            <a:r>
              <a:rPr lang="en-US" dirty="0">
                <a:hlinkClick r:id="rId4" action="ppaction://hlinksldjump"/>
              </a:rPr>
              <a:t>	</a:t>
            </a:r>
            <a:r>
              <a:rPr lang="en-GB" dirty="0" err="1">
                <a:hlinkClick r:id="rId4" action="ppaction://hlinksldjump"/>
              </a:rPr>
              <a:t>Phreaker</a:t>
            </a:r>
            <a:endParaRPr lang="en-US" dirty="0">
              <a:hlinkClick r:id="rId4" action="ppaction://hlinksldjump"/>
            </a:endParaRPr>
          </a:p>
          <a:p>
            <a:pPr>
              <a:buNone/>
            </a:pPr>
            <a:r>
              <a:rPr lang="en-GB" dirty="0">
                <a:hlinkClick r:id="rId4" action="ppaction://hlinksldjump"/>
              </a:rPr>
              <a:t>7.</a:t>
            </a:r>
            <a:r>
              <a:rPr lang="en-US" dirty="0">
                <a:hlinkClick r:id="rId4" action="ppaction://hlinksldjump"/>
              </a:rPr>
              <a:t>	</a:t>
            </a:r>
            <a:r>
              <a:rPr lang="en-GB" dirty="0">
                <a:hlinkClick r:id="rId4" action="ppaction://hlinksldjump"/>
              </a:rPr>
              <a:t>Script Kiddie</a:t>
            </a:r>
            <a:endParaRPr lang="en-GB" dirty="0"/>
          </a:p>
          <a:p>
            <a:pPr algn="ctr">
              <a:buNone/>
            </a:pPr>
            <a:r>
              <a:rPr lang="en-GB" sz="3200" dirty="0">
                <a:hlinkClick r:id="rId5" action="ppaction://hlinksldjump"/>
              </a:rPr>
              <a:t>Back</a:t>
            </a:r>
            <a:endParaRPr lang="en-GB" dirty="0"/>
          </a:p>
          <a:p>
            <a:pPr algn="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Protect yourself from:</a:t>
            </a:r>
            <a:endParaRPr lang="en-US" sz="4000" b="1" cap="all" dirty="0">
              <a:solidFill>
                <a:srgbClr val="002060"/>
              </a:solidFill>
            </a:endParaRPr>
          </a:p>
        </p:txBody>
      </p:sp>
      <p:sp>
        <p:nvSpPr>
          <p:cNvPr id="7" name="Content Placeholder 6"/>
          <p:cNvSpPr>
            <a:spLocks noGrp="1"/>
          </p:cNvSpPr>
          <p:nvPr>
            <p:ph sz="quarter" idx="1"/>
          </p:nvPr>
        </p:nvSpPr>
        <p:spPr/>
        <p:txBody>
          <a:bodyPr>
            <a:normAutofit/>
          </a:bodyPr>
          <a:lstStyle/>
          <a:p>
            <a:pPr>
              <a:buNone/>
            </a:pPr>
            <a:r>
              <a:rPr lang="en-GB" dirty="0"/>
              <a:t>1.</a:t>
            </a:r>
            <a:r>
              <a:rPr lang="en-US" dirty="0"/>
              <a:t>	</a:t>
            </a:r>
            <a:r>
              <a:rPr lang="en-GB" dirty="0"/>
              <a:t>How to protect your system from </a:t>
            </a:r>
            <a:r>
              <a:rPr lang="en-GB" dirty="0" err="1"/>
              <a:t>crimeware</a:t>
            </a:r>
            <a:r>
              <a:rPr lang="en-GB" dirty="0"/>
              <a:t>?</a:t>
            </a:r>
            <a:endParaRPr lang="en-US" dirty="0"/>
          </a:p>
          <a:p>
            <a:pPr>
              <a:buNone/>
            </a:pPr>
            <a:r>
              <a:rPr lang="en-GB" dirty="0"/>
              <a:t>2.</a:t>
            </a:r>
            <a:r>
              <a:rPr lang="en-US" dirty="0"/>
              <a:t>	</a:t>
            </a:r>
            <a:r>
              <a:rPr lang="en-GB" dirty="0"/>
              <a:t>How to protect your system from hackers?</a:t>
            </a:r>
            <a:endParaRPr lang="en-US" dirty="0"/>
          </a:p>
          <a:p>
            <a:pPr>
              <a:buNone/>
            </a:pPr>
            <a:r>
              <a:rPr lang="en-GB" dirty="0"/>
              <a:t>3.</a:t>
            </a:r>
            <a:r>
              <a:rPr lang="en-US" dirty="0"/>
              <a:t>	</a:t>
            </a:r>
            <a:r>
              <a:rPr lang="en-GB" dirty="0"/>
              <a:t>How to protect from a </a:t>
            </a:r>
            <a:r>
              <a:rPr lang="en-GB" dirty="0" err="1"/>
              <a:t>phishing</a:t>
            </a:r>
            <a:r>
              <a:rPr lang="en-GB" dirty="0"/>
              <a:t> attack?</a:t>
            </a:r>
            <a:endParaRPr lang="en-US" dirty="0"/>
          </a:p>
          <a:p>
            <a:pPr>
              <a:buNone/>
            </a:pPr>
            <a:r>
              <a:rPr lang="en-GB" dirty="0"/>
              <a:t>4.</a:t>
            </a:r>
            <a:r>
              <a:rPr lang="en-US" dirty="0"/>
              <a:t>	</a:t>
            </a:r>
            <a:r>
              <a:rPr lang="en-GB" dirty="0"/>
              <a:t>How to protect from Spam?</a:t>
            </a:r>
            <a:endParaRPr lang="en-US" dirty="0"/>
          </a:p>
          <a:p>
            <a:pPr>
              <a:buNone/>
            </a:pPr>
            <a:r>
              <a:rPr lang="en-GB" dirty="0"/>
              <a:t>5.</a:t>
            </a:r>
            <a:r>
              <a:rPr lang="en-US" dirty="0"/>
              <a:t>	</a:t>
            </a:r>
            <a:r>
              <a:rPr lang="en-GB" dirty="0"/>
              <a:t>How to protect from Identity Theft?</a:t>
            </a:r>
            <a:endParaRPr lang="en-US" dirty="0"/>
          </a:p>
          <a:p>
            <a:pPr>
              <a:buNone/>
            </a:pPr>
            <a:r>
              <a:rPr lang="en-GB" i="1" dirty="0"/>
              <a:t>	When choosing passwords:</a:t>
            </a:r>
            <a:endParaRPr lang="en-US" dirty="0"/>
          </a:p>
          <a:p>
            <a:pPr>
              <a:buNone/>
            </a:pPr>
            <a:r>
              <a:rPr lang="en-GB" dirty="0"/>
              <a:t>6.</a:t>
            </a:r>
            <a:r>
              <a:rPr lang="en-US" dirty="0"/>
              <a:t>	</a:t>
            </a:r>
            <a:r>
              <a:rPr lang="en-GB" dirty="0"/>
              <a:t>To protect against malicious code attacks:</a:t>
            </a:r>
            <a:endParaRPr lang="en-US" dirty="0"/>
          </a:p>
          <a:p>
            <a:pPr>
              <a:buNone/>
            </a:pPr>
            <a:r>
              <a:rPr lang="en-GB" dirty="0"/>
              <a:t>7.</a:t>
            </a:r>
            <a:r>
              <a:rPr lang="en-US" dirty="0"/>
              <a:t>	</a:t>
            </a:r>
            <a:r>
              <a:rPr lang="en-GB" dirty="0"/>
              <a:t>Securing wireless network</a:t>
            </a:r>
            <a:endParaRPr lang="en-US" dirty="0"/>
          </a:p>
          <a:p>
            <a:pPr>
              <a:buNone/>
            </a:pPr>
            <a:r>
              <a:rPr lang="en-GB" i="1" dirty="0"/>
              <a:t>	How do you secure your wireless network?</a:t>
            </a:r>
          </a:p>
          <a:p>
            <a:pPr algn="ctr">
              <a:buNone/>
            </a:pPr>
            <a:r>
              <a:rPr lang="en-GB" b="1" dirty="0"/>
              <a:t>Please refer Page 11 through 15 of the Manual</a:t>
            </a: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4000" b="1" cap="all" dirty="0">
                <a:solidFill>
                  <a:srgbClr val="002060"/>
                </a:solidFill>
              </a:rPr>
              <a:t>Malicious Code (</a:t>
            </a:r>
            <a:r>
              <a:rPr lang="en-GB" sz="4000" b="1" cap="all" dirty="0" err="1">
                <a:solidFill>
                  <a:srgbClr val="002060"/>
                </a:solidFill>
              </a:rPr>
              <a:t>Malware</a:t>
            </a:r>
            <a:r>
              <a:rPr lang="en-GB" sz="4000" b="1" cap="all" dirty="0">
                <a:solidFill>
                  <a:srgbClr val="002060"/>
                </a:solidFill>
              </a:rPr>
              <a:t>) Attacks:</a:t>
            </a:r>
            <a:endParaRPr lang="en-US" sz="4000" b="1" cap="all" dirty="0">
              <a:solidFill>
                <a:srgbClr val="002060"/>
              </a:solidFill>
            </a:endParaRPr>
          </a:p>
        </p:txBody>
      </p:sp>
      <p:sp>
        <p:nvSpPr>
          <p:cNvPr id="7" name="Content Placeholder 6"/>
          <p:cNvSpPr>
            <a:spLocks noGrp="1"/>
          </p:cNvSpPr>
          <p:nvPr>
            <p:ph sz="quarter" idx="1"/>
          </p:nvPr>
        </p:nvSpPr>
        <p:spPr/>
        <p:txBody>
          <a:bodyPr>
            <a:normAutofit fontScale="85000" lnSpcReduction="20000"/>
          </a:bodyPr>
          <a:lstStyle/>
          <a:p>
            <a:pPr>
              <a:buNone/>
            </a:pPr>
            <a:r>
              <a:rPr lang="en-GB" b="1" dirty="0">
                <a:hlinkClick r:id="rId2" action="ppaction://hlinksldjump"/>
              </a:rPr>
              <a:t>What is </a:t>
            </a:r>
            <a:r>
              <a:rPr lang="en-GB" b="1" dirty="0" err="1">
                <a:hlinkClick r:id="rId2" action="ppaction://hlinksldjump"/>
              </a:rPr>
              <a:t>MalWare</a:t>
            </a:r>
            <a:r>
              <a:rPr lang="en-GB" b="1" dirty="0">
                <a:hlinkClick r:id="rId2" action="ppaction://hlinksldjump"/>
              </a:rPr>
              <a:t>?</a:t>
            </a:r>
            <a:endParaRPr lang="en-GB" b="1" dirty="0"/>
          </a:p>
          <a:p>
            <a:pPr>
              <a:buNone/>
            </a:pPr>
            <a:r>
              <a:rPr lang="en-GB" dirty="0">
                <a:hlinkClick r:id="rId3" action="ppaction://hlinksldjump"/>
              </a:rPr>
              <a:t>1.</a:t>
            </a:r>
            <a:r>
              <a:rPr lang="en-US" dirty="0">
                <a:hlinkClick r:id="rId3" action="ppaction://hlinksldjump"/>
              </a:rPr>
              <a:t>	</a:t>
            </a:r>
            <a:r>
              <a:rPr lang="en-GB" dirty="0">
                <a:hlinkClick r:id="rId3" action="ppaction://hlinksldjump"/>
              </a:rPr>
              <a:t>Viruses</a:t>
            </a:r>
            <a:endParaRPr lang="en-US" dirty="0"/>
          </a:p>
          <a:p>
            <a:pPr>
              <a:buNone/>
            </a:pPr>
            <a:r>
              <a:rPr lang="en-GB" dirty="0"/>
              <a:t>	Virus Classification </a:t>
            </a:r>
            <a:r>
              <a:rPr lang="en-GB" sz="2100" i="1" dirty="0"/>
              <a:t>(Please refer </a:t>
            </a:r>
            <a:r>
              <a:rPr lang="en-GB" sz="2100" b="1" i="1" dirty="0"/>
              <a:t>Page No. 18 </a:t>
            </a:r>
            <a:r>
              <a:rPr lang="en-GB" sz="2100" i="1" dirty="0"/>
              <a:t>of the manual)</a:t>
            </a:r>
            <a:endParaRPr lang="en-US" i="1" dirty="0"/>
          </a:p>
          <a:p>
            <a:pPr>
              <a:buNone/>
            </a:pPr>
            <a:r>
              <a:rPr lang="en-GB" i="1" dirty="0"/>
              <a:t>		1.1 Boot sector viruses</a:t>
            </a:r>
            <a:endParaRPr lang="en-US" dirty="0"/>
          </a:p>
          <a:p>
            <a:pPr>
              <a:buNone/>
            </a:pPr>
            <a:r>
              <a:rPr lang="en-GB" i="1" dirty="0"/>
              <a:t>		1.2 Macro viruses or file viruses</a:t>
            </a:r>
            <a:endParaRPr lang="en-US" dirty="0"/>
          </a:p>
          <a:p>
            <a:pPr>
              <a:buNone/>
            </a:pPr>
            <a:r>
              <a:rPr lang="en-GB" i="1" dirty="0"/>
              <a:t>		1.3 Program viruses</a:t>
            </a:r>
            <a:endParaRPr lang="en-US" dirty="0"/>
          </a:p>
          <a:p>
            <a:pPr>
              <a:buNone/>
            </a:pPr>
            <a:r>
              <a:rPr lang="en-GB" i="1" dirty="0"/>
              <a:t>		1.4 Logic bombs and time bombs etc…</a:t>
            </a:r>
            <a:endParaRPr lang="en-US" dirty="0"/>
          </a:p>
          <a:p>
            <a:pPr>
              <a:buNone/>
            </a:pPr>
            <a:r>
              <a:rPr lang="en-GB" dirty="0">
                <a:hlinkClick r:id="rId4" action="ppaction://hlinksldjump"/>
              </a:rPr>
              <a:t>2.</a:t>
            </a:r>
            <a:r>
              <a:rPr lang="en-US" dirty="0">
                <a:hlinkClick r:id="rId4" action="ppaction://hlinksldjump"/>
              </a:rPr>
              <a:t>	</a:t>
            </a:r>
            <a:r>
              <a:rPr lang="en-GB" dirty="0">
                <a:hlinkClick r:id="rId4" action="ppaction://hlinksldjump"/>
              </a:rPr>
              <a:t>Worms</a:t>
            </a:r>
            <a:endParaRPr lang="en-US" dirty="0">
              <a:hlinkClick r:id="rId4" action="ppaction://hlinksldjump"/>
            </a:endParaRPr>
          </a:p>
          <a:p>
            <a:pPr>
              <a:buNone/>
            </a:pPr>
            <a:r>
              <a:rPr lang="en-GB" dirty="0">
                <a:hlinkClick r:id="rId4" action="ppaction://hlinksldjump"/>
              </a:rPr>
              <a:t>3.</a:t>
            </a:r>
            <a:r>
              <a:rPr lang="en-US" dirty="0">
                <a:hlinkClick r:id="rId4" action="ppaction://hlinksldjump"/>
              </a:rPr>
              <a:t>	</a:t>
            </a:r>
            <a:r>
              <a:rPr lang="en-GB" dirty="0">
                <a:hlinkClick r:id="rId4" action="ppaction://hlinksldjump"/>
              </a:rPr>
              <a:t>Trojan Horse</a:t>
            </a:r>
            <a:endParaRPr lang="en-US" dirty="0"/>
          </a:p>
          <a:p>
            <a:pPr>
              <a:buNone/>
            </a:pPr>
            <a:r>
              <a:rPr lang="en-GB" dirty="0">
                <a:hlinkClick r:id="rId5" action="ppaction://hlinksldjump"/>
              </a:rPr>
              <a:t>4.</a:t>
            </a:r>
            <a:r>
              <a:rPr lang="en-US" dirty="0">
                <a:hlinkClick r:id="rId5" action="ppaction://hlinksldjump"/>
              </a:rPr>
              <a:t>	</a:t>
            </a:r>
            <a:r>
              <a:rPr lang="en-GB" dirty="0" err="1">
                <a:hlinkClick r:id="rId5" action="ppaction://hlinksldjump"/>
              </a:rPr>
              <a:t>Spyware</a:t>
            </a:r>
            <a:endParaRPr lang="en-US" dirty="0"/>
          </a:p>
          <a:p>
            <a:pPr>
              <a:buNone/>
            </a:pPr>
            <a:r>
              <a:rPr lang="en-GB" dirty="0">
                <a:hlinkClick r:id="rId6" action="ppaction://hlinksldjump"/>
              </a:rPr>
              <a:t>5.</a:t>
            </a:r>
            <a:r>
              <a:rPr lang="en-US" dirty="0">
                <a:hlinkClick r:id="rId6" action="ppaction://hlinksldjump"/>
              </a:rPr>
              <a:t>	</a:t>
            </a:r>
            <a:r>
              <a:rPr lang="en-GB" dirty="0" err="1">
                <a:hlinkClick r:id="rId6" action="ppaction://hlinksldjump"/>
              </a:rPr>
              <a:t>Adware</a:t>
            </a:r>
            <a:r>
              <a:rPr lang="en-GB" dirty="0"/>
              <a:t>	</a:t>
            </a:r>
            <a:endParaRPr lang="en-US" dirty="0"/>
          </a:p>
          <a:p>
            <a:pPr>
              <a:buNone/>
            </a:pPr>
            <a:r>
              <a:rPr lang="en-GB" dirty="0">
                <a:hlinkClick r:id="rId7" action="ppaction://hlinksldjump"/>
              </a:rPr>
              <a:t>6.</a:t>
            </a:r>
            <a:r>
              <a:rPr lang="en-US" dirty="0">
                <a:hlinkClick r:id="rId7" action="ppaction://hlinksldjump"/>
              </a:rPr>
              <a:t>	</a:t>
            </a:r>
            <a:r>
              <a:rPr lang="en-GB" dirty="0">
                <a:hlinkClick r:id="rId7" action="ppaction://hlinksldjump"/>
              </a:rPr>
              <a:t>Backdoor</a:t>
            </a:r>
            <a:endParaRPr lang="en-US" dirty="0"/>
          </a:p>
          <a:p>
            <a:pPr>
              <a:buNone/>
            </a:pPr>
            <a:r>
              <a:rPr lang="en-GB" dirty="0"/>
              <a:t>	</a:t>
            </a:r>
          </a:p>
          <a:p>
            <a:pPr>
              <a:buNone/>
            </a:pPr>
            <a:r>
              <a:rPr lang="en-GB" b="1" dirty="0">
                <a:hlinkClick r:id="rId8" action="ppaction://hlinksldjump"/>
              </a:rPr>
              <a:t>Dos/</a:t>
            </a:r>
            <a:r>
              <a:rPr lang="en-GB" b="1" dirty="0" err="1">
                <a:hlinkClick r:id="rId8" action="ppaction://hlinksldjump"/>
              </a:rPr>
              <a:t>DDoS</a:t>
            </a:r>
            <a:r>
              <a:rPr lang="en-GB" b="1" dirty="0">
                <a:hlinkClick r:id="rId8" action="ppaction://hlinksldjump"/>
              </a:rPr>
              <a:t> Attacks</a:t>
            </a:r>
            <a:endParaRPr lang="en-US"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279</TotalTime>
  <Words>4099</Words>
  <Application>Microsoft Office PowerPoint</Application>
  <PresentationFormat>On-screen Show (4:3)</PresentationFormat>
  <Paragraphs>370</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Century Schoolbook</vt:lpstr>
      <vt:lpstr>Wingdings</vt:lpstr>
      <vt:lpstr>Wingdings 2</vt:lpstr>
      <vt:lpstr>Oriel</vt:lpstr>
      <vt:lpstr>Cyber RISKS &amp;  its security</vt:lpstr>
      <vt:lpstr>Cyber Security</vt:lpstr>
      <vt:lpstr>Types of cyber risks:</vt:lpstr>
      <vt:lpstr>Cyber security terminologies:</vt:lpstr>
      <vt:lpstr>Cyber Security Tips for users:</vt:lpstr>
      <vt:lpstr>Social engineering:</vt:lpstr>
      <vt:lpstr>Attackers Profile (categories):</vt:lpstr>
      <vt:lpstr>Protect yourself from:</vt:lpstr>
      <vt:lpstr>Malicious Code (Malware) Attacks:</vt:lpstr>
      <vt:lpstr>Cyber Security  QUIZ  &amp;,  Question/Answer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engineering: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RISKS &amp;  its security</dc:title>
  <dc:creator>Hemanta</dc:creator>
  <cp:lastModifiedBy>Hemanta Baral</cp:lastModifiedBy>
  <cp:revision>105</cp:revision>
  <dcterms:created xsi:type="dcterms:W3CDTF">2014-08-16T06:44:22Z</dcterms:created>
  <dcterms:modified xsi:type="dcterms:W3CDTF">2023-05-02T11:11:38Z</dcterms:modified>
</cp:coreProperties>
</file>