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80" r:id="rId15"/>
    <p:sldId id="271" r:id="rId16"/>
    <p:sldId id="272" r:id="rId17"/>
    <p:sldId id="281" r:id="rId18"/>
    <p:sldId id="273" r:id="rId19"/>
    <p:sldId id="274" r:id="rId20"/>
    <p:sldId id="275" r:id="rId21"/>
  </p:sldIdLst>
  <p:sldSz cx="18288000" cy="10287000"/>
  <p:notesSz cx="10287000" cy="18288000"/>
  <p:embeddedFontLst>
    <p:embeddedFont>
      <p:font typeface="Inter" panose="020B0604020202020204" charset="0"/>
      <p:regular r:id="rId23"/>
      <p:bold r:id="rId24"/>
      <p:italic r:id="rId25"/>
      <p:boldItalic r:id="rId26"/>
    </p:embeddedFont>
    <p:embeddedFont>
      <p:font typeface="Public Sans" panose="020B0604020202020204" charset="0"/>
      <p:regular r:id="rId27"/>
      <p:bold r:id="rId28"/>
      <p:italic r:id="rId29"/>
      <p:boldItalic r:id="rId30"/>
    </p:embeddedFont>
    <p:embeddedFont>
      <p:font typeface="Public Sans Light" panose="020B0604020202020204" charset="0"/>
      <p:regular r:id="rId31"/>
      <p:italic r:id="rId32"/>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2" d="100"/>
          <a:sy n="52" d="100"/>
        </p:scale>
        <p:origin x="77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347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25116-8A76-5FCB-19BF-F4264C96C0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2F6A74-CC2C-2706-5203-23CD94B99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6B20D4-EE2A-B039-DAF9-E9B4D303CC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0EF4A3-601B-C4CE-28CB-84489B2C42AE}"/>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9189993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1B23A-2330-E7A3-F799-0C4DA717BB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60C8E2-7C08-2669-397A-237056C4D6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6BA23F-4BED-F969-47A3-304E7272EA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65DAA2-C0C8-0D94-1434-5C466BE11680}"/>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3259822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51.png"/></Relationships>
</file>

<file path=ppt/slides/_rels/slide12.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4.png"/><Relationship Id="rId7"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8.svg"/><Relationship Id="rId11" Type="http://schemas.openxmlformats.org/officeDocument/2006/relationships/image" Target="../media/image60.png"/><Relationship Id="rId5" Type="http://schemas.openxmlformats.org/officeDocument/2006/relationships/image" Target="../media/image47.png"/><Relationship Id="rId10" Type="http://schemas.openxmlformats.org/officeDocument/2006/relationships/image" Target="../media/image59.svg"/><Relationship Id="rId4" Type="http://schemas.openxmlformats.org/officeDocument/2006/relationships/image" Target="../media/image55.svg"/><Relationship Id="rId9" Type="http://schemas.openxmlformats.org/officeDocument/2006/relationships/image" Target="../media/image58.png"/></Relationships>
</file>

<file path=ppt/slides/_rels/slide13.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4.sv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s>
</file>

<file path=ppt/slides/_rels/slide1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71.svg"/><Relationship Id="rId9" Type="http://schemas.openxmlformats.org/officeDocument/2006/relationships/image" Target="../media/image7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sv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80.sv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svg"/><Relationship Id="rId4" Type="http://schemas.openxmlformats.org/officeDocument/2006/relationships/image" Target="../media/image78.svg"/><Relationship Id="rId9" Type="http://schemas.openxmlformats.org/officeDocument/2006/relationships/image" Target="../media/image83.png"/></Relationships>
</file>

<file path=ppt/slides/_rels/slide19.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87.png"/><Relationship Id="rId7"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90.svg"/><Relationship Id="rId5" Type="http://schemas.openxmlformats.org/officeDocument/2006/relationships/image" Target="../media/image89.png"/><Relationship Id="rId10" Type="http://schemas.openxmlformats.org/officeDocument/2006/relationships/image" Target="../media/image92.svg"/><Relationship Id="rId4" Type="http://schemas.openxmlformats.org/officeDocument/2006/relationships/image" Target="../media/image88.svg"/><Relationship Id="rId9" Type="http://schemas.openxmlformats.org/officeDocument/2006/relationships/image" Target="../media/image91.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jp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hyperlink" Target="https://gdpr.eu/"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svg"/><Relationship Id="rId11" Type="http://schemas.openxmlformats.org/officeDocument/2006/relationships/hyperlink" Target="https://www.pcisecuritystandards.org/" TargetMode="External"/><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dd36ddc9-cf18-43b2-894f-55d18bf730dd-AI"/>
          <p:cNvSpPr/>
          <p:nvPr/>
        </p:nvSpPr>
        <p:spPr>
          <a:xfrm>
            <a:off x="0" y="0"/>
            <a:ext cx="18288000" cy="10287000"/>
          </a:xfrm>
          <a:prstGeom prst="rect">
            <a:avLst/>
          </a:prstGeom>
          <a:solidFill>
            <a:srgbClr val="102A71"/>
          </a:solidFill>
          <a:ln/>
        </p:spPr>
      </p:sp>
      <p:sp>
        <p:nvSpPr>
          <p:cNvPr id="3" name="title-450"/>
          <p:cNvSpPr txBox="1"/>
          <p:nvPr/>
        </p:nvSpPr>
        <p:spPr>
          <a:xfrm>
            <a:off x="762000" y="762000"/>
            <a:ext cx="7653337" cy="2863215"/>
          </a:xfrm>
          <a:prstGeom prst="rect">
            <a:avLst/>
          </a:prstGeom>
          <a:noFill/>
          <a:ln/>
        </p:spPr>
        <p:txBody>
          <a:bodyPr vertOverflow="clip" wrap="square" lIns="0" tIns="0" rIns="0" bIns="0" rtlCol="0" anchor="t"/>
          <a:lstStyle/>
          <a:p>
            <a:pPr marL="0" indent="0" algn="l">
              <a:lnSpc>
                <a:spcPts val="7260"/>
              </a:lnSpc>
              <a:buNone/>
            </a:pPr>
            <a:r>
              <a:rPr lang="en-US" sz="6600" kern="1200" spc="-139" dirty="0">
                <a:solidFill>
                  <a:srgbClr val="FFFDF0"/>
                </a:solidFill>
                <a:latin typeface="Public Sans" panose="00000500000000000000" pitchFamily="2" charset="0"/>
              </a:rPr>
              <a:t>Data Centre</a:t>
            </a:r>
            <a:r>
              <a:rPr lang="en-US" sz="6600" dirty="0">
                <a:solidFill>
                  <a:srgbClr val="000000"/>
                </a:solidFill>
              </a:rPr>
              <a:t>
</a:t>
            </a:r>
            <a:r>
              <a:rPr lang="en-US" sz="6600" kern="1200" spc="-139" dirty="0">
                <a:solidFill>
                  <a:srgbClr val="FFFDF0"/>
                </a:solidFill>
                <a:latin typeface="Public Sans" panose="00000500000000000000" pitchFamily="2" charset="0"/>
              </a:rPr>
              <a:t>Infrastructure and</a:t>
            </a:r>
            <a:r>
              <a:rPr lang="en-US" sz="6600" dirty="0">
                <a:solidFill>
                  <a:srgbClr val="000000"/>
                </a:solidFill>
              </a:rPr>
              <a:t>
</a:t>
            </a:r>
            <a:r>
              <a:rPr lang="en-US" sz="6600" kern="1200" spc="-139" dirty="0">
                <a:solidFill>
                  <a:srgbClr val="FFFDF0"/>
                </a:solidFill>
                <a:latin typeface="Public Sans" panose="00000500000000000000" pitchFamily="2" charset="0"/>
              </a:rPr>
              <a:t>Components</a:t>
            </a:r>
            <a:endParaRPr lang="en-US" sz="6600" dirty="0"/>
          </a:p>
        </p:txBody>
      </p:sp>
      <p:sp>
        <p:nvSpPr>
          <p:cNvPr id="4" name="subtitle-470"/>
          <p:cNvSpPr txBox="1"/>
          <p:nvPr/>
        </p:nvSpPr>
        <p:spPr>
          <a:xfrm>
            <a:off x="762000" y="3813810"/>
            <a:ext cx="7653337" cy="491490"/>
          </a:xfrm>
          <a:prstGeom prst="rect">
            <a:avLst/>
          </a:prstGeom>
          <a:noFill/>
          <a:ln/>
        </p:spPr>
        <p:txBody>
          <a:bodyPr vertOverflow="clip" wrap="non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Data Centre | Smart City Consultant</a:t>
            </a:r>
            <a:endParaRPr lang="en-US" sz="2100" dirty="0"/>
          </a:p>
        </p:txBody>
      </p:sp>
      <p:sp>
        <p:nvSpPr>
          <p:cNvPr id="5" name="nametext-node-CPHMvl-1-2"/>
          <p:cNvSpPr txBox="1"/>
          <p:nvPr/>
        </p:nvSpPr>
        <p:spPr>
          <a:xfrm>
            <a:off x="762000" y="8079105"/>
            <a:ext cx="3833812" cy="443865"/>
          </a:xfrm>
          <a:prstGeom prst="rect">
            <a:avLst/>
          </a:prstGeom>
          <a:noFill/>
          <a:ln/>
        </p:spPr>
        <p:txBody>
          <a:bodyPr vertOverflow="clip" wrap="none" lIns="0" tIns="0" rIns="0" bIns="0" rtlCol="0" anchor="t"/>
          <a:lstStyle/>
          <a:p>
            <a:pPr marL="0" indent="0" algn="l">
              <a:lnSpc>
                <a:spcPts val="2730"/>
              </a:lnSpc>
              <a:buNone/>
            </a:pPr>
            <a:r>
              <a:rPr lang="en-US" sz="2800" b="1" kern="1200" spc="-44" dirty="0">
                <a:solidFill>
                  <a:srgbClr val="FFFDF0"/>
                </a:solidFill>
                <a:latin typeface="Public Sans" panose="00000500000000000000" pitchFamily="2" charset="0"/>
              </a:rPr>
              <a:t>Hemanta  Baral</a:t>
            </a:r>
            <a:endParaRPr lang="en-US" sz="2800" dirty="0"/>
          </a:p>
        </p:txBody>
      </p:sp>
      <p:sp>
        <p:nvSpPr>
          <p:cNvPr id="6" name="designationtext-node-CPHMvl-1-2"/>
          <p:cNvSpPr txBox="1"/>
          <p:nvPr/>
        </p:nvSpPr>
        <p:spPr>
          <a:xfrm>
            <a:off x="762000" y="8463915"/>
            <a:ext cx="3833812" cy="405765"/>
          </a:xfrm>
          <a:prstGeom prst="rect">
            <a:avLst/>
          </a:prstGeom>
          <a:noFill/>
          <a:ln/>
        </p:spPr>
        <p:txBody>
          <a:bodyPr vertOverflow="clip" wrap="none" lIns="0" tIns="0" rIns="0" bIns="0" rtlCol="0" anchor="t"/>
          <a:lstStyle/>
          <a:p>
            <a:pPr marL="0" indent="0" algn="l">
              <a:lnSpc>
                <a:spcPts val="2370"/>
              </a:lnSpc>
              <a:buNone/>
            </a:pPr>
            <a:r>
              <a:rPr lang="en-US" kern="1200" spc="18" dirty="0">
                <a:solidFill>
                  <a:srgbClr val="D7D5C9">
                    <a:alpha val="80000"/>
                  </a:srgbClr>
                </a:solidFill>
                <a:latin typeface="Public Sans" panose="00000500000000000000" pitchFamily="2" charset="0"/>
              </a:rPr>
              <a:t>Certified Data Centre Professional (CDCP)</a:t>
            </a:r>
            <a:endParaRPr lang="en-US" dirty="0"/>
          </a:p>
        </p:txBody>
      </p:sp>
      <p:pic>
        <p:nvPicPr>
          <p:cNvPr id="7" name="img-image-diagram-rhKIS5-0" descr="preencoded.png"/>
          <p:cNvPicPr>
            <a:picLocks noChangeAspect="1"/>
          </p:cNvPicPr>
          <p:nvPr/>
        </p:nvPicPr>
        <p:blipFill>
          <a:blip r:embed="rId3"/>
          <a:srcRect t="3766" b="3778"/>
          <a:stretch>
            <a:fillRect/>
          </a:stretch>
        </p:blipFill>
        <p:spPr>
          <a:xfrm>
            <a:off x="9906000" y="0"/>
            <a:ext cx="8381876" cy="10287000"/>
          </a:xfrm>
          <a:prstGeom prst="rect">
            <a:avLst/>
          </a:prstGeom>
        </p:spPr>
      </p:pic>
      <p:sp>
        <p:nvSpPr>
          <p:cNvPr id="8" name="cs-creative-design-shape-a"/>
          <p:cNvSpPr/>
          <p:nvPr/>
        </p:nvSpPr>
        <p:spPr>
          <a:xfrm>
            <a:off x="17526000" y="0"/>
            <a:ext cx="762000" cy="762000"/>
          </a:xfrm>
          <a:prstGeom prst="roundRect">
            <a:avLst>
              <a:gd name="adj" fmla="val 15000"/>
            </a:avLst>
          </a:prstGeom>
          <a:solidFill>
            <a:srgbClr val="F5C400"/>
          </a:solidFill>
          <a:ln/>
        </p:spPr>
      </p:sp>
      <p:sp>
        <p:nvSpPr>
          <p:cNvPr id="9" name="cs-creative-design-shape-b"/>
          <p:cNvSpPr/>
          <p:nvPr/>
        </p:nvSpPr>
        <p:spPr>
          <a:xfrm>
            <a:off x="16002000" y="0"/>
            <a:ext cx="762000" cy="762000"/>
          </a:xfrm>
          <a:prstGeom prst="roundRect">
            <a:avLst>
              <a:gd name="adj" fmla="val 15000"/>
            </a:avLst>
          </a:prstGeom>
          <a:solidFill>
            <a:srgbClr val="0D4ABC"/>
          </a:solidFill>
          <a:ln/>
        </p:spPr>
      </p:sp>
      <p:sp>
        <p:nvSpPr>
          <p:cNvPr id="10" name="cs-creative-design-shape-c"/>
          <p:cNvSpPr/>
          <p:nvPr/>
        </p:nvSpPr>
        <p:spPr>
          <a:xfrm>
            <a:off x="16764000" y="762000"/>
            <a:ext cx="762000" cy="762000"/>
          </a:xfrm>
          <a:prstGeom prst="roundRect">
            <a:avLst>
              <a:gd name="adj" fmla="val 15000"/>
            </a:avLst>
          </a:prstGeom>
          <a:solidFill>
            <a:srgbClr val="F5C400"/>
          </a:solidFill>
          <a:ln/>
        </p:spPr>
      </p:sp>
      <p:sp>
        <p:nvSpPr>
          <p:cNvPr id="11" name="cs-creative-design-shape-d"/>
          <p:cNvSpPr/>
          <p:nvPr/>
        </p:nvSpPr>
        <p:spPr>
          <a:xfrm>
            <a:off x="17526000" y="1524000"/>
            <a:ext cx="762000" cy="1524000"/>
          </a:xfrm>
          <a:prstGeom prst="roundRect">
            <a:avLst>
              <a:gd name="adj" fmla="val 15000"/>
            </a:avLst>
          </a:prstGeom>
          <a:solidFill>
            <a:srgbClr val="0D4ABC"/>
          </a:solidFill>
          <a:ln/>
        </p:spPr>
      </p:sp>
      <p:sp>
        <p:nvSpPr>
          <p:cNvPr id="12" name="cs-creative-design-shape-e"/>
          <p:cNvSpPr/>
          <p:nvPr/>
        </p:nvSpPr>
        <p:spPr>
          <a:xfrm>
            <a:off x="16764000" y="3048000"/>
            <a:ext cx="762000" cy="762000"/>
          </a:xfrm>
          <a:prstGeom prst="roundRect">
            <a:avLst>
              <a:gd name="adj" fmla="val 15000"/>
            </a:avLst>
          </a:prstGeom>
          <a:solidFill>
            <a:srgbClr val="F5C400"/>
          </a:solidFill>
          <a:ln/>
        </p:spPr>
      </p:sp>
      <p:sp>
        <p:nvSpPr>
          <p:cNvPr id="13" name="cs-creative-design-shape-f"/>
          <p:cNvSpPr/>
          <p:nvPr/>
        </p:nvSpPr>
        <p:spPr>
          <a:xfrm>
            <a:off x="10668000" y="7239000"/>
            <a:ext cx="762000" cy="762000"/>
          </a:xfrm>
          <a:prstGeom prst="roundRect">
            <a:avLst>
              <a:gd name="adj" fmla="val 15000"/>
            </a:avLst>
          </a:prstGeom>
          <a:solidFill>
            <a:srgbClr val="F5C400"/>
          </a:solidFill>
          <a:ln/>
        </p:spPr>
      </p:sp>
      <p:sp>
        <p:nvSpPr>
          <p:cNvPr id="14" name="cs-creative-design-shape-g"/>
          <p:cNvSpPr/>
          <p:nvPr/>
        </p:nvSpPr>
        <p:spPr>
          <a:xfrm>
            <a:off x="9906000" y="8001000"/>
            <a:ext cx="762000" cy="762000"/>
          </a:xfrm>
          <a:prstGeom prst="roundRect">
            <a:avLst>
              <a:gd name="adj" fmla="val 15000"/>
            </a:avLst>
          </a:prstGeom>
          <a:solidFill>
            <a:srgbClr val="0D4ABC"/>
          </a:solidFill>
          <a:ln/>
        </p:spPr>
      </p:sp>
      <p:sp>
        <p:nvSpPr>
          <p:cNvPr id="15" name="cs-creative-design-shape-h"/>
          <p:cNvSpPr/>
          <p:nvPr/>
        </p:nvSpPr>
        <p:spPr>
          <a:xfrm>
            <a:off x="10668000" y="8763000"/>
            <a:ext cx="762000" cy="762000"/>
          </a:xfrm>
          <a:prstGeom prst="roundRect">
            <a:avLst>
              <a:gd name="adj" fmla="val 15000"/>
            </a:avLst>
          </a:prstGeom>
          <a:solidFill>
            <a:srgbClr val="0D4ABC"/>
          </a:solidFill>
          <a:ln/>
        </p:spPr>
      </p:sp>
      <p:sp>
        <p:nvSpPr>
          <p:cNvPr id="16" name="cs-creative-design-shape-i"/>
          <p:cNvSpPr/>
          <p:nvPr/>
        </p:nvSpPr>
        <p:spPr>
          <a:xfrm>
            <a:off x="9144000" y="9525000"/>
            <a:ext cx="1524000" cy="762000"/>
          </a:xfrm>
          <a:prstGeom prst="roundRect">
            <a:avLst>
              <a:gd name="adj" fmla="val 15000"/>
            </a:avLst>
          </a:prstGeom>
          <a:solidFill>
            <a:srgbClr val="F5C400"/>
          </a:solidFill>
          <a:ln/>
        </p:spPr>
      </p:sp>
      <p:pic>
        <p:nvPicPr>
          <p:cNvPr id="18" name="Picture 17">
            <a:extLst>
              <a:ext uri="{FF2B5EF4-FFF2-40B4-BE49-F238E27FC236}">
                <a16:creationId xmlns:a16="http://schemas.microsoft.com/office/drawing/2014/main" id="{6CBA7217-343E-2761-38D6-B64FCAB3C6C1}"/>
              </a:ext>
            </a:extLst>
          </p:cNvPr>
          <p:cNvPicPr>
            <a:picLocks noChangeAspect="1"/>
          </p:cNvPicPr>
          <p:nvPr/>
        </p:nvPicPr>
        <p:blipFill>
          <a:blip r:embed="rId4"/>
          <a:stretch>
            <a:fillRect/>
          </a:stretch>
        </p:blipFill>
        <p:spPr>
          <a:xfrm>
            <a:off x="762000" y="8955024"/>
            <a:ext cx="2468880" cy="5085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9694cb45-55ea-4454-9b8f-5308f4686a0e-AI"/>
          <p:cNvSpPr/>
          <p:nvPr/>
        </p:nvSpPr>
        <p:spPr>
          <a:xfrm>
            <a:off x="0" y="0"/>
            <a:ext cx="18288000" cy="10287000"/>
          </a:xfrm>
          <a:prstGeom prst="rect">
            <a:avLst/>
          </a:prstGeom>
          <a:solidFill>
            <a:srgbClr val="102A71"/>
          </a:solidFill>
          <a:ln/>
        </p:spPr>
      </p:sp>
      <p:sp>
        <p:nvSpPr>
          <p:cNvPr id="3" name="subtitle-456"/>
          <p:cNvSpPr txBox="1"/>
          <p:nvPr/>
        </p:nvSpPr>
        <p:spPr>
          <a:xfrm>
            <a:off x="11583830" y="214681"/>
            <a:ext cx="6529388" cy="2434590"/>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A Tier I data center operates with a single path (N capacity) and lacks redundancy. It is highly susceptible to disruptions from both planned maintenance and unexpected system failures, leading to an expected availability of approximately 99.671%.</a:t>
            </a:r>
            <a:endParaRPr lang="en-US" sz="2100" dirty="0"/>
          </a:p>
        </p:txBody>
      </p:sp>
      <p:sp>
        <p:nvSpPr>
          <p:cNvPr id="4" name="title-480"/>
          <p:cNvSpPr txBox="1"/>
          <p:nvPr/>
        </p:nvSpPr>
        <p:spPr>
          <a:xfrm>
            <a:off x="761999" y="1341120"/>
            <a:ext cx="8898257" cy="1663065"/>
          </a:xfrm>
          <a:prstGeom prst="rect">
            <a:avLst/>
          </a:prstGeom>
          <a:noFill/>
          <a:ln/>
        </p:spPr>
        <p:txBody>
          <a:bodyPr vertOverflow="clip" wrap="square" lIns="0" tIns="0" rIns="0" bIns="0" rtlCol="0" anchor="t"/>
          <a:lstStyle/>
          <a:p>
            <a:pPr marL="0" indent="0" algn="l">
              <a:lnSpc>
                <a:spcPts val="6160"/>
              </a:lnSpc>
              <a:buNone/>
            </a:pPr>
            <a:r>
              <a:rPr lang="en-US" sz="5400" kern="1200" spc="-113" dirty="0">
                <a:solidFill>
                  <a:srgbClr val="FFFDF0"/>
                </a:solidFill>
                <a:latin typeface="Public Sans" panose="00000500000000000000" pitchFamily="2" charset="0"/>
              </a:rPr>
              <a:t>Tier I DC Infrastructure</a:t>
            </a:r>
            <a:endParaRPr lang="en-US" sz="5400" dirty="0"/>
          </a:p>
        </p:txBody>
      </p:sp>
      <p:sp>
        <p:nvSpPr>
          <p:cNvPr id="5" name="label"/>
          <p:cNvSpPr/>
          <p:nvPr/>
        </p:nvSpPr>
        <p:spPr>
          <a:xfrm>
            <a:off x="762000" y="762000"/>
            <a:ext cx="2876550" cy="352425"/>
          </a:xfrm>
          <a:prstGeom prst="roundRect">
            <a:avLst>
              <a:gd name="adj" fmla="val 27024324"/>
            </a:avLst>
          </a:prstGeom>
          <a:solidFill>
            <a:srgbClr val="F5C400"/>
          </a:solidFill>
          <a:ln/>
        </p:spPr>
      </p:sp>
      <p:sp>
        <p:nvSpPr>
          <p:cNvPr id="6" name="label-472"/>
          <p:cNvSpPr txBox="1"/>
          <p:nvPr/>
        </p:nvSpPr>
        <p:spPr>
          <a:xfrm>
            <a:off x="990600" y="800100"/>
            <a:ext cx="2452688" cy="377190"/>
          </a:xfrm>
          <a:prstGeom prst="rect">
            <a:avLst/>
          </a:prstGeom>
          <a:noFill/>
          <a:ln/>
        </p:spPr>
        <p:txBody>
          <a:bodyPr vertOverflow="clip" wrap="square" lIns="0" tIns="0" rIns="0" bIns="0" rtlCol="0" anchor="t"/>
          <a:lstStyle/>
          <a:p>
            <a:pPr marL="0" indent="0" algn="l">
              <a:buNone/>
            </a:pPr>
            <a:r>
              <a:rPr lang="en-US" sz="1800" dirty="0">
                <a:solidFill>
                  <a:srgbClr val="102A71"/>
                </a:solidFill>
                <a:latin typeface="Public Sans" panose="00000500000000000000" pitchFamily="2" charset="0"/>
              </a:rPr>
              <a:t>Data Center Standards</a:t>
            </a:r>
            <a:endParaRPr lang="en-US" sz="1800" dirty="0"/>
          </a:p>
        </p:txBody>
      </p:sp>
      <p:sp>
        <p:nvSpPr>
          <p:cNvPr id="7" name="node-diagram-5u6PnK-0"/>
          <p:cNvSpPr/>
          <p:nvPr/>
        </p:nvSpPr>
        <p:spPr>
          <a:xfrm>
            <a:off x="9241156" y="4067359"/>
            <a:ext cx="4352925" cy="2881036"/>
          </a:xfrm>
          <a:prstGeom prst="roundRect">
            <a:avLst>
              <a:gd name="adj" fmla="val 7002"/>
            </a:avLst>
          </a:prstGeom>
          <a:solidFill>
            <a:srgbClr val="FBF9EC"/>
          </a:solidFill>
          <a:ln/>
        </p:spPr>
      </p:sp>
      <p:sp>
        <p:nvSpPr>
          <p:cNvPr id="8" name="icon-diagram-5u6PnK-0"/>
          <p:cNvSpPr/>
          <p:nvPr/>
        </p:nvSpPr>
        <p:spPr>
          <a:xfrm>
            <a:off x="9545956" y="4372159"/>
            <a:ext cx="457200" cy="457200"/>
          </a:xfrm>
          <a:prstGeom prst="roundRect">
            <a:avLst>
              <a:gd name="adj" fmla="val 16667"/>
            </a:avLst>
          </a:prstGeom>
          <a:solidFill>
            <a:srgbClr val="001840">
              <a:alpha val="5000"/>
            </a:srgbClr>
          </a:solidFill>
          <a:ln/>
        </p:spPr>
      </p:sp>
      <p:pic>
        <p:nvPicPr>
          <p:cNvPr id="9" name="SVG"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60256" y="4486459"/>
            <a:ext cx="228600" cy="228600"/>
          </a:xfrm>
          <a:prstGeom prst="rect">
            <a:avLst/>
          </a:prstGeom>
        </p:spPr>
      </p:pic>
      <p:sp>
        <p:nvSpPr>
          <p:cNvPr id="10" name="headingtext-diagram-5u6PnK-0-1"/>
          <p:cNvSpPr txBox="1"/>
          <p:nvPr/>
        </p:nvSpPr>
        <p:spPr>
          <a:xfrm>
            <a:off x="9545956" y="5057959"/>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Single Path Design</a:t>
            </a:r>
            <a:endParaRPr lang="en-US" sz="2100" dirty="0"/>
          </a:p>
        </p:txBody>
      </p:sp>
      <p:sp>
        <p:nvSpPr>
          <p:cNvPr id="11" name="bodytext-diagram-5u6PnK-0-1"/>
          <p:cNvSpPr txBox="1"/>
          <p:nvPr/>
        </p:nvSpPr>
        <p:spPr>
          <a:xfrm>
            <a:off x="9545956" y="5480869"/>
            <a:ext cx="3776662" cy="1472565"/>
          </a:xfrm>
          <a:prstGeom prst="rect">
            <a:avLst/>
          </a:prstGeom>
          <a:noFill/>
          <a:ln/>
        </p:spPr>
        <p:txBody>
          <a:bodyPr vertOverflow="clip" wrap="square" lIns="0" tIns="0" rIns="0" bIns="0" rtlCol="0" anchor="t"/>
          <a:lstStyle/>
          <a:p>
            <a:pPr marL="0" indent="0" algn="l">
              <a:lnSpc>
                <a:spcPts val="2700"/>
              </a:lnSpc>
              <a:buNone/>
            </a:pPr>
            <a:r>
              <a:rPr lang="en-US" kern="1200" spc="22" dirty="0">
                <a:solidFill>
                  <a:srgbClr val="001840"/>
                </a:solidFill>
                <a:latin typeface="Public Sans" panose="00000500000000000000" pitchFamily="2" charset="0"/>
              </a:rPr>
              <a:t>Utilizes a single path for power distribution without any redundant modules or backup generators.</a:t>
            </a:r>
            <a:endParaRPr lang="en-US" dirty="0"/>
          </a:p>
        </p:txBody>
      </p:sp>
      <p:sp>
        <p:nvSpPr>
          <p:cNvPr id="12" name="node-diagram-5u6PnK-1"/>
          <p:cNvSpPr/>
          <p:nvPr/>
        </p:nvSpPr>
        <p:spPr>
          <a:xfrm>
            <a:off x="13634087" y="4067359"/>
            <a:ext cx="4352925" cy="2881036"/>
          </a:xfrm>
          <a:prstGeom prst="roundRect">
            <a:avLst>
              <a:gd name="adj" fmla="val 7002"/>
            </a:avLst>
          </a:prstGeom>
          <a:solidFill>
            <a:srgbClr val="FBF9EC"/>
          </a:solidFill>
          <a:ln/>
        </p:spPr>
      </p:sp>
      <p:sp>
        <p:nvSpPr>
          <p:cNvPr id="13" name="icon-diagram-5u6PnK-1"/>
          <p:cNvSpPr/>
          <p:nvPr/>
        </p:nvSpPr>
        <p:spPr>
          <a:xfrm>
            <a:off x="13938887" y="4372159"/>
            <a:ext cx="457200" cy="457200"/>
          </a:xfrm>
          <a:prstGeom prst="roundRect">
            <a:avLst>
              <a:gd name="adj" fmla="val 16667"/>
            </a:avLst>
          </a:prstGeom>
          <a:solidFill>
            <a:srgbClr val="001840">
              <a:alpha val="5000"/>
            </a:srgbClr>
          </a:solidFill>
          <a:ln/>
        </p:spPr>
      </p:sp>
      <p:pic>
        <p:nvPicPr>
          <p:cNvPr id="14" name="SVG"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053187" y="4486459"/>
            <a:ext cx="228600" cy="228600"/>
          </a:xfrm>
          <a:prstGeom prst="rect">
            <a:avLst/>
          </a:prstGeom>
        </p:spPr>
      </p:pic>
      <p:sp>
        <p:nvSpPr>
          <p:cNvPr id="15" name="headingtext-diagram-5u6PnK-1-2"/>
          <p:cNvSpPr txBox="1"/>
          <p:nvPr/>
        </p:nvSpPr>
        <p:spPr>
          <a:xfrm>
            <a:off x="13938887" y="5080082"/>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No Redundant Units</a:t>
            </a:r>
            <a:endParaRPr lang="en-US" sz="2100" dirty="0"/>
          </a:p>
        </p:txBody>
      </p:sp>
      <p:sp>
        <p:nvSpPr>
          <p:cNvPr id="16" name="bodytext-diagram-5u6PnK-1-2"/>
          <p:cNvSpPr txBox="1"/>
          <p:nvPr/>
        </p:nvSpPr>
        <p:spPr>
          <a:xfrm>
            <a:off x="13938887" y="5502992"/>
            <a:ext cx="3776662" cy="1129665"/>
          </a:xfrm>
          <a:prstGeom prst="rect">
            <a:avLst/>
          </a:prstGeom>
          <a:noFill/>
          <a:ln/>
        </p:spPr>
        <p:txBody>
          <a:bodyPr vertOverflow="clip" wrap="square" lIns="0" tIns="0" rIns="0" bIns="0" rtlCol="0" anchor="t"/>
          <a:lstStyle/>
          <a:p>
            <a:pPr marL="0" indent="0" algn="l">
              <a:lnSpc>
                <a:spcPts val="2700"/>
              </a:lnSpc>
              <a:buNone/>
            </a:pPr>
            <a:r>
              <a:rPr lang="en-US" kern="1200" spc="22" dirty="0">
                <a:solidFill>
                  <a:srgbClr val="001840"/>
                </a:solidFill>
                <a:latin typeface="Public Sans" panose="00000500000000000000" pitchFamily="2" charset="0"/>
              </a:rPr>
              <a:t>Features a single path for cooling distribution and lacks redundant cooling units for support.</a:t>
            </a:r>
            <a:endParaRPr lang="en-US" dirty="0"/>
          </a:p>
        </p:txBody>
      </p:sp>
      <p:sp>
        <p:nvSpPr>
          <p:cNvPr id="17" name="node-diagram-5u6PnK-2"/>
          <p:cNvSpPr/>
          <p:nvPr/>
        </p:nvSpPr>
        <p:spPr>
          <a:xfrm>
            <a:off x="9241156" y="7089119"/>
            <a:ext cx="4352925" cy="2926817"/>
          </a:xfrm>
          <a:prstGeom prst="roundRect">
            <a:avLst>
              <a:gd name="adj" fmla="val 7002"/>
            </a:avLst>
          </a:prstGeom>
          <a:solidFill>
            <a:srgbClr val="FBF9EC"/>
          </a:solidFill>
          <a:ln/>
        </p:spPr>
      </p:sp>
      <p:sp>
        <p:nvSpPr>
          <p:cNvPr id="18" name="icon-diagram-5u6PnK-2"/>
          <p:cNvSpPr/>
          <p:nvPr/>
        </p:nvSpPr>
        <p:spPr>
          <a:xfrm>
            <a:off x="9545956" y="7393919"/>
            <a:ext cx="457200" cy="457200"/>
          </a:xfrm>
          <a:prstGeom prst="roundRect">
            <a:avLst>
              <a:gd name="adj" fmla="val 16667"/>
            </a:avLst>
          </a:prstGeom>
          <a:solidFill>
            <a:srgbClr val="001840">
              <a:alpha val="5000"/>
            </a:srgbClr>
          </a:solidFill>
          <a:ln/>
        </p:spPr>
      </p:sp>
      <p:pic>
        <p:nvPicPr>
          <p:cNvPr id="19" name="SVG"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60256" y="7508219"/>
            <a:ext cx="228600" cy="228600"/>
          </a:xfrm>
          <a:prstGeom prst="rect">
            <a:avLst/>
          </a:prstGeom>
        </p:spPr>
      </p:pic>
      <p:sp>
        <p:nvSpPr>
          <p:cNvPr id="20" name="headingtext-diagram-5u6PnK-2-3"/>
          <p:cNvSpPr txBox="1"/>
          <p:nvPr/>
        </p:nvSpPr>
        <p:spPr>
          <a:xfrm>
            <a:off x="9545956" y="8063742"/>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Single Entrance</a:t>
            </a:r>
            <a:endParaRPr lang="en-US" sz="2100" dirty="0"/>
          </a:p>
        </p:txBody>
      </p:sp>
      <p:sp>
        <p:nvSpPr>
          <p:cNvPr id="21" name="bodytext-diagram-5u6PnK-2-3"/>
          <p:cNvSpPr txBox="1"/>
          <p:nvPr/>
        </p:nvSpPr>
        <p:spPr>
          <a:xfrm>
            <a:off x="9545956" y="8486652"/>
            <a:ext cx="3776662" cy="1472565"/>
          </a:xfrm>
          <a:prstGeom prst="rect">
            <a:avLst/>
          </a:prstGeom>
          <a:noFill/>
          <a:ln/>
        </p:spPr>
        <p:txBody>
          <a:bodyPr vertOverflow="clip" wrap="square" lIns="0" tIns="0" rIns="0" bIns="0" rtlCol="0" anchor="t"/>
          <a:lstStyle/>
          <a:p>
            <a:pPr marL="0" indent="0" algn="l">
              <a:lnSpc>
                <a:spcPts val="2700"/>
              </a:lnSpc>
              <a:buNone/>
            </a:pPr>
            <a:r>
              <a:rPr lang="en-US" kern="1200" spc="22" dirty="0">
                <a:solidFill>
                  <a:srgbClr val="001840"/>
                </a:solidFill>
                <a:latin typeface="Public Sans" panose="00000500000000000000" pitchFamily="2" charset="0"/>
              </a:rPr>
              <a:t>Restricted to a single entrance room and pathway for all telecommunications infrastructure needs.</a:t>
            </a:r>
            <a:endParaRPr lang="en-US" dirty="0"/>
          </a:p>
        </p:txBody>
      </p:sp>
      <p:sp>
        <p:nvSpPr>
          <p:cNvPr id="22" name="node-diagram-5u6PnK-3"/>
          <p:cNvSpPr/>
          <p:nvPr/>
        </p:nvSpPr>
        <p:spPr>
          <a:xfrm>
            <a:off x="13634087" y="7089119"/>
            <a:ext cx="4352925" cy="2926817"/>
          </a:xfrm>
          <a:prstGeom prst="roundRect">
            <a:avLst>
              <a:gd name="adj" fmla="val 7002"/>
            </a:avLst>
          </a:prstGeom>
          <a:solidFill>
            <a:srgbClr val="FBF9EC"/>
          </a:solidFill>
          <a:ln/>
        </p:spPr>
      </p:sp>
      <p:sp>
        <p:nvSpPr>
          <p:cNvPr id="23" name="icon-diagram-5u6PnK-3"/>
          <p:cNvSpPr/>
          <p:nvPr/>
        </p:nvSpPr>
        <p:spPr>
          <a:xfrm>
            <a:off x="13938887" y="7393919"/>
            <a:ext cx="457200" cy="457200"/>
          </a:xfrm>
          <a:prstGeom prst="roundRect">
            <a:avLst>
              <a:gd name="adj" fmla="val 16667"/>
            </a:avLst>
          </a:prstGeom>
          <a:solidFill>
            <a:srgbClr val="001840">
              <a:alpha val="5000"/>
            </a:srgbClr>
          </a:solidFill>
          <a:ln/>
        </p:spPr>
      </p:sp>
      <p:pic>
        <p:nvPicPr>
          <p:cNvPr id="24" name="SVG"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053187" y="7508219"/>
            <a:ext cx="228600" cy="228600"/>
          </a:xfrm>
          <a:prstGeom prst="rect">
            <a:avLst/>
          </a:prstGeom>
        </p:spPr>
      </p:pic>
      <p:sp>
        <p:nvSpPr>
          <p:cNvPr id="25" name="headingtext-diagram-5u6PnK-3-4"/>
          <p:cNvSpPr txBox="1"/>
          <p:nvPr/>
        </p:nvSpPr>
        <p:spPr>
          <a:xfrm>
            <a:off x="13938887" y="8074680"/>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Basic Security</a:t>
            </a:r>
            <a:endParaRPr lang="en-US" sz="2100" dirty="0"/>
          </a:p>
        </p:txBody>
      </p:sp>
      <p:sp>
        <p:nvSpPr>
          <p:cNvPr id="26" name="bodytext-diagram-5u6PnK-3-4"/>
          <p:cNvSpPr txBox="1"/>
          <p:nvPr/>
        </p:nvSpPr>
        <p:spPr>
          <a:xfrm>
            <a:off x="13938887" y="8497590"/>
            <a:ext cx="3776662" cy="1129665"/>
          </a:xfrm>
          <a:prstGeom prst="rect">
            <a:avLst/>
          </a:prstGeom>
          <a:noFill/>
          <a:ln/>
        </p:spPr>
        <p:txBody>
          <a:bodyPr vertOverflow="clip" wrap="square" lIns="0" tIns="0" rIns="0" bIns="0" rtlCol="0" anchor="t"/>
          <a:lstStyle/>
          <a:p>
            <a:pPr marL="0" indent="0" algn="l">
              <a:lnSpc>
                <a:spcPts val="2700"/>
              </a:lnSpc>
              <a:buNone/>
            </a:pPr>
            <a:r>
              <a:rPr lang="en-US" kern="1200" spc="22" dirty="0">
                <a:solidFill>
                  <a:srgbClr val="001840"/>
                </a:solidFill>
                <a:latin typeface="Public Sans" panose="00000500000000000000" pitchFamily="2" charset="0"/>
              </a:rPr>
              <a:t>Maintains only basic physical security standards and lacks any dedicated or isolated zoning.</a:t>
            </a:r>
            <a:endParaRPr lang="en-US" dirty="0"/>
          </a:p>
        </p:txBody>
      </p:sp>
      <p:pic>
        <p:nvPicPr>
          <p:cNvPr id="30" name="Picture 29">
            <a:extLst>
              <a:ext uri="{FF2B5EF4-FFF2-40B4-BE49-F238E27FC236}">
                <a16:creationId xmlns:a16="http://schemas.microsoft.com/office/drawing/2014/main" id="{2B36CE64-9753-2B3E-6E79-FE28F703B036}"/>
              </a:ext>
            </a:extLst>
          </p:cNvPr>
          <p:cNvPicPr>
            <a:picLocks noChangeAspect="1"/>
          </p:cNvPicPr>
          <p:nvPr/>
        </p:nvPicPr>
        <p:blipFill>
          <a:blip r:embed="rId11"/>
          <a:srcRect l="5663" t="8458" r="4588" b="2078"/>
          <a:stretch>
            <a:fillRect/>
          </a:stretch>
        </p:blipFill>
        <p:spPr>
          <a:xfrm>
            <a:off x="158879" y="4104107"/>
            <a:ext cx="8810814" cy="58551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aece2a09-778f-4b46-9787-dc742c5b0f34-AI"/>
          <p:cNvSpPr/>
          <p:nvPr/>
        </p:nvSpPr>
        <p:spPr>
          <a:xfrm>
            <a:off x="0" y="0"/>
            <a:ext cx="18288000" cy="10287000"/>
          </a:xfrm>
          <a:prstGeom prst="rect">
            <a:avLst/>
          </a:prstGeom>
          <a:solidFill>
            <a:srgbClr val="102A71"/>
          </a:solidFill>
          <a:ln/>
        </p:spPr>
      </p:sp>
      <p:sp>
        <p:nvSpPr>
          <p:cNvPr id="3" name="subtitle-464"/>
          <p:cNvSpPr txBox="1"/>
          <p:nvPr/>
        </p:nvSpPr>
        <p:spPr>
          <a:xfrm>
            <a:off x="761999" y="3016921"/>
            <a:ext cx="7748587" cy="2434590"/>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Tier II facilities introduce N+1 redundancy for critical components while maintaining a single distribution path. This design ensures individual component failure does not cause downtime, though path maintenance requires a shutdown. Availability is rated at approximately 99.741%.</a:t>
            </a:r>
            <a:endParaRPr lang="en-US" sz="2100" dirty="0"/>
          </a:p>
        </p:txBody>
      </p:sp>
      <p:sp>
        <p:nvSpPr>
          <p:cNvPr id="4" name="title-480"/>
          <p:cNvSpPr txBox="1"/>
          <p:nvPr/>
        </p:nvSpPr>
        <p:spPr>
          <a:xfrm>
            <a:off x="762000" y="1341120"/>
            <a:ext cx="6529388" cy="1663065"/>
          </a:xfrm>
          <a:prstGeom prst="rect">
            <a:avLst/>
          </a:prstGeom>
          <a:noFill/>
          <a:ln/>
        </p:spPr>
        <p:txBody>
          <a:bodyPr vertOverflow="clip" wrap="square" lIns="0" tIns="0" rIns="0" bIns="0" rtlCol="0" anchor="t"/>
          <a:lstStyle/>
          <a:p>
            <a:pPr marL="0" indent="0" algn="l">
              <a:lnSpc>
                <a:spcPts val="6160"/>
              </a:lnSpc>
              <a:buNone/>
            </a:pPr>
            <a:r>
              <a:rPr lang="en-US" sz="5400" kern="1200" spc="-113" dirty="0">
                <a:solidFill>
                  <a:srgbClr val="FFFDF0"/>
                </a:solidFill>
                <a:latin typeface="Public Sans" panose="00000500000000000000" pitchFamily="2" charset="0"/>
              </a:rPr>
              <a:t>Tier II: Component</a:t>
            </a:r>
            <a:r>
              <a:rPr lang="en-US" sz="5400" dirty="0">
                <a:solidFill>
                  <a:srgbClr val="000000"/>
                </a:solidFill>
              </a:rPr>
              <a:t>
</a:t>
            </a:r>
            <a:r>
              <a:rPr lang="en-US" sz="5400" kern="1200" spc="-113" dirty="0">
                <a:solidFill>
                  <a:srgbClr val="FFFDF0"/>
                </a:solidFill>
                <a:latin typeface="Public Sans" panose="00000500000000000000" pitchFamily="2" charset="0"/>
              </a:rPr>
              <a:t>Redundancy</a:t>
            </a:r>
            <a:endParaRPr lang="en-US" sz="5400" dirty="0"/>
          </a:p>
        </p:txBody>
      </p:sp>
      <p:sp>
        <p:nvSpPr>
          <p:cNvPr id="5" name="label"/>
          <p:cNvSpPr/>
          <p:nvPr/>
        </p:nvSpPr>
        <p:spPr>
          <a:xfrm>
            <a:off x="762000" y="762000"/>
            <a:ext cx="2390775" cy="352425"/>
          </a:xfrm>
          <a:prstGeom prst="roundRect">
            <a:avLst>
              <a:gd name="adj" fmla="val 27024324"/>
            </a:avLst>
          </a:prstGeom>
          <a:solidFill>
            <a:srgbClr val="F5C400"/>
          </a:solidFill>
          <a:ln/>
        </p:spPr>
      </p:sp>
      <p:sp>
        <p:nvSpPr>
          <p:cNvPr id="6" name="label-418"/>
          <p:cNvSpPr txBox="1"/>
          <p:nvPr/>
        </p:nvSpPr>
        <p:spPr>
          <a:xfrm>
            <a:off x="990600" y="800100"/>
            <a:ext cx="1966912" cy="377190"/>
          </a:xfrm>
          <a:prstGeom prst="rect">
            <a:avLst/>
          </a:prstGeom>
          <a:noFill/>
          <a:ln/>
        </p:spPr>
        <p:txBody>
          <a:bodyPr vertOverflow="clip" wrap="square" lIns="0" tIns="0" rIns="0" bIns="0" rtlCol="0" anchor="t"/>
          <a:lstStyle/>
          <a:p>
            <a:pPr marL="0" indent="0" algn="l">
              <a:buNone/>
            </a:pPr>
            <a:r>
              <a:rPr lang="en-US" sz="1800" dirty="0">
                <a:solidFill>
                  <a:srgbClr val="102A71"/>
                </a:solidFill>
                <a:latin typeface="Public Sans" panose="00000500000000000000" pitchFamily="2" charset="0"/>
              </a:rPr>
              <a:t>Facility Standards</a:t>
            </a:r>
            <a:endParaRPr lang="en-US" sz="1800" dirty="0"/>
          </a:p>
        </p:txBody>
      </p:sp>
      <p:sp>
        <p:nvSpPr>
          <p:cNvPr id="7" name="node-diagram-yMJVv4-0"/>
          <p:cNvSpPr/>
          <p:nvPr/>
        </p:nvSpPr>
        <p:spPr>
          <a:xfrm>
            <a:off x="84693" y="6775965"/>
            <a:ext cx="4352925" cy="3241892"/>
          </a:xfrm>
          <a:prstGeom prst="roundRect">
            <a:avLst>
              <a:gd name="adj" fmla="val 7002"/>
            </a:avLst>
          </a:prstGeom>
          <a:solidFill>
            <a:srgbClr val="FBF9EC"/>
          </a:solidFill>
          <a:ln/>
        </p:spPr>
      </p:sp>
      <p:sp>
        <p:nvSpPr>
          <p:cNvPr id="8" name="icon-diagram-yMJVv4-0"/>
          <p:cNvSpPr/>
          <p:nvPr/>
        </p:nvSpPr>
        <p:spPr>
          <a:xfrm>
            <a:off x="389493" y="7080764"/>
            <a:ext cx="457200" cy="502619"/>
          </a:xfrm>
          <a:prstGeom prst="roundRect">
            <a:avLst>
              <a:gd name="adj" fmla="val 16667"/>
            </a:avLst>
          </a:prstGeom>
          <a:solidFill>
            <a:srgbClr val="001840">
              <a:alpha val="5000"/>
            </a:srgbClr>
          </a:solidFill>
          <a:ln/>
        </p:spPr>
      </p:sp>
      <p:pic>
        <p:nvPicPr>
          <p:cNvPr id="9" name="SVG"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3793" y="7195064"/>
            <a:ext cx="228600" cy="251309"/>
          </a:xfrm>
          <a:prstGeom prst="rect">
            <a:avLst/>
          </a:prstGeom>
        </p:spPr>
      </p:pic>
      <p:sp>
        <p:nvSpPr>
          <p:cNvPr id="10" name="headingtext-diagram-yMJVv4-0-1"/>
          <p:cNvSpPr txBox="1"/>
          <p:nvPr/>
        </p:nvSpPr>
        <p:spPr>
          <a:xfrm>
            <a:off x="389493" y="7725392"/>
            <a:ext cx="3776662" cy="487959"/>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N+1 Power Systems</a:t>
            </a:r>
            <a:endParaRPr lang="en-US" sz="2100" dirty="0"/>
          </a:p>
        </p:txBody>
      </p:sp>
      <p:sp>
        <p:nvSpPr>
          <p:cNvPr id="11" name="bodytext-diagram-yMJVv4-0-1"/>
          <p:cNvSpPr txBox="1"/>
          <p:nvPr/>
        </p:nvSpPr>
        <p:spPr>
          <a:xfrm>
            <a:off x="389493" y="8148302"/>
            <a:ext cx="3776662" cy="1618852"/>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Utilizes a single active distribution path featuring redundant critical components, such as generators and UPS units.</a:t>
            </a:r>
            <a:endParaRPr lang="en-US" sz="1800" dirty="0"/>
          </a:p>
        </p:txBody>
      </p:sp>
      <p:sp>
        <p:nvSpPr>
          <p:cNvPr id="12" name="node-diagram-yMJVv4-1"/>
          <p:cNvSpPr/>
          <p:nvPr/>
        </p:nvSpPr>
        <p:spPr>
          <a:xfrm>
            <a:off x="4630690" y="6780310"/>
            <a:ext cx="4352925" cy="3237547"/>
          </a:xfrm>
          <a:prstGeom prst="roundRect">
            <a:avLst>
              <a:gd name="adj" fmla="val 7002"/>
            </a:avLst>
          </a:prstGeom>
          <a:solidFill>
            <a:srgbClr val="FBF9EC"/>
          </a:solidFill>
          <a:ln/>
        </p:spPr>
      </p:sp>
      <p:sp>
        <p:nvSpPr>
          <p:cNvPr id="13" name="icon-diagram-yMJVv4-1"/>
          <p:cNvSpPr/>
          <p:nvPr/>
        </p:nvSpPr>
        <p:spPr>
          <a:xfrm>
            <a:off x="4935490" y="7328972"/>
            <a:ext cx="457200" cy="501945"/>
          </a:xfrm>
          <a:prstGeom prst="roundRect">
            <a:avLst>
              <a:gd name="adj" fmla="val 16667"/>
            </a:avLst>
          </a:prstGeom>
          <a:solidFill>
            <a:srgbClr val="001840">
              <a:alpha val="5000"/>
            </a:srgbClr>
          </a:solidFill>
          <a:ln/>
        </p:spPr>
      </p:sp>
      <p:pic>
        <p:nvPicPr>
          <p:cNvPr id="14" name="SVG"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49790" y="7465644"/>
            <a:ext cx="228600" cy="250973"/>
          </a:xfrm>
          <a:prstGeom prst="rect">
            <a:avLst/>
          </a:prstGeom>
        </p:spPr>
      </p:pic>
      <p:sp>
        <p:nvSpPr>
          <p:cNvPr id="15" name="headingtext-diagram-yMJVv4-1-2"/>
          <p:cNvSpPr txBox="1"/>
          <p:nvPr/>
        </p:nvSpPr>
        <p:spPr>
          <a:xfrm>
            <a:off x="4935490" y="7928202"/>
            <a:ext cx="3776662" cy="48730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N+1 Cooling Units</a:t>
            </a:r>
            <a:endParaRPr lang="en-US" sz="2100" dirty="0"/>
          </a:p>
        </p:txBody>
      </p:sp>
      <p:sp>
        <p:nvSpPr>
          <p:cNvPr id="16" name="bodytext-diagram-yMJVv4-1-2"/>
          <p:cNvSpPr txBox="1"/>
          <p:nvPr/>
        </p:nvSpPr>
        <p:spPr>
          <a:xfrm>
            <a:off x="4935490" y="8250435"/>
            <a:ext cx="3776662" cy="1616682"/>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Relies on a single cooling distribution path equipped with redundant chillers or CRAC units for climate stability.</a:t>
            </a:r>
            <a:endParaRPr lang="en-US" sz="1800" dirty="0"/>
          </a:p>
        </p:txBody>
      </p:sp>
      <p:sp>
        <p:nvSpPr>
          <p:cNvPr id="17" name="node-diagram-yMJVv4-2"/>
          <p:cNvSpPr/>
          <p:nvPr/>
        </p:nvSpPr>
        <p:spPr>
          <a:xfrm>
            <a:off x="9172837" y="6780310"/>
            <a:ext cx="4352925" cy="3237547"/>
          </a:xfrm>
          <a:prstGeom prst="roundRect">
            <a:avLst>
              <a:gd name="adj" fmla="val 7002"/>
            </a:avLst>
          </a:prstGeom>
          <a:solidFill>
            <a:srgbClr val="FBF9EC"/>
          </a:solidFill>
          <a:ln/>
        </p:spPr>
      </p:sp>
      <p:sp>
        <p:nvSpPr>
          <p:cNvPr id="18" name="icon-diagram-yMJVv4-2"/>
          <p:cNvSpPr/>
          <p:nvPr/>
        </p:nvSpPr>
        <p:spPr>
          <a:xfrm>
            <a:off x="4906760" y="10017857"/>
            <a:ext cx="457200" cy="457200"/>
          </a:xfrm>
          <a:prstGeom prst="roundRect">
            <a:avLst>
              <a:gd name="adj" fmla="val 16667"/>
            </a:avLst>
          </a:prstGeom>
          <a:solidFill>
            <a:srgbClr val="001840">
              <a:alpha val="5000"/>
            </a:srgbClr>
          </a:solidFill>
          <a:ln/>
        </p:spPr>
      </p:sp>
      <p:pic>
        <p:nvPicPr>
          <p:cNvPr id="19" name="SVG"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21060" y="10132157"/>
            <a:ext cx="228600" cy="228600"/>
          </a:xfrm>
          <a:prstGeom prst="rect">
            <a:avLst/>
          </a:prstGeom>
        </p:spPr>
      </p:pic>
      <p:sp>
        <p:nvSpPr>
          <p:cNvPr id="20" name="headingtext-diagram-yMJVv4-2-3"/>
          <p:cNvSpPr txBox="1"/>
          <p:nvPr/>
        </p:nvSpPr>
        <p:spPr>
          <a:xfrm>
            <a:off x="9477637" y="7779482"/>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Redundant Cabling</a:t>
            </a:r>
            <a:endParaRPr lang="en-US" sz="2100" dirty="0"/>
          </a:p>
        </p:txBody>
      </p:sp>
      <p:sp>
        <p:nvSpPr>
          <p:cNvPr id="21" name="bodytext-diagram-yMJVv4-2-3"/>
          <p:cNvSpPr txBox="1"/>
          <p:nvPr/>
        </p:nvSpPr>
        <p:spPr>
          <a:xfrm>
            <a:off x="9477637" y="8202392"/>
            <a:ext cx="3776662" cy="18154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Features a single primary entrance room while implementing redundant pathways to ensure reliable cable routing.</a:t>
            </a:r>
            <a:endParaRPr lang="en-US" sz="1800" dirty="0"/>
          </a:p>
        </p:txBody>
      </p:sp>
      <p:sp>
        <p:nvSpPr>
          <p:cNvPr id="22" name="node-diagram-yMJVv4-3"/>
          <p:cNvSpPr/>
          <p:nvPr/>
        </p:nvSpPr>
        <p:spPr>
          <a:xfrm>
            <a:off x="13703708" y="6780310"/>
            <a:ext cx="4352925" cy="3237547"/>
          </a:xfrm>
          <a:prstGeom prst="roundRect">
            <a:avLst>
              <a:gd name="adj" fmla="val 7002"/>
            </a:avLst>
          </a:prstGeom>
          <a:solidFill>
            <a:srgbClr val="FBF9EC"/>
          </a:solidFill>
          <a:ln/>
        </p:spPr>
      </p:sp>
      <p:sp>
        <p:nvSpPr>
          <p:cNvPr id="23" name="icon-diagram-yMJVv4-3"/>
          <p:cNvSpPr/>
          <p:nvPr/>
        </p:nvSpPr>
        <p:spPr>
          <a:xfrm>
            <a:off x="9299691" y="10017857"/>
            <a:ext cx="457200" cy="457200"/>
          </a:xfrm>
          <a:prstGeom prst="roundRect">
            <a:avLst>
              <a:gd name="adj" fmla="val 16667"/>
            </a:avLst>
          </a:prstGeom>
          <a:solidFill>
            <a:srgbClr val="001840">
              <a:alpha val="5000"/>
            </a:srgbClr>
          </a:solidFill>
          <a:ln/>
        </p:spPr>
      </p:sp>
      <p:pic>
        <p:nvPicPr>
          <p:cNvPr id="24" name="SVG"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141329" y="10132157"/>
            <a:ext cx="228600" cy="228600"/>
          </a:xfrm>
          <a:prstGeom prst="rect">
            <a:avLst/>
          </a:prstGeom>
        </p:spPr>
      </p:pic>
      <p:sp>
        <p:nvSpPr>
          <p:cNvPr id="25" name="headingtext-diagram-yMJVv4-3-4"/>
          <p:cNvSpPr txBox="1"/>
          <p:nvPr/>
        </p:nvSpPr>
        <p:spPr>
          <a:xfrm>
            <a:off x="14008508" y="7665275"/>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Physical Protection</a:t>
            </a:r>
            <a:endParaRPr lang="en-US" sz="2100" dirty="0"/>
          </a:p>
        </p:txBody>
      </p:sp>
      <p:sp>
        <p:nvSpPr>
          <p:cNvPr id="26" name="bodytext-diagram-yMJVv4-3-4"/>
          <p:cNvSpPr txBox="1"/>
          <p:nvPr/>
        </p:nvSpPr>
        <p:spPr>
          <a:xfrm>
            <a:off x="14008508" y="8088185"/>
            <a:ext cx="3776662" cy="14725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Incorporates enhanced physical security measures and reinforced structural protection to secure critical assets.</a:t>
            </a:r>
            <a:endParaRPr lang="en-US" sz="1800" dirty="0"/>
          </a:p>
        </p:txBody>
      </p:sp>
      <p:pic>
        <p:nvPicPr>
          <p:cNvPr id="27" name="Picture 26">
            <a:extLst>
              <a:ext uri="{FF2B5EF4-FFF2-40B4-BE49-F238E27FC236}">
                <a16:creationId xmlns:a16="http://schemas.microsoft.com/office/drawing/2014/main" id="{861B421E-68B6-CE2F-F3BC-CE156E4406C7}"/>
              </a:ext>
            </a:extLst>
          </p:cNvPr>
          <p:cNvPicPr>
            <a:picLocks noChangeAspect="1"/>
          </p:cNvPicPr>
          <p:nvPr/>
        </p:nvPicPr>
        <p:blipFill>
          <a:blip r:embed="rId11"/>
          <a:stretch>
            <a:fillRect/>
          </a:stretch>
        </p:blipFill>
        <p:spPr>
          <a:xfrm>
            <a:off x="8550592" y="303529"/>
            <a:ext cx="9523373" cy="634891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206025d5-2c57-4068-b216-7774f369c5bf-AI"/>
          <p:cNvSpPr/>
          <p:nvPr/>
        </p:nvSpPr>
        <p:spPr>
          <a:xfrm>
            <a:off x="0" y="0"/>
            <a:ext cx="18288000" cy="10287000"/>
          </a:xfrm>
          <a:prstGeom prst="rect">
            <a:avLst/>
          </a:prstGeom>
          <a:solidFill>
            <a:srgbClr val="102A71"/>
          </a:solidFill>
          <a:ln/>
        </p:spPr>
      </p:sp>
      <p:sp>
        <p:nvSpPr>
          <p:cNvPr id="3" name="subtitle-493"/>
          <p:cNvSpPr txBox="1"/>
          <p:nvPr/>
        </p:nvSpPr>
        <p:spPr>
          <a:xfrm>
            <a:off x="762000" y="3128010"/>
            <a:ext cx="6529388" cy="2434590"/>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Tier III classification enables concurrent maintainability, ensuring that planned maintenance activities on power or cooling infrastructure can occur without disrupting the critical IT load. This redundancy model provides an expected uptime availability of approximately 99.982%.</a:t>
            </a:r>
            <a:endParaRPr lang="en-US" sz="2100" dirty="0"/>
          </a:p>
        </p:txBody>
      </p:sp>
      <p:sp>
        <p:nvSpPr>
          <p:cNvPr id="4" name="title-491"/>
          <p:cNvSpPr txBox="1"/>
          <p:nvPr/>
        </p:nvSpPr>
        <p:spPr>
          <a:xfrm>
            <a:off x="762000" y="1341120"/>
            <a:ext cx="6529388" cy="1663065"/>
          </a:xfrm>
          <a:prstGeom prst="rect">
            <a:avLst/>
          </a:prstGeom>
          <a:noFill/>
          <a:ln/>
        </p:spPr>
        <p:txBody>
          <a:bodyPr vertOverflow="clip" wrap="square" lIns="0" tIns="0" rIns="0" bIns="0" rtlCol="0" anchor="t"/>
          <a:lstStyle/>
          <a:p>
            <a:pPr marL="0" indent="0" algn="l">
              <a:lnSpc>
                <a:spcPts val="6160"/>
              </a:lnSpc>
              <a:buNone/>
            </a:pPr>
            <a:r>
              <a:rPr lang="en-US" sz="5400" kern="1200" spc="-113" dirty="0">
                <a:solidFill>
                  <a:srgbClr val="FFFDF0"/>
                </a:solidFill>
                <a:latin typeface="Public Sans" panose="00000500000000000000" pitchFamily="2" charset="0"/>
              </a:rPr>
              <a:t>Tier III Data</a:t>
            </a:r>
            <a:r>
              <a:rPr lang="en-US" sz="5400" dirty="0">
                <a:solidFill>
                  <a:srgbClr val="000000"/>
                </a:solidFill>
              </a:rPr>
              <a:t>
</a:t>
            </a:r>
            <a:r>
              <a:rPr lang="en-US" sz="5400" kern="1200" spc="-113" dirty="0">
                <a:solidFill>
                  <a:srgbClr val="FFFDF0"/>
                </a:solidFill>
                <a:latin typeface="Public Sans" panose="00000500000000000000" pitchFamily="2" charset="0"/>
              </a:rPr>
              <a:t>Center Design</a:t>
            </a:r>
            <a:endParaRPr lang="en-US" sz="5400" dirty="0"/>
          </a:p>
        </p:txBody>
      </p:sp>
      <p:sp>
        <p:nvSpPr>
          <p:cNvPr id="5" name="label"/>
          <p:cNvSpPr/>
          <p:nvPr/>
        </p:nvSpPr>
        <p:spPr>
          <a:xfrm>
            <a:off x="762000" y="762000"/>
            <a:ext cx="2876550" cy="352425"/>
          </a:xfrm>
          <a:prstGeom prst="roundRect">
            <a:avLst>
              <a:gd name="adj" fmla="val 27024324"/>
            </a:avLst>
          </a:prstGeom>
          <a:solidFill>
            <a:srgbClr val="F5C400"/>
          </a:solidFill>
          <a:ln/>
        </p:spPr>
      </p:sp>
      <p:sp>
        <p:nvSpPr>
          <p:cNvPr id="6" name="label-405"/>
          <p:cNvSpPr txBox="1"/>
          <p:nvPr/>
        </p:nvSpPr>
        <p:spPr>
          <a:xfrm>
            <a:off x="990600" y="800100"/>
            <a:ext cx="2452688" cy="377190"/>
          </a:xfrm>
          <a:prstGeom prst="rect">
            <a:avLst/>
          </a:prstGeom>
          <a:noFill/>
          <a:ln/>
        </p:spPr>
        <p:txBody>
          <a:bodyPr vertOverflow="clip" wrap="square" lIns="0" tIns="0" rIns="0" bIns="0" rtlCol="0" anchor="t"/>
          <a:lstStyle/>
          <a:p>
            <a:pPr marL="0" indent="0" algn="l">
              <a:buNone/>
            </a:pPr>
            <a:r>
              <a:rPr lang="en-US" sz="1800" dirty="0">
                <a:solidFill>
                  <a:srgbClr val="102A71"/>
                </a:solidFill>
                <a:latin typeface="Public Sans" panose="00000500000000000000" pitchFamily="2" charset="0"/>
              </a:rPr>
              <a:t>Data Center Standards</a:t>
            </a:r>
            <a:endParaRPr lang="en-US" sz="1800" dirty="0"/>
          </a:p>
        </p:txBody>
      </p:sp>
      <p:sp>
        <p:nvSpPr>
          <p:cNvPr id="7" name="node-diagram-a9GqcR-0"/>
          <p:cNvSpPr/>
          <p:nvPr/>
        </p:nvSpPr>
        <p:spPr>
          <a:xfrm>
            <a:off x="153508" y="7289667"/>
            <a:ext cx="4352925" cy="2800350"/>
          </a:xfrm>
          <a:prstGeom prst="roundRect">
            <a:avLst>
              <a:gd name="adj" fmla="val 7002"/>
            </a:avLst>
          </a:prstGeom>
          <a:solidFill>
            <a:srgbClr val="FBF9EC"/>
          </a:solidFill>
          <a:ln/>
        </p:spPr>
      </p:sp>
      <p:sp>
        <p:nvSpPr>
          <p:cNvPr id="8" name="icon-diagram-a9GqcR-0"/>
          <p:cNvSpPr/>
          <p:nvPr/>
        </p:nvSpPr>
        <p:spPr>
          <a:xfrm>
            <a:off x="458308" y="7594466"/>
            <a:ext cx="457200" cy="476111"/>
          </a:xfrm>
          <a:prstGeom prst="roundRect">
            <a:avLst>
              <a:gd name="adj" fmla="val 16667"/>
            </a:avLst>
          </a:prstGeom>
          <a:solidFill>
            <a:srgbClr val="001840">
              <a:alpha val="5000"/>
            </a:srgbClr>
          </a:solidFill>
          <a:ln/>
        </p:spPr>
      </p:sp>
      <p:pic>
        <p:nvPicPr>
          <p:cNvPr id="9" name="SVG"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2608" y="7708766"/>
            <a:ext cx="228600" cy="238055"/>
          </a:xfrm>
          <a:prstGeom prst="rect">
            <a:avLst/>
          </a:prstGeom>
        </p:spPr>
      </p:pic>
      <p:sp>
        <p:nvSpPr>
          <p:cNvPr id="10" name="headingtext-diagram-a9GqcR-0-1"/>
          <p:cNvSpPr txBox="1"/>
          <p:nvPr/>
        </p:nvSpPr>
        <p:spPr>
          <a:xfrm>
            <a:off x="458308" y="8189472"/>
            <a:ext cx="3776662" cy="462224"/>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Redundant Distribution</a:t>
            </a:r>
            <a:endParaRPr lang="en-US" sz="2100" dirty="0"/>
          </a:p>
        </p:txBody>
      </p:sp>
      <p:sp>
        <p:nvSpPr>
          <p:cNvPr id="11" name="bodytext-diagram-a9GqcR-0-1"/>
          <p:cNvSpPr txBox="1"/>
          <p:nvPr/>
        </p:nvSpPr>
        <p:spPr>
          <a:xfrm>
            <a:off x="458308" y="8612382"/>
            <a:ext cx="3776662" cy="1176390"/>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Utilizes multiple independent distribution paths including one active and one alternate.</a:t>
            </a:r>
            <a:endParaRPr lang="en-US" sz="1800" dirty="0"/>
          </a:p>
        </p:txBody>
      </p:sp>
      <p:sp>
        <p:nvSpPr>
          <p:cNvPr id="12" name="node-diagram-a9GqcR-1"/>
          <p:cNvSpPr/>
          <p:nvPr/>
        </p:nvSpPr>
        <p:spPr>
          <a:xfrm>
            <a:off x="4700745" y="7289667"/>
            <a:ext cx="4352925" cy="2800350"/>
          </a:xfrm>
          <a:prstGeom prst="roundRect">
            <a:avLst>
              <a:gd name="adj" fmla="val 7002"/>
            </a:avLst>
          </a:prstGeom>
          <a:solidFill>
            <a:srgbClr val="FBF9EC"/>
          </a:solidFill>
          <a:ln/>
        </p:spPr>
      </p:sp>
      <p:sp>
        <p:nvSpPr>
          <p:cNvPr id="13" name="icon-diagram-a9GqcR-1"/>
          <p:cNvSpPr/>
          <p:nvPr/>
        </p:nvSpPr>
        <p:spPr>
          <a:xfrm>
            <a:off x="5005545" y="7594466"/>
            <a:ext cx="457200" cy="476111"/>
          </a:xfrm>
          <a:prstGeom prst="roundRect">
            <a:avLst>
              <a:gd name="adj" fmla="val 16667"/>
            </a:avLst>
          </a:prstGeom>
          <a:solidFill>
            <a:srgbClr val="001840">
              <a:alpha val="5000"/>
            </a:srgbClr>
          </a:solidFill>
          <a:ln/>
        </p:spPr>
      </p:sp>
      <p:pic>
        <p:nvPicPr>
          <p:cNvPr id="14" name="SVG"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19845" y="7708766"/>
            <a:ext cx="228600" cy="238055"/>
          </a:xfrm>
          <a:prstGeom prst="rect">
            <a:avLst/>
          </a:prstGeom>
        </p:spPr>
      </p:pic>
      <p:sp>
        <p:nvSpPr>
          <p:cNvPr id="15" name="headingtext-diagram-a9GqcR-1-2"/>
          <p:cNvSpPr txBox="1"/>
          <p:nvPr/>
        </p:nvSpPr>
        <p:spPr>
          <a:xfrm>
            <a:off x="5005545" y="8189472"/>
            <a:ext cx="3776662" cy="462224"/>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Cooling Redundancy</a:t>
            </a:r>
            <a:endParaRPr lang="en-US" sz="2100" dirty="0"/>
          </a:p>
        </p:txBody>
      </p:sp>
      <p:sp>
        <p:nvSpPr>
          <p:cNvPr id="16" name="bodytext-diagram-a9GqcR-1-2"/>
          <p:cNvSpPr txBox="1"/>
          <p:nvPr/>
        </p:nvSpPr>
        <p:spPr>
          <a:xfrm>
            <a:off x="5005545" y="8612382"/>
            <a:ext cx="3776662" cy="1176390"/>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Multiple independent cooling distribution paths with dual-powered IT equipment systems.</a:t>
            </a:r>
            <a:endParaRPr lang="en-US" sz="1800" dirty="0"/>
          </a:p>
        </p:txBody>
      </p:sp>
      <p:sp>
        <p:nvSpPr>
          <p:cNvPr id="17" name="node-diagram-a9GqcR-2"/>
          <p:cNvSpPr/>
          <p:nvPr/>
        </p:nvSpPr>
        <p:spPr>
          <a:xfrm>
            <a:off x="9247982" y="7288438"/>
            <a:ext cx="4352925" cy="2801579"/>
          </a:xfrm>
          <a:prstGeom prst="roundRect">
            <a:avLst>
              <a:gd name="adj" fmla="val 7002"/>
            </a:avLst>
          </a:prstGeom>
          <a:solidFill>
            <a:srgbClr val="FBF9EC"/>
          </a:solidFill>
          <a:ln/>
        </p:spPr>
      </p:sp>
      <p:sp>
        <p:nvSpPr>
          <p:cNvPr id="18" name="icon-diagram-a9GqcR-2"/>
          <p:cNvSpPr/>
          <p:nvPr/>
        </p:nvSpPr>
        <p:spPr>
          <a:xfrm>
            <a:off x="9747094" y="7593238"/>
            <a:ext cx="457200" cy="457200"/>
          </a:xfrm>
          <a:prstGeom prst="roundRect">
            <a:avLst>
              <a:gd name="adj" fmla="val 16667"/>
            </a:avLst>
          </a:prstGeom>
          <a:solidFill>
            <a:srgbClr val="001840">
              <a:alpha val="5000"/>
            </a:srgbClr>
          </a:solidFill>
          <a:ln/>
        </p:spPr>
      </p:sp>
      <p:pic>
        <p:nvPicPr>
          <p:cNvPr id="19" name="SVG"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61394" y="7707538"/>
            <a:ext cx="228600" cy="228600"/>
          </a:xfrm>
          <a:prstGeom prst="rect">
            <a:avLst/>
          </a:prstGeom>
        </p:spPr>
      </p:pic>
      <p:sp>
        <p:nvSpPr>
          <p:cNvPr id="20" name="headingtext-diagram-a9GqcR-2-3"/>
          <p:cNvSpPr txBox="1"/>
          <p:nvPr/>
        </p:nvSpPr>
        <p:spPr>
          <a:xfrm>
            <a:off x="9592788" y="8310010"/>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Entrance Rooms</a:t>
            </a:r>
            <a:endParaRPr lang="en-US" sz="2100" dirty="0"/>
          </a:p>
        </p:txBody>
      </p:sp>
      <p:sp>
        <p:nvSpPr>
          <p:cNvPr id="21" name="bodytext-diagram-a9GqcR-2-3"/>
          <p:cNvSpPr txBox="1"/>
          <p:nvPr/>
        </p:nvSpPr>
        <p:spPr>
          <a:xfrm>
            <a:off x="9592788" y="8732920"/>
            <a:ext cx="3776662" cy="11296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Requires fully redundant entrance rooms and physically separated infrastructure pathways.</a:t>
            </a:r>
            <a:endParaRPr lang="en-US" sz="1800" dirty="0"/>
          </a:p>
        </p:txBody>
      </p:sp>
      <p:sp>
        <p:nvSpPr>
          <p:cNvPr id="22" name="node-diagram-a9GqcR-3"/>
          <p:cNvSpPr/>
          <p:nvPr/>
        </p:nvSpPr>
        <p:spPr>
          <a:xfrm>
            <a:off x="13744157" y="7288438"/>
            <a:ext cx="4352925" cy="2801579"/>
          </a:xfrm>
          <a:prstGeom prst="roundRect">
            <a:avLst>
              <a:gd name="adj" fmla="val 7002"/>
            </a:avLst>
          </a:prstGeom>
          <a:solidFill>
            <a:srgbClr val="FBF9EC"/>
          </a:solidFill>
          <a:ln/>
        </p:spPr>
      </p:sp>
      <p:sp>
        <p:nvSpPr>
          <p:cNvPr id="23" name="icon-diagram-a9GqcR-3"/>
          <p:cNvSpPr/>
          <p:nvPr/>
        </p:nvSpPr>
        <p:spPr>
          <a:xfrm>
            <a:off x="14088963" y="7593238"/>
            <a:ext cx="457200" cy="457200"/>
          </a:xfrm>
          <a:prstGeom prst="roundRect">
            <a:avLst>
              <a:gd name="adj" fmla="val 16667"/>
            </a:avLst>
          </a:prstGeom>
          <a:solidFill>
            <a:srgbClr val="001840">
              <a:alpha val="5000"/>
            </a:srgbClr>
          </a:solidFill>
          <a:ln/>
        </p:spPr>
      </p:sp>
      <p:pic>
        <p:nvPicPr>
          <p:cNvPr id="24" name="SVG"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03263" y="7707538"/>
            <a:ext cx="228600" cy="228600"/>
          </a:xfrm>
          <a:prstGeom prst="rect">
            <a:avLst/>
          </a:prstGeom>
        </p:spPr>
      </p:pic>
      <p:sp>
        <p:nvSpPr>
          <p:cNvPr id="25" name="headingtext-diagram-a9GqcR-3-4"/>
          <p:cNvSpPr txBox="1"/>
          <p:nvPr/>
        </p:nvSpPr>
        <p:spPr>
          <a:xfrm>
            <a:off x="14088963" y="8310010"/>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Facility Security</a:t>
            </a:r>
            <a:endParaRPr lang="en-US" sz="2100" dirty="0"/>
          </a:p>
        </p:txBody>
      </p:sp>
      <p:sp>
        <p:nvSpPr>
          <p:cNvPr id="26" name="bodytext-diagram-a9GqcR-3-4"/>
          <p:cNvSpPr txBox="1"/>
          <p:nvPr/>
        </p:nvSpPr>
        <p:spPr>
          <a:xfrm>
            <a:off x="14088963" y="8732920"/>
            <a:ext cx="3776662" cy="11296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Dedicated facility structure with high-level physical security including biometric logs.</a:t>
            </a:r>
            <a:endParaRPr lang="en-US" sz="1800" dirty="0"/>
          </a:p>
        </p:txBody>
      </p:sp>
      <p:pic>
        <p:nvPicPr>
          <p:cNvPr id="27" name="Picture 26">
            <a:extLst>
              <a:ext uri="{FF2B5EF4-FFF2-40B4-BE49-F238E27FC236}">
                <a16:creationId xmlns:a16="http://schemas.microsoft.com/office/drawing/2014/main" id="{83D49BF2-3598-033D-0729-308DB2BFBF62}"/>
              </a:ext>
            </a:extLst>
          </p:cNvPr>
          <p:cNvPicPr>
            <a:picLocks noChangeAspect="1"/>
          </p:cNvPicPr>
          <p:nvPr/>
        </p:nvPicPr>
        <p:blipFill>
          <a:blip r:embed="rId11"/>
          <a:stretch>
            <a:fillRect/>
          </a:stretch>
        </p:blipFill>
        <p:spPr>
          <a:xfrm>
            <a:off x="7772401" y="196983"/>
            <a:ext cx="10324682" cy="688312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1d28c9b2-92f8-4ae3-8fa6-07bfdb90c168-AI"/>
          <p:cNvSpPr/>
          <p:nvPr/>
        </p:nvSpPr>
        <p:spPr>
          <a:xfrm>
            <a:off x="0" y="0"/>
            <a:ext cx="18288000" cy="10287000"/>
          </a:xfrm>
          <a:prstGeom prst="rect">
            <a:avLst/>
          </a:prstGeom>
          <a:solidFill>
            <a:srgbClr val="102A71"/>
          </a:solidFill>
          <a:ln/>
        </p:spPr>
      </p:sp>
      <p:sp>
        <p:nvSpPr>
          <p:cNvPr id="3" name="subtitle-486"/>
          <p:cNvSpPr txBox="1"/>
          <p:nvPr/>
        </p:nvSpPr>
        <p:spPr>
          <a:xfrm>
            <a:off x="762000" y="6462117"/>
            <a:ext cx="7586663" cy="3168015"/>
          </a:xfrm>
          <a:prstGeom prst="rect">
            <a:avLst/>
          </a:prstGeom>
          <a:noFill/>
          <a:ln/>
        </p:spPr>
        <p:txBody>
          <a:bodyPr vertOverflow="clip" wrap="square" lIns="0" tIns="0" rIns="0" bIns="0" rtlCol="0" anchor="t"/>
          <a:lstStyle/>
          <a:p>
            <a:pPr marL="0" indent="0" algn="l">
              <a:lnSpc>
                <a:spcPts val="4820"/>
              </a:lnSpc>
              <a:buNone/>
            </a:pPr>
            <a:r>
              <a:rPr lang="en-US" sz="3600" kern="1200" spc="43" dirty="0">
                <a:solidFill>
                  <a:srgbClr val="FFFDF0">
                    <a:alpha val="80000"/>
                  </a:srgbClr>
                </a:solidFill>
                <a:latin typeface="Public Sans" panose="00000500000000000000" pitchFamily="2" charset="0"/>
              </a:rPr>
              <a:t>Analyze the rigorous requirements for Tier IV infrastructure, designed to sustain unplanned failures with zero impact and maintain 99.995% availability.</a:t>
            </a:r>
            <a:endParaRPr lang="en-US" sz="3600" dirty="0"/>
          </a:p>
        </p:txBody>
      </p:sp>
      <p:sp>
        <p:nvSpPr>
          <p:cNvPr id="4" name="title-433"/>
          <p:cNvSpPr txBox="1"/>
          <p:nvPr/>
        </p:nvSpPr>
        <p:spPr>
          <a:xfrm>
            <a:off x="762000" y="762000"/>
            <a:ext cx="7586663" cy="3787140"/>
          </a:xfrm>
          <a:prstGeom prst="rect">
            <a:avLst/>
          </a:prstGeom>
          <a:noFill/>
          <a:ln/>
        </p:spPr>
        <p:txBody>
          <a:bodyPr vertOverflow="clip" wrap="square" lIns="0" tIns="0" rIns="0" bIns="0" rtlCol="0" anchor="t"/>
          <a:lstStyle/>
          <a:p>
            <a:pPr marL="0" indent="0" algn="l">
              <a:lnSpc>
                <a:spcPts val="7260"/>
              </a:lnSpc>
              <a:buNone/>
            </a:pPr>
            <a:r>
              <a:rPr lang="en-US" sz="6600" kern="1200" spc="-139" dirty="0">
                <a:solidFill>
                  <a:srgbClr val="FFFDF0"/>
                </a:solidFill>
                <a:latin typeface="Public Sans" panose="00000500000000000000" pitchFamily="2" charset="0"/>
              </a:rPr>
              <a:t>Tier IV - Fault</a:t>
            </a:r>
            <a:r>
              <a:rPr lang="en-US" sz="6600" dirty="0">
                <a:solidFill>
                  <a:srgbClr val="000000"/>
                </a:solidFill>
              </a:rPr>
              <a:t>
</a:t>
            </a:r>
            <a:r>
              <a:rPr lang="en-US" sz="6600" kern="1200" spc="-139" dirty="0">
                <a:solidFill>
                  <a:srgbClr val="FFFDF0"/>
                </a:solidFill>
                <a:latin typeface="Public Sans" panose="00000500000000000000" pitchFamily="2" charset="0"/>
              </a:rPr>
              <a:t>Tolerant Infrastructure</a:t>
            </a:r>
            <a:r>
              <a:rPr lang="en-US" sz="6600" dirty="0">
                <a:solidFill>
                  <a:srgbClr val="000000"/>
                </a:solidFill>
              </a:rPr>
              <a:t>
</a:t>
            </a:r>
            <a:r>
              <a:rPr lang="en-US" sz="6600" kern="1200" spc="-139" dirty="0">
                <a:solidFill>
                  <a:srgbClr val="FFFDF0"/>
                </a:solidFill>
                <a:latin typeface="Public Sans" panose="00000500000000000000" pitchFamily="2" charset="0"/>
              </a:rPr>
              <a:t>Breakdown</a:t>
            </a:r>
            <a:endParaRPr lang="en-US" sz="6600" dirty="0"/>
          </a:p>
        </p:txBody>
      </p:sp>
      <p:sp>
        <p:nvSpPr>
          <p:cNvPr id="5" name="anchorElementA"/>
          <p:cNvSpPr/>
          <p:nvPr/>
        </p:nvSpPr>
        <p:spPr>
          <a:xfrm>
            <a:off x="9839325" y="0"/>
            <a:ext cx="9525" cy="10287000"/>
          </a:xfrm>
          <a:prstGeom prst="rect">
            <a:avLst/>
          </a:prstGeom>
          <a:solidFill>
            <a:srgbClr val="FFFDF0">
              <a:alpha val="40000"/>
            </a:srgbClr>
          </a:solidFill>
          <a:ln/>
        </p:spPr>
      </p:sp>
      <p:pic>
        <p:nvPicPr>
          <p:cNvPr id="6" name="SVG"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10850" y="762000"/>
            <a:ext cx="2310408" cy="1590913"/>
          </a:xfrm>
          <a:prstGeom prst="rect">
            <a:avLst/>
          </a:prstGeom>
        </p:spPr>
      </p:pic>
      <p:sp>
        <p:nvSpPr>
          <p:cNvPr id="7" name="headingtext-diagram-YJVx7u-0-1"/>
          <p:cNvSpPr txBox="1"/>
          <p:nvPr/>
        </p:nvSpPr>
        <p:spPr>
          <a:xfrm>
            <a:off x="13340358" y="762000"/>
            <a:ext cx="42243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Redundant Power Paths</a:t>
            </a:r>
            <a:endParaRPr lang="en-US" sz="2100" dirty="0"/>
          </a:p>
        </p:txBody>
      </p:sp>
      <p:sp>
        <p:nvSpPr>
          <p:cNvPr id="8" name="bodytext-diagram-YJVx7u-0-1"/>
          <p:cNvSpPr txBox="1"/>
          <p:nvPr/>
        </p:nvSpPr>
        <p:spPr>
          <a:xfrm>
            <a:off x="13340358" y="1184910"/>
            <a:ext cx="4224338" cy="1272540"/>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Utilizes multiple, physically isolated active paths with 2N or 2(N+1) redundancy levels.</a:t>
            </a:r>
            <a:endParaRPr lang="en-US" sz="2100" dirty="0"/>
          </a:p>
        </p:txBody>
      </p:sp>
      <p:pic>
        <p:nvPicPr>
          <p:cNvPr id="9" name="SVG"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10850" y="2695813"/>
            <a:ext cx="2310408" cy="1590913"/>
          </a:xfrm>
          <a:prstGeom prst="rect">
            <a:avLst/>
          </a:prstGeom>
        </p:spPr>
      </p:pic>
      <p:sp>
        <p:nvSpPr>
          <p:cNvPr id="10" name="headingtext-diagram-YJVx7u-1-2"/>
          <p:cNvSpPr txBox="1"/>
          <p:nvPr/>
        </p:nvSpPr>
        <p:spPr>
          <a:xfrm>
            <a:off x="13340358" y="2695813"/>
            <a:ext cx="42243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Active Cooling Systems</a:t>
            </a:r>
            <a:endParaRPr lang="en-US" sz="2100" dirty="0"/>
          </a:p>
        </p:txBody>
      </p:sp>
      <p:sp>
        <p:nvSpPr>
          <p:cNvPr id="11" name="bodytext-diagram-YJVx7u-1-2"/>
          <p:cNvSpPr txBox="1"/>
          <p:nvPr/>
        </p:nvSpPr>
        <p:spPr>
          <a:xfrm>
            <a:off x="13340358" y="3118723"/>
            <a:ext cx="4224338" cy="1272540"/>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Features multiple cooling paths with automatic failure detection and load shifting tech.</a:t>
            </a:r>
            <a:endParaRPr lang="en-US" sz="2100" dirty="0"/>
          </a:p>
        </p:txBody>
      </p:sp>
      <p:pic>
        <p:nvPicPr>
          <p:cNvPr id="12" name="SVG"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10850" y="4629626"/>
            <a:ext cx="2310408" cy="1590913"/>
          </a:xfrm>
          <a:prstGeom prst="rect">
            <a:avLst/>
          </a:prstGeom>
        </p:spPr>
      </p:pic>
      <p:sp>
        <p:nvSpPr>
          <p:cNvPr id="13" name="headingtext-diagram-YJVx7u-2-3"/>
          <p:cNvSpPr txBox="1"/>
          <p:nvPr/>
        </p:nvSpPr>
        <p:spPr>
          <a:xfrm>
            <a:off x="13340358" y="4629626"/>
            <a:ext cx="42243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Diverse Network Routes</a:t>
            </a:r>
            <a:endParaRPr lang="en-US" sz="2100" dirty="0"/>
          </a:p>
        </p:txBody>
      </p:sp>
      <p:sp>
        <p:nvSpPr>
          <p:cNvPr id="14" name="bodytext-diagram-YJVx7u-2-3"/>
          <p:cNvSpPr txBox="1"/>
          <p:nvPr/>
        </p:nvSpPr>
        <p:spPr>
          <a:xfrm>
            <a:off x="13340358" y="5052536"/>
            <a:ext cx="4224338" cy="1272540"/>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Requires redundant entrance rooms, pathways, and MDAs using distinct, isolated routes.</a:t>
            </a:r>
            <a:endParaRPr lang="en-US" sz="2100" dirty="0"/>
          </a:p>
        </p:txBody>
      </p:sp>
      <p:pic>
        <p:nvPicPr>
          <p:cNvPr id="15" name="SVG"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610850" y="6563439"/>
            <a:ext cx="2310408" cy="1590913"/>
          </a:xfrm>
          <a:prstGeom prst="rect">
            <a:avLst/>
          </a:prstGeom>
        </p:spPr>
      </p:pic>
      <p:sp>
        <p:nvSpPr>
          <p:cNvPr id="16" name="headingtext-diagram-YJVx7u-3-4"/>
          <p:cNvSpPr txBox="1"/>
          <p:nvPr/>
        </p:nvSpPr>
        <p:spPr>
          <a:xfrm>
            <a:off x="13340358" y="6563439"/>
            <a:ext cx="42243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Maximized Security</a:t>
            </a:r>
            <a:endParaRPr lang="en-US" sz="2100" dirty="0"/>
          </a:p>
        </p:txBody>
      </p:sp>
      <p:sp>
        <p:nvSpPr>
          <p:cNvPr id="17" name="bodytext-diagram-YJVx7u-3-4"/>
          <p:cNvSpPr txBox="1"/>
          <p:nvPr/>
        </p:nvSpPr>
        <p:spPr>
          <a:xfrm>
            <a:off x="13340358" y="6986350"/>
            <a:ext cx="4224338" cy="1272540"/>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Systems are physically separated into distinct fire and security zones for protection.</a:t>
            </a:r>
            <a:endParaRPr lang="en-US" sz="2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C9CB6-A434-04AE-2AAA-4D32B428560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370D458-A3E9-C2BE-7D2D-8069EB832613}"/>
              </a:ext>
            </a:extLst>
          </p:cNvPr>
          <p:cNvPicPr>
            <a:picLocks noChangeAspect="1"/>
          </p:cNvPicPr>
          <p:nvPr/>
        </p:nvPicPr>
        <p:blipFill>
          <a:blip r:embed="rId3"/>
          <a:stretch>
            <a:fillRect/>
          </a:stretch>
        </p:blipFill>
        <p:spPr>
          <a:xfrm>
            <a:off x="1428750" y="-47932"/>
            <a:ext cx="15430500" cy="10334932"/>
          </a:xfrm>
          <a:prstGeom prst="rect">
            <a:avLst/>
          </a:prstGeom>
        </p:spPr>
      </p:pic>
    </p:spTree>
    <p:extLst>
      <p:ext uri="{BB962C8B-B14F-4D97-AF65-F5344CB8AC3E}">
        <p14:creationId xmlns:p14="http://schemas.microsoft.com/office/powerpoint/2010/main" val="2948062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1f09fe52-dd23-43ee-9788-6d5b33acc480-AI"/>
          <p:cNvSpPr/>
          <p:nvPr/>
        </p:nvSpPr>
        <p:spPr>
          <a:xfrm>
            <a:off x="0" y="0"/>
            <a:ext cx="18288000" cy="10287000"/>
          </a:xfrm>
          <a:prstGeom prst="rect">
            <a:avLst/>
          </a:prstGeom>
          <a:solidFill>
            <a:srgbClr val="102A71"/>
          </a:solidFill>
          <a:ln/>
        </p:spPr>
      </p:sp>
      <p:sp>
        <p:nvSpPr>
          <p:cNvPr id="3" name="diagram-title-diagram-dyHj4S-0-1"/>
          <p:cNvSpPr txBox="1"/>
          <p:nvPr/>
        </p:nvSpPr>
        <p:spPr>
          <a:xfrm>
            <a:off x="1110972" y="2073100"/>
            <a:ext cx="8031719" cy="1095375"/>
          </a:xfrm>
          <a:prstGeom prst="rect">
            <a:avLst/>
          </a:prstGeom>
          <a:noFill/>
          <a:ln/>
        </p:spPr>
        <p:txBody>
          <a:bodyPr vertOverflow="clip" wrap="none" lIns="0" tIns="0" rIns="0" bIns="0" rtlCol="0" anchor="t"/>
          <a:lstStyle/>
          <a:p>
            <a:pPr marL="0" indent="0" algn="l">
              <a:buNone/>
            </a:pPr>
            <a:r>
              <a:rPr lang="en-US" sz="4000" b="1" kern="1200" spc="-44" dirty="0">
                <a:solidFill>
                  <a:srgbClr val="FFFF00"/>
                </a:solidFill>
                <a:latin typeface="Public Sans" panose="00000500000000000000" pitchFamily="2" charset="0"/>
              </a:rPr>
              <a:t>Core Requirements for Tier IV DC</a:t>
            </a:r>
            <a:endParaRPr lang="en-US" sz="4000" b="1" dirty="0">
              <a:solidFill>
                <a:srgbClr val="FFFF00"/>
              </a:solidFill>
            </a:endParaRPr>
          </a:p>
        </p:txBody>
      </p:sp>
      <p:pic>
        <p:nvPicPr>
          <p:cNvPr id="4" name="SVG"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2000" y="3237824"/>
            <a:ext cx="2536507" cy="1428750"/>
          </a:xfrm>
          <a:prstGeom prst="rect">
            <a:avLst/>
          </a:prstGeom>
        </p:spPr>
      </p:pic>
      <p:sp>
        <p:nvSpPr>
          <p:cNvPr id="5" name="headingtext-diagram-dyHj4S-0-1"/>
          <p:cNvSpPr txBox="1"/>
          <p:nvPr/>
        </p:nvSpPr>
        <p:spPr>
          <a:xfrm>
            <a:off x="3717608" y="3237824"/>
            <a:ext cx="52911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स्वतन्त्र शक्ति स्रोत</a:t>
            </a:r>
            <a:endParaRPr lang="en-US" sz="2100" dirty="0"/>
          </a:p>
        </p:txBody>
      </p:sp>
      <p:sp>
        <p:nvSpPr>
          <p:cNvPr id="6" name="bodytext-diagram-dyHj4S-0-1"/>
          <p:cNvSpPr txBox="1"/>
          <p:nvPr/>
        </p:nvSpPr>
        <p:spPr>
          <a:xfrm>
            <a:off x="3717608" y="3660734"/>
            <a:ext cx="5291138" cy="882015"/>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Tier IV को लागि दुईवटा पावर स्रोत पूर्ण रूपमा स्वतन्त्र र भौगोलिक रूपमा भिन्न हुनुपर्छ।</a:t>
            </a:r>
            <a:endParaRPr lang="en-US" sz="2100" dirty="0"/>
          </a:p>
        </p:txBody>
      </p:sp>
      <p:pic>
        <p:nvPicPr>
          <p:cNvPr id="7" name="SVG"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2000" y="5009474"/>
            <a:ext cx="2536507" cy="1428750"/>
          </a:xfrm>
          <a:prstGeom prst="rect">
            <a:avLst/>
          </a:prstGeom>
        </p:spPr>
      </p:pic>
      <p:sp>
        <p:nvSpPr>
          <p:cNvPr id="8" name="headingtext-diagram-dyHj4S-1-2"/>
          <p:cNvSpPr txBox="1"/>
          <p:nvPr/>
        </p:nvSpPr>
        <p:spPr>
          <a:xfrm>
            <a:off x="3717608" y="5009474"/>
            <a:ext cx="52911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ग्रिड निर्भरता</a:t>
            </a:r>
            <a:endParaRPr lang="en-US" sz="2100" dirty="0"/>
          </a:p>
        </p:txBody>
      </p:sp>
      <p:sp>
        <p:nvSpPr>
          <p:cNvPr id="9" name="bodytext-diagram-dyHj4S-1-2"/>
          <p:cNvSpPr txBox="1"/>
          <p:nvPr/>
        </p:nvSpPr>
        <p:spPr>
          <a:xfrm>
            <a:off x="3717608" y="5432384"/>
            <a:ext cx="5291138" cy="882015"/>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एउटै राष्ट्रिय ग्रिडमा जोडिएका स्रोतहरूलाई Tier IV का लागि 'स्वतन्त्र' मानिँदैन।</a:t>
            </a:r>
            <a:endParaRPr lang="en-US" sz="2100" dirty="0"/>
          </a:p>
        </p:txBody>
      </p:sp>
      <p:pic>
        <p:nvPicPr>
          <p:cNvPr id="10" name="SVG"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2000" y="6781124"/>
            <a:ext cx="2536507" cy="1428750"/>
          </a:xfrm>
          <a:prstGeom prst="rect">
            <a:avLst/>
          </a:prstGeom>
        </p:spPr>
      </p:pic>
      <p:sp>
        <p:nvSpPr>
          <p:cNvPr id="11" name="headingtext-diagram-dyHj4S-2-3"/>
          <p:cNvSpPr txBox="1"/>
          <p:nvPr/>
        </p:nvSpPr>
        <p:spPr>
          <a:xfrm>
            <a:off x="3717608" y="6781124"/>
            <a:ext cx="52911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एकै ग्रिड असफलता</a:t>
            </a:r>
            <a:endParaRPr lang="en-US" sz="2100" dirty="0"/>
          </a:p>
        </p:txBody>
      </p:sp>
      <p:sp>
        <p:nvSpPr>
          <p:cNvPr id="12" name="bodytext-diagram-dyHj4S-2-3"/>
          <p:cNvSpPr txBox="1"/>
          <p:nvPr/>
        </p:nvSpPr>
        <p:spPr>
          <a:xfrm>
            <a:off x="3717608" y="7204034"/>
            <a:ext cx="5291138" cy="882015"/>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एउटा मात्र ग्रिड फेल हुँदा दुवै पावर स्रोतहरू एकैसाथ असफल हुन सक्ने जोखिम रहन्छ।</a:t>
            </a:r>
            <a:endParaRPr lang="en-US" sz="2100" dirty="0"/>
          </a:p>
        </p:txBody>
      </p:sp>
      <p:sp>
        <p:nvSpPr>
          <p:cNvPr id="13" name="diagram-title-diagram-Taxcr7-0-1"/>
          <p:cNvSpPr txBox="1"/>
          <p:nvPr/>
        </p:nvSpPr>
        <p:spPr>
          <a:xfrm>
            <a:off x="11282363" y="2069628"/>
            <a:ext cx="3251093" cy="651510"/>
          </a:xfrm>
          <a:prstGeom prst="rect">
            <a:avLst/>
          </a:prstGeom>
          <a:noFill/>
          <a:ln/>
        </p:spPr>
        <p:txBody>
          <a:bodyPr vertOverflow="clip" wrap="none" lIns="0" tIns="0" rIns="0" bIns="0" rtlCol="0" anchor="t"/>
          <a:lstStyle/>
          <a:p>
            <a:pPr marL="0" indent="0" algn="l">
              <a:buNone/>
            </a:pPr>
            <a:r>
              <a:rPr lang="en-US" sz="4000" b="1" spc="-44" dirty="0">
                <a:solidFill>
                  <a:srgbClr val="FFFF00"/>
                </a:solidFill>
                <a:latin typeface="Public Sans" panose="00000500000000000000" pitchFamily="2" charset="0"/>
              </a:rPr>
              <a:t>Limitations</a:t>
            </a:r>
          </a:p>
        </p:txBody>
      </p:sp>
      <p:pic>
        <p:nvPicPr>
          <p:cNvPr id="14" name="checkboxlist-diagram-Taxcr7-0" descr="preencoded.png"/>
          <p:cNvPicPr>
            <a:picLocks noChangeAspect="1"/>
          </p:cNvPicPr>
          <p:nvPr/>
        </p:nvPicPr>
        <p:blipFill>
          <a:blip r:embed="rId9"/>
          <a:stretch>
            <a:fillRect/>
          </a:stretch>
        </p:blipFill>
        <p:spPr>
          <a:xfrm>
            <a:off x="11282363" y="3302441"/>
            <a:ext cx="342900" cy="342900"/>
          </a:xfrm>
          <a:prstGeom prst="rect">
            <a:avLst/>
          </a:prstGeom>
        </p:spPr>
      </p:pic>
      <p:sp>
        <p:nvSpPr>
          <p:cNvPr id="15" name="headingtext-diagram-Taxcr7-0-1"/>
          <p:cNvSpPr txBox="1"/>
          <p:nvPr/>
        </p:nvSpPr>
        <p:spPr>
          <a:xfrm>
            <a:off x="11968163" y="3300536"/>
            <a:ext cx="5929313"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NEA राष्ट्रिय ग्रिड</a:t>
            </a:r>
            <a:endParaRPr lang="en-US" sz="2100" dirty="0"/>
          </a:p>
        </p:txBody>
      </p:sp>
      <p:sp>
        <p:nvSpPr>
          <p:cNvPr id="16" name="bodytext-diagram-Taxcr7-0-1"/>
          <p:cNvSpPr txBox="1"/>
          <p:nvPr/>
        </p:nvSpPr>
        <p:spPr>
          <a:xfrm>
            <a:off x="11968163" y="3723446"/>
            <a:ext cx="5929313" cy="882015"/>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नेपालका सबै सबस्टेशनहरू एउटै केन्द्रीय ग्रिडमा जोडिएका छन्, जुन Tier IV का लागि चुनौती हो।</a:t>
            </a:r>
            <a:endParaRPr lang="en-US" sz="2100" dirty="0"/>
          </a:p>
        </p:txBody>
      </p:sp>
      <p:pic>
        <p:nvPicPr>
          <p:cNvPr id="17" name="checkboxlist-diagram-Taxcr7-1" descr="preencoded.png"/>
          <p:cNvPicPr>
            <a:picLocks noChangeAspect="1"/>
          </p:cNvPicPr>
          <p:nvPr/>
        </p:nvPicPr>
        <p:blipFill>
          <a:blip r:embed="rId9"/>
          <a:stretch>
            <a:fillRect/>
          </a:stretch>
        </p:blipFill>
        <p:spPr>
          <a:xfrm>
            <a:off x="11282363" y="4846920"/>
            <a:ext cx="342900" cy="342900"/>
          </a:xfrm>
          <a:prstGeom prst="rect">
            <a:avLst/>
          </a:prstGeom>
        </p:spPr>
      </p:pic>
      <p:sp>
        <p:nvSpPr>
          <p:cNvPr id="18" name="headingtext-diagram-Taxcr7-1-2"/>
          <p:cNvSpPr txBox="1"/>
          <p:nvPr/>
        </p:nvSpPr>
        <p:spPr>
          <a:xfrm>
            <a:off x="11968163" y="4845015"/>
            <a:ext cx="5929313"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ब्याकअपको सीमा</a:t>
            </a:r>
            <a:endParaRPr lang="en-US" sz="2100" dirty="0"/>
          </a:p>
        </p:txBody>
      </p:sp>
      <p:sp>
        <p:nvSpPr>
          <p:cNvPr id="19" name="bodytext-diagram-Taxcr7-1-2"/>
          <p:cNvSpPr txBox="1"/>
          <p:nvPr/>
        </p:nvSpPr>
        <p:spPr>
          <a:xfrm>
            <a:off x="11968163" y="5267925"/>
            <a:ext cx="5929313" cy="882015"/>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डिजेल वा ब्याट्री ब्याकअपहरू केवल 'ब्याकअप' हुन्, यिनीहरू 'स्वतन्त्र सक्रिय स्रोत' होइनन्।</a:t>
            </a:r>
            <a:endParaRPr lang="en-US" sz="2100" dirty="0"/>
          </a:p>
        </p:txBody>
      </p:sp>
      <p:pic>
        <p:nvPicPr>
          <p:cNvPr id="20" name="checkboxlist-diagram-Taxcr7-2" descr="preencoded.png"/>
          <p:cNvPicPr>
            <a:picLocks noChangeAspect="1"/>
          </p:cNvPicPr>
          <p:nvPr/>
        </p:nvPicPr>
        <p:blipFill>
          <a:blip r:embed="rId9"/>
          <a:stretch>
            <a:fillRect/>
          </a:stretch>
        </p:blipFill>
        <p:spPr>
          <a:xfrm>
            <a:off x="11282363" y="6391399"/>
            <a:ext cx="342900" cy="342900"/>
          </a:xfrm>
          <a:prstGeom prst="rect">
            <a:avLst/>
          </a:prstGeom>
        </p:spPr>
      </p:pic>
      <p:sp>
        <p:nvSpPr>
          <p:cNvPr id="21" name="headingtext-diagram-Taxcr7-2-3"/>
          <p:cNvSpPr txBox="1"/>
          <p:nvPr/>
        </p:nvSpPr>
        <p:spPr>
          <a:xfrm>
            <a:off x="11968163" y="6389494"/>
            <a:ext cx="5929313"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जलविद्युत चुनौती</a:t>
            </a:r>
            <a:endParaRPr lang="en-US" sz="2100" dirty="0"/>
          </a:p>
        </p:txBody>
      </p:sp>
      <p:sp>
        <p:nvSpPr>
          <p:cNvPr id="22" name="bodytext-diagram-Taxcr7-2-3"/>
          <p:cNvSpPr txBox="1"/>
          <p:nvPr/>
        </p:nvSpPr>
        <p:spPr>
          <a:xfrm>
            <a:off x="11968163" y="6812404"/>
            <a:ext cx="5929313" cy="882015"/>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छुट्टाछुट्टै हाइड्रो प्लान्टबाट समर्पित लाइन आएमात्र Tier IV मापदण्ड पूरा गर्न सकिन्छ।</a:t>
            </a:r>
            <a:endParaRPr lang="en-US" sz="2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7bdabdec-5082-4b7d-a0da-5bea8ce40746-AI"/>
          <p:cNvSpPr/>
          <p:nvPr/>
        </p:nvSpPr>
        <p:spPr>
          <a:xfrm>
            <a:off x="0" y="0"/>
            <a:ext cx="18288000" cy="10287000"/>
          </a:xfrm>
          <a:prstGeom prst="rect">
            <a:avLst/>
          </a:prstGeom>
          <a:solidFill>
            <a:srgbClr val="102A71"/>
          </a:solidFill>
          <a:ln/>
        </p:spPr>
      </p:sp>
      <p:sp>
        <p:nvSpPr>
          <p:cNvPr id="3" name="title-452"/>
          <p:cNvSpPr txBox="1"/>
          <p:nvPr/>
        </p:nvSpPr>
        <p:spPr>
          <a:xfrm>
            <a:off x="841414" y="762000"/>
            <a:ext cx="6549985" cy="1554600"/>
          </a:xfrm>
          <a:prstGeom prst="rect">
            <a:avLst/>
          </a:prstGeom>
          <a:noFill/>
          <a:ln/>
        </p:spPr>
        <p:txBody>
          <a:bodyPr vertOverflow="clip" wrap="none" lIns="0" tIns="0" rIns="0" bIns="0" rtlCol="0" anchor="t"/>
          <a:lstStyle/>
          <a:p>
            <a:pPr marL="0" indent="0" algn="ctr">
              <a:lnSpc>
                <a:spcPts val="6160"/>
              </a:lnSpc>
              <a:buNone/>
            </a:pPr>
            <a:r>
              <a:rPr lang="en-US" sz="5400" kern="1200" spc="-113" dirty="0" err="1">
                <a:solidFill>
                  <a:srgbClr val="FFFF00"/>
                </a:solidFill>
                <a:latin typeface="Public Sans" panose="00000500000000000000" pitchFamily="2" charset="0"/>
              </a:rPr>
              <a:t>हालको</a:t>
            </a:r>
            <a:r>
              <a:rPr lang="en-US" sz="5400" kern="1200" spc="-113" dirty="0">
                <a:solidFill>
                  <a:srgbClr val="FFFF00"/>
                </a:solidFill>
                <a:latin typeface="Public Sans" panose="00000500000000000000" pitchFamily="2" charset="0"/>
              </a:rPr>
              <a:t> </a:t>
            </a:r>
            <a:r>
              <a:rPr lang="en-US" sz="5400" kern="1200" spc="-113" dirty="0" err="1">
                <a:solidFill>
                  <a:srgbClr val="FFFF00"/>
                </a:solidFill>
                <a:latin typeface="Public Sans" panose="00000500000000000000" pitchFamily="2" charset="0"/>
              </a:rPr>
              <a:t>अवस्था</a:t>
            </a:r>
            <a:endParaRPr lang="en-US" sz="5400" dirty="0">
              <a:solidFill>
                <a:srgbClr val="FFFF00"/>
              </a:solidFill>
            </a:endParaRPr>
          </a:p>
        </p:txBody>
      </p:sp>
      <p:sp>
        <p:nvSpPr>
          <p:cNvPr id="4" name="subtitle-428"/>
          <p:cNvSpPr txBox="1"/>
          <p:nvPr/>
        </p:nvSpPr>
        <p:spPr>
          <a:xfrm>
            <a:off x="7611188" y="762000"/>
            <a:ext cx="9835397" cy="1685686"/>
          </a:xfrm>
          <a:prstGeom prst="rect">
            <a:avLst/>
          </a:prstGeom>
          <a:noFill/>
          <a:ln/>
        </p:spPr>
        <p:txBody>
          <a:bodyPr vertOverflow="clip" wrap="square" lIns="0" tIns="0" rIns="0" bIns="0" rtlCol="0" anchor="t"/>
          <a:lstStyle/>
          <a:p>
            <a:pPr marL="0" indent="0" algn="ctr">
              <a:lnSpc>
                <a:spcPts val="3730"/>
              </a:lnSpc>
              <a:buNone/>
            </a:pPr>
            <a:r>
              <a:rPr lang="en-US" sz="2700" kern="1200" spc="32" dirty="0">
                <a:solidFill>
                  <a:srgbClr val="FFFF00"/>
                </a:solidFill>
                <a:latin typeface="Public Sans" panose="00000500000000000000" pitchFamily="2" charset="0"/>
              </a:rPr>
              <a:t>नेपालको पूर्वाधारमा Tier IV प्रमाणीकरण प्राप्त गर्न विद्यमान ग्रिड प्रणाली र पावर स्रोतका चुनौतीहरूको विश्लेषण।</a:t>
            </a:r>
            <a:endParaRPr lang="en-US" sz="2700" dirty="0">
              <a:solidFill>
                <a:srgbClr val="FFFF00"/>
              </a:solidFill>
            </a:endParaRPr>
          </a:p>
        </p:txBody>
      </p:sp>
      <p:sp>
        <p:nvSpPr>
          <p:cNvPr id="5" name="table_cell-diagram-o019lt-0-0"/>
          <p:cNvSpPr/>
          <p:nvPr/>
        </p:nvSpPr>
        <p:spPr>
          <a:xfrm>
            <a:off x="762000" y="2352675"/>
            <a:ext cx="6667500" cy="1104900"/>
          </a:xfrm>
          <a:custGeom>
            <a:avLst/>
            <a:gdLst/>
            <a:ahLst/>
            <a:cxnLst/>
            <a:rect l="0" t="0" r="6667500" b="1104900"/>
            <a:pathLst>
              <a:path w="6667500" h="1104900">
                <a:moveTo>
                  <a:pt x="304798" y="0"/>
                </a:moveTo>
                <a:lnTo>
                  <a:pt x="6667500" y="0"/>
                </a:lnTo>
                <a:lnTo>
                  <a:pt x="6667500" y="1104900"/>
                </a:lnTo>
                <a:lnTo>
                  <a:pt x="304798" y="1104900"/>
                </a:lnTo>
                <a:arcTo wR="304798" hR="304798" stAng="5400000" swAng="5400000"/>
                <a:lnTo>
                  <a:pt x="0" y="304798"/>
                </a:lnTo>
                <a:arcTo wR="304798" hR="304798" stAng="10800000" swAng="5400000"/>
                <a:close/>
              </a:path>
            </a:pathLst>
          </a:custGeom>
          <a:solidFill>
            <a:srgbClr val="FBF9EC"/>
          </a:solidFill>
          <a:ln/>
        </p:spPr>
      </p:sp>
      <p:sp>
        <p:nvSpPr>
          <p:cNvPr id="6" name="Shape 4"/>
          <p:cNvSpPr/>
          <p:nvPr/>
        </p:nvSpPr>
        <p:spPr>
          <a:xfrm>
            <a:off x="7391400" y="2352675"/>
            <a:ext cx="38100" cy="1104900"/>
          </a:xfrm>
          <a:prstGeom prst="rect">
            <a:avLst/>
          </a:prstGeom>
          <a:solidFill>
            <a:srgbClr val="102A71"/>
          </a:solidFill>
          <a:ln/>
        </p:spPr>
      </p:sp>
      <p:sp>
        <p:nvSpPr>
          <p:cNvPr id="7" name="headingtext-diagram-o019lt-table-cell-0-0-1"/>
          <p:cNvSpPr txBox="1"/>
          <p:nvPr/>
        </p:nvSpPr>
        <p:spPr>
          <a:xfrm>
            <a:off x="1165123" y="2730698"/>
            <a:ext cx="5975554" cy="726877"/>
          </a:xfrm>
          <a:prstGeom prst="rect">
            <a:avLst/>
          </a:prstGeom>
          <a:noFill/>
          <a:ln/>
        </p:spPr>
        <p:txBody>
          <a:bodyPr vertOverflow="clip" wrap="none" lIns="0" tIns="0" rIns="0" bIns="0" rtlCol="0" anchor="t"/>
          <a:lstStyle/>
          <a:p>
            <a:pPr marL="0" indent="0" algn="ctr">
              <a:buNone/>
            </a:pPr>
            <a:r>
              <a:rPr lang="en-US" sz="2800" b="1" kern="1200" spc="-44" dirty="0">
                <a:solidFill>
                  <a:srgbClr val="001840"/>
                </a:solidFill>
                <a:latin typeface="Public Sans" panose="00000500000000000000" pitchFamily="2" charset="0"/>
              </a:rPr>
              <a:t>विवरण</a:t>
            </a:r>
            <a:endParaRPr lang="en-US" sz="2800" b="1" dirty="0"/>
          </a:p>
        </p:txBody>
      </p:sp>
      <p:sp>
        <p:nvSpPr>
          <p:cNvPr id="8" name="table_cell-diagram-o019lt-0-1"/>
          <p:cNvSpPr/>
          <p:nvPr/>
        </p:nvSpPr>
        <p:spPr>
          <a:xfrm>
            <a:off x="7464386" y="2352675"/>
            <a:ext cx="10020300" cy="1104900"/>
          </a:xfrm>
          <a:custGeom>
            <a:avLst/>
            <a:gdLst/>
            <a:ahLst/>
            <a:cxnLst/>
            <a:rect l="0" t="0" r="10020300" b="1104900"/>
            <a:pathLst>
              <a:path w="10020300" h="1104900">
                <a:moveTo>
                  <a:pt x="0" y="0"/>
                </a:moveTo>
                <a:lnTo>
                  <a:pt x="9715502" y="0"/>
                </a:lnTo>
                <a:arcTo wR="304798" hR="304798" stAng="16200000" swAng="5400000"/>
                <a:lnTo>
                  <a:pt x="10020300" y="800102"/>
                </a:lnTo>
                <a:arcTo wR="304798" hR="304798" stAng="0" swAng="5400000"/>
                <a:lnTo>
                  <a:pt x="0" y="1104900"/>
                </a:lnTo>
                <a:close/>
              </a:path>
            </a:pathLst>
          </a:custGeom>
          <a:solidFill>
            <a:srgbClr val="FBF9EC"/>
          </a:solidFill>
          <a:ln/>
        </p:spPr>
      </p:sp>
      <p:sp>
        <p:nvSpPr>
          <p:cNvPr id="9" name="Shape 7"/>
          <p:cNvSpPr/>
          <p:nvPr/>
        </p:nvSpPr>
        <p:spPr>
          <a:xfrm>
            <a:off x="17446586" y="2352675"/>
            <a:ext cx="38100" cy="1104900"/>
          </a:xfrm>
          <a:custGeom>
            <a:avLst/>
            <a:gdLst/>
            <a:ahLst/>
            <a:cxnLst/>
            <a:rect l="0" t="0" r="38100" b="1104900"/>
            <a:pathLst>
              <a:path w="38100" h="1104900">
                <a:moveTo>
                  <a:pt x="0" y="0"/>
                </a:moveTo>
                <a:lnTo>
                  <a:pt x="19050" y="0"/>
                </a:lnTo>
                <a:arcTo wR="19050" hR="19050" stAng="16200000" swAng="5400000"/>
                <a:lnTo>
                  <a:pt x="38100" y="1085850"/>
                </a:lnTo>
                <a:arcTo wR="19050" hR="19050" stAng="0" swAng="5400000"/>
                <a:lnTo>
                  <a:pt x="0" y="1104900"/>
                </a:lnTo>
                <a:close/>
              </a:path>
            </a:pathLst>
          </a:custGeom>
          <a:solidFill>
            <a:srgbClr val="102A71"/>
          </a:solidFill>
          <a:ln/>
        </p:spPr>
      </p:sp>
      <p:sp>
        <p:nvSpPr>
          <p:cNvPr id="10" name="headingtext-diagram-o019lt-table-cell-0-1-1"/>
          <p:cNvSpPr txBox="1"/>
          <p:nvPr/>
        </p:nvSpPr>
        <p:spPr>
          <a:xfrm>
            <a:off x="7757653" y="2730698"/>
            <a:ext cx="9365224" cy="726877"/>
          </a:xfrm>
          <a:prstGeom prst="rect">
            <a:avLst/>
          </a:prstGeom>
          <a:noFill/>
          <a:ln/>
        </p:spPr>
        <p:txBody>
          <a:bodyPr vertOverflow="clip" wrap="none" lIns="0" tIns="0" rIns="0" bIns="0" rtlCol="0" anchor="t"/>
          <a:lstStyle/>
          <a:p>
            <a:pPr marL="0" indent="0" algn="ctr">
              <a:buNone/>
            </a:pPr>
            <a:r>
              <a:rPr lang="en-US" sz="2800" b="1" kern="1200" spc="-44" dirty="0" err="1">
                <a:solidFill>
                  <a:srgbClr val="001840"/>
                </a:solidFill>
                <a:latin typeface="Public Sans" panose="00000500000000000000" pitchFamily="2" charset="0"/>
              </a:rPr>
              <a:t>वर्तमान</a:t>
            </a:r>
            <a:r>
              <a:rPr lang="en-US" sz="2800" b="1" kern="1200" spc="-44" dirty="0">
                <a:solidFill>
                  <a:srgbClr val="001840"/>
                </a:solidFill>
                <a:latin typeface="Public Sans" panose="00000500000000000000" pitchFamily="2" charset="0"/>
              </a:rPr>
              <a:t> </a:t>
            </a:r>
            <a:r>
              <a:rPr lang="en-US" sz="2800" b="1" kern="1200" spc="-44" dirty="0" err="1">
                <a:solidFill>
                  <a:srgbClr val="001840"/>
                </a:solidFill>
                <a:latin typeface="Public Sans" panose="00000500000000000000" pitchFamily="2" charset="0"/>
              </a:rPr>
              <a:t>अवस्था</a:t>
            </a:r>
            <a:endParaRPr lang="en-US" sz="2800" b="1" dirty="0"/>
          </a:p>
        </p:txBody>
      </p:sp>
      <p:sp>
        <p:nvSpPr>
          <p:cNvPr id="11" name="table_cell-diagram-o019lt-1-0"/>
          <p:cNvSpPr/>
          <p:nvPr/>
        </p:nvSpPr>
        <p:spPr>
          <a:xfrm>
            <a:off x="762000" y="3493651"/>
            <a:ext cx="6667500" cy="1171575"/>
          </a:xfrm>
          <a:custGeom>
            <a:avLst/>
            <a:gdLst/>
            <a:ahLst/>
            <a:cxnLst/>
            <a:rect l="0" t="0" r="6667500" b="1171575"/>
            <a:pathLst>
              <a:path w="6667500" h="1171575">
                <a:moveTo>
                  <a:pt x="304797" y="0"/>
                </a:moveTo>
                <a:lnTo>
                  <a:pt x="6667500" y="0"/>
                </a:lnTo>
                <a:lnTo>
                  <a:pt x="6667500" y="1171575"/>
                </a:lnTo>
                <a:lnTo>
                  <a:pt x="304797" y="1171575"/>
                </a:lnTo>
                <a:arcTo wR="304797" hR="304797" stAng="5400000" swAng="5400000"/>
                <a:lnTo>
                  <a:pt x="0" y="304797"/>
                </a:lnTo>
                <a:arcTo wR="304797" hR="304797" stAng="10800000" swAng="5400000"/>
                <a:close/>
              </a:path>
            </a:pathLst>
          </a:custGeom>
          <a:solidFill>
            <a:srgbClr val="001840">
              <a:alpha val="20000"/>
            </a:srgbClr>
          </a:solidFill>
          <a:ln/>
        </p:spPr>
      </p:sp>
      <p:sp>
        <p:nvSpPr>
          <p:cNvPr id="12" name="Shape 10"/>
          <p:cNvSpPr/>
          <p:nvPr/>
        </p:nvSpPr>
        <p:spPr>
          <a:xfrm>
            <a:off x="7391400" y="3493651"/>
            <a:ext cx="38100" cy="1171575"/>
          </a:xfrm>
          <a:prstGeom prst="rect">
            <a:avLst/>
          </a:prstGeom>
          <a:solidFill>
            <a:srgbClr val="FFFDF0">
              <a:alpha val="10000"/>
            </a:srgbClr>
          </a:solidFill>
          <a:ln/>
        </p:spPr>
      </p:sp>
      <p:sp>
        <p:nvSpPr>
          <p:cNvPr id="13" name="bodytext-diagram-o019lt-table-cell-1-0-2"/>
          <p:cNvSpPr txBox="1"/>
          <p:nvPr/>
        </p:nvSpPr>
        <p:spPr>
          <a:xfrm>
            <a:off x="2863215" y="3882628"/>
            <a:ext cx="2490788" cy="491490"/>
          </a:xfrm>
          <a:prstGeom prst="rect">
            <a:avLst/>
          </a:prstGeom>
          <a:noFill/>
          <a:ln/>
        </p:spPr>
        <p:txBody>
          <a:bodyPr vertOverflow="clip" wrap="none" lIns="0" tIns="0" rIns="0" bIns="0" rtlCol="0" anchor="t"/>
          <a:lstStyle/>
          <a:p>
            <a:pPr marL="0" indent="0" algn="ctr">
              <a:lnSpc>
                <a:spcPts val="3070"/>
              </a:lnSpc>
              <a:buNone/>
            </a:pPr>
            <a:r>
              <a:rPr lang="en-US" sz="2800" kern="1200" spc="25" dirty="0">
                <a:solidFill>
                  <a:srgbClr val="FFFDF0"/>
                </a:solidFill>
                <a:latin typeface="Public Sans" panose="00000500000000000000" pitchFamily="2" charset="0"/>
              </a:rPr>
              <a:t>Independent Power</a:t>
            </a:r>
            <a:endParaRPr lang="en-US" sz="2800" dirty="0"/>
          </a:p>
        </p:txBody>
      </p:sp>
      <p:sp>
        <p:nvSpPr>
          <p:cNvPr id="14" name="table_cell-diagram-o019lt-1-1"/>
          <p:cNvSpPr/>
          <p:nvPr/>
        </p:nvSpPr>
        <p:spPr>
          <a:xfrm>
            <a:off x="7464386" y="3493651"/>
            <a:ext cx="10058400" cy="1171575"/>
          </a:xfrm>
          <a:custGeom>
            <a:avLst/>
            <a:gdLst/>
            <a:ahLst/>
            <a:cxnLst/>
            <a:rect l="0" t="0" r="10058400" b="1171575"/>
            <a:pathLst>
              <a:path w="10058400" h="1171575">
                <a:moveTo>
                  <a:pt x="0" y="0"/>
                </a:moveTo>
                <a:lnTo>
                  <a:pt x="9753603" y="0"/>
                </a:lnTo>
                <a:arcTo wR="304797" hR="304797" stAng="16200000" swAng="5400000"/>
                <a:lnTo>
                  <a:pt x="10058400" y="866778"/>
                </a:lnTo>
                <a:arcTo wR="304797" hR="304797" stAng="0" swAng="5400000"/>
                <a:lnTo>
                  <a:pt x="0" y="1171575"/>
                </a:lnTo>
                <a:close/>
              </a:path>
            </a:pathLst>
          </a:custGeom>
          <a:solidFill>
            <a:srgbClr val="001840">
              <a:alpha val="20000"/>
            </a:srgbClr>
          </a:solidFill>
          <a:ln/>
        </p:spPr>
      </p:sp>
      <p:sp>
        <p:nvSpPr>
          <p:cNvPr id="15" name="bodytext-diagram-o019lt-table-cell-1-1-2"/>
          <p:cNvSpPr txBox="1"/>
          <p:nvPr/>
        </p:nvSpPr>
        <p:spPr>
          <a:xfrm>
            <a:off x="10968871" y="3882628"/>
            <a:ext cx="3081338" cy="491490"/>
          </a:xfrm>
          <a:prstGeom prst="rect">
            <a:avLst/>
          </a:prstGeom>
          <a:noFill/>
          <a:ln/>
        </p:spPr>
        <p:txBody>
          <a:bodyPr vertOverflow="clip" wrap="none" lIns="0" tIns="0" rIns="0" bIns="0" rtlCol="0" anchor="t"/>
          <a:lstStyle/>
          <a:p>
            <a:pPr marL="0" indent="0" algn="ctr">
              <a:lnSpc>
                <a:spcPts val="3070"/>
              </a:lnSpc>
              <a:buNone/>
            </a:pPr>
            <a:r>
              <a:rPr lang="en-US" sz="2800" kern="1200" spc="25" dirty="0">
                <a:solidFill>
                  <a:srgbClr val="FFFDF0"/>
                </a:solidFill>
                <a:latin typeface="Public Sans" panose="00000500000000000000" pitchFamily="2" charset="0"/>
              </a:rPr>
              <a:t>दुई छुट्टाछुट्टै स्रोत उपलब्ध छैन</a:t>
            </a:r>
            <a:endParaRPr lang="en-US" sz="2800" dirty="0"/>
          </a:p>
        </p:txBody>
      </p:sp>
      <p:sp>
        <p:nvSpPr>
          <p:cNvPr id="16" name="table_cell-diagram-o019lt-2-0"/>
          <p:cNvSpPr/>
          <p:nvPr/>
        </p:nvSpPr>
        <p:spPr>
          <a:xfrm>
            <a:off x="762000" y="4699159"/>
            <a:ext cx="6667500" cy="1171575"/>
          </a:xfrm>
          <a:custGeom>
            <a:avLst/>
            <a:gdLst/>
            <a:ahLst/>
            <a:cxnLst/>
            <a:rect l="0" t="0" r="6667500" b="1171575"/>
            <a:pathLst>
              <a:path w="6667500" h="1171575">
                <a:moveTo>
                  <a:pt x="304797" y="0"/>
                </a:moveTo>
                <a:lnTo>
                  <a:pt x="6667500" y="0"/>
                </a:lnTo>
                <a:lnTo>
                  <a:pt x="6667500" y="1171575"/>
                </a:lnTo>
                <a:lnTo>
                  <a:pt x="304797" y="1171575"/>
                </a:lnTo>
                <a:arcTo wR="304797" hR="304797" stAng="5400000" swAng="5400000"/>
                <a:lnTo>
                  <a:pt x="0" y="304797"/>
                </a:lnTo>
                <a:arcTo wR="304797" hR="304797" stAng="10800000" swAng="5400000"/>
                <a:close/>
              </a:path>
            </a:pathLst>
          </a:custGeom>
          <a:solidFill>
            <a:srgbClr val="001840">
              <a:alpha val="20000"/>
            </a:srgbClr>
          </a:solidFill>
          <a:ln/>
        </p:spPr>
      </p:sp>
      <p:sp>
        <p:nvSpPr>
          <p:cNvPr id="17" name="Shape 15"/>
          <p:cNvSpPr/>
          <p:nvPr/>
        </p:nvSpPr>
        <p:spPr>
          <a:xfrm>
            <a:off x="7391400" y="4699159"/>
            <a:ext cx="38100" cy="1171575"/>
          </a:xfrm>
          <a:prstGeom prst="rect">
            <a:avLst/>
          </a:prstGeom>
          <a:solidFill>
            <a:srgbClr val="FFFDF0">
              <a:alpha val="10000"/>
            </a:srgbClr>
          </a:solidFill>
          <a:ln/>
        </p:spPr>
      </p:sp>
      <p:sp>
        <p:nvSpPr>
          <p:cNvPr id="18" name="bodytext-diagram-o019lt-table-cell-2-0-3"/>
          <p:cNvSpPr txBox="1"/>
          <p:nvPr/>
        </p:nvSpPr>
        <p:spPr>
          <a:xfrm>
            <a:off x="3021568" y="5088136"/>
            <a:ext cx="2176463" cy="491490"/>
          </a:xfrm>
          <a:prstGeom prst="rect">
            <a:avLst/>
          </a:prstGeom>
          <a:noFill/>
          <a:ln/>
        </p:spPr>
        <p:txBody>
          <a:bodyPr vertOverflow="clip" wrap="none" lIns="0" tIns="0" rIns="0" bIns="0" rtlCol="0" anchor="t"/>
          <a:lstStyle/>
          <a:p>
            <a:pPr marL="0" indent="0" algn="ctr">
              <a:lnSpc>
                <a:spcPts val="3070"/>
              </a:lnSpc>
              <a:buNone/>
            </a:pPr>
            <a:r>
              <a:rPr lang="en-US" sz="2800" kern="1200" spc="25" dirty="0">
                <a:solidFill>
                  <a:srgbClr val="FFFDF0"/>
                </a:solidFill>
                <a:latin typeface="Public Sans" panose="00000500000000000000" pitchFamily="2" charset="0"/>
              </a:rPr>
              <a:t>NEA Substations</a:t>
            </a:r>
            <a:endParaRPr lang="en-US" sz="2800" dirty="0"/>
          </a:p>
        </p:txBody>
      </p:sp>
      <p:sp>
        <p:nvSpPr>
          <p:cNvPr id="19" name="table_cell-diagram-o019lt-2-1"/>
          <p:cNvSpPr/>
          <p:nvPr/>
        </p:nvSpPr>
        <p:spPr>
          <a:xfrm>
            <a:off x="7464386" y="4699159"/>
            <a:ext cx="10058400" cy="1171575"/>
          </a:xfrm>
          <a:custGeom>
            <a:avLst/>
            <a:gdLst/>
            <a:ahLst/>
            <a:cxnLst/>
            <a:rect l="0" t="0" r="10058400" b="1171575"/>
            <a:pathLst>
              <a:path w="10058400" h="1171575">
                <a:moveTo>
                  <a:pt x="0" y="0"/>
                </a:moveTo>
                <a:lnTo>
                  <a:pt x="9753603" y="0"/>
                </a:lnTo>
                <a:arcTo wR="304797" hR="304797" stAng="16200000" swAng="5400000"/>
                <a:lnTo>
                  <a:pt x="10058400" y="866778"/>
                </a:lnTo>
                <a:arcTo wR="304797" hR="304797" stAng="0" swAng="5400000"/>
                <a:lnTo>
                  <a:pt x="0" y="1171575"/>
                </a:lnTo>
                <a:close/>
              </a:path>
            </a:pathLst>
          </a:custGeom>
          <a:solidFill>
            <a:srgbClr val="001840">
              <a:alpha val="20000"/>
            </a:srgbClr>
          </a:solidFill>
          <a:ln/>
        </p:spPr>
      </p:sp>
      <p:sp>
        <p:nvSpPr>
          <p:cNvPr id="20" name="bodytext-diagram-o019lt-table-cell-2-1-3"/>
          <p:cNvSpPr txBox="1"/>
          <p:nvPr/>
        </p:nvSpPr>
        <p:spPr>
          <a:xfrm>
            <a:off x="11076742" y="5088136"/>
            <a:ext cx="2871788" cy="491490"/>
          </a:xfrm>
          <a:prstGeom prst="rect">
            <a:avLst/>
          </a:prstGeom>
          <a:noFill/>
          <a:ln/>
        </p:spPr>
        <p:txBody>
          <a:bodyPr vertOverflow="clip" wrap="none" lIns="0" tIns="0" rIns="0" bIns="0" rtlCol="0" anchor="t"/>
          <a:lstStyle/>
          <a:p>
            <a:pPr marL="0" indent="0" algn="ctr">
              <a:lnSpc>
                <a:spcPts val="3070"/>
              </a:lnSpc>
              <a:buNone/>
            </a:pPr>
            <a:r>
              <a:rPr lang="en-US" sz="2800" kern="1200" spc="25" dirty="0">
                <a:solidFill>
                  <a:srgbClr val="FFFDF0"/>
                </a:solidFill>
                <a:latin typeface="Public Sans" panose="00000500000000000000" pitchFamily="2" charset="0"/>
              </a:rPr>
              <a:t>एउटै ग्रिडका कारण जोखिम</a:t>
            </a:r>
            <a:endParaRPr lang="en-US" sz="2800" dirty="0"/>
          </a:p>
        </p:txBody>
      </p:sp>
      <p:sp>
        <p:nvSpPr>
          <p:cNvPr id="21" name="table_cell-diagram-o019lt-3-0"/>
          <p:cNvSpPr/>
          <p:nvPr/>
        </p:nvSpPr>
        <p:spPr>
          <a:xfrm>
            <a:off x="762000" y="5904667"/>
            <a:ext cx="6667500" cy="1171575"/>
          </a:xfrm>
          <a:custGeom>
            <a:avLst/>
            <a:gdLst/>
            <a:ahLst/>
            <a:cxnLst/>
            <a:rect l="0" t="0" r="6667500" b="1171575"/>
            <a:pathLst>
              <a:path w="6667500" h="1171575">
                <a:moveTo>
                  <a:pt x="304797" y="0"/>
                </a:moveTo>
                <a:lnTo>
                  <a:pt x="6667500" y="0"/>
                </a:lnTo>
                <a:lnTo>
                  <a:pt x="6667500" y="1171575"/>
                </a:lnTo>
                <a:lnTo>
                  <a:pt x="304797" y="1171575"/>
                </a:lnTo>
                <a:arcTo wR="304797" hR="304797" stAng="5400000" swAng="5400000"/>
                <a:lnTo>
                  <a:pt x="0" y="304797"/>
                </a:lnTo>
                <a:arcTo wR="304797" hR="304797" stAng="10800000" swAng="5400000"/>
                <a:close/>
              </a:path>
            </a:pathLst>
          </a:custGeom>
          <a:solidFill>
            <a:srgbClr val="001840">
              <a:alpha val="20000"/>
            </a:srgbClr>
          </a:solidFill>
          <a:ln/>
        </p:spPr>
      </p:sp>
      <p:sp>
        <p:nvSpPr>
          <p:cNvPr id="22" name="Shape 20"/>
          <p:cNvSpPr/>
          <p:nvPr/>
        </p:nvSpPr>
        <p:spPr>
          <a:xfrm>
            <a:off x="7391400" y="5904667"/>
            <a:ext cx="38100" cy="1171575"/>
          </a:xfrm>
          <a:prstGeom prst="rect">
            <a:avLst/>
          </a:prstGeom>
          <a:solidFill>
            <a:srgbClr val="FFFDF0">
              <a:alpha val="10000"/>
            </a:srgbClr>
          </a:solidFill>
          <a:ln/>
        </p:spPr>
      </p:sp>
      <p:sp>
        <p:nvSpPr>
          <p:cNvPr id="23" name="bodytext-diagram-o019lt-table-cell-3-0-4"/>
          <p:cNvSpPr txBox="1"/>
          <p:nvPr/>
        </p:nvSpPr>
        <p:spPr>
          <a:xfrm>
            <a:off x="2878098" y="6293644"/>
            <a:ext cx="2462213" cy="491490"/>
          </a:xfrm>
          <a:prstGeom prst="rect">
            <a:avLst/>
          </a:prstGeom>
          <a:noFill/>
          <a:ln/>
        </p:spPr>
        <p:txBody>
          <a:bodyPr vertOverflow="clip" wrap="none" lIns="0" tIns="0" rIns="0" bIns="0" rtlCol="0" anchor="t"/>
          <a:lstStyle/>
          <a:p>
            <a:pPr marL="0" indent="0" algn="ctr">
              <a:lnSpc>
                <a:spcPts val="3070"/>
              </a:lnSpc>
              <a:buNone/>
            </a:pPr>
            <a:r>
              <a:rPr lang="en-US" sz="2800" kern="1200" spc="25" dirty="0">
                <a:solidFill>
                  <a:srgbClr val="FFFDF0"/>
                </a:solidFill>
                <a:latin typeface="Public Sans" panose="00000500000000000000" pitchFamily="2" charset="0"/>
              </a:rPr>
              <a:t>Practical Maximum</a:t>
            </a:r>
            <a:endParaRPr lang="en-US" sz="2800" dirty="0"/>
          </a:p>
        </p:txBody>
      </p:sp>
      <p:sp>
        <p:nvSpPr>
          <p:cNvPr id="24" name="table_cell-diagram-o019lt-3-1"/>
          <p:cNvSpPr/>
          <p:nvPr/>
        </p:nvSpPr>
        <p:spPr>
          <a:xfrm>
            <a:off x="7464386" y="5904667"/>
            <a:ext cx="10058400" cy="1171575"/>
          </a:xfrm>
          <a:custGeom>
            <a:avLst/>
            <a:gdLst/>
            <a:ahLst/>
            <a:cxnLst/>
            <a:rect l="0" t="0" r="10058400" b="1171575"/>
            <a:pathLst>
              <a:path w="10058400" h="1171575">
                <a:moveTo>
                  <a:pt x="0" y="0"/>
                </a:moveTo>
                <a:lnTo>
                  <a:pt x="9753603" y="0"/>
                </a:lnTo>
                <a:arcTo wR="304797" hR="304797" stAng="16200000" swAng="5400000"/>
                <a:lnTo>
                  <a:pt x="10058400" y="866778"/>
                </a:lnTo>
                <a:arcTo wR="304797" hR="304797" stAng="0" swAng="5400000"/>
                <a:lnTo>
                  <a:pt x="0" y="1171575"/>
                </a:lnTo>
                <a:close/>
              </a:path>
            </a:pathLst>
          </a:custGeom>
          <a:solidFill>
            <a:srgbClr val="001840">
              <a:alpha val="20000"/>
            </a:srgbClr>
          </a:solidFill>
          <a:ln/>
        </p:spPr>
      </p:sp>
      <p:sp>
        <p:nvSpPr>
          <p:cNvPr id="25" name="bodytext-diagram-o019lt-table-cell-3-1-4"/>
          <p:cNvSpPr txBox="1"/>
          <p:nvPr/>
        </p:nvSpPr>
        <p:spPr>
          <a:xfrm>
            <a:off x="11260574" y="6293644"/>
            <a:ext cx="2500313" cy="491490"/>
          </a:xfrm>
          <a:prstGeom prst="rect">
            <a:avLst/>
          </a:prstGeom>
          <a:noFill/>
          <a:ln/>
        </p:spPr>
        <p:txBody>
          <a:bodyPr vertOverflow="clip" wrap="none" lIns="0" tIns="0" rIns="0" bIns="0" rtlCol="0" anchor="t"/>
          <a:lstStyle/>
          <a:p>
            <a:pPr marL="0" indent="0" algn="ctr">
              <a:lnSpc>
                <a:spcPts val="3070"/>
              </a:lnSpc>
              <a:buNone/>
            </a:pPr>
            <a:r>
              <a:rPr lang="en-US" sz="2800" kern="1200" spc="25" dirty="0">
                <a:solidFill>
                  <a:srgbClr val="FFFDF0"/>
                </a:solidFill>
                <a:latin typeface="Public Sans" panose="00000500000000000000" pitchFamily="2" charset="0"/>
              </a:rPr>
              <a:t>हाल Tier III मात्र सम्भव</a:t>
            </a:r>
            <a:endParaRPr lang="en-US" sz="2800" dirty="0"/>
          </a:p>
        </p:txBody>
      </p:sp>
      <p:sp>
        <p:nvSpPr>
          <p:cNvPr id="26" name="table_cell-diagram-o019lt-4-0"/>
          <p:cNvSpPr/>
          <p:nvPr/>
        </p:nvSpPr>
        <p:spPr>
          <a:xfrm>
            <a:off x="762000" y="7110175"/>
            <a:ext cx="6667500" cy="1171575"/>
          </a:xfrm>
          <a:custGeom>
            <a:avLst/>
            <a:gdLst/>
            <a:ahLst/>
            <a:cxnLst/>
            <a:rect l="0" t="0" r="6667500" b="1171575"/>
            <a:pathLst>
              <a:path w="6667500" h="1171575">
                <a:moveTo>
                  <a:pt x="304797" y="0"/>
                </a:moveTo>
                <a:lnTo>
                  <a:pt x="6667500" y="0"/>
                </a:lnTo>
                <a:lnTo>
                  <a:pt x="6667500" y="1171575"/>
                </a:lnTo>
                <a:lnTo>
                  <a:pt x="304797" y="1171575"/>
                </a:lnTo>
                <a:arcTo wR="304797" hR="304797" stAng="5400000" swAng="5400000"/>
                <a:lnTo>
                  <a:pt x="0" y="304797"/>
                </a:lnTo>
                <a:arcTo wR="304797" hR="304797" stAng="10800000" swAng="5400000"/>
                <a:close/>
              </a:path>
            </a:pathLst>
          </a:custGeom>
          <a:solidFill>
            <a:srgbClr val="001840">
              <a:alpha val="20000"/>
            </a:srgbClr>
          </a:solidFill>
          <a:ln/>
        </p:spPr>
      </p:sp>
      <p:sp>
        <p:nvSpPr>
          <p:cNvPr id="27" name="Shape 25"/>
          <p:cNvSpPr/>
          <p:nvPr/>
        </p:nvSpPr>
        <p:spPr>
          <a:xfrm>
            <a:off x="7391400" y="7110175"/>
            <a:ext cx="38100" cy="1171575"/>
          </a:xfrm>
          <a:prstGeom prst="rect">
            <a:avLst/>
          </a:prstGeom>
          <a:solidFill>
            <a:srgbClr val="FFFDF0">
              <a:alpha val="10000"/>
            </a:srgbClr>
          </a:solidFill>
          <a:ln/>
        </p:spPr>
      </p:sp>
      <p:sp>
        <p:nvSpPr>
          <p:cNvPr id="28" name="bodytext-diagram-o019lt-table-cell-4-0-5"/>
          <p:cNvSpPr txBox="1"/>
          <p:nvPr/>
        </p:nvSpPr>
        <p:spPr>
          <a:xfrm>
            <a:off x="3274814" y="7499152"/>
            <a:ext cx="1671638" cy="491490"/>
          </a:xfrm>
          <a:prstGeom prst="rect">
            <a:avLst/>
          </a:prstGeom>
          <a:noFill/>
          <a:ln/>
        </p:spPr>
        <p:txBody>
          <a:bodyPr vertOverflow="clip" wrap="none" lIns="0" tIns="0" rIns="0" bIns="0" rtlCol="0" anchor="t"/>
          <a:lstStyle/>
          <a:p>
            <a:pPr marL="0" indent="0" algn="ctr">
              <a:lnSpc>
                <a:spcPts val="3070"/>
              </a:lnSpc>
              <a:buNone/>
            </a:pPr>
            <a:r>
              <a:rPr lang="en-US" sz="2800" kern="1200" spc="25" dirty="0">
                <a:solidFill>
                  <a:srgbClr val="FFFDF0"/>
                </a:solidFill>
                <a:latin typeface="Public Sans" panose="00000500000000000000" pitchFamily="2" charset="0"/>
              </a:rPr>
              <a:t>Tier IV को शर्त</a:t>
            </a:r>
            <a:endParaRPr lang="en-US" sz="2800" dirty="0"/>
          </a:p>
        </p:txBody>
      </p:sp>
      <p:sp>
        <p:nvSpPr>
          <p:cNvPr id="29" name="table_cell-diagram-o019lt-4-1"/>
          <p:cNvSpPr/>
          <p:nvPr/>
        </p:nvSpPr>
        <p:spPr>
          <a:xfrm>
            <a:off x="7464386" y="7110175"/>
            <a:ext cx="10058400" cy="1171575"/>
          </a:xfrm>
          <a:custGeom>
            <a:avLst/>
            <a:gdLst/>
            <a:ahLst/>
            <a:cxnLst/>
            <a:rect l="0" t="0" r="10058400" b="1171575"/>
            <a:pathLst>
              <a:path w="10058400" h="1171575">
                <a:moveTo>
                  <a:pt x="0" y="0"/>
                </a:moveTo>
                <a:lnTo>
                  <a:pt x="9753603" y="0"/>
                </a:lnTo>
                <a:arcTo wR="304797" hR="304797" stAng="16200000" swAng="5400000"/>
                <a:lnTo>
                  <a:pt x="10058400" y="866778"/>
                </a:lnTo>
                <a:arcTo wR="304797" hR="304797" stAng="0" swAng="5400000"/>
                <a:lnTo>
                  <a:pt x="0" y="1171575"/>
                </a:lnTo>
                <a:close/>
              </a:path>
            </a:pathLst>
          </a:custGeom>
          <a:solidFill>
            <a:srgbClr val="001840">
              <a:alpha val="20000"/>
            </a:srgbClr>
          </a:solidFill>
          <a:ln/>
        </p:spPr>
      </p:sp>
      <p:sp>
        <p:nvSpPr>
          <p:cNvPr id="30" name="bodytext-diagram-o019lt-table-cell-4-1-5"/>
          <p:cNvSpPr txBox="1"/>
          <p:nvPr/>
        </p:nvSpPr>
        <p:spPr>
          <a:xfrm>
            <a:off x="10523339" y="7499152"/>
            <a:ext cx="3976687" cy="491490"/>
          </a:xfrm>
          <a:prstGeom prst="rect">
            <a:avLst/>
          </a:prstGeom>
          <a:noFill/>
          <a:ln/>
        </p:spPr>
        <p:txBody>
          <a:bodyPr vertOverflow="clip" wrap="none" lIns="0" tIns="0" rIns="0" bIns="0" rtlCol="0" anchor="t"/>
          <a:lstStyle/>
          <a:p>
            <a:pPr marL="0" indent="0" algn="ctr">
              <a:lnSpc>
                <a:spcPts val="3070"/>
              </a:lnSpc>
              <a:buNone/>
            </a:pPr>
            <a:r>
              <a:rPr lang="en-US" sz="2800" kern="1200" spc="25" dirty="0">
                <a:solidFill>
                  <a:srgbClr val="FFFDF0"/>
                </a:solidFill>
                <a:latin typeface="Public Sans" panose="00000500000000000000" pitchFamily="2" charset="0"/>
              </a:rPr>
              <a:t>डेडिकेटेड ट्रान्समिसन लाइन आवश्यक</a:t>
            </a:r>
            <a:endParaRPr lang="en-US" sz="2800" dirty="0"/>
          </a:p>
        </p:txBody>
      </p:sp>
      <p:sp>
        <p:nvSpPr>
          <p:cNvPr id="31" name="table_cell-diagram-o019lt-5-0"/>
          <p:cNvSpPr/>
          <p:nvPr/>
        </p:nvSpPr>
        <p:spPr>
          <a:xfrm>
            <a:off x="762000" y="8315682"/>
            <a:ext cx="6667500" cy="1171575"/>
          </a:xfrm>
          <a:custGeom>
            <a:avLst/>
            <a:gdLst/>
            <a:ahLst/>
            <a:cxnLst/>
            <a:rect l="0" t="0" r="6667500" b="1171575"/>
            <a:pathLst>
              <a:path w="6667500" h="1171575">
                <a:moveTo>
                  <a:pt x="304797" y="0"/>
                </a:moveTo>
                <a:lnTo>
                  <a:pt x="6667500" y="0"/>
                </a:lnTo>
                <a:lnTo>
                  <a:pt x="6667500" y="1171575"/>
                </a:lnTo>
                <a:lnTo>
                  <a:pt x="304797" y="1171575"/>
                </a:lnTo>
                <a:arcTo wR="304797" hR="304797" stAng="5400000" swAng="5400000"/>
                <a:lnTo>
                  <a:pt x="0" y="304797"/>
                </a:lnTo>
                <a:arcTo wR="304797" hR="304797" stAng="10800000" swAng="5400000"/>
                <a:close/>
              </a:path>
            </a:pathLst>
          </a:custGeom>
          <a:solidFill>
            <a:srgbClr val="001840">
              <a:alpha val="20000"/>
            </a:srgbClr>
          </a:solidFill>
          <a:ln/>
        </p:spPr>
      </p:sp>
      <p:sp>
        <p:nvSpPr>
          <p:cNvPr id="32" name="Shape 30"/>
          <p:cNvSpPr/>
          <p:nvPr/>
        </p:nvSpPr>
        <p:spPr>
          <a:xfrm>
            <a:off x="7391400" y="8315682"/>
            <a:ext cx="38100" cy="1171575"/>
          </a:xfrm>
          <a:prstGeom prst="rect">
            <a:avLst/>
          </a:prstGeom>
          <a:solidFill>
            <a:srgbClr val="FFFDF0">
              <a:alpha val="10000"/>
            </a:srgbClr>
          </a:solidFill>
          <a:ln/>
        </p:spPr>
      </p:sp>
      <p:sp>
        <p:nvSpPr>
          <p:cNvPr id="33" name="bodytext-diagram-o019lt-table-cell-5-0-6"/>
          <p:cNvSpPr txBox="1"/>
          <p:nvPr/>
        </p:nvSpPr>
        <p:spPr>
          <a:xfrm>
            <a:off x="3673078" y="8704898"/>
            <a:ext cx="871538" cy="491490"/>
          </a:xfrm>
          <a:prstGeom prst="rect">
            <a:avLst/>
          </a:prstGeom>
          <a:noFill/>
          <a:ln/>
        </p:spPr>
        <p:txBody>
          <a:bodyPr vertOverflow="clip" wrap="none" lIns="0" tIns="0" rIns="0" bIns="0" rtlCol="0" anchor="t"/>
          <a:lstStyle/>
          <a:p>
            <a:pPr marL="0" indent="0" algn="ctr">
              <a:lnSpc>
                <a:spcPts val="3070"/>
              </a:lnSpc>
              <a:buNone/>
            </a:pPr>
            <a:r>
              <a:rPr lang="en-US" sz="2800" kern="1200" spc="25" dirty="0">
                <a:solidFill>
                  <a:srgbClr val="FFFDF0"/>
                </a:solidFill>
                <a:latin typeface="Public Sans" panose="00000500000000000000" pitchFamily="2" charset="0"/>
              </a:rPr>
              <a:t>Future</a:t>
            </a:r>
            <a:endParaRPr lang="en-US" sz="2800" dirty="0"/>
          </a:p>
        </p:txBody>
      </p:sp>
      <p:sp>
        <p:nvSpPr>
          <p:cNvPr id="34" name="table_cell-diagram-o019lt-5-1"/>
          <p:cNvSpPr/>
          <p:nvPr/>
        </p:nvSpPr>
        <p:spPr>
          <a:xfrm>
            <a:off x="7464386" y="8315682"/>
            <a:ext cx="10058400" cy="1171575"/>
          </a:xfrm>
          <a:custGeom>
            <a:avLst/>
            <a:gdLst/>
            <a:ahLst/>
            <a:cxnLst/>
            <a:rect l="0" t="0" r="10058400" b="1171575"/>
            <a:pathLst>
              <a:path w="10058400" h="1171575">
                <a:moveTo>
                  <a:pt x="0" y="0"/>
                </a:moveTo>
                <a:lnTo>
                  <a:pt x="9753603" y="0"/>
                </a:lnTo>
                <a:arcTo wR="304797" hR="304797" stAng="16200000" swAng="5400000"/>
                <a:lnTo>
                  <a:pt x="10058400" y="866778"/>
                </a:lnTo>
                <a:arcTo wR="304797" hR="304797" stAng="0" swAng="5400000"/>
                <a:lnTo>
                  <a:pt x="0" y="1171575"/>
                </a:lnTo>
                <a:close/>
              </a:path>
            </a:pathLst>
          </a:custGeom>
          <a:solidFill>
            <a:srgbClr val="001840">
              <a:alpha val="20000"/>
            </a:srgbClr>
          </a:solidFill>
          <a:ln/>
        </p:spPr>
      </p:sp>
      <p:sp>
        <p:nvSpPr>
          <p:cNvPr id="35" name="bodytext-diagram-o019lt-table-cell-5-1-6"/>
          <p:cNvSpPr txBox="1"/>
          <p:nvPr/>
        </p:nvSpPr>
        <p:spPr>
          <a:xfrm>
            <a:off x="10866834" y="8704898"/>
            <a:ext cx="3290888" cy="491490"/>
          </a:xfrm>
          <a:prstGeom prst="rect">
            <a:avLst/>
          </a:prstGeom>
          <a:noFill/>
          <a:ln/>
        </p:spPr>
        <p:txBody>
          <a:bodyPr vertOverflow="clip" wrap="none" lIns="0" tIns="0" rIns="0" bIns="0" rtlCol="0" anchor="t"/>
          <a:lstStyle/>
          <a:p>
            <a:pPr marL="0" indent="0" algn="ctr">
              <a:lnSpc>
                <a:spcPts val="3070"/>
              </a:lnSpc>
              <a:buNone/>
            </a:pPr>
            <a:r>
              <a:rPr lang="en-US" sz="2800" kern="1200" spc="25" dirty="0">
                <a:solidFill>
                  <a:srgbClr val="FFFDF0"/>
                </a:solidFill>
                <a:latin typeface="Public Sans" panose="00000500000000000000" pitchFamily="2" charset="0"/>
              </a:rPr>
              <a:t>पूर्वाधार विकास पछि मात्र सम्भव</a:t>
            </a:r>
            <a:endParaRPr 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B61C2-5599-E068-5AD2-A95ADBA9067E}"/>
            </a:ext>
          </a:extLst>
        </p:cNvPr>
        <p:cNvGrpSpPr/>
        <p:nvPr/>
      </p:nvGrpSpPr>
      <p:grpSpPr>
        <a:xfrm>
          <a:off x="0" y="0"/>
          <a:ext cx="0" cy="0"/>
          <a:chOff x="0" y="0"/>
          <a:chExt cx="0" cy="0"/>
        </a:xfrm>
      </p:grpSpPr>
      <p:sp>
        <p:nvSpPr>
          <p:cNvPr id="2" name="7bdabdec-5082-4b7d-a0da-5bea8ce40746-AI">
            <a:extLst>
              <a:ext uri="{FF2B5EF4-FFF2-40B4-BE49-F238E27FC236}">
                <a16:creationId xmlns:a16="http://schemas.microsoft.com/office/drawing/2014/main" id="{3940E2A5-C4F4-A64E-A5D2-ED37941915C5}"/>
              </a:ext>
            </a:extLst>
          </p:cNvPr>
          <p:cNvSpPr/>
          <p:nvPr/>
        </p:nvSpPr>
        <p:spPr>
          <a:xfrm>
            <a:off x="0" y="0"/>
            <a:ext cx="18288000" cy="10287000"/>
          </a:xfrm>
          <a:prstGeom prst="rect">
            <a:avLst/>
          </a:prstGeom>
          <a:solidFill>
            <a:srgbClr val="102A71"/>
          </a:solidFill>
          <a:ln/>
        </p:spPr>
      </p:sp>
      <p:sp>
        <p:nvSpPr>
          <p:cNvPr id="3" name="title-452">
            <a:extLst>
              <a:ext uri="{FF2B5EF4-FFF2-40B4-BE49-F238E27FC236}">
                <a16:creationId xmlns:a16="http://schemas.microsoft.com/office/drawing/2014/main" id="{4122A22D-C3B3-55C1-311F-F8181B2E09BA}"/>
              </a:ext>
            </a:extLst>
          </p:cNvPr>
          <p:cNvSpPr txBox="1"/>
          <p:nvPr/>
        </p:nvSpPr>
        <p:spPr>
          <a:xfrm>
            <a:off x="762000" y="1061762"/>
            <a:ext cx="6346723" cy="1903644"/>
          </a:xfrm>
          <a:prstGeom prst="rect">
            <a:avLst/>
          </a:prstGeom>
          <a:noFill/>
          <a:ln/>
        </p:spPr>
        <p:txBody>
          <a:bodyPr vertOverflow="clip" wrap="none" lIns="0" tIns="0" rIns="0" bIns="0" rtlCol="0" anchor="t"/>
          <a:lstStyle/>
          <a:p>
            <a:pPr marL="0" indent="0" algn="l">
              <a:lnSpc>
                <a:spcPts val="6160"/>
              </a:lnSpc>
              <a:buNone/>
            </a:pPr>
            <a:r>
              <a:rPr lang="en-US" sz="5400" b="1" kern="1200" spc="-113" dirty="0">
                <a:solidFill>
                  <a:srgbClr val="FFFF00"/>
                </a:solidFill>
                <a:latin typeface="Public Sans" panose="00000500000000000000" pitchFamily="2" charset="0"/>
              </a:rPr>
              <a:t>Tentative Costing</a:t>
            </a:r>
            <a:endParaRPr lang="en-US" sz="5400" b="1" dirty="0">
              <a:solidFill>
                <a:srgbClr val="FFFF00"/>
              </a:solidFill>
            </a:endParaRPr>
          </a:p>
        </p:txBody>
      </p:sp>
      <p:graphicFrame>
        <p:nvGraphicFramePr>
          <p:cNvPr id="36" name="Table 35">
            <a:extLst>
              <a:ext uri="{FF2B5EF4-FFF2-40B4-BE49-F238E27FC236}">
                <a16:creationId xmlns:a16="http://schemas.microsoft.com/office/drawing/2014/main" id="{438AEECF-B240-F757-BE99-626202AC10C0}"/>
              </a:ext>
            </a:extLst>
          </p:cNvPr>
          <p:cNvGraphicFramePr>
            <a:graphicFrameLocks noGrp="1"/>
          </p:cNvGraphicFramePr>
          <p:nvPr>
            <p:extLst>
              <p:ext uri="{D42A27DB-BD31-4B8C-83A1-F6EECF244321}">
                <p14:modId xmlns:p14="http://schemas.microsoft.com/office/powerpoint/2010/main" val="899352546"/>
              </p:ext>
            </p:extLst>
          </p:nvPr>
        </p:nvGraphicFramePr>
        <p:xfrm>
          <a:off x="888590" y="2420939"/>
          <a:ext cx="16337526" cy="5120640"/>
        </p:xfrm>
        <a:graphic>
          <a:graphicData uri="http://schemas.openxmlformats.org/drawingml/2006/table">
            <a:tbl>
              <a:tblPr/>
              <a:tblGrid>
                <a:gridCol w="2722921">
                  <a:extLst>
                    <a:ext uri="{9D8B030D-6E8A-4147-A177-3AD203B41FA5}">
                      <a16:colId xmlns:a16="http://schemas.microsoft.com/office/drawing/2014/main" val="912044878"/>
                    </a:ext>
                  </a:extLst>
                </a:gridCol>
                <a:gridCol w="2722921">
                  <a:extLst>
                    <a:ext uri="{9D8B030D-6E8A-4147-A177-3AD203B41FA5}">
                      <a16:colId xmlns:a16="http://schemas.microsoft.com/office/drawing/2014/main" val="4249546786"/>
                    </a:ext>
                  </a:extLst>
                </a:gridCol>
                <a:gridCol w="2722921">
                  <a:extLst>
                    <a:ext uri="{9D8B030D-6E8A-4147-A177-3AD203B41FA5}">
                      <a16:colId xmlns:a16="http://schemas.microsoft.com/office/drawing/2014/main" val="518221549"/>
                    </a:ext>
                  </a:extLst>
                </a:gridCol>
                <a:gridCol w="2722921">
                  <a:extLst>
                    <a:ext uri="{9D8B030D-6E8A-4147-A177-3AD203B41FA5}">
                      <a16:colId xmlns:a16="http://schemas.microsoft.com/office/drawing/2014/main" val="600241985"/>
                    </a:ext>
                  </a:extLst>
                </a:gridCol>
                <a:gridCol w="2722921">
                  <a:extLst>
                    <a:ext uri="{9D8B030D-6E8A-4147-A177-3AD203B41FA5}">
                      <a16:colId xmlns:a16="http://schemas.microsoft.com/office/drawing/2014/main" val="3366166226"/>
                    </a:ext>
                  </a:extLst>
                </a:gridCol>
                <a:gridCol w="2722921">
                  <a:extLst>
                    <a:ext uri="{9D8B030D-6E8A-4147-A177-3AD203B41FA5}">
                      <a16:colId xmlns:a16="http://schemas.microsoft.com/office/drawing/2014/main" val="3522653140"/>
                    </a:ext>
                  </a:extLst>
                </a:gridCol>
              </a:tblGrid>
              <a:tr h="1082197">
                <a:tc>
                  <a:txBody>
                    <a:bodyPr/>
                    <a:lstStyle/>
                    <a:p>
                      <a:pPr rtl="0">
                        <a:buNone/>
                      </a:pPr>
                      <a:r>
                        <a:rPr lang="en-US" sz="3200" b="1" dirty="0">
                          <a:solidFill>
                            <a:schemeClr val="bg1"/>
                          </a:solidFill>
                          <a:effectLst/>
                          <a:latin typeface="Google Sans Text"/>
                        </a:rPr>
                        <a:t>Data Centre Type</a:t>
                      </a:r>
                      <a:endParaRPr lang="en-US" sz="32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rtl="0">
                        <a:buNone/>
                      </a:pPr>
                      <a:r>
                        <a:rPr lang="en-US" sz="3200" b="1" dirty="0">
                          <a:solidFill>
                            <a:schemeClr val="bg1"/>
                          </a:solidFill>
                          <a:effectLst/>
                          <a:latin typeface="Google Sans Text"/>
                        </a:rPr>
                        <a:t>Density (kW/Rack)</a:t>
                      </a:r>
                      <a:endParaRPr lang="en-US" sz="32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rtl="0">
                        <a:buNone/>
                      </a:pPr>
                      <a:r>
                        <a:rPr lang="en-US" sz="3200" b="1" dirty="0">
                          <a:solidFill>
                            <a:schemeClr val="bg1"/>
                          </a:solidFill>
                          <a:effectLst/>
                          <a:latin typeface="Google Sans Text"/>
                        </a:rPr>
                        <a:t>Qty (Racks)</a:t>
                      </a:r>
                      <a:endParaRPr lang="en-US" sz="32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rtl="0">
                        <a:buNone/>
                      </a:pPr>
                      <a:r>
                        <a:rPr lang="en-US" sz="3200" b="1">
                          <a:solidFill>
                            <a:schemeClr val="bg1"/>
                          </a:solidFill>
                          <a:effectLst/>
                          <a:latin typeface="Google Sans Text"/>
                        </a:rPr>
                        <a:t>Per Rack Cost (NPR)</a:t>
                      </a:r>
                      <a:endParaRPr lang="en-US" sz="320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rtl="0">
                        <a:buNone/>
                      </a:pPr>
                      <a:r>
                        <a:rPr lang="en-US" sz="3200" b="1" dirty="0">
                          <a:solidFill>
                            <a:schemeClr val="bg1"/>
                          </a:solidFill>
                          <a:effectLst/>
                          <a:latin typeface="Google Sans Text"/>
                        </a:rPr>
                        <a:t>Total Cost (NPR)</a:t>
                      </a:r>
                      <a:endParaRPr lang="en-US" sz="32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rtl="0">
                        <a:buNone/>
                      </a:pPr>
                      <a:r>
                        <a:rPr lang="en-US" sz="3200" dirty="0">
                          <a:solidFill>
                            <a:schemeClr val="bg1"/>
                          </a:solidFill>
                          <a:effectLst/>
                          <a:latin typeface="Google Sans Text"/>
                        </a:rPr>
                        <a:t>Total Power Required in kW</a:t>
                      </a: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09719163"/>
                  </a:ext>
                </a:extLst>
              </a:tr>
              <a:tr h="639480">
                <a:tc>
                  <a:txBody>
                    <a:bodyPr/>
                    <a:lstStyle/>
                    <a:p>
                      <a:pPr rtl="0">
                        <a:buNone/>
                      </a:pPr>
                      <a:r>
                        <a:rPr lang="en-US" sz="3200" b="1">
                          <a:solidFill>
                            <a:schemeClr val="bg1"/>
                          </a:solidFill>
                          <a:effectLst/>
                          <a:latin typeface="Google Sans Text"/>
                        </a:rPr>
                        <a:t>Conventional</a:t>
                      </a:r>
                      <a:endParaRPr lang="en-US" sz="320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ctr" rtl="0">
                        <a:buNone/>
                      </a:pPr>
                      <a:r>
                        <a:rPr lang="en-US" sz="2400" dirty="0">
                          <a:solidFill>
                            <a:schemeClr val="bg1"/>
                          </a:solidFill>
                          <a:effectLst/>
                          <a:latin typeface="Google Sans Text"/>
                        </a:rPr>
                        <a:t>10 kW</a:t>
                      </a: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ctr" rtl="0">
                        <a:buNone/>
                      </a:pPr>
                      <a:r>
                        <a:rPr lang="en-US" sz="2400" dirty="0">
                          <a:solidFill>
                            <a:schemeClr val="bg1"/>
                          </a:solidFill>
                          <a:effectLst/>
                          <a:latin typeface="Google Sans Text"/>
                        </a:rPr>
                        <a:t>100</a:t>
                      </a: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r" rtl="0">
                        <a:buNone/>
                      </a:pPr>
                      <a:r>
                        <a:rPr lang="en-US" sz="2400" b="1" dirty="0">
                          <a:solidFill>
                            <a:schemeClr val="bg1"/>
                          </a:solidFill>
                          <a:effectLst/>
                          <a:latin typeface="Google Sans Text"/>
                        </a:rPr>
                        <a:t>2.5 Crore</a:t>
                      </a: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r" rtl="0">
                        <a:buNone/>
                      </a:pPr>
                      <a:r>
                        <a:rPr lang="en-US" sz="2400" b="1" dirty="0">
                          <a:solidFill>
                            <a:schemeClr val="bg1"/>
                          </a:solidFill>
                          <a:effectLst/>
                          <a:latin typeface="Google Sans Text"/>
                        </a:rPr>
                        <a:t>250 Crore</a:t>
                      </a: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rowSpan="4">
                  <a:txBody>
                    <a:bodyPr/>
                    <a:lstStyle/>
                    <a:p>
                      <a:pPr algn="r" rtl="0">
                        <a:buNone/>
                      </a:pPr>
                      <a:r>
                        <a:rPr lang="en-US" sz="3200" dirty="0">
                          <a:solidFill>
                            <a:srgbClr val="FFFF00"/>
                          </a:solidFill>
                          <a:effectLst/>
                          <a:latin typeface="Google Sans Text"/>
                        </a:rPr>
                        <a:t>15 kW/ Rack</a:t>
                      </a:r>
                    </a:p>
                    <a:p>
                      <a:pPr algn="r" rtl="0">
                        <a:buNone/>
                      </a:pPr>
                      <a:r>
                        <a:rPr lang="en-US" sz="3200" dirty="0">
                          <a:solidFill>
                            <a:srgbClr val="FFFF00"/>
                          </a:solidFill>
                          <a:effectLst/>
                          <a:latin typeface="Google Sans Text"/>
                        </a:rPr>
                        <a:t>(with 1.5 PUE)</a:t>
                      </a:r>
                    </a:p>
                    <a:p>
                      <a:pPr algn="r" rtl="0">
                        <a:buNone/>
                      </a:pPr>
                      <a:endParaRPr lang="en-US" sz="3200" dirty="0">
                        <a:solidFill>
                          <a:srgbClr val="FFFF00"/>
                        </a:solidFill>
                        <a:effectLst/>
                        <a:latin typeface="Google Sans Text"/>
                      </a:endParaRPr>
                    </a:p>
                    <a:p>
                      <a:pPr algn="r" rtl="0">
                        <a:buNone/>
                      </a:pPr>
                      <a:r>
                        <a:rPr lang="en-US" sz="2800" dirty="0">
                          <a:solidFill>
                            <a:srgbClr val="FFFF00"/>
                          </a:solidFill>
                          <a:effectLst/>
                          <a:latin typeface="Google Sans Text"/>
                        </a:rPr>
                        <a:t>Modular/ Container: PUE 1.2 to 1.3</a:t>
                      </a: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32711835"/>
                  </a:ext>
                </a:extLst>
              </a:tr>
              <a:tr h="639480">
                <a:tc>
                  <a:txBody>
                    <a:bodyPr/>
                    <a:lstStyle/>
                    <a:p>
                      <a:pPr rtl="0">
                        <a:buNone/>
                      </a:pPr>
                      <a:r>
                        <a:rPr lang="en-US" sz="3200" b="1" dirty="0">
                          <a:solidFill>
                            <a:schemeClr val="bg1"/>
                          </a:solidFill>
                          <a:effectLst/>
                          <a:latin typeface="Google Sans Text"/>
                        </a:rPr>
                        <a:t>Modular</a:t>
                      </a:r>
                      <a:endParaRPr lang="en-US" sz="32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ctr" rtl="0">
                        <a:buNone/>
                      </a:pPr>
                      <a:r>
                        <a:rPr lang="en-US" sz="2400" dirty="0">
                          <a:solidFill>
                            <a:schemeClr val="bg1"/>
                          </a:solidFill>
                          <a:effectLst/>
                          <a:latin typeface="Google Sans Text"/>
                        </a:rPr>
                        <a:t>15 kW</a:t>
                      </a: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ctr" rtl="0">
                        <a:buNone/>
                      </a:pPr>
                      <a:r>
                        <a:rPr lang="en-US" sz="2400" dirty="0">
                          <a:solidFill>
                            <a:schemeClr val="bg1"/>
                          </a:solidFill>
                          <a:effectLst/>
                          <a:latin typeface="Google Sans Text"/>
                        </a:rPr>
                        <a:t>20</a:t>
                      </a: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r" rtl="0">
                        <a:buNone/>
                      </a:pPr>
                      <a:r>
                        <a:rPr lang="en-US" sz="2400" b="1" dirty="0">
                          <a:solidFill>
                            <a:schemeClr val="bg1"/>
                          </a:solidFill>
                          <a:effectLst/>
                          <a:latin typeface="Google Sans Text"/>
                        </a:rPr>
                        <a:t>3.5 Crore</a:t>
                      </a: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r" rtl="0">
                        <a:buNone/>
                      </a:pPr>
                      <a:r>
                        <a:rPr lang="en-US" sz="2400" b="1" dirty="0">
                          <a:solidFill>
                            <a:schemeClr val="bg1"/>
                          </a:solidFill>
                          <a:effectLst/>
                          <a:latin typeface="Google Sans Text"/>
                        </a:rPr>
                        <a:t>70 Crore</a:t>
                      </a: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vMerge="1">
                  <a:txBody>
                    <a:bodyPr/>
                    <a:lstStyle/>
                    <a:p>
                      <a:pPr algn="r" rtl="0">
                        <a:buNone/>
                      </a:pP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87387335"/>
                  </a:ext>
                </a:extLst>
              </a:tr>
              <a:tr h="1082197">
                <a:tc>
                  <a:txBody>
                    <a:bodyPr/>
                    <a:lstStyle/>
                    <a:p>
                      <a:pPr rtl="0">
                        <a:buNone/>
                      </a:pPr>
                      <a:r>
                        <a:rPr lang="en-US" sz="3200" b="1">
                          <a:solidFill>
                            <a:schemeClr val="bg1"/>
                          </a:solidFill>
                          <a:effectLst/>
                          <a:latin typeface="Google Sans Text"/>
                        </a:rPr>
                        <a:t>Container (20ft)</a:t>
                      </a:r>
                      <a:endParaRPr lang="en-US" sz="320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ctr" rtl="0">
                        <a:buNone/>
                      </a:pPr>
                      <a:r>
                        <a:rPr lang="en-US" sz="2400" dirty="0">
                          <a:solidFill>
                            <a:schemeClr val="bg1"/>
                          </a:solidFill>
                          <a:effectLst/>
                          <a:latin typeface="Google Sans Text"/>
                        </a:rPr>
                        <a:t>15 kW</a:t>
                      </a: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ctr" rtl="0">
                        <a:buNone/>
                      </a:pPr>
                      <a:r>
                        <a:rPr lang="en-US" sz="2400" dirty="0">
                          <a:solidFill>
                            <a:schemeClr val="bg1"/>
                          </a:solidFill>
                          <a:effectLst/>
                          <a:latin typeface="Google Sans Text"/>
                        </a:rPr>
                        <a:t>6</a:t>
                      </a: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r" rtl="0">
                        <a:buNone/>
                      </a:pPr>
                      <a:r>
                        <a:rPr lang="en-US" sz="2400" b="1" dirty="0">
                          <a:solidFill>
                            <a:schemeClr val="bg1"/>
                          </a:solidFill>
                          <a:effectLst/>
                          <a:latin typeface="Google Sans Text"/>
                        </a:rPr>
                        <a:t>7.5 Crore</a:t>
                      </a: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r" rtl="0">
                        <a:buNone/>
                      </a:pPr>
                      <a:r>
                        <a:rPr lang="en-US" sz="2400" b="1" dirty="0">
                          <a:solidFill>
                            <a:schemeClr val="bg1"/>
                          </a:solidFill>
                          <a:effectLst/>
                          <a:latin typeface="Google Sans Text"/>
                        </a:rPr>
                        <a:t>45 Crore</a:t>
                      </a: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vMerge="1">
                  <a:txBody>
                    <a:bodyPr/>
                    <a:lstStyle/>
                    <a:p>
                      <a:pPr algn="r" rtl="0">
                        <a:buNone/>
                      </a:pP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329781"/>
                  </a:ext>
                </a:extLst>
              </a:tr>
              <a:tr h="1082197">
                <a:tc>
                  <a:txBody>
                    <a:bodyPr/>
                    <a:lstStyle/>
                    <a:p>
                      <a:pPr rtl="0">
                        <a:buNone/>
                      </a:pPr>
                      <a:r>
                        <a:rPr lang="en-US" sz="3200" b="1" dirty="0">
                          <a:solidFill>
                            <a:schemeClr val="bg1"/>
                          </a:solidFill>
                          <a:effectLst/>
                          <a:latin typeface="Google Sans Text"/>
                        </a:rPr>
                        <a:t>Container (40ft)</a:t>
                      </a:r>
                      <a:endParaRPr lang="en-US" sz="32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ctr" rtl="0">
                        <a:buNone/>
                      </a:pPr>
                      <a:r>
                        <a:rPr lang="en-US" sz="2400" dirty="0">
                          <a:solidFill>
                            <a:schemeClr val="bg1"/>
                          </a:solidFill>
                          <a:effectLst/>
                          <a:latin typeface="Google Sans Text"/>
                        </a:rPr>
                        <a:t>15 kW</a:t>
                      </a: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ctr" rtl="0">
                        <a:buNone/>
                      </a:pPr>
                      <a:r>
                        <a:rPr lang="en-US" sz="2400" dirty="0">
                          <a:solidFill>
                            <a:schemeClr val="bg1"/>
                          </a:solidFill>
                          <a:effectLst/>
                          <a:latin typeface="Google Sans Text"/>
                        </a:rPr>
                        <a:t>12</a:t>
                      </a: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r" rtl="0">
                        <a:buNone/>
                      </a:pPr>
                      <a:r>
                        <a:rPr lang="en-US" sz="2400" b="1" dirty="0">
                          <a:solidFill>
                            <a:schemeClr val="bg1"/>
                          </a:solidFill>
                          <a:effectLst/>
                          <a:latin typeface="Google Sans Text"/>
                        </a:rPr>
                        <a:t>7.75 Crore</a:t>
                      </a: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r" rtl="0">
                        <a:buNone/>
                      </a:pPr>
                      <a:r>
                        <a:rPr lang="en-US" sz="2400" b="1" dirty="0">
                          <a:solidFill>
                            <a:schemeClr val="bg1"/>
                          </a:solidFill>
                          <a:effectLst/>
                          <a:latin typeface="Google Sans Text"/>
                        </a:rPr>
                        <a:t>95 Crore</a:t>
                      </a: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vMerge="1">
                  <a:txBody>
                    <a:bodyPr/>
                    <a:lstStyle/>
                    <a:p>
                      <a:pPr algn="r" rtl="0">
                        <a:buNone/>
                      </a:pPr>
                      <a:endParaRPr lang="en-US" sz="2400" dirty="0">
                        <a:solidFill>
                          <a:schemeClr val="bg1"/>
                        </a:solidFill>
                        <a:effectLst/>
                        <a:latin typeface="Google Sans Text"/>
                      </a:endParaRPr>
                    </a:p>
                  </a:txBody>
                  <a:tcPr marT="121920" marB="121920"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52939892"/>
                  </a:ext>
                </a:extLst>
              </a:tr>
            </a:tbl>
          </a:graphicData>
        </a:graphic>
      </p:graphicFrame>
      <p:sp>
        <p:nvSpPr>
          <p:cNvPr id="38" name="TextBox 37">
            <a:extLst>
              <a:ext uri="{FF2B5EF4-FFF2-40B4-BE49-F238E27FC236}">
                <a16:creationId xmlns:a16="http://schemas.microsoft.com/office/drawing/2014/main" id="{1CE4DDB0-49C9-3821-BAEB-E86EF3C5F6E0}"/>
              </a:ext>
            </a:extLst>
          </p:cNvPr>
          <p:cNvSpPr txBox="1"/>
          <p:nvPr/>
        </p:nvSpPr>
        <p:spPr>
          <a:xfrm>
            <a:off x="888590" y="8050719"/>
            <a:ext cx="17245781" cy="1815882"/>
          </a:xfrm>
          <a:prstGeom prst="rect">
            <a:avLst/>
          </a:prstGeom>
          <a:noFill/>
        </p:spPr>
        <p:txBody>
          <a:bodyPr wrap="square">
            <a:spAutoFit/>
          </a:bodyPr>
          <a:lstStyle/>
          <a:p>
            <a:pPr>
              <a:buNone/>
            </a:pPr>
            <a:r>
              <a:rPr lang="en-US" sz="2800" dirty="0">
                <a:solidFill>
                  <a:srgbClr val="FFFF00"/>
                </a:solidFill>
              </a:rPr>
              <a:t>These prices are "all-inclusive" of:</a:t>
            </a:r>
          </a:p>
          <a:p>
            <a:pPr>
              <a:buFont typeface="Arial" panose="020B0604020202020204" pitchFamily="34" charset="0"/>
              <a:buChar char="•"/>
            </a:pPr>
            <a:r>
              <a:rPr lang="en-US" sz="2800" b="1" dirty="0" err="1">
                <a:solidFill>
                  <a:srgbClr val="FFFF00"/>
                </a:solidFill>
              </a:rPr>
              <a:t>CapEx</a:t>
            </a:r>
            <a:r>
              <a:rPr lang="en-US" sz="2800" b="1" dirty="0">
                <a:solidFill>
                  <a:srgbClr val="FFFF00"/>
                </a:solidFill>
              </a:rPr>
              <a:t>:</a:t>
            </a:r>
            <a:r>
              <a:rPr lang="en-US" sz="2800" dirty="0">
                <a:solidFill>
                  <a:srgbClr val="FFFF00"/>
                </a:solidFill>
              </a:rPr>
              <a:t> Design, Civil/Container work, High-density Power &amp; Cooling.</a:t>
            </a:r>
          </a:p>
          <a:p>
            <a:pPr>
              <a:buFont typeface="Arial" panose="020B0604020202020204" pitchFamily="34" charset="0"/>
              <a:buChar char="•"/>
            </a:pPr>
            <a:r>
              <a:rPr lang="en-US" sz="2800" b="1" dirty="0" err="1">
                <a:solidFill>
                  <a:srgbClr val="FFFF00"/>
                </a:solidFill>
              </a:rPr>
              <a:t>OpEx</a:t>
            </a:r>
            <a:r>
              <a:rPr lang="en-US" sz="2800" b="1" dirty="0">
                <a:solidFill>
                  <a:srgbClr val="FFFF00"/>
                </a:solidFill>
              </a:rPr>
              <a:t> Support:</a:t>
            </a:r>
            <a:r>
              <a:rPr lang="en-US" sz="2800" dirty="0">
                <a:solidFill>
                  <a:srgbClr val="FFFF00"/>
                </a:solidFill>
              </a:rPr>
              <a:t> 3 years of after-sales maintenance and a critical spare parts inventory.</a:t>
            </a:r>
          </a:p>
          <a:p>
            <a:pPr>
              <a:buFont typeface="Arial" panose="020B0604020202020204" pitchFamily="34" charset="0"/>
              <a:buChar char="•"/>
            </a:pPr>
            <a:r>
              <a:rPr lang="en-US" sz="2800" b="1" dirty="0">
                <a:solidFill>
                  <a:srgbClr val="FFFF00"/>
                </a:solidFill>
              </a:rPr>
              <a:t>Compliance:</a:t>
            </a:r>
            <a:r>
              <a:rPr lang="en-US" sz="2800" dirty="0">
                <a:solidFill>
                  <a:srgbClr val="FFFF00"/>
                </a:solidFill>
              </a:rPr>
              <a:t> Designed to Tier III standards with N+1 redundancy.</a:t>
            </a:r>
          </a:p>
        </p:txBody>
      </p:sp>
    </p:spTree>
    <p:extLst>
      <p:ext uri="{BB962C8B-B14F-4D97-AF65-F5344CB8AC3E}">
        <p14:creationId xmlns:p14="http://schemas.microsoft.com/office/powerpoint/2010/main" val="1377751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602e22ab-270d-41ee-a906-aeb594b344b8-AI"/>
          <p:cNvSpPr/>
          <p:nvPr/>
        </p:nvSpPr>
        <p:spPr>
          <a:xfrm>
            <a:off x="0" y="0"/>
            <a:ext cx="18288000" cy="10287000"/>
          </a:xfrm>
          <a:prstGeom prst="rect">
            <a:avLst/>
          </a:prstGeom>
          <a:solidFill>
            <a:srgbClr val="102A71"/>
          </a:solidFill>
          <a:ln/>
        </p:spPr>
      </p:sp>
      <p:sp>
        <p:nvSpPr>
          <p:cNvPr id="3" name="title-400"/>
          <p:cNvSpPr txBox="1"/>
          <p:nvPr/>
        </p:nvSpPr>
        <p:spPr>
          <a:xfrm>
            <a:off x="3781425" y="762000"/>
            <a:ext cx="10758488" cy="729615"/>
          </a:xfrm>
          <a:prstGeom prst="rect">
            <a:avLst/>
          </a:prstGeom>
          <a:noFill/>
          <a:ln/>
        </p:spPr>
        <p:txBody>
          <a:bodyPr vertOverflow="clip" wrap="none" lIns="0" tIns="0" rIns="0" bIns="0" rtlCol="0" anchor="t"/>
          <a:lstStyle/>
          <a:p>
            <a:pPr marL="0" indent="0" algn="ctr">
              <a:lnSpc>
                <a:spcPts val="4960"/>
              </a:lnSpc>
              <a:buNone/>
            </a:pPr>
            <a:r>
              <a:rPr lang="en-US" sz="4800" b="1" kern="1200" spc="-88" dirty="0">
                <a:solidFill>
                  <a:srgbClr val="FFFF00"/>
                </a:solidFill>
                <a:latin typeface="Public Sans" panose="00000500000000000000" pitchFamily="2" charset="0"/>
              </a:rPr>
              <a:t>नेपाल Tier IV नीति तथा पूर्वाधार</a:t>
            </a:r>
            <a:endParaRPr lang="en-US" sz="4800" b="1" dirty="0">
              <a:solidFill>
                <a:srgbClr val="FFFF00"/>
              </a:solidFill>
            </a:endParaRPr>
          </a:p>
        </p:txBody>
      </p:sp>
      <p:sp>
        <p:nvSpPr>
          <p:cNvPr id="4" name="subtitle-411"/>
          <p:cNvSpPr txBox="1"/>
          <p:nvPr/>
        </p:nvSpPr>
        <p:spPr>
          <a:xfrm>
            <a:off x="3781425" y="1677114"/>
            <a:ext cx="10758488" cy="491490"/>
          </a:xfrm>
          <a:prstGeom prst="rect">
            <a:avLst/>
          </a:prstGeom>
          <a:noFill/>
          <a:ln/>
        </p:spPr>
        <p:txBody>
          <a:bodyPr vertOverflow="clip" wrap="none" lIns="0" tIns="0" rIns="0" bIns="0" rtlCol="0" anchor="t"/>
          <a:lstStyle/>
          <a:p>
            <a:pPr marL="0" indent="0" algn="ctr">
              <a:lnSpc>
                <a:spcPts val="3070"/>
              </a:lnSpc>
              <a:buNone/>
            </a:pPr>
            <a:r>
              <a:rPr lang="en-US" sz="2100" kern="1200" spc="25" dirty="0">
                <a:solidFill>
                  <a:srgbClr val="FFFDF0">
                    <a:alpha val="80000"/>
                  </a:srgbClr>
                </a:solidFill>
                <a:latin typeface="Public Sans" panose="00000500000000000000" pitchFamily="2" charset="0"/>
              </a:rPr>
              <a:t>Policy and Infrastructure Requirements for Tier IV Development</a:t>
            </a:r>
            <a:endParaRPr lang="en-US" sz="2100" dirty="0"/>
          </a:p>
        </p:txBody>
      </p:sp>
      <p:pic>
        <p:nvPicPr>
          <p:cNvPr id="5" name="gearprocess4node-Layer_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2000" y="2957751"/>
            <a:ext cx="16764000" cy="6286500"/>
          </a:xfrm>
          <a:prstGeom prst="rect">
            <a:avLst/>
          </a:prstGeom>
        </p:spPr>
      </p:pic>
      <p:pic>
        <p:nvPicPr>
          <p:cNvPr id="6" name="SVG"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8897" y="6034326"/>
            <a:ext cx="558760" cy="558760"/>
          </a:xfrm>
          <a:prstGeom prst="rect">
            <a:avLst/>
          </a:prstGeom>
        </p:spPr>
      </p:pic>
      <p:pic>
        <p:nvPicPr>
          <p:cNvPr id="7" name="SVG"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03945" y="4309110"/>
            <a:ext cx="488871" cy="488871"/>
          </a:xfrm>
          <a:prstGeom prst="rect">
            <a:avLst/>
          </a:prstGeom>
        </p:spPr>
      </p:pic>
      <p:pic>
        <p:nvPicPr>
          <p:cNvPr id="8" name="SVG"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80388" y="6007299"/>
            <a:ext cx="419100" cy="419100"/>
          </a:xfrm>
          <a:prstGeom prst="rect">
            <a:avLst/>
          </a:prstGeom>
        </p:spPr>
      </p:pic>
      <p:pic>
        <p:nvPicPr>
          <p:cNvPr id="9" name="SVG"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25664" y="6874312"/>
            <a:ext cx="628650" cy="628650"/>
          </a:xfrm>
          <a:prstGeom prst="rect">
            <a:avLst/>
          </a:prstGeom>
        </p:spPr>
      </p:pic>
      <p:sp>
        <p:nvSpPr>
          <p:cNvPr id="10" name="headingtext-diagram-NGOl8Z-0-1"/>
          <p:cNvSpPr txBox="1"/>
          <p:nvPr/>
        </p:nvSpPr>
        <p:spPr>
          <a:xfrm>
            <a:off x="762000" y="3035141"/>
            <a:ext cx="4376738" cy="443865"/>
          </a:xfrm>
          <a:prstGeom prst="rect">
            <a:avLst/>
          </a:prstGeom>
          <a:noFill/>
          <a:ln/>
        </p:spPr>
        <p:txBody>
          <a:bodyPr vertOverflow="clip" wrap="none" lIns="0" tIns="0" rIns="0" bIns="0" rtlCol="0" anchor="t"/>
          <a:lstStyle/>
          <a:p>
            <a:pPr marL="0" indent="0" algn="r">
              <a:lnSpc>
                <a:spcPts val="2730"/>
              </a:lnSpc>
              <a:buNone/>
            </a:pPr>
            <a:r>
              <a:rPr lang="en-US" sz="2100" kern="1200" spc="-44" dirty="0">
                <a:solidFill>
                  <a:srgbClr val="FFFDF0"/>
                </a:solidFill>
                <a:latin typeface="Public Sans" panose="00000500000000000000" pitchFamily="2" charset="0"/>
              </a:rPr>
              <a:t>नियामक सुधार</a:t>
            </a:r>
            <a:endParaRPr lang="en-US" sz="2100" dirty="0"/>
          </a:p>
        </p:txBody>
      </p:sp>
      <p:sp>
        <p:nvSpPr>
          <p:cNvPr id="11" name="bodytext-diagram-NGOl8Z-0-1"/>
          <p:cNvSpPr txBox="1"/>
          <p:nvPr/>
        </p:nvSpPr>
        <p:spPr>
          <a:xfrm>
            <a:off x="762000" y="3458051"/>
            <a:ext cx="4376738" cy="1272540"/>
          </a:xfrm>
          <a:prstGeom prst="rect">
            <a:avLst/>
          </a:prstGeom>
          <a:noFill/>
          <a:ln/>
        </p:spPr>
        <p:txBody>
          <a:bodyPr vertOverflow="clip" wrap="square" lIns="0" tIns="0" rIns="0" bIns="0" rtlCol="0" anchor="t"/>
          <a:lstStyle/>
          <a:p>
            <a:pPr marL="0" indent="0" algn="r">
              <a:lnSpc>
                <a:spcPts val="3070"/>
              </a:lnSpc>
              <a:buNone/>
            </a:pPr>
            <a:r>
              <a:rPr lang="en-US" sz="2100" kern="1200" spc="25" dirty="0">
                <a:solidFill>
                  <a:srgbClr val="FFFDF0">
                    <a:alpha val="80000"/>
                  </a:srgbClr>
                </a:solidFill>
                <a:latin typeface="Public Sans" panose="00000500000000000000" pitchFamily="2" charset="0"/>
              </a:rPr>
              <a:t>निजी क्षेत्र (IPPs) लाई सीधा विद्युत बिक्री अनुमति दिने र NEA को भूमिका नियमनमा सीमित गर्ने।</a:t>
            </a:r>
            <a:endParaRPr lang="en-US" sz="2100" dirty="0"/>
          </a:p>
        </p:txBody>
      </p:sp>
      <p:sp>
        <p:nvSpPr>
          <p:cNvPr id="12" name="headingtext-diagram-NGOl8Z-1-2"/>
          <p:cNvSpPr txBox="1"/>
          <p:nvPr/>
        </p:nvSpPr>
        <p:spPr>
          <a:xfrm>
            <a:off x="12313444" y="3035141"/>
            <a:ext cx="5243513"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नीति प्रोत्साहन</a:t>
            </a:r>
            <a:endParaRPr lang="en-US" sz="2100" dirty="0"/>
          </a:p>
        </p:txBody>
      </p:sp>
      <p:sp>
        <p:nvSpPr>
          <p:cNvPr id="13" name="bodytext-diagram-NGOl8Z-1-2"/>
          <p:cNvSpPr txBox="1"/>
          <p:nvPr/>
        </p:nvSpPr>
        <p:spPr>
          <a:xfrm>
            <a:off x="12313444" y="3458051"/>
            <a:ext cx="5243513" cy="1272540"/>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National Data Center Policy को घोषणाका साथै Tax Incentives र SEZ सुविधाहरू प्रदान गर्ने।</a:t>
            </a:r>
            <a:endParaRPr lang="en-US" sz="2100" dirty="0"/>
          </a:p>
        </p:txBody>
      </p:sp>
      <p:sp>
        <p:nvSpPr>
          <p:cNvPr id="14" name="headingtext-diagram-NGOl8Z-2-3"/>
          <p:cNvSpPr txBox="1"/>
          <p:nvPr/>
        </p:nvSpPr>
        <p:spPr>
          <a:xfrm>
            <a:off x="12662654" y="7016591"/>
            <a:ext cx="4900613"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FFFDF0"/>
                </a:solidFill>
                <a:latin typeface="Public Sans" panose="00000500000000000000" pitchFamily="2" charset="0"/>
              </a:rPr>
              <a:t>पावर ग्रिड</a:t>
            </a:r>
            <a:endParaRPr lang="en-US" sz="2100" dirty="0"/>
          </a:p>
        </p:txBody>
      </p:sp>
      <p:sp>
        <p:nvSpPr>
          <p:cNvPr id="15" name="bodytext-diagram-NGOl8Z-2-3"/>
          <p:cNvSpPr txBox="1"/>
          <p:nvPr/>
        </p:nvSpPr>
        <p:spPr>
          <a:xfrm>
            <a:off x="12662654" y="7439501"/>
            <a:ext cx="4900613" cy="1272540"/>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Dedicated Transmission Lines, Smart Grid System, र PPA को भरपर्दो व्यवस्था स्थापना गर्ने।</a:t>
            </a:r>
            <a:endParaRPr lang="en-US" sz="2100" dirty="0"/>
          </a:p>
        </p:txBody>
      </p:sp>
      <p:sp>
        <p:nvSpPr>
          <p:cNvPr id="16" name="headingtext-diagram-NGOl8Z-3-4"/>
          <p:cNvSpPr txBox="1"/>
          <p:nvPr/>
        </p:nvSpPr>
        <p:spPr>
          <a:xfrm>
            <a:off x="762000" y="7575352"/>
            <a:ext cx="4376738" cy="443865"/>
          </a:xfrm>
          <a:prstGeom prst="rect">
            <a:avLst/>
          </a:prstGeom>
          <a:noFill/>
          <a:ln/>
        </p:spPr>
        <p:txBody>
          <a:bodyPr vertOverflow="clip" wrap="none" lIns="0" tIns="0" rIns="0" bIns="0" rtlCol="0" anchor="t"/>
          <a:lstStyle/>
          <a:p>
            <a:pPr marL="0" indent="0" algn="r">
              <a:lnSpc>
                <a:spcPts val="2730"/>
              </a:lnSpc>
              <a:buNone/>
            </a:pPr>
            <a:r>
              <a:rPr lang="en-US" sz="2100" kern="1200" spc="-44" dirty="0">
                <a:solidFill>
                  <a:srgbClr val="FFFDF0"/>
                </a:solidFill>
                <a:latin typeface="Public Sans" panose="00000500000000000000" pitchFamily="2" charset="0"/>
              </a:rPr>
              <a:t>ब्याकअप क्षमता</a:t>
            </a:r>
            <a:endParaRPr lang="en-US" sz="2100" dirty="0"/>
          </a:p>
        </p:txBody>
      </p:sp>
      <p:sp>
        <p:nvSpPr>
          <p:cNvPr id="17" name="bodytext-diagram-NGOl8Z-3-4"/>
          <p:cNvSpPr txBox="1"/>
          <p:nvPr/>
        </p:nvSpPr>
        <p:spPr>
          <a:xfrm>
            <a:off x="762000" y="7998262"/>
            <a:ext cx="4376738" cy="1272540"/>
          </a:xfrm>
          <a:prstGeom prst="rect">
            <a:avLst/>
          </a:prstGeom>
          <a:noFill/>
          <a:ln/>
        </p:spPr>
        <p:txBody>
          <a:bodyPr vertOverflow="clip" wrap="square" lIns="0" tIns="0" rIns="0" bIns="0" rtlCol="0" anchor="t"/>
          <a:lstStyle/>
          <a:p>
            <a:pPr marL="0" indent="0" algn="r">
              <a:lnSpc>
                <a:spcPts val="3070"/>
              </a:lnSpc>
              <a:buNone/>
            </a:pPr>
            <a:r>
              <a:rPr lang="en-US" sz="2100" kern="1200" spc="25" dirty="0">
                <a:solidFill>
                  <a:srgbClr val="FFFDF0">
                    <a:alpha val="80000"/>
                  </a:srgbClr>
                </a:solidFill>
                <a:latin typeface="Public Sans" panose="00000500000000000000" pitchFamily="2" charset="0"/>
              </a:rPr>
              <a:t>Advanced Monitoring, Backup, र नवीकरणीय ऊर्जाको दीर्घकालीन दिगो विस्तार गर्ने।</a:t>
            </a:r>
            <a:endParaRPr lang="en-US" sz="2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4b10a7e3-4edd-4c63-b02d-4e9a79af841a-AI"/>
          <p:cNvSpPr/>
          <p:nvPr/>
        </p:nvSpPr>
        <p:spPr>
          <a:xfrm>
            <a:off x="0" y="0"/>
            <a:ext cx="18288000" cy="10287000"/>
          </a:xfrm>
          <a:prstGeom prst="rect">
            <a:avLst/>
          </a:prstGeom>
          <a:solidFill>
            <a:srgbClr val="102A71"/>
          </a:solidFill>
          <a:ln/>
        </p:spPr>
      </p:sp>
      <p:sp>
        <p:nvSpPr>
          <p:cNvPr id="3" name="subtitle-429"/>
          <p:cNvSpPr txBox="1"/>
          <p:nvPr/>
        </p:nvSpPr>
        <p:spPr>
          <a:xfrm>
            <a:off x="762000" y="7578328"/>
            <a:ext cx="6529388" cy="2044065"/>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Essential professional certifications and specialized training programs designed to upskill data center personnel across critical infrastructure, network operations, cybersecurity systems, and database management.</a:t>
            </a:r>
            <a:endParaRPr lang="en-US" sz="2100" dirty="0"/>
          </a:p>
        </p:txBody>
      </p:sp>
      <p:sp>
        <p:nvSpPr>
          <p:cNvPr id="4" name="title-430"/>
          <p:cNvSpPr txBox="1"/>
          <p:nvPr/>
        </p:nvSpPr>
        <p:spPr>
          <a:xfrm>
            <a:off x="762000" y="1341120"/>
            <a:ext cx="6529388" cy="1663065"/>
          </a:xfrm>
          <a:prstGeom prst="rect">
            <a:avLst/>
          </a:prstGeom>
          <a:noFill/>
          <a:ln/>
        </p:spPr>
        <p:txBody>
          <a:bodyPr vertOverflow="clip" wrap="square" lIns="0" tIns="0" rIns="0" bIns="0" rtlCol="0" anchor="t"/>
          <a:lstStyle/>
          <a:p>
            <a:pPr marL="0" indent="0" algn="l">
              <a:lnSpc>
                <a:spcPts val="6160"/>
              </a:lnSpc>
              <a:buNone/>
            </a:pPr>
            <a:r>
              <a:rPr lang="en-US" sz="5400" kern="1200" spc="-113" dirty="0">
                <a:solidFill>
                  <a:srgbClr val="FFFDF0"/>
                </a:solidFill>
                <a:latin typeface="Public Sans" panose="00000500000000000000" pitchFamily="2" charset="0"/>
              </a:rPr>
              <a:t>Data Center</a:t>
            </a:r>
            <a:r>
              <a:rPr lang="en-US" sz="5400" dirty="0">
                <a:solidFill>
                  <a:srgbClr val="000000"/>
                </a:solidFill>
              </a:rPr>
              <a:t>
</a:t>
            </a:r>
            <a:r>
              <a:rPr lang="en-US" sz="5400" kern="1200" spc="-113" dirty="0">
                <a:solidFill>
                  <a:srgbClr val="FFFDF0"/>
                </a:solidFill>
                <a:latin typeface="Public Sans" panose="00000500000000000000" pitchFamily="2" charset="0"/>
              </a:rPr>
              <a:t>Manpower Training</a:t>
            </a:r>
            <a:endParaRPr lang="en-US" sz="5400" dirty="0"/>
          </a:p>
        </p:txBody>
      </p:sp>
      <p:sp>
        <p:nvSpPr>
          <p:cNvPr id="5" name="label"/>
          <p:cNvSpPr/>
          <p:nvPr/>
        </p:nvSpPr>
        <p:spPr>
          <a:xfrm>
            <a:off x="762000" y="762000"/>
            <a:ext cx="2057400" cy="352425"/>
          </a:xfrm>
          <a:prstGeom prst="roundRect">
            <a:avLst>
              <a:gd name="adj" fmla="val 27024324"/>
            </a:avLst>
          </a:prstGeom>
          <a:solidFill>
            <a:srgbClr val="F5C400"/>
          </a:solidFill>
          <a:ln/>
        </p:spPr>
      </p:sp>
      <p:sp>
        <p:nvSpPr>
          <p:cNvPr id="6" name="label-425"/>
          <p:cNvSpPr txBox="1"/>
          <p:nvPr/>
        </p:nvSpPr>
        <p:spPr>
          <a:xfrm>
            <a:off x="990600" y="800100"/>
            <a:ext cx="1633538" cy="377190"/>
          </a:xfrm>
          <a:prstGeom prst="rect">
            <a:avLst/>
          </a:prstGeom>
          <a:noFill/>
          <a:ln/>
        </p:spPr>
        <p:txBody>
          <a:bodyPr vertOverflow="clip" wrap="square" lIns="0" tIns="0" rIns="0" bIns="0" rtlCol="0" anchor="t"/>
          <a:lstStyle/>
          <a:p>
            <a:pPr marL="0" indent="0" algn="l">
              <a:buNone/>
            </a:pPr>
            <a:r>
              <a:rPr lang="en-US" sz="1800" dirty="0">
                <a:solidFill>
                  <a:srgbClr val="102A71"/>
                </a:solidFill>
                <a:latin typeface="Public Sans" panose="00000500000000000000" pitchFamily="2" charset="0"/>
              </a:rPr>
              <a:t>Training Matrix</a:t>
            </a:r>
            <a:endParaRPr lang="en-US" sz="1800" dirty="0"/>
          </a:p>
        </p:txBody>
      </p:sp>
      <p:sp>
        <p:nvSpPr>
          <p:cNvPr id="7" name="node-diagram-Pfp9vb-0"/>
          <p:cNvSpPr/>
          <p:nvPr/>
        </p:nvSpPr>
        <p:spPr>
          <a:xfrm>
            <a:off x="8782050" y="762000"/>
            <a:ext cx="4352925" cy="4362450"/>
          </a:xfrm>
          <a:prstGeom prst="roundRect">
            <a:avLst>
              <a:gd name="adj" fmla="val 7002"/>
            </a:avLst>
          </a:prstGeom>
          <a:solidFill>
            <a:srgbClr val="FBF9EC"/>
          </a:solidFill>
          <a:ln/>
        </p:spPr>
      </p:sp>
      <p:sp>
        <p:nvSpPr>
          <p:cNvPr id="8" name="icon-diagram-Pfp9vb-0"/>
          <p:cNvSpPr/>
          <p:nvPr/>
        </p:nvSpPr>
        <p:spPr>
          <a:xfrm>
            <a:off x="9086850" y="1066800"/>
            <a:ext cx="457200" cy="457200"/>
          </a:xfrm>
          <a:prstGeom prst="roundRect">
            <a:avLst>
              <a:gd name="adj" fmla="val 16667"/>
            </a:avLst>
          </a:prstGeom>
          <a:solidFill>
            <a:srgbClr val="001840">
              <a:alpha val="5000"/>
            </a:srgbClr>
          </a:solidFill>
          <a:ln/>
        </p:spPr>
      </p:sp>
      <p:pic>
        <p:nvPicPr>
          <p:cNvPr id="9" name="SVG"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1150" y="1181100"/>
            <a:ext cx="228600" cy="228600"/>
          </a:xfrm>
          <a:prstGeom prst="rect">
            <a:avLst/>
          </a:prstGeom>
        </p:spPr>
      </p:pic>
      <p:sp>
        <p:nvSpPr>
          <p:cNvPr id="10" name="headingtext-diagram-Pfp9vb-0-1"/>
          <p:cNvSpPr txBox="1"/>
          <p:nvPr/>
        </p:nvSpPr>
        <p:spPr>
          <a:xfrm>
            <a:off x="9086850" y="3025140"/>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Facility Expertise</a:t>
            </a:r>
            <a:endParaRPr lang="en-US" sz="2100" dirty="0"/>
          </a:p>
        </p:txBody>
      </p:sp>
      <p:sp>
        <p:nvSpPr>
          <p:cNvPr id="11" name="bodytext-diagram-Pfp9vb-0-1"/>
          <p:cNvSpPr txBox="1"/>
          <p:nvPr/>
        </p:nvSpPr>
        <p:spPr>
          <a:xfrm>
            <a:off x="9086850" y="3448050"/>
            <a:ext cx="3776662" cy="14725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Engineers attain critical data center credentials including CDCP, CDCS, and CDCE benchmarks.</a:t>
            </a:r>
            <a:endParaRPr lang="en-US" sz="1800" dirty="0"/>
          </a:p>
        </p:txBody>
      </p:sp>
      <p:sp>
        <p:nvSpPr>
          <p:cNvPr id="12" name="node-diagram-Pfp9vb-1"/>
          <p:cNvSpPr/>
          <p:nvPr/>
        </p:nvSpPr>
        <p:spPr>
          <a:xfrm>
            <a:off x="13174861" y="762000"/>
            <a:ext cx="4352925" cy="4362450"/>
          </a:xfrm>
          <a:prstGeom prst="roundRect">
            <a:avLst>
              <a:gd name="adj" fmla="val 7002"/>
            </a:avLst>
          </a:prstGeom>
          <a:solidFill>
            <a:srgbClr val="FBF9EC"/>
          </a:solidFill>
          <a:ln/>
        </p:spPr>
      </p:sp>
      <p:sp>
        <p:nvSpPr>
          <p:cNvPr id="13" name="icon-diagram-Pfp9vb-1"/>
          <p:cNvSpPr/>
          <p:nvPr/>
        </p:nvSpPr>
        <p:spPr>
          <a:xfrm>
            <a:off x="13479661" y="1066800"/>
            <a:ext cx="457200" cy="457200"/>
          </a:xfrm>
          <a:prstGeom prst="roundRect">
            <a:avLst>
              <a:gd name="adj" fmla="val 16667"/>
            </a:avLst>
          </a:prstGeom>
          <a:solidFill>
            <a:srgbClr val="001840">
              <a:alpha val="5000"/>
            </a:srgbClr>
          </a:solidFill>
          <a:ln/>
        </p:spPr>
      </p:sp>
      <p:pic>
        <p:nvPicPr>
          <p:cNvPr id="14" name="SVG"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93961" y="1181100"/>
            <a:ext cx="228600" cy="228600"/>
          </a:xfrm>
          <a:prstGeom prst="rect">
            <a:avLst/>
          </a:prstGeom>
        </p:spPr>
      </p:pic>
      <p:sp>
        <p:nvSpPr>
          <p:cNvPr id="15" name="headingtext-diagram-Pfp9vb-1-2"/>
          <p:cNvSpPr txBox="1"/>
          <p:nvPr/>
        </p:nvSpPr>
        <p:spPr>
          <a:xfrm>
            <a:off x="13479661" y="3368040"/>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Connectivity Skills</a:t>
            </a:r>
            <a:endParaRPr lang="en-US" sz="2100" dirty="0"/>
          </a:p>
        </p:txBody>
      </p:sp>
      <p:sp>
        <p:nvSpPr>
          <p:cNvPr id="16" name="bodytext-diagram-Pfp9vb-1-2"/>
          <p:cNvSpPr txBox="1"/>
          <p:nvPr/>
        </p:nvSpPr>
        <p:spPr>
          <a:xfrm>
            <a:off x="13479661" y="3790950"/>
            <a:ext cx="3776662" cy="11296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Comprehensive training programs covering Cisco (CCNA, CCNP) and Juniper (JNCIA to JNCIE) suites.</a:t>
            </a:r>
            <a:endParaRPr lang="en-US" sz="1800" dirty="0"/>
          </a:p>
        </p:txBody>
      </p:sp>
      <p:sp>
        <p:nvSpPr>
          <p:cNvPr id="17" name="node-diagram-Pfp9vb-2"/>
          <p:cNvSpPr/>
          <p:nvPr/>
        </p:nvSpPr>
        <p:spPr>
          <a:xfrm>
            <a:off x="8782050" y="5162550"/>
            <a:ext cx="4352925" cy="4362450"/>
          </a:xfrm>
          <a:prstGeom prst="roundRect">
            <a:avLst>
              <a:gd name="adj" fmla="val 7002"/>
            </a:avLst>
          </a:prstGeom>
          <a:solidFill>
            <a:srgbClr val="FBF9EC"/>
          </a:solidFill>
          <a:ln/>
        </p:spPr>
      </p:sp>
      <p:sp>
        <p:nvSpPr>
          <p:cNvPr id="18" name="icon-diagram-Pfp9vb-2"/>
          <p:cNvSpPr/>
          <p:nvPr/>
        </p:nvSpPr>
        <p:spPr>
          <a:xfrm>
            <a:off x="9086850" y="5467350"/>
            <a:ext cx="457200" cy="457200"/>
          </a:xfrm>
          <a:prstGeom prst="roundRect">
            <a:avLst>
              <a:gd name="adj" fmla="val 16667"/>
            </a:avLst>
          </a:prstGeom>
          <a:solidFill>
            <a:srgbClr val="001840">
              <a:alpha val="5000"/>
            </a:srgbClr>
          </a:solidFill>
          <a:ln/>
        </p:spPr>
      </p:sp>
      <p:pic>
        <p:nvPicPr>
          <p:cNvPr id="19" name="SVG"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1150" y="5581650"/>
            <a:ext cx="228600" cy="228600"/>
          </a:xfrm>
          <a:prstGeom prst="rect">
            <a:avLst/>
          </a:prstGeom>
        </p:spPr>
      </p:pic>
      <p:sp>
        <p:nvSpPr>
          <p:cNvPr id="20" name="headingtext-diagram-Pfp9vb-2-3"/>
          <p:cNvSpPr txBox="1"/>
          <p:nvPr/>
        </p:nvSpPr>
        <p:spPr>
          <a:xfrm>
            <a:off x="9086850" y="7425690"/>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Cyber Defense</a:t>
            </a:r>
            <a:endParaRPr lang="en-US" sz="2100" dirty="0"/>
          </a:p>
        </p:txBody>
      </p:sp>
      <p:sp>
        <p:nvSpPr>
          <p:cNvPr id="21" name="bodytext-diagram-Pfp9vb-2-3"/>
          <p:cNvSpPr txBox="1"/>
          <p:nvPr/>
        </p:nvSpPr>
        <p:spPr>
          <a:xfrm>
            <a:off x="9086850" y="7848600"/>
            <a:ext cx="3776662" cy="14725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Advanced security certifications via Cisco, Juniper, PaloAlto (PCNSE), and F5 technical experts.</a:t>
            </a:r>
            <a:endParaRPr lang="en-US" sz="1800" dirty="0"/>
          </a:p>
        </p:txBody>
      </p:sp>
      <p:sp>
        <p:nvSpPr>
          <p:cNvPr id="22" name="node-diagram-Pfp9vb-3"/>
          <p:cNvSpPr/>
          <p:nvPr/>
        </p:nvSpPr>
        <p:spPr>
          <a:xfrm>
            <a:off x="13174861" y="5162550"/>
            <a:ext cx="4352925" cy="4362450"/>
          </a:xfrm>
          <a:prstGeom prst="roundRect">
            <a:avLst>
              <a:gd name="adj" fmla="val 7002"/>
            </a:avLst>
          </a:prstGeom>
          <a:solidFill>
            <a:srgbClr val="FBF9EC"/>
          </a:solidFill>
          <a:ln/>
        </p:spPr>
      </p:sp>
      <p:sp>
        <p:nvSpPr>
          <p:cNvPr id="23" name="icon-diagram-Pfp9vb-3"/>
          <p:cNvSpPr/>
          <p:nvPr/>
        </p:nvSpPr>
        <p:spPr>
          <a:xfrm>
            <a:off x="13479661" y="5467350"/>
            <a:ext cx="457200" cy="457200"/>
          </a:xfrm>
          <a:prstGeom prst="roundRect">
            <a:avLst>
              <a:gd name="adj" fmla="val 16667"/>
            </a:avLst>
          </a:prstGeom>
          <a:solidFill>
            <a:srgbClr val="001840">
              <a:alpha val="5000"/>
            </a:srgbClr>
          </a:solidFill>
          <a:ln/>
        </p:spPr>
      </p:sp>
      <p:pic>
        <p:nvPicPr>
          <p:cNvPr id="24" name="SVG"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593961" y="5581650"/>
            <a:ext cx="228600" cy="228600"/>
          </a:xfrm>
          <a:prstGeom prst="rect">
            <a:avLst/>
          </a:prstGeom>
        </p:spPr>
      </p:pic>
      <p:sp>
        <p:nvSpPr>
          <p:cNvPr id="25" name="headingtext-diagram-Pfp9vb-3-4"/>
          <p:cNvSpPr txBox="1"/>
          <p:nvPr/>
        </p:nvSpPr>
        <p:spPr>
          <a:xfrm>
            <a:off x="13479661" y="7768590"/>
            <a:ext cx="3776662"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DBMS Operations</a:t>
            </a:r>
            <a:endParaRPr lang="en-US" sz="2100" dirty="0"/>
          </a:p>
        </p:txBody>
      </p:sp>
      <p:sp>
        <p:nvSpPr>
          <p:cNvPr id="26" name="bodytext-diagram-Pfp9vb-3-4"/>
          <p:cNvSpPr txBox="1"/>
          <p:nvPr/>
        </p:nvSpPr>
        <p:spPr>
          <a:xfrm>
            <a:off x="13479661" y="8191500"/>
            <a:ext cx="3776662" cy="11296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Essential administration skills for IBM, Oracle Database, Linux, and VMWare virtualization stacks.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dd134f4e-b500-467b-85e8-4a04efa6aecd"/>
          <p:cNvSpPr/>
          <p:nvPr/>
        </p:nvSpPr>
        <p:spPr>
          <a:xfrm>
            <a:off x="0" y="0"/>
            <a:ext cx="18288000" cy="10287000"/>
          </a:xfrm>
          <a:prstGeom prst="rect">
            <a:avLst/>
          </a:prstGeom>
          <a:solidFill>
            <a:srgbClr val="102A71"/>
          </a:solidFill>
          <a:ln/>
        </p:spPr>
      </p:sp>
      <p:sp>
        <p:nvSpPr>
          <p:cNvPr id="3" name="title-493"/>
          <p:cNvSpPr txBox="1"/>
          <p:nvPr/>
        </p:nvSpPr>
        <p:spPr>
          <a:xfrm>
            <a:off x="762000" y="762000"/>
            <a:ext cx="9196388" cy="729615"/>
          </a:xfrm>
          <a:prstGeom prst="rect">
            <a:avLst/>
          </a:prstGeom>
          <a:noFill/>
          <a:ln/>
        </p:spPr>
        <p:txBody>
          <a:bodyPr vertOverflow="clip" wrap="none" lIns="0" tIns="0" rIns="0" bIns="0" rtlCol="0" anchor="t"/>
          <a:lstStyle/>
          <a:p>
            <a:pPr marL="0" indent="0" algn="l">
              <a:lnSpc>
                <a:spcPts val="4960"/>
              </a:lnSpc>
              <a:buNone/>
            </a:pPr>
            <a:r>
              <a:rPr lang="en-US" sz="4200" kern="1200" spc="-88" dirty="0">
                <a:solidFill>
                  <a:srgbClr val="FFFDF0"/>
                </a:solidFill>
                <a:latin typeface="Public Sans" panose="00000500000000000000" pitchFamily="2" charset="0"/>
              </a:rPr>
              <a:t>Hemanta Baral </a:t>
            </a:r>
            <a:endParaRPr lang="en-US" sz="4200" dirty="0"/>
          </a:p>
        </p:txBody>
      </p:sp>
      <p:sp>
        <p:nvSpPr>
          <p:cNvPr id="4" name="subtitle-406"/>
          <p:cNvSpPr txBox="1"/>
          <p:nvPr/>
        </p:nvSpPr>
        <p:spPr>
          <a:xfrm>
            <a:off x="762000" y="1677114"/>
            <a:ext cx="9196388" cy="951906"/>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Masters in Computer Network Security (UK) with over 28 years of ICT experience; trusted by national agencies for data centre advisory</a:t>
            </a:r>
            <a:endParaRPr lang="en-US" sz="2100" dirty="0"/>
          </a:p>
        </p:txBody>
      </p:sp>
      <p:sp>
        <p:nvSpPr>
          <p:cNvPr id="5" name="-486"/>
          <p:cNvSpPr txBox="1"/>
          <p:nvPr/>
        </p:nvSpPr>
        <p:spPr>
          <a:xfrm>
            <a:off x="771525" y="3461965"/>
            <a:ext cx="10558463" cy="1857375"/>
          </a:xfrm>
          <a:prstGeom prst="rect">
            <a:avLst/>
          </a:prstGeom>
          <a:noFill/>
          <a:ln/>
        </p:spPr>
        <p:txBody>
          <a:bodyPr vertOverflow="clip" wrap="none" lIns="0" tIns="0" rIns="0" bIns="0" rtlCol="0" anchor="t"/>
          <a:lstStyle/>
          <a:p>
            <a:pPr marL="0" indent="0" algn="l">
              <a:lnSpc>
                <a:spcPts val="4050"/>
              </a:lnSpc>
              <a:buNone/>
            </a:pPr>
            <a:r>
              <a:rPr lang="en-US" sz="2700" b="1" kern="1200" spc="32" dirty="0">
                <a:solidFill>
                  <a:srgbClr val="FFFDF0"/>
                </a:solidFill>
                <a:latin typeface="Public Sans" panose="00000500000000000000" pitchFamily="2" charset="0"/>
              </a:rPr>
              <a:t>DATACENTRE/ Smart City Consultant/ Auditor FOR:</a:t>
            </a:r>
            <a:endParaRPr lang="en-US" sz="2700" dirty="0"/>
          </a:p>
        </p:txBody>
      </p:sp>
      <p:sp>
        <p:nvSpPr>
          <p:cNvPr id="6" name="-498"/>
          <p:cNvSpPr txBox="1"/>
          <p:nvPr/>
        </p:nvSpPr>
        <p:spPr>
          <a:xfrm>
            <a:off x="1114425" y="4051741"/>
            <a:ext cx="7653337" cy="1158360"/>
          </a:xfrm>
          <a:prstGeom prst="rect">
            <a:avLst/>
          </a:prstGeom>
          <a:noFill/>
          <a:ln/>
        </p:spPr>
        <p:txBody>
          <a:bodyPr vertOverflow="clip" wrap="none" lIns="0" tIns="0" rIns="0" bIns="0" rtlCol="0" anchor="t"/>
          <a:lstStyle/>
          <a:p>
            <a:pPr marL="0" indent="0" algn="l">
              <a:lnSpc>
                <a:spcPts val="3150"/>
              </a:lnSpc>
              <a:buNone/>
            </a:pPr>
            <a:r>
              <a:rPr lang="en-US" sz="2100" kern="1200" spc="25" dirty="0">
                <a:solidFill>
                  <a:srgbClr val="FFFDF0"/>
                </a:solidFill>
                <a:latin typeface="Public Sans" panose="00000500000000000000" pitchFamily="2" charset="0"/>
              </a:rPr>
              <a:t>Department of Customs (DoC)</a:t>
            </a:r>
            <a:endParaRPr lang="en-US" sz="2100" dirty="0"/>
          </a:p>
        </p:txBody>
      </p:sp>
      <p:sp>
        <p:nvSpPr>
          <p:cNvPr id="7" name="::before"/>
          <p:cNvSpPr/>
          <p:nvPr/>
        </p:nvSpPr>
        <p:spPr>
          <a:xfrm>
            <a:off x="771525" y="4175566"/>
            <a:ext cx="152400" cy="152400"/>
          </a:xfrm>
          <a:prstGeom prst="roundRect">
            <a:avLst>
              <a:gd name="adj" fmla="val 37500"/>
            </a:avLst>
          </a:prstGeom>
          <a:solidFill>
            <a:srgbClr val="B0AE9E"/>
          </a:solidFill>
          <a:ln/>
        </p:spPr>
      </p:sp>
      <p:sp>
        <p:nvSpPr>
          <p:cNvPr id="8" name="-403"/>
          <p:cNvSpPr txBox="1"/>
          <p:nvPr/>
        </p:nvSpPr>
        <p:spPr>
          <a:xfrm>
            <a:off x="1114425" y="4451791"/>
            <a:ext cx="7653337" cy="1343025"/>
          </a:xfrm>
          <a:prstGeom prst="rect">
            <a:avLst/>
          </a:prstGeom>
          <a:noFill/>
          <a:ln/>
        </p:spPr>
        <p:txBody>
          <a:bodyPr vertOverflow="clip" wrap="none" lIns="0" tIns="0" rIns="0" bIns="0" rtlCol="0" anchor="t"/>
          <a:lstStyle/>
          <a:p>
            <a:pPr marL="0" indent="0" algn="l">
              <a:lnSpc>
                <a:spcPts val="3150"/>
              </a:lnSpc>
              <a:buNone/>
            </a:pPr>
            <a:r>
              <a:rPr lang="en-US" sz="2100" kern="1200" spc="25" dirty="0">
                <a:solidFill>
                  <a:srgbClr val="FFFDF0"/>
                </a:solidFill>
                <a:latin typeface="Public Sans" panose="00000500000000000000" pitchFamily="2" charset="0"/>
              </a:rPr>
              <a:t>Civil Aviation Authority of Nepal (CAAN)</a:t>
            </a:r>
            <a:endParaRPr lang="en-US" sz="2100" dirty="0"/>
          </a:p>
        </p:txBody>
      </p:sp>
      <p:sp>
        <p:nvSpPr>
          <p:cNvPr id="9" name="::before"/>
          <p:cNvSpPr/>
          <p:nvPr/>
        </p:nvSpPr>
        <p:spPr>
          <a:xfrm>
            <a:off x="771525" y="4575616"/>
            <a:ext cx="152400" cy="152400"/>
          </a:xfrm>
          <a:prstGeom prst="roundRect">
            <a:avLst>
              <a:gd name="adj" fmla="val 37500"/>
            </a:avLst>
          </a:prstGeom>
          <a:solidFill>
            <a:srgbClr val="B0AE9E"/>
          </a:solidFill>
          <a:ln/>
        </p:spPr>
      </p:sp>
      <p:sp>
        <p:nvSpPr>
          <p:cNvPr id="10" name="-423"/>
          <p:cNvSpPr txBox="1"/>
          <p:nvPr/>
        </p:nvSpPr>
        <p:spPr>
          <a:xfrm>
            <a:off x="1114425" y="4851841"/>
            <a:ext cx="7653337" cy="1099611"/>
          </a:xfrm>
          <a:prstGeom prst="rect">
            <a:avLst/>
          </a:prstGeom>
          <a:noFill/>
          <a:ln/>
        </p:spPr>
        <p:txBody>
          <a:bodyPr vertOverflow="clip" wrap="none" lIns="0" tIns="0" rIns="0" bIns="0" rtlCol="0" anchor="t"/>
          <a:lstStyle/>
          <a:p>
            <a:pPr marL="0" indent="0" algn="l">
              <a:lnSpc>
                <a:spcPts val="3150"/>
              </a:lnSpc>
              <a:buNone/>
            </a:pPr>
            <a:r>
              <a:rPr lang="en-US" sz="2100" kern="1200" spc="25" dirty="0">
                <a:solidFill>
                  <a:srgbClr val="FFFDF0"/>
                </a:solidFill>
                <a:latin typeface="Public Sans" panose="00000500000000000000" pitchFamily="2" charset="0"/>
              </a:rPr>
              <a:t>Department of Transport Management (</a:t>
            </a:r>
            <a:r>
              <a:rPr lang="en-US" sz="2100" kern="1200" spc="25" dirty="0" err="1">
                <a:solidFill>
                  <a:srgbClr val="FFFDF0"/>
                </a:solidFill>
                <a:latin typeface="Public Sans" panose="00000500000000000000" pitchFamily="2" charset="0"/>
              </a:rPr>
              <a:t>DoTM</a:t>
            </a:r>
            <a:r>
              <a:rPr lang="en-US" sz="2100" kern="1200" spc="25" dirty="0">
                <a:solidFill>
                  <a:srgbClr val="FFFDF0"/>
                </a:solidFill>
                <a:latin typeface="Public Sans" panose="00000500000000000000" pitchFamily="2" charset="0"/>
              </a:rPr>
              <a:t>)</a:t>
            </a:r>
          </a:p>
          <a:p>
            <a:pPr marL="0" indent="0" algn="l">
              <a:lnSpc>
                <a:spcPts val="3150"/>
              </a:lnSpc>
              <a:buNone/>
            </a:pPr>
            <a:r>
              <a:rPr lang="en-US" sz="2100" spc="25" dirty="0">
                <a:solidFill>
                  <a:srgbClr val="FFFDF0"/>
                </a:solidFill>
                <a:latin typeface="Public Sans" panose="00000500000000000000" pitchFamily="2" charset="0"/>
              </a:rPr>
              <a:t>Rastriya </a:t>
            </a:r>
            <a:r>
              <a:rPr lang="en-US" sz="2100" spc="25" dirty="0" err="1">
                <a:solidFill>
                  <a:srgbClr val="FFFDF0"/>
                </a:solidFill>
                <a:latin typeface="Public Sans" panose="00000500000000000000" pitchFamily="2" charset="0"/>
              </a:rPr>
              <a:t>Banijya</a:t>
            </a:r>
            <a:r>
              <a:rPr lang="en-US" sz="2100" spc="25" dirty="0">
                <a:solidFill>
                  <a:srgbClr val="FFFDF0"/>
                </a:solidFill>
                <a:latin typeface="Public Sans" panose="00000500000000000000" pitchFamily="2" charset="0"/>
              </a:rPr>
              <a:t> Bank Limited (RBBL)</a:t>
            </a:r>
            <a:endParaRPr lang="en-US" sz="2100" dirty="0"/>
          </a:p>
        </p:txBody>
      </p:sp>
      <p:sp>
        <p:nvSpPr>
          <p:cNvPr id="11" name="::before"/>
          <p:cNvSpPr/>
          <p:nvPr/>
        </p:nvSpPr>
        <p:spPr>
          <a:xfrm>
            <a:off x="771525" y="4975666"/>
            <a:ext cx="152400" cy="152400"/>
          </a:xfrm>
          <a:prstGeom prst="roundRect">
            <a:avLst>
              <a:gd name="adj" fmla="val 37500"/>
            </a:avLst>
          </a:prstGeom>
          <a:solidFill>
            <a:srgbClr val="B0AE9E"/>
          </a:solidFill>
          <a:ln/>
        </p:spPr>
      </p:sp>
      <p:sp>
        <p:nvSpPr>
          <p:cNvPr id="12" name="-479"/>
          <p:cNvSpPr txBox="1"/>
          <p:nvPr/>
        </p:nvSpPr>
        <p:spPr>
          <a:xfrm>
            <a:off x="13804962" y="4554902"/>
            <a:ext cx="3998119" cy="615315"/>
          </a:xfrm>
          <a:prstGeom prst="rect">
            <a:avLst/>
          </a:prstGeom>
          <a:noFill/>
          <a:ln/>
        </p:spPr>
        <p:txBody>
          <a:bodyPr vertOverflow="clip" wrap="none" lIns="0" tIns="0" rIns="0" bIns="0" rtlCol="0" anchor="t"/>
          <a:lstStyle/>
          <a:p>
            <a:pPr marL="0" indent="0" algn="l">
              <a:lnSpc>
                <a:spcPts val="4050"/>
              </a:lnSpc>
              <a:buNone/>
            </a:pPr>
            <a:r>
              <a:rPr lang="en-US" sz="2700" b="1" kern="1200" spc="32" dirty="0">
                <a:solidFill>
                  <a:srgbClr val="FFFDF0"/>
                </a:solidFill>
                <a:latin typeface="Public Sans" panose="00000500000000000000" pitchFamily="2" charset="0"/>
              </a:rPr>
              <a:t>Contact:</a:t>
            </a:r>
            <a:endParaRPr lang="en-US" sz="2700" dirty="0"/>
          </a:p>
        </p:txBody>
      </p:sp>
      <p:sp>
        <p:nvSpPr>
          <p:cNvPr id="13" name="-441"/>
          <p:cNvSpPr txBox="1"/>
          <p:nvPr/>
        </p:nvSpPr>
        <p:spPr>
          <a:xfrm>
            <a:off x="13804963" y="5292494"/>
            <a:ext cx="3998119" cy="1418868"/>
          </a:xfrm>
          <a:prstGeom prst="rect">
            <a:avLst/>
          </a:prstGeom>
          <a:noFill/>
          <a:ln/>
        </p:spPr>
        <p:txBody>
          <a:bodyPr vertOverflow="clip" wrap="none" lIns="0" tIns="0" rIns="0" bIns="0" rtlCol="0" anchor="t"/>
          <a:lstStyle/>
          <a:p>
            <a:pPr marL="0" indent="0" algn="l">
              <a:lnSpc>
                <a:spcPts val="3150"/>
              </a:lnSpc>
              <a:buNone/>
            </a:pPr>
            <a:r>
              <a:rPr lang="en-US" sz="2100" kern="1200" spc="25" dirty="0">
                <a:solidFill>
                  <a:srgbClr val="FFFF00"/>
                </a:solidFill>
                <a:latin typeface="Public Sans" panose="00000500000000000000" pitchFamily="2" charset="0"/>
              </a:rPr>
              <a:t>9843067142</a:t>
            </a:r>
          </a:p>
          <a:p>
            <a:pPr>
              <a:lnSpc>
                <a:spcPts val="3150"/>
              </a:lnSpc>
            </a:pPr>
            <a:r>
              <a:rPr lang="en-US" sz="2100" spc="25" dirty="0">
                <a:solidFill>
                  <a:srgbClr val="FFFF00"/>
                </a:solidFill>
                <a:latin typeface="Public Sans" panose="00000500000000000000" pitchFamily="2" charset="0"/>
              </a:rPr>
              <a:t>hemanta.baral@gmail.com</a:t>
            </a:r>
          </a:p>
          <a:p>
            <a:pPr>
              <a:lnSpc>
                <a:spcPts val="3150"/>
              </a:lnSpc>
            </a:pPr>
            <a:r>
              <a:rPr lang="en-US" sz="2100" spc="25" dirty="0">
                <a:solidFill>
                  <a:srgbClr val="FFFF00"/>
                </a:solidFill>
                <a:latin typeface="Public Sans" panose="00000500000000000000" pitchFamily="2" charset="0"/>
              </a:rPr>
              <a:t>www.hemantabaral.com.np</a:t>
            </a:r>
            <a:endParaRPr lang="en-US" sz="2100" dirty="0">
              <a:solidFill>
                <a:srgbClr val="FFFF00"/>
              </a:solidFill>
            </a:endParaRPr>
          </a:p>
          <a:p>
            <a:pPr marL="0" indent="0" algn="l">
              <a:lnSpc>
                <a:spcPts val="3150"/>
              </a:lnSpc>
              <a:buNone/>
            </a:pPr>
            <a:endParaRPr lang="en-US" sz="2100" dirty="0">
              <a:solidFill>
                <a:srgbClr val="FFFF00"/>
              </a:solidFill>
            </a:endParaRPr>
          </a:p>
        </p:txBody>
      </p:sp>
      <p:sp>
        <p:nvSpPr>
          <p:cNvPr id="15" name="-449"/>
          <p:cNvSpPr txBox="1"/>
          <p:nvPr/>
        </p:nvSpPr>
        <p:spPr>
          <a:xfrm>
            <a:off x="5334116" y="8486061"/>
            <a:ext cx="7996237" cy="1762482"/>
          </a:xfrm>
          <a:prstGeom prst="rect">
            <a:avLst/>
          </a:prstGeom>
          <a:noFill/>
          <a:ln/>
        </p:spPr>
        <p:txBody>
          <a:bodyPr vertOverflow="clip" wrap="none" lIns="0" tIns="0" rIns="0" bIns="0" rtlCol="0" anchor="t"/>
          <a:lstStyle/>
          <a:p>
            <a:pPr marL="0" indent="0" algn="l">
              <a:lnSpc>
                <a:spcPts val="3150"/>
              </a:lnSpc>
              <a:buNone/>
            </a:pPr>
            <a:endParaRPr lang="en-US" sz="2100" dirty="0"/>
          </a:p>
        </p:txBody>
      </p:sp>
      <p:pic>
        <p:nvPicPr>
          <p:cNvPr id="18" name="Picture 17" descr="Banner.jpg">
            <a:extLst>
              <a:ext uri="{FF2B5EF4-FFF2-40B4-BE49-F238E27FC236}">
                <a16:creationId xmlns:a16="http://schemas.microsoft.com/office/drawing/2014/main" id="{424F4E68-97F8-759D-D0CF-5B2B7783BCDB}"/>
              </a:ext>
            </a:extLst>
          </p:cNvPr>
          <p:cNvPicPr>
            <a:picLocks noChangeAspect="1"/>
          </p:cNvPicPr>
          <p:nvPr/>
        </p:nvPicPr>
        <p:blipFill>
          <a:blip r:embed="rId3" cstate="print"/>
          <a:srcRect l="4149"/>
          <a:stretch>
            <a:fillRect/>
          </a:stretch>
        </p:blipFill>
        <p:spPr>
          <a:xfrm>
            <a:off x="1122614" y="8329425"/>
            <a:ext cx="12504752" cy="1418867"/>
          </a:xfrm>
          <a:prstGeom prst="rect">
            <a:avLst/>
          </a:prstGeom>
        </p:spPr>
      </p:pic>
      <p:pic>
        <p:nvPicPr>
          <p:cNvPr id="19" name="Picture 18">
            <a:extLst>
              <a:ext uri="{FF2B5EF4-FFF2-40B4-BE49-F238E27FC236}">
                <a16:creationId xmlns:a16="http://schemas.microsoft.com/office/drawing/2014/main" id="{E700A8FA-1E5E-6150-8AE5-88BED07569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32489" y="9027446"/>
            <a:ext cx="1452465" cy="9404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19">
            <a:extLst>
              <a:ext uri="{FF2B5EF4-FFF2-40B4-BE49-F238E27FC236}">
                <a16:creationId xmlns:a16="http://schemas.microsoft.com/office/drawing/2014/main" id="{85F5F5C1-332E-1483-C425-3BD7E1F9B3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308" y="8010546"/>
            <a:ext cx="870558" cy="8936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1" name="Picture 20">
            <a:extLst>
              <a:ext uri="{FF2B5EF4-FFF2-40B4-BE49-F238E27FC236}">
                <a16:creationId xmlns:a16="http://schemas.microsoft.com/office/drawing/2014/main" id="{9D31E9EB-8028-FA9E-2A61-B3E07B557A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70629" y="8010547"/>
            <a:ext cx="893618" cy="8936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1">
            <a:extLst>
              <a:ext uri="{FF2B5EF4-FFF2-40B4-BE49-F238E27FC236}">
                <a16:creationId xmlns:a16="http://schemas.microsoft.com/office/drawing/2014/main" id="{35CEF563-ED00-9CFD-2562-670591367F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760223" y="9038859"/>
            <a:ext cx="799294" cy="9074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 name="Picture 22">
            <a:extLst>
              <a:ext uri="{FF2B5EF4-FFF2-40B4-BE49-F238E27FC236}">
                <a16:creationId xmlns:a16="http://schemas.microsoft.com/office/drawing/2014/main" id="{FA29294E-8979-BC69-12DA-FFD868A38BA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760223" y="8014580"/>
            <a:ext cx="1192228" cy="8895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Picture 23">
            <a:extLst>
              <a:ext uri="{FF2B5EF4-FFF2-40B4-BE49-F238E27FC236}">
                <a16:creationId xmlns:a16="http://schemas.microsoft.com/office/drawing/2014/main" id="{1A4EF463-7988-5386-8066-EF5AB333CF0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104331" y="7985349"/>
            <a:ext cx="917908" cy="918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 name="Picture 24">
            <a:extLst>
              <a:ext uri="{FF2B5EF4-FFF2-40B4-BE49-F238E27FC236}">
                <a16:creationId xmlns:a16="http://schemas.microsoft.com/office/drawing/2014/main" id="{F9AED24D-18A5-FE6B-96DF-F94815C5129C}"/>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2163" t="35223" r="3538" b="31547"/>
          <a:stretch>
            <a:fillRect/>
          </a:stretch>
        </p:blipFill>
        <p:spPr>
          <a:xfrm>
            <a:off x="1341033" y="9303821"/>
            <a:ext cx="1699861" cy="336941"/>
          </a:xfrm>
          <a:prstGeom prst="rect">
            <a:avLst/>
          </a:prstGeom>
        </p:spPr>
      </p:pic>
      <p:pic>
        <p:nvPicPr>
          <p:cNvPr id="17" name="Picture 16">
            <a:extLst>
              <a:ext uri="{FF2B5EF4-FFF2-40B4-BE49-F238E27FC236}">
                <a16:creationId xmlns:a16="http://schemas.microsoft.com/office/drawing/2014/main" id="{0F38103A-39DA-B775-0A5B-2540705B8E6F}"/>
              </a:ext>
            </a:extLst>
          </p:cNvPr>
          <p:cNvPicPr>
            <a:picLocks noChangeAspect="1"/>
          </p:cNvPicPr>
          <p:nvPr/>
        </p:nvPicPr>
        <p:blipFill>
          <a:blip r:embed="rId11"/>
          <a:stretch>
            <a:fillRect/>
          </a:stretch>
        </p:blipFill>
        <p:spPr>
          <a:xfrm>
            <a:off x="13804962" y="384927"/>
            <a:ext cx="4014449" cy="3926797"/>
          </a:xfrm>
          <a:prstGeom prst="rect">
            <a:avLst/>
          </a:prstGeom>
        </p:spPr>
      </p:pic>
      <p:sp>
        <p:nvSpPr>
          <p:cNvPr id="26" name="::before">
            <a:extLst>
              <a:ext uri="{FF2B5EF4-FFF2-40B4-BE49-F238E27FC236}">
                <a16:creationId xmlns:a16="http://schemas.microsoft.com/office/drawing/2014/main" id="{0ABF9267-85FB-C404-5AA8-1DE57DF49BC3}"/>
              </a:ext>
            </a:extLst>
          </p:cNvPr>
          <p:cNvSpPr/>
          <p:nvPr/>
        </p:nvSpPr>
        <p:spPr>
          <a:xfrm>
            <a:off x="771525" y="5380300"/>
            <a:ext cx="152400" cy="152400"/>
          </a:xfrm>
          <a:prstGeom prst="roundRect">
            <a:avLst>
              <a:gd name="adj" fmla="val 37500"/>
            </a:avLst>
          </a:prstGeom>
          <a:solidFill>
            <a:srgbClr val="B0AE9E"/>
          </a:solidFill>
          <a:ln/>
        </p:spPr>
      </p:sp>
      <p:sp>
        <p:nvSpPr>
          <p:cNvPr id="27" name="-423">
            <a:extLst>
              <a:ext uri="{FF2B5EF4-FFF2-40B4-BE49-F238E27FC236}">
                <a16:creationId xmlns:a16="http://schemas.microsoft.com/office/drawing/2014/main" id="{691FD07F-765E-FE1D-932B-B3A3D011CF55}"/>
              </a:ext>
            </a:extLst>
          </p:cNvPr>
          <p:cNvSpPr txBox="1"/>
          <p:nvPr/>
        </p:nvSpPr>
        <p:spPr>
          <a:xfrm>
            <a:off x="1114425" y="5674753"/>
            <a:ext cx="7653337" cy="685224"/>
          </a:xfrm>
          <a:prstGeom prst="rect">
            <a:avLst/>
          </a:prstGeom>
          <a:noFill/>
          <a:ln/>
        </p:spPr>
        <p:txBody>
          <a:bodyPr vertOverflow="clip" wrap="none" lIns="0" tIns="0" rIns="0" bIns="0" rtlCol="0" anchor="t"/>
          <a:lstStyle/>
          <a:p>
            <a:pPr marL="0" indent="0" algn="l">
              <a:lnSpc>
                <a:spcPts val="3150"/>
              </a:lnSpc>
              <a:buNone/>
            </a:pPr>
            <a:r>
              <a:rPr lang="en-US" sz="2100" kern="1200" spc="25" dirty="0">
                <a:solidFill>
                  <a:srgbClr val="FFFDF0"/>
                </a:solidFill>
                <a:latin typeface="Public Sans" panose="00000500000000000000" pitchFamily="2" charset="0"/>
              </a:rPr>
              <a:t>Government’s Integrated Data Centre (GIDC/NITC)</a:t>
            </a:r>
            <a:endParaRPr lang="en-US" sz="2100" dirty="0"/>
          </a:p>
        </p:txBody>
      </p:sp>
      <p:sp>
        <p:nvSpPr>
          <p:cNvPr id="28" name="::before">
            <a:extLst>
              <a:ext uri="{FF2B5EF4-FFF2-40B4-BE49-F238E27FC236}">
                <a16:creationId xmlns:a16="http://schemas.microsoft.com/office/drawing/2014/main" id="{996772BC-DAC0-3063-828C-F5A5741F770F}"/>
              </a:ext>
            </a:extLst>
          </p:cNvPr>
          <p:cNvSpPr/>
          <p:nvPr/>
        </p:nvSpPr>
        <p:spPr>
          <a:xfrm>
            <a:off x="771525" y="5788825"/>
            <a:ext cx="152400" cy="152400"/>
          </a:xfrm>
          <a:prstGeom prst="roundRect">
            <a:avLst>
              <a:gd name="adj" fmla="val 37500"/>
            </a:avLst>
          </a:prstGeom>
          <a:solidFill>
            <a:srgbClr val="B0AE9E"/>
          </a:solidFill>
          <a:ln/>
        </p:spPr>
      </p:sp>
      <p:sp>
        <p:nvSpPr>
          <p:cNvPr id="29" name="-423">
            <a:extLst>
              <a:ext uri="{FF2B5EF4-FFF2-40B4-BE49-F238E27FC236}">
                <a16:creationId xmlns:a16="http://schemas.microsoft.com/office/drawing/2014/main" id="{7D4A279D-44DC-69FB-D714-3445824144EA}"/>
              </a:ext>
            </a:extLst>
          </p:cNvPr>
          <p:cNvSpPr txBox="1"/>
          <p:nvPr/>
        </p:nvSpPr>
        <p:spPr>
          <a:xfrm>
            <a:off x="1114425" y="6126649"/>
            <a:ext cx="7653337" cy="685224"/>
          </a:xfrm>
          <a:prstGeom prst="rect">
            <a:avLst/>
          </a:prstGeom>
          <a:noFill/>
          <a:ln/>
        </p:spPr>
        <p:txBody>
          <a:bodyPr vertOverflow="clip" wrap="none" lIns="0" tIns="0" rIns="0" bIns="0" rtlCol="0" anchor="t"/>
          <a:lstStyle/>
          <a:p>
            <a:pPr marL="0" indent="0" algn="l">
              <a:lnSpc>
                <a:spcPts val="3150"/>
              </a:lnSpc>
              <a:buNone/>
            </a:pPr>
            <a:r>
              <a:rPr lang="en-US" sz="2100" kern="1200" spc="25" dirty="0">
                <a:solidFill>
                  <a:srgbClr val="FFFDF0"/>
                </a:solidFill>
                <a:latin typeface="Public Sans" panose="00000500000000000000" pitchFamily="2" charset="0"/>
              </a:rPr>
              <a:t>Office of Attorney General (OAG), funded by DFID, UK</a:t>
            </a:r>
            <a:endParaRPr lang="en-US" sz="2100" dirty="0"/>
          </a:p>
        </p:txBody>
      </p:sp>
      <p:sp>
        <p:nvSpPr>
          <p:cNvPr id="30" name="::before">
            <a:extLst>
              <a:ext uri="{FF2B5EF4-FFF2-40B4-BE49-F238E27FC236}">
                <a16:creationId xmlns:a16="http://schemas.microsoft.com/office/drawing/2014/main" id="{CAFCD0E8-1D8F-A9BE-62C3-537CF84E139F}"/>
              </a:ext>
            </a:extLst>
          </p:cNvPr>
          <p:cNvSpPr/>
          <p:nvPr/>
        </p:nvSpPr>
        <p:spPr>
          <a:xfrm>
            <a:off x="771525" y="6240721"/>
            <a:ext cx="152400" cy="152400"/>
          </a:xfrm>
          <a:prstGeom prst="roundRect">
            <a:avLst>
              <a:gd name="adj" fmla="val 37500"/>
            </a:avLst>
          </a:prstGeom>
          <a:solidFill>
            <a:srgbClr val="B0AE9E"/>
          </a:solidFill>
          <a:ln/>
        </p:spPr>
      </p:sp>
      <p:sp>
        <p:nvSpPr>
          <p:cNvPr id="31" name="-423">
            <a:extLst>
              <a:ext uri="{FF2B5EF4-FFF2-40B4-BE49-F238E27FC236}">
                <a16:creationId xmlns:a16="http://schemas.microsoft.com/office/drawing/2014/main" id="{D956C622-715E-BA84-128A-C2A8695CE663}"/>
              </a:ext>
            </a:extLst>
          </p:cNvPr>
          <p:cNvSpPr txBox="1"/>
          <p:nvPr/>
        </p:nvSpPr>
        <p:spPr>
          <a:xfrm>
            <a:off x="1114425" y="6627144"/>
            <a:ext cx="11849407" cy="685224"/>
          </a:xfrm>
          <a:prstGeom prst="rect">
            <a:avLst/>
          </a:prstGeom>
          <a:noFill/>
          <a:ln/>
        </p:spPr>
        <p:txBody>
          <a:bodyPr vertOverflow="clip" wrap="none" lIns="0" tIns="0" rIns="0" bIns="0" rtlCol="0" anchor="t"/>
          <a:lstStyle/>
          <a:p>
            <a:pPr marL="0" indent="0" algn="l">
              <a:lnSpc>
                <a:spcPts val="3150"/>
              </a:lnSpc>
              <a:buNone/>
            </a:pPr>
            <a:r>
              <a:rPr lang="en-US" sz="2100" kern="1200" spc="25" dirty="0">
                <a:solidFill>
                  <a:srgbClr val="FFFDF0"/>
                </a:solidFill>
                <a:latin typeface="Public Sans" panose="00000500000000000000" pitchFamily="2" charset="0"/>
              </a:rPr>
              <a:t>Digital Karnali, </a:t>
            </a:r>
            <a:r>
              <a:rPr lang="en-US" sz="2100" kern="1200" spc="25" dirty="0" err="1">
                <a:solidFill>
                  <a:srgbClr val="FFFDF0"/>
                </a:solidFill>
                <a:latin typeface="Public Sans" panose="00000500000000000000" pitchFamily="2" charset="0"/>
              </a:rPr>
              <a:t>Hetauda</a:t>
            </a:r>
            <a:r>
              <a:rPr lang="en-US" sz="2100" spc="25" dirty="0">
                <a:solidFill>
                  <a:srgbClr val="FFFDF0"/>
                </a:solidFill>
                <a:latin typeface="Public Sans" panose="00000500000000000000" pitchFamily="2" charset="0"/>
              </a:rPr>
              <a:t> &amp; </a:t>
            </a:r>
            <a:r>
              <a:rPr lang="en-US" sz="2100" kern="1200" spc="25" dirty="0" err="1">
                <a:solidFill>
                  <a:srgbClr val="FFFDF0"/>
                </a:solidFill>
                <a:latin typeface="Public Sans" panose="00000500000000000000" pitchFamily="2" charset="0"/>
              </a:rPr>
              <a:t>Budhanilkantha</a:t>
            </a:r>
            <a:r>
              <a:rPr lang="en-US" sz="2100" kern="1200" spc="25" dirty="0">
                <a:solidFill>
                  <a:srgbClr val="FFFDF0"/>
                </a:solidFill>
                <a:latin typeface="Public Sans" panose="00000500000000000000" pitchFamily="2" charset="0"/>
              </a:rPr>
              <a:t> Metropolitan City</a:t>
            </a:r>
            <a:endParaRPr lang="en-US" sz="2100" dirty="0"/>
          </a:p>
        </p:txBody>
      </p:sp>
      <p:sp>
        <p:nvSpPr>
          <p:cNvPr id="32" name="::before">
            <a:extLst>
              <a:ext uri="{FF2B5EF4-FFF2-40B4-BE49-F238E27FC236}">
                <a16:creationId xmlns:a16="http://schemas.microsoft.com/office/drawing/2014/main" id="{887BABD5-318D-9CC8-C496-DF1A8761E05F}"/>
              </a:ext>
            </a:extLst>
          </p:cNvPr>
          <p:cNvSpPr/>
          <p:nvPr/>
        </p:nvSpPr>
        <p:spPr>
          <a:xfrm>
            <a:off x="771525" y="6741216"/>
            <a:ext cx="152400" cy="152400"/>
          </a:xfrm>
          <a:prstGeom prst="roundRect">
            <a:avLst>
              <a:gd name="adj" fmla="val 37500"/>
            </a:avLst>
          </a:prstGeom>
          <a:solidFill>
            <a:srgbClr val="B0AE9E"/>
          </a:solidFill>
          <a:ln/>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8ff2ac94-adfa-4324-beda-3097e858ebce-AI"/>
          <p:cNvSpPr/>
          <p:nvPr/>
        </p:nvSpPr>
        <p:spPr>
          <a:xfrm>
            <a:off x="0" y="0"/>
            <a:ext cx="18288000" cy="10287000"/>
          </a:xfrm>
          <a:prstGeom prst="rect">
            <a:avLst/>
          </a:prstGeom>
          <a:solidFill>
            <a:srgbClr val="102A71"/>
          </a:solidFill>
          <a:ln/>
        </p:spPr>
      </p:sp>
      <p:sp>
        <p:nvSpPr>
          <p:cNvPr id="3" name="title-491"/>
          <p:cNvSpPr txBox="1"/>
          <p:nvPr/>
        </p:nvSpPr>
        <p:spPr>
          <a:xfrm>
            <a:off x="762000" y="762000"/>
            <a:ext cx="16797338" cy="1948815"/>
          </a:xfrm>
          <a:prstGeom prst="rect">
            <a:avLst/>
          </a:prstGeom>
          <a:noFill/>
          <a:ln/>
        </p:spPr>
        <p:txBody>
          <a:bodyPr vertOverflow="clip" wrap="square" lIns="0" tIns="0" rIns="0" bIns="0" rtlCol="0" anchor="t"/>
          <a:lstStyle/>
          <a:p>
            <a:pPr marL="0" indent="0" algn="l">
              <a:lnSpc>
                <a:spcPts val="7260"/>
              </a:lnSpc>
              <a:buNone/>
            </a:pPr>
            <a:r>
              <a:rPr lang="en-US" sz="6600" kern="1200" spc="-139" dirty="0">
                <a:solidFill>
                  <a:srgbClr val="FFFDF0"/>
                </a:solidFill>
                <a:latin typeface="Public Sans" panose="00000500000000000000" pitchFamily="2" charset="0"/>
              </a:rPr>
              <a:t>Major Cloud Service Providers:</a:t>
            </a:r>
            <a:r>
              <a:rPr lang="en-US" sz="6600" dirty="0">
                <a:solidFill>
                  <a:srgbClr val="000000"/>
                </a:solidFill>
              </a:rPr>
              <a:t>
</a:t>
            </a:r>
            <a:r>
              <a:rPr lang="en-US" sz="6600" kern="1200" spc="-139" dirty="0">
                <a:solidFill>
                  <a:srgbClr val="FFFDF0"/>
                </a:solidFill>
                <a:latin typeface="Public Sans" panose="00000500000000000000" pitchFamily="2" charset="0"/>
              </a:rPr>
              <a:t>Global and Nepali Market Landscape</a:t>
            </a:r>
            <a:endParaRPr lang="en-US" sz="6600" dirty="0"/>
          </a:p>
        </p:txBody>
      </p:sp>
      <p:sp>
        <p:nvSpPr>
          <p:cNvPr id="4" name="node-diagram-tgpIm0-0"/>
          <p:cNvSpPr/>
          <p:nvPr/>
        </p:nvSpPr>
        <p:spPr>
          <a:xfrm>
            <a:off x="762000" y="3263265"/>
            <a:ext cx="5562600" cy="2057400"/>
          </a:xfrm>
          <a:prstGeom prst="roundRect">
            <a:avLst>
              <a:gd name="adj" fmla="val 14815"/>
            </a:avLst>
          </a:prstGeom>
          <a:solidFill>
            <a:srgbClr val="FBF9EC"/>
          </a:solidFill>
          <a:ln/>
        </p:spPr>
      </p:sp>
      <p:sp>
        <p:nvSpPr>
          <p:cNvPr id="5" name="headingtext-diagram-tgpIm0-0-1"/>
          <p:cNvSpPr txBox="1"/>
          <p:nvPr/>
        </p:nvSpPr>
        <p:spPr>
          <a:xfrm>
            <a:off x="1066800" y="3568065"/>
            <a:ext cx="49863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AWS &amp; Microsoft Azure</a:t>
            </a:r>
            <a:endParaRPr lang="en-US" sz="2100" dirty="0"/>
          </a:p>
        </p:txBody>
      </p:sp>
      <p:sp>
        <p:nvSpPr>
          <p:cNvPr id="6" name="bodytext-diagram-tgpIm0-0-1"/>
          <p:cNvSpPr txBox="1"/>
          <p:nvPr/>
        </p:nvSpPr>
        <p:spPr>
          <a:xfrm>
            <a:off x="1066800" y="3990975"/>
            <a:ext cx="4986338" cy="7867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Amazon Web Services and Microsoft Azure dominate global infrastructure and compute.</a:t>
            </a:r>
            <a:endParaRPr lang="en-US" sz="1800" dirty="0"/>
          </a:p>
        </p:txBody>
      </p:sp>
      <p:sp>
        <p:nvSpPr>
          <p:cNvPr id="7" name="node-diagram-tgpIm0-1"/>
          <p:cNvSpPr/>
          <p:nvPr/>
        </p:nvSpPr>
        <p:spPr>
          <a:xfrm>
            <a:off x="6362700" y="3263265"/>
            <a:ext cx="5562600" cy="2057400"/>
          </a:xfrm>
          <a:prstGeom prst="roundRect">
            <a:avLst>
              <a:gd name="adj" fmla="val 14815"/>
            </a:avLst>
          </a:prstGeom>
          <a:solidFill>
            <a:srgbClr val="FBF9EC"/>
          </a:solidFill>
          <a:ln/>
        </p:spPr>
      </p:sp>
      <p:sp>
        <p:nvSpPr>
          <p:cNvPr id="8" name="headingtext-diagram-tgpIm0-1-2"/>
          <p:cNvSpPr txBox="1"/>
          <p:nvPr/>
        </p:nvSpPr>
        <p:spPr>
          <a:xfrm>
            <a:off x="6667500" y="3568065"/>
            <a:ext cx="49863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Google &amp; IBM</a:t>
            </a:r>
            <a:endParaRPr lang="en-US" sz="2100" dirty="0"/>
          </a:p>
        </p:txBody>
      </p:sp>
      <p:sp>
        <p:nvSpPr>
          <p:cNvPr id="9" name="bodytext-diagram-tgpIm0-1-2"/>
          <p:cNvSpPr txBox="1"/>
          <p:nvPr/>
        </p:nvSpPr>
        <p:spPr>
          <a:xfrm>
            <a:off x="6667500" y="3990975"/>
            <a:ext cx="4986338" cy="7867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Google Cloud Platform and IBM Cloud offer enterprise-grade storage and analytics.</a:t>
            </a:r>
            <a:endParaRPr lang="en-US" sz="1800" dirty="0"/>
          </a:p>
        </p:txBody>
      </p:sp>
      <p:sp>
        <p:nvSpPr>
          <p:cNvPr id="10" name="node-diagram-tgpIm0-2"/>
          <p:cNvSpPr/>
          <p:nvPr/>
        </p:nvSpPr>
        <p:spPr>
          <a:xfrm>
            <a:off x="11963400" y="3263265"/>
            <a:ext cx="5562600" cy="2057400"/>
          </a:xfrm>
          <a:prstGeom prst="roundRect">
            <a:avLst>
              <a:gd name="adj" fmla="val 14815"/>
            </a:avLst>
          </a:prstGeom>
          <a:solidFill>
            <a:srgbClr val="FBF9EC"/>
          </a:solidFill>
          <a:ln/>
        </p:spPr>
      </p:sp>
      <p:sp>
        <p:nvSpPr>
          <p:cNvPr id="11" name="headingtext-diagram-tgpIm0-2-3"/>
          <p:cNvSpPr txBox="1"/>
          <p:nvPr/>
        </p:nvSpPr>
        <p:spPr>
          <a:xfrm>
            <a:off x="12268200" y="3568065"/>
            <a:ext cx="49863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Huawei &amp; Alibaba</a:t>
            </a:r>
            <a:endParaRPr lang="en-US" sz="2100" dirty="0"/>
          </a:p>
        </p:txBody>
      </p:sp>
      <p:sp>
        <p:nvSpPr>
          <p:cNvPr id="12" name="bodytext-diagram-tgpIm0-2-3"/>
          <p:cNvSpPr txBox="1"/>
          <p:nvPr/>
        </p:nvSpPr>
        <p:spPr>
          <a:xfrm>
            <a:off x="12268200" y="3990975"/>
            <a:ext cx="4986338" cy="7867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Huawei Cloud and Alibaba Cloud provide scalable regional infrastructure and services.</a:t>
            </a:r>
            <a:endParaRPr lang="en-US" sz="1800" dirty="0"/>
          </a:p>
        </p:txBody>
      </p:sp>
      <p:sp>
        <p:nvSpPr>
          <p:cNvPr id="13" name="node-diagram-tgpIm0-3"/>
          <p:cNvSpPr/>
          <p:nvPr/>
        </p:nvSpPr>
        <p:spPr>
          <a:xfrm>
            <a:off x="762000" y="5362575"/>
            <a:ext cx="5562600" cy="2057400"/>
          </a:xfrm>
          <a:prstGeom prst="roundRect">
            <a:avLst>
              <a:gd name="adj" fmla="val 14815"/>
            </a:avLst>
          </a:prstGeom>
          <a:solidFill>
            <a:srgbClr val="FBF9EC"/>
          </a:solidFill>
          <a:ln/>
        </p:spPr>
      </p:sp>
      <p:sp>
        <p:nvSpPr>
          <p:cNvPr id="14" name="headingtext-diagram-tgpIm0-3-4"/>
          <p:cNvSpPr txBox="1"/>
          <p:nvPr/>
        </p:nvSpPr>
        <p:spPr>
          <a:xfrm>
            <a:off x="1066800" y="5667375"/>
            <a:ext cx="49863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Silverlining &amp; Partners</a:t>
            </a:r>
            <a:endParaRPr lang="en-US" sz="2100" dirty="0"/>
          </a:p>
        </p:txBody>
      </p:sp>
      <p:sp>
        <p:nvSpPr>
          <p:cNvPr id="15" name="bodytext-diagram-tgpIm0-3-4"/>
          <p:cNvSpPr txBox="1"/>
          <p:nvPr/>
        </p:nvSpPr>
        <p:spPr>
          <a:xfrm>
            <a:off x="1066800" y="6090285"/>
            <a:ext cx="4986338" cy="7867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Silverlining, Data Hub, Access World, Cloud Himalaya serve the local private sector demand.</a:t>
            </a:r>
            <a:endParaRPr lang="en-US" sz="1800" dirty="0"/>
          </a:p>
        </p:txBody>
      </p:sp>
      <p:sp>
        <p:nvSpPr>
          <p:cNvPr id="16" name="node-diagram-tgpIm0-4"/>
          <p:cNvSpPr/>
          <p:nvPr/>
        </p:nvSpPr>
        <p:spPr>
          <a:xfrm>
            <a:off x="6362700" y="5362575"/>
            <a:ext cx="5562600" cy="2057400"/>
          </a:xfrm>
          <a:prstGeom prst="roundRect">
            <a:avLst>
              <a:gd name="adj" fmla="val 14815"/>
            </a:avLst>
          </a:prstGeom>
          <a:solidFill>
            <a:srgbClr val="FBF9EC"/>
          </a:solidFill>
          <a:ln/>
        </p:spPr>
      </p:sp>
      <p:sp>
        <p:nvSpPr>
          <p:cNvPr id="17" name="headingtext-diagram-tgpIm0-4-5"/>
          <p:cNvSpPr txBox="1"/>
          <p:nvPr/>
        </p:nvSpPr>
        <p:spPr>
          <a:xfrm>
            <a:off x="6667500" y="5667375"/>
            <a:ext cx="49863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err="1">
                <a:solidFill>
                  <a:srgbClr val="001840"/>
                </a:solidFill>
                <a:latin typeface="Public Sans" panose="00000500000000000000" pitchFamily="2" charset="0"/>
              </a:rPr>
              <a:t>Subisu</a:t>
            </a:r>
            <a:r>
              <a:rPr lang="en-US" sz="2100" kern="1200" spc="-44" dirty="0">
                <a:solidFill>
                  <a:srgbClr val="001840"/>
                </a:solidFill>
                <a:latin typeface="Public Sans" panose="00000500000000000000" pitchFamily="2" charset="0"/>
              </a:rPr>
              <a:t>/</a:t>
            </a:r>
            <a:r>
              <a:rPr lang="en-US" sz="2100" kern="1200" spc="-44" dirty="0" err="1">
                <a:solidFill>
                  <a:srgbClr val="001840"/>
                </a:solidFill>
                <a:latin typeface="Public Sans" panose="00000500000000000000" pitchFamily="2" charset="0"/>
              </a:rPr>
              <a:t>WorldLink</a:t>
            </a:r>
            <a:r>
              <a:rPr lang="en-US" sz="2100" kern="1200" spc="-44" dirty="0">
                <a:solidFill>
                  <a:srgbClr val="001840"/>
                </a:solidFill>
                <a:latin typeface="Public Sans" panose="00000500000000000000" pitchFamily="2" charset="0"/>
              </a:rPr>
              <a:t> &amp; Telecoms</a:t>
            </a:r>
            <a:endParaRPr lang="en-US" sz="2100" dirty="0"/>
          </a:p>
        </p:txBody>
      </p:sp>
      <p:sp>
        <p:nvSpPr>
          <p:cNvPr id="18" name="bodytext-diagram-tgpIm0-4-5"/>
          <p:cNvSpPr txBox="1"/>
          <p:nvPr/>
        </p:nvSpPr>
        <p:spPr>
          <a:xfrm>
            <a:off x="6667500" y="6090285"/>
            <a:ext cx="4986338" cy="11296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Subisu Cablenet, </a:t>
            </a:r>
            <a:r>
              <a:rPr lang="en-US" sz="1800" kern="1200" spc="22" dirty="0" err="1">
                <a:solidFill>
                  <a:srgbClr val="001840"/>
                </a:solidFill>
                <a:latin typeface="Public Sans" panose="00000500000000000000" pitchFamily="2" charset="0"/>
              </a:rPr>
              <a:t>WorldLink</a:t>
            </a:r>
            <a:r>
              <a:rPr lang="en-US" sz="1800" kern="1200" spc="22" dirty="0">
                <a:solidFill>
                  <a:srgbClr val="001840"/>
                </a:solidFill>
                <a:latin typeface="Public Sans" panose="00000500000000000000" pitchFamily="2" charset="0"/>
              </a:rPr>
              <a:t>, Dish Home, and Ncell integrate cloud solutions with telecom access.</a:t>
            </a:r>
            <a:endParaRPr lang="en-US" sz="1800" dirty="0"/>
          </a:p>
        </p:txBody>
      </p:sp>
      <p:sp>
        <p:nvSpPr>
          <p:cNvPr id="19" name="node-diagram-tgpIm0-5"/>
          <p:cNvSpPr/>
          <p:nvPr/>
        </p:nvSpPr>
        <p:spPr>
          <a:xfrm>
            <a:off x="11963400" y="5362575"/>
            <a:ext cx="5562600" cy="2057400"/>
          </a:xfrm>
          <a:prstGeom prst="roundRect">
            <a:avLst>
              <a:gd name="adj" fmla="val 14815"/>
            </a:avLst>
          </a:prstGeom>
          <a:solidFill>
            <a:srgbClr val="FBF9EC"/>
          </a:solidFill>
          <a:ln/>
        </p:spPr>
      </p:sp>
      <p:sp>
        <p:nvSpPr>
          <p:cNvPr id="20" name="headingtext-diagram-tgpIm0-5-6"/>
          <p:cNvSpPr txBox="1"/>
          <p:nvPr/>
        </p:nvSpPr>
        <p:spPr>
          <a:xfrm>
            <a:off x="12268200" y="5667375"/>
            <a:ext cx="498633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GIDC &amp; G Cloud</a:t>
            </a:r>
            <a:endParaRPr lang="en-US" sz="2100" dirty="0"/>
          </a:p>
        </p:txBody>
      </p:sp>
      <p:sp>
        <p:nvSpPr>
          <p:cNvPr id="21" name="bodytext-diagram-tgpIm0-5-6"/>
          <p:cNvSpPr txBox="1"/>
          <p:nvPr/>
        </p:nvSpPr>
        <p:spPr>
          <a:xfrm>
            <a:off x="12268200" y="6090285"/>
            <a:ext cx="4986338" cy="7867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Government Integrated Data Centre and G Cloud handle vital national infrastructure.</a:t>
            </a:r>
            <a:endParaRPr lang="en-US" sz="1800" dirty="0"/>
          </a:p>
        </p:txBody>
      </p:sp>
      <p:sp>
        <p:nvSpPr>
          <p:cNvPr id="22" name="title-417">
            <a:extLst>
              <a:ext uri="{FF2B5EF4-FFF2-40B4-BE49-F238E27FC236}">
                <a16:creationId xmlns:a16="http://schemas.microsoft.com/office/drawing/2014/main" id="{8D1AB28B-0043-6EA9-8334-13B668FCCD8B}"/>
              </a:ext>
            </a:extLst>
          </p:cNvPr>
          <p:cNvSpPr txBox="1"/>
          <p:nvPr/>
        </p:nvSpPr>
        <p:spPr>
          <a:xfrm>
            <a:off x="762000" y="8539316"/>
            <a:ext cx="16764000" cy="1134274"/>
          </a:xfrm>
          <a:prstGeom prst="rect">
            <a:avLst/>
          </a:prstGeom>
          <a:noFill/>
          <a:ln/>
        </p:spPr>
        <p:txBody>
          <a:bodyPr vertOverflow="clip" wrap="square" lIns="0" tIns="0" rIns="0" bIns="0" rtlCol="0" anchor="t"/>
          <a:lstStyle/>
          <a:p>
            <a:pPr marL="0" indent="0" algn="ctr">
              <a:lnSpc>
                <a:spcPts val="7260"/>
              </a:lnSpc>
              <a:buNone/>
            </a:pPr>
            <a:r>
              <a:rPr lang="en-US" sz="4400" kern="1200" spc="-139" dirty="0">
                <a:solidFill>
                  <a:srgbClr val="FFFF00"/>
                </a:solidFill>
                <a:latin typeface="Public Sans" panose="00000500000000000000" pitchFamily="2" charset="0"/>
              </a:rPr>
              <a:t>Thank You for Your Attention</a:t>
            </a:r>
            <a:endParaRPr lang="en-US" sz="4400" dirty="0">
              <a:solidFill>
                <a:srgbClr val="FFFF00"/>
              </a:solidFill>
            </a:endParaRPr>
          </a:p>
        </p:txBody>
      </p:sp>
      <p:sp>
        <p:nvSpPr>
          <p:cNvPr id="23" name="subtitle-487">
            <a:extLst>
              <a:ext uri="{FF2B5EF4-FFF2-40B4-BE49-F238E27FC236}">
                <a16:creationId xmlns:a16="http://schemas.microsoft.com/office/drawing/2014/main" id="{56E9CAD7-0AFE-0CF1-2756-1843C3C10CC1}"/>
              </a:ext>
            </a:extLst>
          </p:cNvPr>
          <p:cNvSpPr txBox="1"/>
          <p:nvPr/>
        </p:nvSpPr>
        <p:spPr>
          <a:xfrm>
            <a:off x="15495639" y="9565957"/>
            <a:ext cx="2657450" cy="721043"/>
          </a:xfrm>
          <a:prstGeom prst="rect">
            <a:avLst/>
          </a:prstGeom>
          <a:noFill/>
          <a:ln/>
        </p:spPr>
        <p:txBody>
          <a:bodyPr vertOverflow="clip" wrap="none" lIns="0" tIns="0" rIns="0" bIns="0" rtlCol="0" anchor="t"/>
          <a:lstStyle/>
          <a:p>
            <a:pPr marL="0" indent="0" algn="l">
              <a:lnSpc>
                <a:spcPts val="3730"/>
              </a:lnSpc>
              <a:buNone/>
            </a:pPr>
            <a:r>
              <a:rPr lang="en-US" sz="2700" kern="1200" spc="32" dirty="0">
                <a:solidFill>
                  <a:srgbClr val="FFFDF0">
                    <a:alpha val="80000"/>
                  </a:srgbClr>
                </a:solidFill>
                <a:latin typeface="Public Sans" panose="00000500000000000000" pitchFamily="2" charset="0"/>
              </a:rPr>
              <a:t>Hemanta Baral</a:t>
            </a:r>
            <a:endParaRPr lang="en-US" sz="2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80078086-4e14-485f-8d0d-8fa01efbe6b7-AI"/>
          <p:cNvSpPr/>
          <p:nvPr/>
        </p:nvSpPr>
        <p:spPr>
          <a:xfrm>
            <a:off x="0" y="0"/>
            <a:ext cx="18288000" cy="10287000"/>
          </a:xfrm>
          <a:prstGeom prst="rect">
            <a:avLst/>
          </a:prstGeom>
          <a:solidFill>
            <a:srgbClr val="102A71"/>
          </a:solidFill>
          <a:ln/>
        </p:spPr>
      </p:sp>
      <p:sp>
        <p:nvSpPr>
          <p:cNvPr id="3" name="title-489"/>
          <p:cNvSpPr txBox="1"/>
          <p:nvPr/>
        </p:nvSpPr>
        <p:spPr>
          <a:xfrm>
            <a:off x="822246" y="2540189"/>
            <a:ext cx="11094451" cy="1947646"/>
          </a:xfrm>
          <a:prstGeom prst="rect">
            <a:avLst/>
          </a:prstGeom>
          <a:noFill/>
          <a:ln/>
        </p:spPr>
        <p:txBody>
          <a:bodyPr vertOverflow="clip" wrap="square" lIns="0" tIns="0" rIns="0" bIns="0" rtlCol="0" anchor="t"/>
          <a:lstStyle/>
          <a:p>
            <a:pPr algn="l">
              <a:lnSpc>
                <a:spcPts val="4050"/>
              </a:lnSpc>
              <a:buNone/>
            </a:pPr>
            <a:r>
              <a:rPr lang="en-US" sz="2700" b="1" dirty="0">
                <a:solidFill>
                  <a:srgbClr val="FFFDF0"/>
                </a:solidFill>
                <a:latin typeface="Inter" panose="02000503000000020004" pitchFamily="2" charset="0"/>
              </a:rPr>
              <a:t>It </a:t>
            </a:r>
            <a:r>
              <a:rPr lang="en-US" sz="2700" dirty="0">
                <a:solidFill>
                  <a:srgbClr val="FFFDF0"/>
                </a:solidFill>
                <a:latin typeface="Inter" panose="02000503000000020004" pitchFamily="2" charset="0"/>
              </a:rPr>
              <a:t>is a centralized, high-security facility engineered to house an organization’s most critical IT infrastructure, including servers, storage arrays, and telecommunications hardware.</a:t>
            </a:r>
            <a:r>
              <a:rPr lang="en-US" sz="2700" dirty="0">
                <a:solidFill>
                  <a:srgbClr val="000000"/>
                </a:solidFill>
              </a:rPr>
              <a:t>
</a:t>
            </a:r>
            <a:endParaRPr lang="en-US" sz="2700" dirty="0"/>
          </a:p>
        </p:txBody>
      </p:sp>
      <p:sp>
        <p:nvSpPr>
          <p:cNvPr id="4" name="label"/>
          <p:cNvSpPr/>
          <p:nvPr/>
        </p:nvSpPr>
        <p:spPr>
          <a:xfrm>
            <a:off x="593646" y="902971"/>
            <a:ext cx="4267200" cy="885825"/>
          </a:xfrm>
          <a:prstGeom prst="roundRect">
            <a:avLst>
              <a:gd name="adj" fmla="val 10751613"/>
            </a:avLst>
          </a:prstGeom>
          <a:solidFill>
            <a:srgbClr val="F5C400"/>
          </a:solidFill>
          <a:ln/>
        </p:spPr>
      </p:sp>
      <p:sp>
        <p:nvSpPr>
          <p:cNvPr id="5" name="label-457"/>
          <p:cNvSpPr txBox="1"/>
          <p:nvPr/>
        </p:nvSpPr>
        <p:spPr>
          <a:xfrm>
            <a:off x="822246" y="941071"/>
            <a:ext cx="5106114" cy="910590"/>
          </a:xfrm>
          <a:prstGeom prst="rect">
            <a:avLst/>
          </a:prstGeom>
          <a:noFill/>
          <a:ln/>
        </p:spPr>
        <p:txBody>
          <a:bodyPr vertOverflow="clip" wrap="square" lIns="0" tIns="0" rIns="0" bIns="0" rtlCol="0" anchor="t"/>
          <a:lstStyle/>
          <a:p>
            <a:pPr marL="0" indent="0" algn="l">
              <a:buNone/>
            </a:pPr>
            <a:r>
              <a:rPr lang="en-US" sz="5400" dirty="0">
                <a:solidFill>
                  <a:srgbClr val="102A71"/>
                </a:solidFill>
                <a:latin typeface="Public Sans" panose="00000500000000000000" pitchFamily="2" charset="0"/>
              </a:rPr>
              <a:t>Data Centre</a:t>
            </a:r>
            <a:r>
              <a:rPr lang="en-US" sz="5400" dirty="0">
                <a:solidFill>
                  <a:srgbClr val="000000"/>
                </a:solidFill>
              </a:rPr>
              <a:t>
</a:t>
            </a:r>
            <a:endParaRPr lang="en-US" sz="5400" dirty="0"/>
          </a:p>
        </p:txBody>
      </p:sp>
      <p:sp>
        <p:nvSpPr>
          <p:cNvPr id="6" name="title-489">
            <a:extLst>
              <a:ext uri="{FF2B5EF4-FFF2-40B4-BE49-F238E27FC236}">
                <a16:creationId xmlns:a16="http://schemas.microsoft.com/office/drawing/2014/main" id="{A037C189-ADBC-4D42-7628-B800EF67F756}"/>
              </a:ext>
            </a:extLst>
          </p:cNvPr>
          <p:cNvSpPr txBox="1"/>
          <p:nvPr/>
        </p:nvSpPr>
        <p:spPr>
          <a:xfrm>
            <a:off x="1599486" y="5302093"/>
            <a:ext cx="16033194" cy="4690906"/>
          </a:xfrm>
          <a:prstGeom prst="rect">
            <a:avLst/>
          </a:prstGeom>
          <a:noFill/>
          <a:ln/>
        </p:spPr>
        <p:txBody>
          <a:bodyPr vertOverflow="clip" wrap="square" lIns="0" tIns="0" rIns="0" bIns="0" rtlCol="0" anchor="t"/>
          <a:lstStyle/>
          <a:p>
            <a:pPr marL="457200" indent="-457200" algn="l">
              <a:lnSpc>
                <a:spcPts val="4050"/>
              </a:lnSpc>
              <a:buNone/>
            </a:pPr>
            <a:r>
              <a:rPr lang="en-US" sz="2700" dirty="0">
                <a:solidFill>
                  <a:srgbClr val="FFFDF0"/>
                </a:solidFill>
                <a:latin typeface="Inter" panose="02000503000000020004" pitchFamily="2" charset="0"/>
              </a:rPr>
              <a:t>To ensure maximum uptime and data integrity, these environments are equipped with:</a:t>
            </a:r>
            <a:r>
              <a:rPr lang="en-US" sz="2700" dirty="0">
                <a:solidFill>
                  <a:srgbClr val="000000"/>
                </a:solidFill>
              </a:rPr>
              <a:t>
</a:t>
            </a:r>
            <a:r>
              <a:rPr lang="en-US" sz="2700" b="1" dirty="0">
                <a:solidFill>
                  <a:srgbClr val="FFFDF0"/>
                </a:solidFill>
                <a:latin typeface="Inter" panose="02000503000000020004" pitchFamily="2" charset="0"/>
              </a:rPr>
              <a:t>- 	Power Resilience: </a:t>
            </a:r>
            <a:r>
              <a:rPr lang="en-US" sz="2700" dirty="0">
                <a:solidFill>
                  <a:srgbClr val="FFFDF0"/>
                </a:solidFill>
                <a:latin typeface="Inter" panose="02000503000000020004" pitchFamily="2" charset="0"/>
              </a:rPr>
              <a:t>Redundant power supplies supported by robust backup systems.</a:t>
            </a:r>
            <a:r>
              <a:rPr lang="en-US" sz="2700" dirty="0">
                <a:solidFill>
                  <a:srgbClr val="000000"/>
                </a:solidFill>
              </a:rPr>
              <a:t>
</a:t>
            </a:r>
            <a:r>
              <a:rPr lang="en-US" sz="2700" b="1" dirty="0">
                <a:solidFill>
                  <a:srgbClr val="FFFDF0"/>
                </a:solidFill>
                <a:latin typeface="Inter" panose="02000503000000020004" pitchFamily="2" charset="0"/>
              </a:rPr>
              <a:t>-</a:t>
            </a:r>
            <a:r>
              <a:rPr lang="en-US" sz="2700" dirty="0">
                <a:solidFill>
                  <a:srgbClr val="FFFDF0"/>
                </a:solidFill>
                <a:latin typeface="Inter" panose="02000503000000020004" pitchFamily="2" charset="0"/>
              </a:rPr>
              <a:t> 	</a:t>
            </a:r>
            <a:r>
              <a:rPr lang="en-US" sz="2700" b="1" dirty="0">
                <a:solidFill>
                  <a:srgbClr val="FFFDF0"/>
                </a:solidFill>
                <a:latin typeface="Inter" panose="02000503000000020004" pitchFamily="2" charset="0"/>
              </a:rPr>
              <a:t>Climate Control: </a:t>
            </a:r>
            <a:r>
              <a:rPr lang="en-US" sz="2700" dirty="0">
                <a:solidFill>
                  <a:srgbClr val="FFFDF0"/>
                </a:solidFill>
                <a:latin typeface="Inter" panose="02000503000000020004" pitchFamily="2" charset="0"/>
              </a:rPr>
              <a:t>Precision Air Conditioning (PAC) and redundant cooling architectures.</a:t>
            </a:r>
            <a:r>
              <a:rPr lang="en-US" sz="2700" dirty="0">
                <a:solidFill>
                  <a:srgbClr val="000000"/>
                </a:solidFill>
              </a:rPr>
              <a:t>
</a:t>
            </a:r>
            <a:r>
              <a:rPr lang="en-US" sz="2700" b="1" dirty="0">
                <a:solidFill>
                  <a:srgbClr val="FFFDF0"/>
                </a:solidFill>
                <a:latin typeface="Inter" panose="02000503000000020004" pitchFamily="2" charset="0"/>
              </a:rPr>
              <a:t>- 	Safety &amp; Security:</a:t>
            </a:r>
            <a:r>
              <a:rPr lang="en-US" sz="2700" dirty="0">
                <a:solidFill>
                  <a:srgbClr val="FFFDF0"/>
                </a:solidFill>
                <a:latin typeface="Inter" panose="02000503000000020004" pitchFamily="2" charset="0"/>
              </a:rPr>
              <a:t> Automated fire detection/suppression, biometric access control, and 24/7 CCTV surveillance.</a:t>
            </a:r>
            <a:r>
              <a:rPr lang="en-US" sz="2700" dirty="0">
                <a:solidFill>
                  <a:srgbClr val="000000"/>
                </a:solidFill>
              </a:rPr>
              <a:t>
</a:t>
            </a:r>
            <a:r>
              <a:rPr lang="en-US" sz="2700" b="1" dirty="0">
                <a:solidFill>
                  <a:srgbClr val="FFFDF0"/>
                </a:solidFill>
                <a:latin typeface="Inter" panose="02000503000000020004" pitchFamily="2" charset="0"/>
              </a:rPr>
              <a:t>- 	Infrastructure Monitoring: </a:t>
            </a:r>
            <a:r>
              <a:rPr lang="en-US" sz="2700" dirty="0">
                <a:solidFill>
                  <a:srgbClr val="FFFDF0"/>
                </a:solidFill>
                <a:latin typeface="Inter" panose="02000503000000020004" pitchFamily="2" charset="0"/>
              </a:rPr>
              <a:t>Comprehensive environmental tracking, including Water Leak Detection (WLD), Automatic Rodent Repellent (ARR), and real-time temperature/humidity sensors.</a:t>
            </a:r>
            <a:endParaRPr lang="en-US" sz="2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b9c3dcb1-0379-4fa2-8a74-183896997a2a-AI"/>
          <p:cNvSpPr/>
          <p:nvPr/>
        </p:nvSpPr>
        <p:spPr>
          <a:xfrm>
            <a:off x="0" y="0"/>
            <a:ext cx="18288000" cy="10287000"/>
          </a:xfrm>
          <a:prstGeom prst="rect">
            <a:avLst/>
          </a:prstGeom>
          <a:solidFill>
            <a:srgbClr val="102A71"/>
          </a:solidFill>
          <a:ln/>
        </p:spPr>
      </p:sp>
      <p:sp>
        <p:nvSpPr>
          <p:cNvPr id="3" name="title-472"/>
          <p:cNvSpPr txBox="1"/>
          <p:nvPr/>
        </p:nvSpPr>
        <p:spPr>
          <a:xfrm>
            <a:off x="863944" y="1036558"/>
            <a:ext cx="16797338" cy="996315"/>
          </a:xfrm>
          <a:prstGeom prst="rect">
            <a:avLst/>
          </a:prstGeom>
          <a:noFill/>
          <a:ln/>
        </p:spPr>
        <p:txBody>
          <a:bodyPr vertOverflow="clip" wrap="none" lIns="0" tIns="0" rIns="0" bIns="0" rtlCol="0" anchor="t"/>
          <a:lstStyle/>
          <a:p>
            <a:pPr marL="0" indent="0" algn="l">
              <a:lnSpc>
                <a:spcPts val="7080"/>
              </a:lnSpc>
              <a:buNone/>
            </a:pPr>
            <a:r>
              <a:rPr lang="en-US" sz="7200" kern="1200" spc="-126" dirty="0">
                <a:solidFill>
                  <a:srgbClr val="FFFF00"/>
                </a:solidFill>
                <a:latin typeface="Public Sans" panose="00000500000000000000" pitchFamily="2" charset="0"/>
              </a:rPr>
              <a:t>Major Categories</a:t>
            </a:r>
            <a:endParaRPr lang="en-US" sz="7200" dirty="0">
              <a:solidFill>
                <a:srgbClr val="FFFF00"/>
              </a:solidFill>
            </a:endParaRPr>
          </a:p>
        </p:txBody>
      </p:sp>
      <p:sp>
        <p:nvSpPr>
          <p:cNvPr id="4" name="subtitle-443"/>
          <p:cNvSpPr txBox="1"/>
          <p:nvPr/>
        </p:nvSpPr>
        <p:spPr>
          <a:xfrm>
            <a:off x="863944" y="2221468"/>
            <a:ext cx="16797338" cy="491490"/>
          </a:xfrm>
          <a:prstGeom prst="rect">
            <a:avLst/>
          </a:prstGeom>
          <a:noFill/>
          <a:ln/>
        </p:spPr>
        <p:txBody>
          <a:bodyPr vertOverflow="clip" wrap="none" lIns="0" tIns="0" rIns="0" bIns="0" rtlCol="0" anchor="t"/>
          <a:lstStyle/>
          <a:p>
            <a:pPr marL="0" indent="0" algn="l">
              <a:lnSpc>
                <a:spcPts val="3070"/>
              </a:lnSpc>
              <a:buNone/>
            </a:pPr>
            <a:r>
              <a:rPr lang="en-US" sz="2800" kern="1200" spc="25" dirty="0">
                <a:solidFill>
                  <a:srgbClr val="FFFDF0">
                    <a:alpha val="80000"/>
                  </a:srgbClr>
                </a:solidFill>
                <a:latin typeface="Public Sans" panose="00000500000000000000" pitchFamily="2" charset="0"/>
              </a:rPr>
              <a:t>Depending on who owns them and how they are used</a:t>
            </a:r>
            <a:endParaRPr lang="en-US" sz="2800" dirty="0"/>
          </a:p>
        </p:txBody>
      </p:sp>
      <p:sp>
        <p:nvSpPr>
          <p:cNvPr id="5" name="headingtext-diagram-oa7Cvl-0-1"/>
          <p:cNvSpPr txBox="1"/>
          <p:nvPr/>
        </p:nvSpPr>
        <p:spPr>
          <a:xfrm>
            <a:off x="1528763" y="3441756"/>
            <a:ext cx="6881813" cy="882015"/>
          </a:xfrm>
          <a:prstGeom prst="rect">
            <a:avLst/>
          </a:prstGeom>
          <a:noFill/>
          <a:ln/>
        </p:spPr>
        <p:txBody>
          <a:bodyPr vertOverflow="clip" wrap="none" lIns="0" tIns="0" rIns="0" bIns="0" rtlCol="0" anchor="t"/>
          <a:lstStyle/>
          <a:p>
            <a:pPr marL="0" indent="0" algn="l">
              <a:lnSpc>
                <a:spcPts val="4790"/>
              </a:lnSpc>
              <a:buNone/>
            </a:pPr>
            <a:r>
              <a:rPr lang="en-US" sz="4200" kern="1200" spc="-113" dirty="0">
                <a:solidFill>
                  <a:srgbClr val="FFC000"/>
                </a:solidFill>
                <a:latin typeface="Public Sans" panose="00000500000000000000" pitchFamily="2" charset="0"/>
              </a:rPr>
              <a:t>Data Centre Infrastructure</a:t>
            </a:r>
            <a:endParaRPr lang="en-US" sz="4200" dirty="0">
              <a:solidFill>
                <a:srgbClr val="FFC000"/>
              </a:solidFill>
            </a:endParaRPr>
          </a:p>
        </p:txBody>
      </p:sp>
      <p:sp>
        <p:nvSpPr>
          <p:cNvPr id="6" name="subheadingtext-diagram-oa7Cvl-0-1"/>
          <p:cNvSpPr txBox="1"/>
          <p:nvPr/>
        </p:nvSpPr>
        <p:spPr>
          <a:xfrm>
            <a:off x="1528763" y="4451168"/>
            <a:ext cx="6881813"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D7D5C9"/>
                </a:solidFill>
                <a:latin typeface="Public Sans" panose="00000500000000000000" pitchFamily="2" charset="0"/>
              </a:rPr>
              <a:t>Key Infrastructure Features</a:t>
            </a:r>
            <a:endParaRPr lang="en-US" sz="2100" dirty="0"/>
          </a:p>
        </p:txBody>
      </p:sp>
      <p:sp>
        <p:nvSpPr>
          <p:cNvPr id="7" name="-422"/>
          <p:cNvSpPr txBox="1"/>
          <p:nvPr/>
        </p:nvSpPr>
        <p:spPr>
          <a:xfrm>
            <a:off x="1871663" y="4988378"/>
            <a:ext cx="6538913" cy="44386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Secure physical space</a:t>
            </a:r>
            <a:endParaRPr lang="en-US" sz="1800" dirty="0"/>
          </a:p>
        </p:txBody>
      </p:sp>
      <p:sp>
        <p:nvSpPr>
          <p:cNvPr id="8" name="::marker"/>
          <p:cNvSpPr txBox="1"/>
          <p:nvPr/>
        </p:nvSpPr>
        <p:spPr>
          <a:xfrm>
            <a:off x="1507808" y="4974090"/>
            <a:ext cx="320993" cy="46291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1.</a:t>
            </a:r>
            <a:endParaRPr lang="en-US" sz="1800" dirty="0"/>
          </a:p>
        </p:txBody>
      </p:sp>
      <p:sp>
        <p:nvSpPr>
          <p:cNvPr id="9" name="-436"/>
          <p:cNvSpPr txBox="1"/>
          <p:nvPr/>
        </p:nvSpPr>
        <p:spPr>
          <a:xfrm>
            <a:off x="1871663" y="5407478"/>
            <a:ext cx="6538913" cy="44386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Power and cooling systems</a:t>
            </a:r>
            <a:endParaRPr lang="en-US" sz="1800" dirty="0"/>
          </a:p>
        </p:txBody>
      </p:sp>
      <p:sp>
        <p:nvSpPr>
          <p:cNvPr id="10" name="::marker"/>
          <p:cNvSpPr txBox="1"/>
          <p:nvPr/>
        </p:nvSpPr>
        <p:spPr>
          <a:xfrm>
            <a:off x="1507808" y="5393190"/>
            <a:ext cx="320993" cy="46291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2.</a:t>
            </a:r>
            <a:endParaRPr lang="en-US" sz="1800" dirty="0"/>
          </a:p>
        </p:txBody>
      </p:sp>
      <p:sp>
        <p:nvSpPr>
          <p:cNvPr id="11" name="-435"/>
          <p:cNvSpPr txBox="1"/>
          <p:nvPr/>
        </p:nvSpPr>
        <p:spPr>
          <a:xfrm>
            <a:off x="1871663" y="5826578"/>
            <a:ext cx="6538913" cy="7867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Connectivity and management for servers, storage, and network systems</a:t>
            </a:r>
            <a:r>
              <a:rPr lang="en-US" sz="1800" dirty="0">
                <a:solidFill>
                  <a:srgbClr val="000000"/>
                </a:solidFill>
              </a:rPr>
              <a:t>
</a:t>
            </a:r>
            <a:endParaRPr lang="en-US" sz="1800" dirty="0"/>
          </a:p>
        </p:txBody>
      </p:sp>
      <p:sp>
        <p:nvSpPr>
          <p:cNvPr id="12" name="::marker"/>
          <p:cNvSpPr txBox="1"/>
          <p:nvPr/>
        </p:nvSpPr>
        <p:spPr>
          <a:xfrm>
            <a:off x="1507808" y="5812290"/>
            <a:ext cx="320993" cy="46291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3.</a:t>
            </a:r>
            <a:endParaRPr lang="en-US" sz="1800" dirty="0"/>
          </a:p>
        </p:txBody>
      </p:sp>
      <p:sp>
        <p:nvSpPr>
          <p:cNvPr id="13" name="Rect"/>
          <p:cNvSpPr/>
          <p:nvPr/>
        </p:nvSpPr>
        <p:spPr>
          <a:xfrm>
            <a:off x="9139238" y="2712958"/>
            <a:ext cx="19050" cy="6638925"/>
          </a:xfrm>
          <a:prstGeom prst="rect">
            <a:avLst/>
          </a:prstGeom>
          <a:solidFill>
            <a:srgbClr val="FFFDF0">
              <a:alpha val="25000"/>
            </a:srgbClr>
          </a:solidFill>
          <a:ln/>
        </p:spPr>
      </p:sp>
      <p:sp>
        <p:nvSpPr>
          <p:cNvPr id="14" name="headingtext-diagram-oa7Cvl-1-2"/>
          <p:cNvSpPr txBox="1"/>
          <p:nvPr/>
        </p:nvSpPr>
        <p:spPr>
          <a:xfrm>
            <a:off x="9920288" y="3441756"/>
            <a:ext cx="6881813" cy="882015"/>
          </a:xfrm>
          <a:prstGeom prst="rect">
            <a:avLst/>
          </a:prstGeom>
          <a:noFill/>
          <a:ln/>
        </p:spPr>
        <p:txBody>
          <a:bodyPr vertOverflow="clip" wrap="none" lIns="0" tIns="0" rIns="0" bIns="0" rtlCol="0" anchor="t"/>
          <a:lstStyle/>
          <a:p>
            <a:pPr marL="0" indent="0" algn="l">
              <a:lnSpc>
                <a:spcPts val="4790"/>
              </a:lnSpc>
              <a:buNone/>
            </a:pPr>
            <a:r>
              <a:rPr lang="en-US" sz="4200" kern="1200" spc="-113" dirty="0">
                <a:solidFill>
                  <a:srgbClr val="FFC000"/>
                </a:solidFill>
                <a:latin typeface="Public Sans" panose="00000500000000000000" pitchFamily="2" charset="0"/>
              </a:rPr>
              <a:t>Cloud Data Centres</a:t>
            </a:r>
            <a:endParaRPr lang="en-US" sz="4200" dirty="0">
              <a:solidFill>
                <a:srgbClr val="FFC000"/>
              </a:solidFill>
            </a:endParaRPr>
          </a:p>
        </p:txBody>
      </p:sp>
      <p:sp>
        <p:nvSpPr>
          <p:cNvPr id="15" name="subheadingtext-diagram-oa7Cvl-1-2"/>
          <p:cNvSpPr txBox="1"/>
          <p:nvPr/>
        </p:nvSpPr>
        <p:spPr>
          <a:xfrm>
            <a:off x="9920288" y="4451168"/>
            <a:ext cx="6881813"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D7D5C9"/>
                </a:solidFill>
                <a:latin typeface="Public Sans" panose="00000500000000000000" pitchFamily="2" charset="0"/>
              </a:rPr>
              <a:t>Provider Hosted Services</a:t>
            </a:r>
            <a:endParaRPr lang="en-US" sz="2100" dirty="0"/>
          </a:p>
        </p:txBody>
      </p:sp>
      <p:sp>
        <p:nvSpPr>
          <p:cNvPr id="16" name="-418"/>
          <p:cNvSpPr txBox="1"/>
          <p:nvPr/>
        </p:nvSpPr>
        <p:spPr>
          <a:xfrm>
            <a:off x="10263188" y="4988378"/>
            <a:ext cx="6538913" cy="7867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Operated by Cloud Service Providers like: AWS, Azure, Google</a:t>
            </a:r>
            <a:endParaRPr lang="en-US" sz="1800" dirty="0"/>
          </a:p>
        </p:txBody>
      </p:sp>
      <p:sp>
        <p:nvSpPr>
          <p:cNvPr id="17" name="::marker"/>
          <p:cNvSpPr txBox="1"/>
          <p:nvPr/>
        </p:nvSpPr>
        <p:spPr>
          <a:xfrm>
            <a:off x="9899333" y="4974090"/>
            <a:ext cx="320993" cy="46291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1.</a:t>
            </a:r>
            <a:endParaRPr lang="en-US" sz="1800" dirty="0"/>
          </a:p>
        </p:txBody>
      </p:sp>
      <p:sp>
        <p:nvSpPr>
          <p:cNvPr id="18" name="-498"/>
          <p:cNvSpPr txBox="1"/>
          <p:nvPr/>
        </p:nvSpPr>
        <p:spPr>
          <a:xfrm>
            <a:off x="10263188" y="5750378"/>
            <a:ext cx="6538913" cy="44386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Massive scale for millions</a:t>
            </a:r>
            <a:endParaRPr lang="en-US" sz="1800" dirty="0"/>
          </a:p>
        </p:txBody>
      </p:sp>
      <p:sp>
        <p:nvSpPr>
          <p:cNvPr id="19" name="::marker"/>
          <p:cNvSpPr txBox="1"/>
          <p:nvPr/>
        </p:nvSpPr>
        <p:spPr>
          <a:xfrm>
            <a:off x="9899333" y="5736090"/>
            <a:ext cx="320993" cy="46291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2.</a:t>
            </a:r>
            <a:endParaRPr lang="en-US" sz="1800" dirty="0"/>
          </a:p>
        </p:txBody>
      </p:sp>
      <p:sp>
        <p:nvSpPr>
          <p:cNvPr id="20" name="-458"/>
          <p:cNvSpPr txBox="1"/>
          <p:nvPr/>
        </p:nvSpPr>
        <p:spPr>
          <a:xfrm>
            <a:off x="10263188" y="6169478"/>
            <a:ext cx="6538913" cy="44386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Remote resource access</a:t>
            </a:r>
            <a:endParaRPr lang="en-US" sz="1800" dirty="0"/>
          </a:p>
        </p:txBody>
      </p:sp>
      <p:sp>
        <p:nvSpPr>
          <p:cNvPr id="21" name="::marker"/>
          <p:cNvSpPr txBox="1"/>
          <p:nvPr/>
        </p:nvSpPr>
        <p:spPr>
          <a:xfrm>
            <a:off x="9899333" y="6155190"/>
            <a:ext cx="320993" cy="46291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3.</a:t>
            </a:r>
            <a:endParaRPr lang="en-US" sz="1800" dirty="0"/>
          </a:p>
        </p:txBody>
      </p:sp>
      <p:sp>
        <p:nvSpPr>
          <p:cNvPr id="28" name="-458">
            <a:extLst>
              <a:ext uri="{FF2B5EF4-FFF2-40B4-BE49-F238E27FC236}">
                <a16:creationId xmlns:a16="http://schemas.microsoft.com/office/drawing/2014/main" id="{393B297B-7AF9-F1B5-756B-C7830FCD08B9}"/>
              </a:ext>
            </a:extLst>
          </p:cNvPr>
          <p:cNvSpPr txBox="1"/>
          <p:nvPr/>
        </p:nvSpPr>
        <p:spPr>
          <a:xfrm>
            <a:off x="10282239" y="6581774"/>
            <a:ext cx="6538913" cy="443865"/>
          </a:xfrm>
          <a:prstGeom prst="rect">
            <a:avLst/>
          </a:prstGeom>
          <a:noFill/>
          <a:ln/>
        </p:spPr>
        <p:txBody>
          <a:bodyPr vertOverflow="clip" wrap="none" lIns="0" tIns="0" rIns="0" bIns="0" rtlCol="0" anchor="t"/>
          <a:lstStyle/>
          <a:p>
            <a:pPr>
              <a:lnSpc>
                <a:spcPts val="2700"/>
              </a:lnSpc>
            </a:pPr>
            <a:r>
              <a:rPr lang="en-US" spc="22" dirty="0">
                <a:solidFill>
                  <a:srgbClr val="FFFDF0">
                    <a:alpha val="80000"/>
                  </a:srgbClr>
                </a:solidFill>
                <a:latin typeface="Public Sans" panose="00000500000000000000" pitchFamily="2" charset="0"/>
              </a:rPr>
              <a:t>Can design and develop own Enterprise Cloud.</a:t>
            </a:r>
          </a:p>
        </p:txBody>
      </p:sp>
      <p:sp>
        <p:nvSpPr>
          <p:cNvPr id="29" name="::marker">
            <a:extLst>
              <a:ext uri="{FF2B5EF4-FFF2-40B4-BE49-F238E27FC236}">
                <a16:creationId xmlns:a16="http://schemas.microsoft.com/office/drawing/2014/main" id="{B72B8081-4004-948D-A4A5-3DDE82CD2E5F}"/>
              </a:ext>
            </a:extLst>
          </p:cNvPr>
          <p:cNvSpPr txBox="1"/>
          <p:nvPr/>
        </p:nvSpPr>
        <p:spPr>
          <a:xfrm>
            <a:off x="9920764" y="6601096"/>
            <a:ext cx="320993" cy="46291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rgbClr val="FFFDF0">
                    <a:alpha val="80000"/>
                  </a:srgbClr>
                </a:solidFill>
                <a:latin typeface="Public Sans" panose="00000500000000000000" pitchFamily="2" charset="0"/>
              </a:rPr>
              <a:t>4.</a:t>
            </a:r>
            <a:endParaRPr lang="en-US" sz="1800" dirty="0"/>
          </a:p>
        </p:txBody>
      </p:sp>
      <p:pic>
        <p:nvPicPr>
          <p:cNvPr id="31" name="Picture 30">
            <a:extLst>
              <a:ext uri="{FF2B5EF4-FFF2-40B4-BE49-F238E27FC236}">
                <a16:creationId xmlns:a16="http://schemas.microsoft.com/office/drawing/2014/main" id="{99A916D9-BDBD-6F2A-9B9C-E8075204FC71}"/>
              </a:ext>
            </a:extLst>
          </p:cNvPr>
          <p:cNvPicPr>
            <a:picLocks noChangeAspect="1"/>
          </p:cNvPicPr>
          <p:nvPr/>
        </p:nvPicPr>
        <p:blipFill>
          <a:blip r:embed="rId3"/>
          <a:stretch>
            <a:fillRect/>
          </a:stretch>
        </p:blipFill>
        <p:spPr>
          <a:xfrm>
            <a:off x="11386523" y="7159678"/>
            <a:ext cx="3949342" cy="2673716"/>
          </a:xfrm>
          <a:prstGeom prst="rect">
            <a:avLst/>
          </a:prstGeom>
        </p:spPr>
      </p:pic>
      <p:pic>
        <p:nvPicPr>
          <p:cNvPr id="33" name="Picture 32">
            <a:extLst>
              <a:ext uri="{FF2B5EF4-FFF2-40B4-BE49-F238E27FC236}">
                <a16:creationId xmlns:a16="http://schemas.microsoft.com/office/drawing/2014/main" id="{55B0D149-9449-6E2A-387A-65FD67E2DE18}"/>
              </a:ext>
            </a:extLst>
          </p:cNvPr>
          <p:cNvPicPr>
            <a:picLocks noChangeAspect="1"/>
          </p:cNvPicPr>
          <p:nvPr/>
        </p:nvPicPr>
        <p:blipFill>
          <a:blip r:embed="rId4"/>
          <a:stretch>
            <a:fillRect/>
          </a:stretch>
        </p:blipFill>
        <p:spPr>
          <a:xfrm>
            <a:off x="2122071" y="7132397"/>
            <a:ext cx="4435224" cy="26824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5f805397-7a79-4f51-9e18-b750af252d5d-AI"/>
          <p:cNvSpPr/>
          <p:nvPr/>
        </p:nvSpPr>
        <p:spPr>
          <a:xfrm>
            <a:off x="0" y="0"/>
            <a:ext cx="18288000" cy="10287000"/>
          </a:xfrm>
          <a:prstGeom prst="rect">
            <a:avLst/>
          </a:prstGeom>
          <a:solidFill>
            <a:srgbClr val="102A71"/>
          </a:solidFill>
          <a:ln/>
        </p:spPr>
      </p:sp>
      <p:sp>
        <p:nvSpPr>
          <p:cNvPr id="3" name="title-434"/>
          <p:cNvSpPr txBox="1"/>
          <p:nvPr/>
        </p:nvSpPr>
        <p:spPr>
          <a:xfrm>
            <a:off x="3781425" y="762000"/>
            <a:ext cx="10758488" cy="1358265"/>
          </a:xfrm>
          <a:prstGeom prst="rect">
            <a:avLst/>
          </a:prstGeom>
          <a:noFill/>
          <a:ln/>
        </p:spPr>
        <p:txBody>
          <a:bodyPr vertOverflow="clip" wrap="square" lIns="0" tIns="0" rIns="0" bIns="0" rtlCol="0" anchor="t"/>
          <a:lstStyle/>
          <a:p>
            <a:pPr marL="0" indent="0" algn="ctr">
              <a:lnSpc>
                <a:spcPts val="4960"/>
              </a:lnSpc>
              <a:buNone/>
            </a:pPr>
            <a:r>
              <a:rPr lang="en-US" sz="4200" b="1" kern="1200" spc="-88" dirty="0">
                <a:solidFill>
                  <a:srgbClr val="FFFF00"/>
                </a:solidFill>
                <a:latin typeface="Public Sans" panose="00000500000000000000" pitchFamily="2" charset="0"/>
              </a:rPr>
              <a:t>The Three Primary Layers of</a:t>
            </a:r>
            <a:r>
              <a:rPr lang="en-US" sz="4200" b="1" dirty="0">
                <a:solidFill>
                  <a:srgbClr val="FFFF00"/>
                </a:solidFill>
              </a:rPr>
              <a:t>
</a:t>
            </a:r>
            <a:r>
              <a:rPr lang="en-US" sz="4200" b="1" kern="1200" spc="-88" dirty="0">
                <a:solidFill>
                  <a:srgbClr val="FFFF00"/>
                </a:solidFill>
                <a:latin typeface="Public Sans" panose="00000500000000000000" pitchFamily="2" charset="0"/>
              </a:rPr>
              <a:t>Data Centre Architecture</a:t>
            </a:r>
            <a:endParaRPr lang="en-US" sz="4200" b="1" dirty="0">
              <a:solidFill>
                <a:srgbClr val="FFFF00"/>
              </a:solidFill>
            </a:endParaRPr>
          </a:p>
        </p:txBody>
      </p:sp>
      <p:pic>
        <p:nvPicPr>
          <p:cNvPr id="5" name="outlinecirclepoints3node-layer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83293" y="3337560"/>
            <a:ext cx="15121294" cy="6186011"/>
          </a:xfrm>
          <a:prstGeom prst="rect">
            <a:avLst/>
          </a:prstGeom>
        </p:spPr>
      </p:pic>
      <p:pic>
        <p:nvPicPr>
          <p:cNvPr id="6" name="SVG"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70088" y="4204692"/>
            <a:ext cx="412075" cy="412075"/>
          </a:xfrm>
          <a:prstGeom prst="rect">
            <a:avLst/>
          </a:prstGeom>
        </p:spPr>
      </p:pic>
      <p:pic>
        <p:nvPicPr>
          <p:cNvPr id="7" name="SVG"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87864" y="6213753"/>
            <a:ext cx="430054" cy="430054"/>
          </a:xfrm>
          <a:prstGeom prst="rect">
            <a:avLst/>
          </a:prstGeom>
        </p:spPr>
      </p:pic>
      <p:pic>
        <p:nvPicPr>
          <p:cNvPr id="8" name="SVG"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59015" y="8239959"/>
            <a:ext cx="412075" cy="412075"/>
          </a:xfrm>
          <a:prstGeom prst="rect">
            <a:avLst/>
          </a:prstGeom>
        </p:spPr>
      </p:pic>
      <p:sp>
        <p:nvSpPr>
          <p:cNvPr id="9" name="headingtext-diagram-yE4hyK-0-1"/>
          <p:cNvSpPr txBox="1"/>
          <p:nvPr/>
        </p:nvSpPr>
        <p:spPr>
          <a:xfrm>
            <a:off x="1588532" y="3615214"/>
            <a:ext cx="4967288" cy="443865"/>
          </a:xfrm>
          <a:prstGeom prst="rect">
            <a:avLst/>
          </a:prstGeom>
          <a:noFill/>
          <a:ln/>
        </p:spPr>
        <p:txBody>
          <a:bodyPr vertOverflow="clip" wrap="none" lIns="0" tIns="0" rIns="0" bIns="0" rtlCol="0" anchor="t"/>
          <a:lstStyle/>
          <a:p>
            <a:pPr marL="0" indent="0" algn="r">
              <a:lnSpc>
                <a:spcPts val="2730"/>
              </a:lnSpc>
              <a:buNone/>
            </a:pPr>
            <a:r>
              <a:rPr lang="en-US" sz="2400" b="1" kern="1200" spc="-44" dirty="0">
                <a:solidFill>
                  <a:srgbClr val="FFFF00"/>
                </a:solidFill>
                <a:latin typeface="Public Sans" panose="00000500000000000000" pitchFamily="2" charset="0"/>
              </a:rPr>
              <a:t>IT Infrastructure</a:t>
            </a:r>
            <a:endParaRPr lang="en-US" sz="2400" b="1" dirty="0">
              <a:solidFill>
                <a:srgbClr val="FFFF00"/>
              </a:solidFill>
            </a:endParaRPr>
          </a:p>
        </p:txBody>
      </p:sp>
      <p:sp>
        <p:nvSpPr>
          <p:cNvPr id="10" name="bodytext-diagram-yE4hyK-0-1"/>
          <p:cNvSpPr txBox="1"/>
          <p:nvPr/>
        </p:nvSpPr>
        <p:spPr>
          <a:xfrm>
            <a:off x="1588532" y="4038124"/>
            <a:ext cx="4967288" cy="1272540"/>
          </a:xfrm>
          <a:prstGeom prst="rect">
            <a:avLst/>
          </a:prstGeom>
          <a:noFill/>
          <a:ln/>
        </p:spPr>
        <p:txBody>
          <a:bodyPr vertOverflow="clip" wrap="square" lIns="0" tIns="0" rIns="0" bIns="0" rtlCol="0" anchor="t"/>
          <a:lstStyle/>
          <a:p>
            <a:pPr marL="0" indent="0" algn="r">
              <a:lnSpc>
                <a:spcPts val="3070"/>
              </a:lnSpc>
              <a:buNone/>
            </a:pPr>
            <a:r>
              <a:rPr lang="en-US" sz="2100" kern="1200" spc="25" dirty="0">
                <a:solidFill>
                  <a:srgbClr val="FFFDF0">
                    <a:alpha val="80000"/>
                  </a:srgbClr>
                </a:solidFill>
                <a:latin typeface="Public Sans" panose="00000500000000000000" pitchFamily="2" charset="0"/>
              </a:rPr>
              <a:t>Computers, servers, storage, network &amp; security systems that perform computations and hold vast data.</a:t>
            </a:r>
            <a:endParaRPr lang="en-US" sz="2100" dirty="0"/>
          </a:p>
        </p:txBody>
      </p:sp>
      <p:sp>
        <p:nvSpPr>
          <p:cNvPr id="11" name="headingtext-diagram-yE4hyK-1-2"/>
          <p:cNvSpPr txBox="1"/>
          <p:nvPr/>
        </p:nvSpPr>
        <p:spPr>
          <a:xfrm>
            <a:off x="12634079" y="5632847"/>
            <a:ext cx="4100513" cy="443865"/>
          </a:xfrm>
          <a:prstGeom prst="rect">
            <a:avLst/>
          </a:prstGeom>
          <a:noFill/>
          <a:ln/>
        </p:spPr>
        <p:txBody>
          <a:bodyPr vertOverflow="clip" wrap="none" lIns="0" tIns="0" rIns="0" bIns="0" rtlCol="0" anchor="t"/>
          <a:lstStyle/>
          <a:p>
            <a:pPr algn="r">
              <a:lnSpc>
                <a:spcPts val="2730"/>
              </a:lnSpc>
            </a:pPr>
            <a:r>
              <a:rPr lang="en-US" sz="2400" b="1" spc="-44" dirty="0">
                <a:solidFill>
                  <a:srgbClr val="FFFF00"/>
                </a:solidFill>
                <a:latin typeface="Public Sans" panose="00000500000000000000" pitchFamily="2" charset="0"/>
              </a:rPr>
              <a:t>Support Infrastructure</a:t>
            </a:r>
          </a:p>
        </p:txBody>
      </p:sp>
      <p:sp>
        <p:nvSpPr>
          <p:cNvPr id="12" name="bodytext-diagram-yE4hyK-1-2"/>
          <p:cNvSpPr txBox="1"/>
          <p:nvPr/>
        </p:nvSpPr>
        <p:spPr>
          <a:xfrm>
            <a:off x="12634079" y="6055757"/>
            <a:ext cx="4100513" cy="1272540"/>
          </a:xfrm>
          <a:prstGeom prst="rect">
            <a:avLst/>
          </a:prstGeom>
          <a:noFill/>
          <a:ln/>
        </p:spPr>
        <p:txBody>
          <a:bodyPr vertOverflow="clip" wrap="square" lIns="0" tIns="0" rIns="0" bIns="0" rtlCol="0" anchor="t"/>
          <a:lstStyle/>
          <a:p>
            <a:pPr marL="0" indent="0" algn="l">
              <a:lnSpc>
                <a:spcPts val="3070"/>
              </a:lnSpc>
              <a:buNone/>
            </a:pPr>
            <a:r>
              <a:rPr lang="en-US" sz="2100" kern="1200" spc="25" dirty="0">
                <a:solidFill>
                  <a:srgbClr val="FFFDF0">
                    <a:alpha val="80000"/>
                  </a:srgbClr>
                </a:solidFill>
                <a:latin typeface="Public Sans" panose="00000500000000000000" pitchFamily="2" charset="0"/>
              </a:rPr>
              <a:t>Critical power supplies, cooling systems, and physical security measures for facilities.</a:t>
            </a:r>
            <a:endParaRPr lang="en-US" sz="2100" dirty="0"/>
          </a:p>
        </p:txBody>
      </p:sp>
      <p:sp>
        <p:nvSpPr>
          <p:cNvPr id="13" name="headingtext-diagram-yE4hyK-2-3"/>
          <p:cNvSpPr txBox="1"/>
          <p:nvPr/>
        </p:nvSpPr>
        <p:spPr>
          <a:xfrm>
            <a:off x="1588532" y="7650480"/>
            <a:ext cx="4957763" cy="443865"/>
          </a:xfrm>
          <a:prstGeom prst="rect">
            <a:avLst/>
          </a:prstGeom>
          <a:noFill/>
          <a:ln/>
        </p:spPr>
        <p:txBody>
          <a:bodyPr vertOverflow="clip" wrap="none" lIns="0" tIns="0" rIns="0" bIns="0" rtlCol="0" anchor="t"/>
          <a:lstStyle/>
          <a:p>
            <a:pPr indent="0" algn="r">
              <a:lnSpc>
                <a:spcPts val="2730"/>
              </a:lnSpc>
              <a:buNone/>
            </a:pPr>
            <a:r>
              <a:rPr lang="en-US" sz="2400" b="1" spc="-44" dirty="0">
                <a:solidFill>
                  <a:srgbClr val="FFFF00"/>
                </a:solidFill>
                <a:latin typeface="Public Sans" panose="00000500000000000000" pitchFamily="2" charset="0"/>
              </a:rPr>
              <a:t>Software Layer</a:t>
            </a:r>
          </a:p>
        </p:txBody>
      </p:sp>
      <p:sp>
        <p:nvSpPr>
          <p:cNvPr id="14" name="bodytext-diagram-yE4hyK-2-3"/>
          <p:cNvSpPr txBox="1"/>
          <p:nvPr/>
        </p:nvSpPr>
        <p:spPr>
          <a:xfrm>
            <a:off x="1588532" y="8073390"/>
            <a:ext cx="4957763" cy="1272540"/>
          </a:xfrm>
          <a:prstGeom prst="rect">
            <a:avLst/>
          </a:prstGeom>
          <a:noFill/>
          <a:ln/>
        </p:spPr>
        <p:txBody>
          <a:bodyPr vertOverflow="clip" wrap="square" lIns="0" tIns="0" rIns="0" bIns="0" rtlCol="0" anchor="t"/>
          <a:lstStyle/>
          <a:p>
            <a:pPr marL="0" indent="0" algn="r">
              <a:lnSpc>
                <a:spcPts val="3070"/>
              </a:lnSpc>
              <a:buNone/>
            </a:pPr>
            <a:r>
              <a:rPr lang="en-US" sz="2100" kern="1200" spc="25" dirty="0">
                <a:solidFill>
                  <a:srgbClr val="FFFDF0">
                    <a:alpha val="80000"/>
                  </a:srgbClr>
                </a:solidFill>
                <a:latin typeface="Public Sans" panose="00000500000000000000" pitchFamily="2" charset="0"/>
              </a:rPr>
              <a:t>Management software monitoring energy usage, temperature, and overall server health.</a:t>
            </a:r>
            <a:endParaRPr lang="en-US" sz="2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76ea7f17-0932-4d20-85e3-ff03c44e503c-AI"/>
          <p:cNvSpPr/>
          <p:nvPr/>
        </p:nvSpPr>
        <p:spPr>
          <a:xfrm>
            <a:off x="0" y="0"/>
            <a:ext cx="18288000" cy="10287000"/>
          </a:xfrm>
          <a:prstGeom prst="rect">
            <a:avLst/>
          </a:prstGeom>
          <a:solidFill>
            <a:srgbClr val="001840"/>
          </a:solidFill>
          <a:ln/>
        </p:spPr>
      </p:sp>
      <p:sp>
        <p:nvSpPr>
          <p:cNvPr id="4" name="headingtext-diagram-gW10Ln-0-1"/>
          <p:cNvSpPr txBox="1"/>
          <p:nvPr/>
        </p:nvSpPr>
        <p:spPr>
          <a:xfrm>
            <a:off x="2783205" y="8124825"/>
            <a:ext cx="4986338" cy="443865"/>
          </a:xfrm>
          <a:prstGeom prst="rect">
            <a:avLst/>
          </a:prstGeom>
          <a:noFill/>
          <a:ln/>
        </p:spPr>
        <p:txBody>
          <a:bodyPr vertOverflow="clip" wrap="none" lIns="0" tIns="0" rIns="0" bIns="0" rtlCol="0" anchor="t"/>
          <a:lstStyle/>
          <a:p>
            <a:pPr marL="0" indent="0" algn="ctr">
              <a:lnSpc>
                <a:spcPts val="2730"/>
              </a:lnSpc>
              <a:buNone/>
            </a:pPr>
            <a:r>
              <a:rPr lang="en-US" sz="2400" kern="1200" spc="-44" dirty="0">
                <a:solidFill>
                  <a:srgbClr val="FFFDF0"/>
                </a:solidFill>
                <a:latin typeface="Public Sans" panose="00000500000000000000" pitchFamily="2" charset="0"/>
              </a:rPr>
              <a:t>Conventional</a:t>
            </a:r>
            <a:endParaRPr lang="en-US" sz="2400" dirty="0"/>
          </a:p>
        </p:txBody>
      </p:sp>
      <p:sp>
        <p:nvSpPr>
          <p:cNvPr id="5" name="bodytext-diagram-gW10Ln-0-1"/>
          <p:cNvSpPr txBox="1"/>
          <p:nvPr/>
        </p:nvSpPr>
        <p:spPr>
          <a:xfrm>
            <a:off x="2783205" y="8547735"/>
            <a:ext cx="4986338" cy="1101090"/>
          </a:xfrm>
          <a:prstGeom prst="rect">
            <a:avLst/>
          </a:prstGeom>
          <a:noFill/>
          <a:ln/>
        </p:spPr>
        <p:txBody>
          <a:bodyPr vertOverflow="clip" wrap="square" lIns="0" tIns="0" rIns="0" bIns="0" rtlCol="0" anchor="t"/>
          <a:lstStyle/>
          <a:p>
            <a:pPr marL="0" indent="0" algn="ctr">
              <a:lnSpc>
                <a:spcPts val="2700"/>
              </a:lnSpc>
              <a:buNone/>
            </a:pPr>
            <a:r>
              <a:rPr lang="en-US" sz="1800" kern="1200" spc="22" dirty="0">
                <a:solidFill>
                  <a:srgbClr val="FFFDF0">
                    <a:alpha val="80000"/>
                  </a:srgbClr>
                </a:solidFill>
                <a:latin typeface="Public Sans" panose="00000500000000000000" pitchFamily="2" charset="0"/>
              </a:rPr>
              <a:t>Room or building based solution where every component is installed manually and separately.</a:t>
            </a:r>
            <a:endParaRPr lang="en-US" sz="1800" dirty="0"/>
          </a:p>
        </p:txBody>
      </p:sp>
      <p:sp>
        <p:nvSpPr>
          <p:cNvPr id="6" name="headingtext-diagram-gW10Ln-1-2"/>
          <p:cNvSpPr txBox="1"/>
          <p:nvPr/>
        </p:nvSpPr>
        <p:spPr>
          <a:xfrm>
            <a:off x="10525125" y="8124825"/>
            <a:ext cx="4986338" cy="443865"/>
          </a:xfrm>
          <a:prstGeom prst="rect">
            <a:avLst/>
          </a:prstGeom>
          <a:noFill/>
          <a:ln/>
        </p:spPr>
        <p:txBody>
          <a:bodyPr vertOverflow="clip" wrap="none" lIns="0" tIns="0" rIns="0" bIns="0" rtlCol="0" anchor="t"/>
          <a:lstStyle/>
          <a:p>
            <a:pPr marL="0" indent="0" algn="ctr">
              <a:lnSpc>
                <a:spcPts val="2730"/>
              </a:lnSpc>
              <a:buNone/>
            </a:pPr>
            <a:r>
              <a:rPr lang="en-US" sz="2400" kern="1200" spc="-44" dirty="0">
                <a:solidFill>
                  <a:srgbClr val="FFFDF0"/>
                </a:solidFill>
                <a:latin typeface="Public Sans" panose="00000500000000000000" pitchFamily="2" charset="0"/>
              </a:rPr>
              <a:t>Pre-fabricated Modular</a:t>
            </a:r>
            <a:endParaRPr lang="en-US" sz="2400" dirty="0"/>
          </a:p>
        </p:txBody>
      </p:sp>
      <p:sp>
        <p:nvSpPr>
          <p:cNvPr id="7" name="bodytext-diagram-gW10Ln-1-2"/>
          <p:cNvSpPr txBox="1"/>
          <p:nvPr/>
        </p:nvSpPr>
        <p:spPr>
          <a:xfrm>
            <a:off x="10525125" y="8547735"/>
            <a:ext cx="4986338" cy="1101090"/>
          </a:xfrm>
          <a:prstGeom prst="rect">
            <a:avLst/>
          </a:prstGeom>
          <a:noFill/>
          <a:ln/>
        </p:spPr>
        <p:txBody>
          <a:bodyPr vertOverflow="clip" wrap="square" lIns="0" tIns="0" rIns="0" bIns="0" rtlCol="0" anchor="t"/>
          <a:lstStyle/>
          <a:p>
            <a:pPr marL="0" indent="0" algn="ctr">
              <a:lnSpc>
                <a:spcPts val="2700"/>
              </a:lnSpc>
              <a:buNone/>
            </a:pPr>
            <a:r>
              <a:rPr lang="en-US" sz="1800" kern="1200" spc="22" dirty="0">
                <a:solidFill>
                  <a:srgbClr val="FFFDF0">
                    <a:alpha val="80000"/>
                  </a:srgbClr>
                </a:solidFill>
                <a:latin typeface="Public Sans" panose="00000500000000000000" pitchFamily="2" charset="0"/>
              </a:rPr>
              <a:t>Single unit housing major passive DC components, delivered to sites for immediate deployment.</a:t>
            </a:r>
            <a:endParaRPr lang="en-US" sz="1800" dirty="0"/>
          </a:p>
        </p:txBody>
      </p:sp>
      <p:sp>
        <p:nvSpPr>
          <p:cNvPr id="8" name="title-432"/>
          <p:cNvSpPr txBox="1"/>
          <p:nvPr/>
        </p:nvSpPr>
        <p:spPr>
          <a:xfrm>
            <a:off x="1495425" y="762000"/>
            <a:ext cx="15330488" cy="729615"/>
          </a:xfrm>
          <a:prstGeom prst="rect">
            <a:avLst/>
          </a:prstGeom>
          <a:noFill/>
          <a:ln/>
        </p:spPr>
        <p:txBody>
          <a:bodyPr vertOverflow="clip" wrap="none" lIns="0" tIns="0" rIns="0" bIns="0" rtlCol="0" anchor="t"/>
          <a:lstStyle/>
          <a:p>
            <a:pPr marL="0" indent="0" algn="ctr">
              <a:lnSpc>
                <a:spcPts val="4960"/>
              </a:lnSpc>
              <a:buNone/>
            </a:pPr>
            <a:r>
              <a:rPr lang="en-US" sz="4000" b="1" kern="1200" spc="-88" dirty="0">
                <a:solidFill>
                  <a:srgbClr val="FFFF00"/>
                </a:solidFill>
                <a:latin typeface="Public Sans" panose="00000500000000000000" pitchFamily="2" charset="0"/>
              </a:rPr>
              <a:t>DC Infra Solutions</a:t>
            </a:r>
            <a:endParaRPr lang="en-US" sz="4000" b="1" dirty="0">
              <a:solidFill>
                <a:srgbClr val="FFFF00"/>
              </a:solidFill>
            </a:endParaRPr>
          </a:p>
        </p:txBody>
      </p:sp>
      <p:sp>
        <p:nvSpPr>
          <p:cNvPr id="9" name="subtitle-445"/>
          <p:cNvSpPr txBox="1"/>
          <p:nvPr/>
        </p:nvSpPr>
        <p:spPr>
          <a:xfrm>
            <a:off x="1495425" y="1677114"/>
            <a:ext cx="15330488" cy="882015"/>
          </a:xfrm>
          <a:prstGeom prst="rect">
            <a:avLst/>
          </a:prstGeom>
          <a:noFill/>
          <a:ln/>
        </p:spPr>
        <p:txBody>
          <a:bodyPr vertOverflow="clip" wrap="square" lIns="0" tIns="0" rIns="0" bIns="0" rtlCol="0" anchor="t"/>
          <a:lstStyle/>
          <a:p>
            <a:pPr marL="0" indent="0" algn="ctr">
              <a:lnSpc>
                <a:spcPts val="3070"/>
              </a:lnSpc>
              <a:buNone/>
            </a:pPr>
            <a:r>
              <a:rPr lang="en-US" sz="2100" kern="1200" spc="25" dirty="0">
                <a:solidFill>
                  <a:srgbClr val="FFFDF0">
                    <a:alpha val="80000"/>
                  </a:srgbClr>
                </a:solidFill>
                <a:latin typeface="Public Sans" panose="00000500000000000000" pitchFamily="2" charset="0"/>
              </a:rPr>
              <a:t>An overview of three distinct facility deployment strategies for modern data center architecture, ranging from onsite construction to portable, integrated containerized systems.</a:t>
            </a:r>
            <a:endParaRPr lang="en-US" sz="2100" dirty="0"/>
          </a:p>
        </p:txBody>
      </p:sp>
      <p:pic>
        <p:nvPicPr>
          <p:cNvPr id="13" name="Picture 2">
            <a:extLst>
              <a:ext uri="{FF2B5EF4-FFF2-40B4-BE49-F238E27FC236}">
                <a16:creationId xmlns:a16="http://schemas.microsoft.com/office/drawing/2014/main" id="{0EFFEC03-0204-90CF-E66F-4393412796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4653" y="4079718"/>
            <a:ext cx="7147282" cy="3602404"/>
          </a:xfrm>
          <a:prstGeom prst="rect">
            <a:avLst/>
          </a:prstGeom>
          <a:noFill/>
          <a:effectLst>
            <a:outerShdw blurRad="190500" dist="127000" dir="5400000" algn="t" rotWithShape="0">
              <a:prstClr val="black">
                <a:alpha val="60000"/>
              </a:prstClr>
            </a:outerShdw>
          </a:effectLst>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E9740D3D-DEF1-5E29-19BC-8D1EE1EA0B28}"/>
              </a:ext>
            </a:extLst>
          </p:cNvPr>
          <p:cNvPicPr>
            <a:picLocks noChangeAspect="1"/>
          </p:cNvPicPr>
          <p:nvPr/>
        </p:nvPicPr>
        <p:blipFill>
          <a:blip r:embed="rId4"/>
          <a:stretch>
            <a:fillRect/>
          </a:stretch>
        </p:blipFill>
        <p:spPr>
          <a:xfrm>
            <a:off x="2033864" y="3899386"/>
            <a:ext cx="6485020" cy="396306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5ad7bc6c-e1b4-4137-b0dd-ca30bf4f5c1b-AI"/>
          <p:cNvSpPr/>
          <p:nvPr/>
        </p:nvSpPr>
        <p:spPr>
          <a:xfrm>
            <a:off x="0" y="0"/>
            <a:ext cx="18288000" cy="10287000"/>
          </a:xfrm>
          <a:prstGeom prst="rect">
            <a:avLst/>
          </a:prstGeom>
          <a:solidFill>
            <a:srgbClr val="102A71"/>
          </a:solidFill>
          <a:ln/>
        </p:spPr>
      </p:sp>
      <p:sp>
        <p:nvSpPr>
          <p:cNvPr id="3" name="title-473"/>
          <p:cNvSpPr txBox="1"/>
          <p:nvPr/>
        </p:nvSpPr>
        <p:spPr>
          <a:xfrm>
            <a:off x="762000" y="762000"/>
            <a:ext cx="16797338" cy="1024890"/>
          </a:xfrm>
          <a:prstGeom prst="rect">
            <a:avLst/>
          </a:prstGeom>
          <a:noFill/>
          <a:ln/>
        </p:spPr>
        <p:txBody>
          <a:bodyPr vertOverflow="clip" wrap="none" lIns="0" tIns="0" rIns="0" bIns="0" rtlCol="0" anchor="t"/>
          <a:lstStyle/>
          <a:p>
            <a:pPr marL="0" indent="0" algn="l">
              <a:lnSpc>
                <a:spcPts val="7260"/>
              </a:lnSpc>
              <a:buNone/>
            </a:pPr>
            <a:r>
              <a:rPr lang="en-US" sz="6600" kern="1200" spc="-139" dirty="0">
                <a:solidFill>
                  <a:srgbClr val="FFFDF0"/>
                </a:solidFill>
                <a:latin typeface="Public Sans" panose="00000500000000000000" pitchFamily="2" charset="0"/>
              </a:rPr>
              <a:t>Modular/Mobile Data Centre</a:t>
            </a:r>
            <a:endParaRPr lang="en-US" sz="6600" dirty="0"/>
          </a:p>
        </p:txBody>
      </p:sp>
      <p:sp>
        <p:nvSpPr>
          <p:cNvPr id="4" name="node-diagram-E09j3c-0"/>
          <p:cNvSpPr/>
          <p:nvPr/>
        </p:nvSpPr>
        <p:spPr>
          <a:xfrm>
            <a:off x="619125" y="3071813"/>
            <a:ext cx="8362950" cy="6400800"/>
          </a:xfrm>
          <a:custGeom>
            <a:avLst/>
            <a:gdLst/>
            <a:ahLst/>
            <a:cxnLst/>
            <a:rect l="0" t="0" r="8362950" b="6400800"/>
            <a:pathLst>
              <a:path w="8362950" h="6400800">
                <a:moveTo>
                  <a:pt x="304806" y="0"/>
                </a:moveTo>
                <a:lnTo>
                  <a:pt x="8362950" y="0"/>
                </a:lnTo>
                <a:lnTo>
                  <a:pt x="8362950" y="6400800"/>
                </a:lnTo>
                <a:lnTo>
                  <a:pt x="304806" y="6400800"/>
                </a:lnTo>
                <a:arcTo wR="304806" hR="304806" stAng="5400000" swAng="5400000"/>
                <a:lnTo>
                  <a:pt x="0" y="304806"/>
                </a:lnTo>
                <a:arcTo wR="304806" hR="304806" stAng="10800000" swAng="5400000"/>
                <a:close/>
              </a:path>
            </a:pathLst>
          </a:custGeom>
          <a:solidFill>
            <a:srgbClr val="FBF9EC"/>
          </a:solidFill>
          <a:ln/>
        </p:spPr>
      </p:sp>
      <p:pic>
        <p:nvPicPr>
          <p:cNvPr id="5" name="img-image-diagram-E09j3c-0" descr="preencoded.png"/>
          <p:cNvPicPr>
            <a:picLocks noChangeAspect="1"/>
          </p:cNvPicPr>
          <p:nvPr/>
        </p:nvPicPr>
        <p:blipFill>
          <a:blip r:embed="rId3"/>
          <a:srcRect l="29921" t="31213" r="29059" b="2874"/>
          <a:stretch>
            <a:fillRect/>
          </a:stretch>
        </p:blipFill>
        <p:spPr>
          <a:xfrm>
            <a:off x="619125" y="3071813"/>
            <a:ext cx="8362950" cy="6400800"/>
          </a:xfrm>
          <a:custGeom>
            <a:avLst/>
            <a:gdLst/>
            <a:ahLst/>
            <a:cxnLst/>
            <a:rect l="0" t="0" r="8362950" b="6400800"/>
            <a:pathLst>
              <a:path w="8362950" h="6400800">
                <a:moveTo>
                  <a:pt x="304806" y="0"/>
                </a:moveTo>
                <a:lnTo>
                  <a:pt x="8362950" y="0"/>
                </a:lnTo>
                <a:lnTo>
                  <a:pt x="8362950" y="6400800"/>
                </a:lnTo>
                <a:lnTo>
                  <a:pt x="304806" y="6400800"/>
                </a:lnTo>
                <a:arcTo wR="304806" hR="304806" stAng="5400000" swAng="5400000"/>
                <a:lnTo>
                  <a:pt x="0" y="304806"/>
                </a:lnTo>
                <a:arcTo wR="304806" hR="304806" stAng="10800000" swAng="5400000"/>
                <a:close/>
              </a:path>
            </a:pathLst>
          </a:custGeom>
        </p:spPr>
      </p:pic>
      <p:sp>
        <p:nvSpPr>
          <p:cNvPr id="7" name="headingtext-diagram-E09j3c-0-1"/>
          <p:cNvSpPr txBox="1"/>
          <p:nvPr/>
        </p:nvSpPr>
        <p:spPr>
          <a:xfrm>
            <a:off x="3154157" y="8781129"/>
            <a:ext cx="2947988" cy="443865"/>
          </a:xfrm>
          <a:prstGeom prst="rect">
            <a:avLst/>
          </a:prstGeom>
          <a:noFill/>
          <a:ln/>
        </p:spPr>
        <p:txBody>
          <a:bodyPr vertOverflow="clip" wrap="none" lIns="0" tIns="0" rIns="0" bIns="0" rtlCol="0" anchor="t"/>
          <a:lstStyle/>
          <a:p>
            <a:pPr marL="0" indent="0" algn="l">
              <a:lnSpc>
                <a:spcPts val="2700"/>
              </a:lnSpc>
              <a:buNone/>
            </a:pPr>
            <a:r>
              <a:rPr lang="en-US" sz="1800" kern="1200" spc="22" dirty="0">
                <a:solidFill>
                  <a:schemeClr val="bg1"/>
                </a:solidFill>
                <a:latin typeface="Public Sans" panose="00000500000000000000" pitchFamily="2" charset="0"/>
              </a:rPr>
              <a:t>Fre-fabricated Modular DC</a:t>
            </a:r>
            <a:endParaRPr lang="en-US" sz="1800" dirty="0">
              <a:solidFill>
                <a:schemeClr val="bg1"/>
              </a:solidFill>
            </a:endParaRPr>
          </a:p>
        </p:txBody>
      </p:sp>
      <p:sp>
        <p:nvSpPr>
          <p:cNvPr id="8" name="node-diagram-E09j3c-1"/>
          <p:cNvSpPr/>
          <p:nvPr/>
        </p:nvSpPr>
        <p:spPr>
          <a:xfrm>
            <a:off x="9363075" y="3071813"/>
            <a:ext cx="8362950" cy="6400800"/>
          </a:xfrm>
          <a:custGeom>
            <a:avLst/>
            <a:gdLst/>
            <a:ahLst/>
            <a:cxnLst/>
            <a:rect l="0" t="0" r="8362950" b="6400800"/>
            <a:pathLst>
              <a:path w="8362950" h="6400800">
                <a:moveTo>
                  <a:pt x="0" y="0"/>
                </a:moveTo>
                <a:lnTo>
                  <a:pt x="8058144" y="0"/>
                </a:lnTo>
                <a:arcTo wR="304806" hR="304806" stAng="16200000" swAng="5400000"/>
                <a:lnTo>
                  <a:pt x="8362950" y="6095994"/>
                </a:lnTo>
                <a:arcTo wR="304806" hR="304806" stAng="0" swAng="5400000"/>
                <a:lnTo>
                  <a:pt x="0" y="6400800"/>
                </a:lnTo>
                <a:close/>
              </a:path>
            </a:pathLst>
          </a:custGeom>
          <a:solidFill>
            <a:srgbClr val="FBF9EC"/>
          </a:solidFill>
          <a:ln/>
        </p:spPr>
      </p:sp>
      <p:pic>
        <p:nvPicPr>
          <p:cNvPr id="9" name="img-image-diagram-E09j3c-1" descr="preencoded.png"/>
          <p:cNvPicPr>
            <a:picLocks noChangeAspect="1"/>
          </p:cNvPicPr>
          <p:nvPr/>
        </p:nvPicPr>
        <p:blipFill>
          <a:blip r:embed="rId4"/>
          <a:srcRect l="33988" r="14078" b="88"/>
          <a:stretch>
            <a:fillRect/>
          </a:stretch>
        </p:blipFill>
        <p:spPr>
          <a:xfrm>
            <a:off x="9363075" y="3233744"/>
            <a:ext cx="8362950" cy="6238868"/>
          </a:xfrm>
          <a:custGeom>
            <a:avLst/>
            <a:gdLst/>
            <a:ahLst/>
            <a:cxnLst/>
            <a:rect l="0" t="0" r="8362950" b="6238868"/>
            <a:pathLst>
              <a:path w="8362950" h="6238868">
                <a:moveTo>
                  <a:pt x="0" y="0"/>
                </a:moveTo>
                <a:lnTo>
                  <a:pt x="8065855" y="0"/>
                </a:lnTo>
                <a:arcTo wR="297095" hR="297095" stAng="16200000" swAng="5400000"/>
                <a:lnTo>
                  <a:pt x="8362950" y="5941773"/>
                </a:lnTo>
                <a:arcTo wR="297095" hR="297095" stAng="0" swAng="5400000"/>
                <a:lnTo>
                  <a:pt x="0" y="6238868"/>
                </a:lnTo>
                <a:close/>
              </a:path>
            </a:pathLst>
          </a:custGeom>
        </p:spPr>
      </p:pic>
      <p:sp>
        <p:nvSpPr>
          <p:cNvPr id="11" name="headingtext-diagram-E09j3c-1-2"/>
          <p:cNvSpPr txBox="1"/>
          <p:nvPr/>
        </p:nvSpPr>
        <p:spPr>
          <a:xfrm>
            <a:off x="15268575" y="8748713"/>
            <a:ext cx="2290763" cy="443865"/>
          </a:xfrm>
          <a:prstGeom prst="rect">
            <a:avLst/>
          </a:prstGeom>
          <a:noFill/>
          <a:ln/>
        </p:spPr>
        <p:txBody>
          <a:bodyPr vertOverflow="clip" wrap="none" lIns="0" tIns="0" rIns="0" bIns="0" rtlCol="0" anchor="t"/>
          <a:lstStyle/>
          <a:p>
            <a:pPr marL="0" indent="0" algn="l">
              <a:lnSpc>
                <a:spcPts val="2700"/>
              </a:lnSpc>
              <a:buNone/>
            </a:pPr>
            <a:r>
              <a:rPr lang="en-US" sz="1800" kern="1200" spc="22" dirty="0">
                <a:latin typeface="Public Sans" panose="00000500000000000000" pitchFamily="2" charset="0"/>
              </a:rPr>
              <a:t>Container/Mobile DC</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4f75c0a7-1cf6-4fff-b154-615a112ddd04-AI"/>
          <p:cNvSpPr/>
          <p:nvPr/>
        </p:nvSpPr>
        <p:spPr>
          <a:xfrm>
            <a:off x="0" y="0"/>
            <a:ext cx="18288000" cy="10287000"/>
          </a:xfrm>
          <a:prstGeom prst="rect">
            <a:avLst/>
          </a:prstGeom>
          <a:solidFill>
            <a:srgbClr val="102A71"/>
          </a:solidFill>
          <a:ln/>
        </p:spPr>
      </p:sp>
      <p:sp>
        <p:nvSpPr>
          <p:cNvPr id="3" name="title-457"/>
          <p:cNvSpPr txBox="1"/>
          <p:nvPr/>
        </p:nvSpPr>
        <p:spPr>
          <a:xfrm>
            <a:off x="762000" y="1379220"/>
            <a:ext cx="7653337" cy="2444115"/>
          </a:xfrm>
          <a:prstGeom prst="rect">
            <a:avLst/>
          </a:prstGeom>
          <a:noFill/>
          <a:ln/>
        </p:spPr>
        <p:txBody>
          <a:bodyPr vertOverflow="clip" wrap="square" lIns="0" tIns="0" rIns="0" bIns="0" rtlCol="0" anchor="t"/>
          <a:lstStyle/>
          <a:p>
            <a:pPr marL="0" indent="0" algn="l">
              <a:lnSpc>
                <a:spcPts val="6160"/>
              </a:lnSpc>
              <a:buNone/>
            </a:pPr>
            <a:r>
              <a:rPr lang="en-US" sz="5400" kern="1200" spc="-113" dirty="0">
                <a:solidFill>
                  <a:srgbClr val="FFFDF0"/>
                </a:solidFill>
                <a:latin typeface="Public Sans" panose="00000500000000000000" pitchFamily="2" charset="0"/>
              </a:rPr>
              <a:t>Globally Accepted</a:t>
            </a:r>
            <a:r>
              <a:rPr lang="en-US" sz="5400" dirty="0">
                <a:solidFill>
                  <a:srgbClr val="000000"/>
                </a:solidFill>
              </a:rPr>
              <a:t>
</a:t>
            </a:r>
            <a:r>
              <a:rPr lang="en-US" sz="5400" kern="1200" spc="-113" dirty="0">
                <a:solidFill>
                  <a:srgbClr val="FFFDF0"/>
                </a:solidFill>
                <a:latin typeface="Public Sans" panose="00000500000000000000" pitchFamily="2" charset="0"/>
              </a:rPr>
              <a:t>Data Centre</a:t>
            </a:r>
            <a:r>
              <a:rPr lang="en-US" sz="5400" dirty="0">
                <a:solidFill>
                  <a:srgbClr val="000000"/>
                </a:solidFill>
              </a:rPr>
              <a:t>
</a:t>
            </a:r>
            <a:r>
              <a:rPr lang="en-US" sz="5400" kern="1200" spc="-113" dirty="0">
                <a:solidFill>
                  <a:srgbClr val="FFFDF0"/>
                </a:solidFill>
                <a:latin typeface="Public Sans" panose="00000500000000000000" pitchFamily="2" charset="0"/>
              </a:rPr>
              <a:t>Semi-Standards Overview</a:t>
            </a:r>
            <a:endParaRPr lang="en-US" sz="5400" dirty="0"/>
          </a:p>
        </p:txBody>
      </p:sp>
      <p:sp>
        <p:nvSpPr>
          <p:cNvPr id="4" name="label"/>
          <p:cNvSpPr/>
          <p:nvPr/>
        </p:nvSpPr>
        <p:spPr>
          <a:xfrm>
            <a:off x="762000" y="762000"/>
            <a:ext cx="4362450" cy="390525"/>
          </a:xfrm>
          <a:prstGeom prst="roundRect">
            <a:avLst>
              <a:gd name="adj" fmla="val 24387805"/>
            </a:avLst>
          </a:prstGeom>
          <a:solidFill>
            <a:srgbClr val="F5C400"/>
          </a:solidFill>
          <a:ln/>
        </p:spPr>
      </p:sp>
      <p:sp>
        <p:nvSpPr>
          <p:cNvPr id="5" name="label-447"/>
          <p:cNvSpPr txBox="1"/>
          <p:nvPr/>
        </p:nvSpPr>
        <p:spPr>
          <a:xfrm>
            <a:off x="990600" y="800100"/>
            <a:ext cx="3938588" cy="415290"/>
          </a:xfrm>
          <a:prstGeom prst="rect">
            <a:avLst/>
          </a:prstGeom>
          <a:noFill/>
          <a:ln/>
        </p:spPr>
        <p:txBody>
          <a:bodyPr vertOverflow="clip" wrap="square" lIns="0" tIns="0" rIns="0" bIns="0" rtlCol="0" anchor="t"/>
          <a:lstStyle/>
          <a:p>
            <a:pPr marL="0" indent="0" algn="l">
              <a:buNone/>
            </a:pPr>
            <a:r>
              <a:rPr lang="en-US" sz="2100" dirty="0">
                <a:solidFill>
                  <a:srgbClr val="102A71"/>
                </a:solidFill>
                <a:latin typeface="Public Sans" panose="00000500000000000000" pitchFamily="2" charset="0"/>
              </a:rPr>
              <a:t>Industry Compliance Standards</a:t>
            </a:r>
            <a:endParaRPr lang="en-US" sz="2100" dirty="0"/>
          </a:p>
        </p:txBody>
      </p:sp>
      <p:sp>
        <p:nvSpPr>
          <p:cNvPr id="6" name="node-diagram-WACFtQ-0"/>
          <p:cNvSpPr/>
          <p:nvPr/>
        </p:nvSpPr>
        <p:spPr>
          <a:xfrm>
            <a:off x="9144000" y="762000"/>
            <a:ext cx="4171950" cy="3161585"/>
          </a:xfrm>
          <a:prstGeom prst="roundRect">
            <a:avLst>
              <a:gd name="adj" fmla="val 7862"/>
            </a:avLst>
          </a:prstGeom>
          <a:solidFill>
            <a:srgbClr val="FBF9EC"/>
          </a:solidFill>
          <a:ln/>
        </p:spPr>
      </p:sp>
      <p:sp>
        <p:nvSpPr>
          <p:cNvPr id="7" name="icon-diagram-WACFtQ-0"/>
          <p:cNvSpPr/>
          <p:nvPr/>
        </p:nvSpPr>
        <p:spPr>
          <a:xfrm>
            <a:off x="9448800" y="1066800"/>
            <a:ext cx="457200" cy="457200"/>
          </a:xfrm>
          <a:prstGeom prst="roundRect">
            <a:avLst>
              <a:gd name="adj" fmla="val 16667"/>
            </a:avLst>
          </a:prstGeom>
          <a:solidFill>
            <a:srgbClr val="001840">
              <a:alpha val="5000"/>
            </a:srgbClr>
          </a:solidFill>
          <a:ln/>
        </p:spPr>
      </p:sp>
      <p:pic>
        <p:nvPicPr>
          <p:cNvPr id="8" name="SVG"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63100" y="1181100"/>
            <a:ext cx="228600" cy="228600"/>
          </a:xfrm>
          <a:prstGeom prst="rect">
            <a:avLst/>
          </a:prstGeom>
        </p:spPr>
      </p:pic>
      <p:sp>
        <p:nvSpPr>
          <p:cNvPr id="9" name="headingtext-diagram-WACFtQ-0-1"/>
          <p:cNvSpPr txBox="1"/>
          <p:nvPr/>
        </p:nvSpPr>
        <p:spPr>
          <a:xfrm>
            <a:off x="9448800" y="1866900"/>
            <a:ext cx="3595688" cy="443865"/>
          </a:xfrm>
          <a:prstGeom prst="rect">
            <a:avLst/>
          </a:prstGeom>
          <a:noFill/>
          <a:ln/>
        </p:spPr>
        <p:txBody>
          <a:bodyPr vertOverflow="clip" wrap="none" lIns="0" tIns="0" rIns="0" bIns="0" rtlCol="0" anchor="t"/>
          <a:lstStyle/>
          <a:p>
            <a:pPr>
              <a:lnSpc>
                <a:spcPts val="2730"/>
              </a:lnSpc>
            </a:pPr>
            <a:r>
              <a:rPr lang="en-US" sz="2100" kern="1200" spc="-44" dirty="0">
                <a:solidFill>
                  <a:srgbClr val="001840"/>
                </a:solidFill>
                <a:latin typeface="Public Sans" panose="00000500000000000000" pitchFamily="2" charset="0"/>
              </a:rPr>
              <a:t>TIA-</a:t>
            </a:r>
            <a:r>
              <a:rPr lang="en-US" sz="2100" spc="-44" dirty="0">
                <a:solidFill>
                  <a:srgbClr val="001840"/>
                </a:solidFill>
                <a:latin typeface="Public Sans" panose="00000500000000000000" pitchFamily="2" charset="0"/>
              </a:rPr>
              <a:t>942</a:t>
            </a:r>
            <a:endParaRPr lang="en-US" sz="2100" dirty="0"/>
          </a:p>
        </p:txBody>
      </p:sp>
      <p:sp>
        <p:nvSpPr>
          <p:cNvPr id="10" name="bodytext-diagram-WACFtQ-0-1"/>
          <p:cNvSpPr txBox="1"/>
          <p:nvPr/>
        </p:nvSpPr>
        <p:spPr>
          <a:xfrm>
            <a:off x="9448800" y="2289810"/>
            <a:ext cx="3595688" cy="14725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Telecommunications Industry Association standard provides specific ratings for facility infrastructure.</a:t>
            </a:r>
            <a:endParaRPr lang="en-US" sz="1800" dirty="0"/>
          </a:p>
        </p:txBody>
      </p:sp>
      <p:sp>
        <p:nvSpPr>
          <p:cNvPr id="11" name="node-diagram-WACFtQ-1"/>
          <p:cNvSpPr/>
          <p:nvPr/>
        </p:nvSpPr>
        <p:spPr>
          <a:xfrm>
            <a:off x="13716000" y="762001"/>
            <a:ext cx="4171950" cy="4581782"/>
          </a:xfrm>
          <a:prstGeom prst="roundRect">
            <a:avLst>
              <a:gd name="adj" fmla="val 7306"/>
            </a:avLst>
          </a:prstGeom>
          <a:solidFill>
            <a:srgbClr val="FBF9EC"/>
          </a:solidFill>
          <a:ln/>
        </p:spPr>
      </p:sp>
      <p:sp>
        <p:nvSpPr>
          <p:cNvPr id="12" name="icon-diagram-WACFtQ-1"/>
          <p:cNvSpPr/>
          <p:nvPr/>
        </p:nvSpPr>
        <p:spPr>
          <a:xfrm>
            <a:off x="14020800" y="1066800"/>
            <a:ext cx="457200" cy="457200"/>
          </a:xfrm>
          <a:prstGeom prst="roundRect">
            <a:avLst>
              <a:gd name="adj" fmla="val 16667"/>
            </a:avLst>
          </a:prstGeom>
          <a:solidFill>
            <a:srgbClr val="001840">
              <a:alpha val="5000"/>
            </a:srgbClr>
          </a:solidFill>
          <a:ln/>
        </p:spPr>
      </p:sp>
      <p:pic>
        <p:nvPicPr>
          <p:cNvPr id="13" name="SVG"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135100" y="1181100"/>
            <a:ext cx="228600" cy="228600"/>
          </a:xfrm>
          <a:prstGeom prst="rect">
            <a:avLst/>
          </a:prstGeom>
        </p:spPr>
      </p:pic>
      <p:sp>
        <p:nvSpPr>
          <p:cNvPr id="14" name="headingtext-diagram-WACFtQ-1-2"/>
          <p:cNvSpPr txBox="1"/>
          <p:nvPr/>
        </p:nvSpPr>
        <p:spPr>
          <a:xfrm>
            <a:off x="14020800" y="1866900"/>
            <a:ext cx="359568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ISO/IEC 22237</a:t>
            </a:r>
            <a:endParaRPr lang="en-US" sz="2100" dirty="0"/>
          </a:p>
        </p:txBody>
      </p:sp>
      <p:sp>
        <p:nvSpPr>
          <p:cNvPr id="15" name="bodytext-diagram-WACFtQ-1-2"/>
          <p:cNvSpPr txBox="1"/>
          <p:nvPr/>
        </p:nvSpPr>
        <p:spPr>
          <a:xfrm>
            <a:off x="14020800" y="2289810"/>
            <a:ext cx="3595688" cy="2214801"/>
          </a:xfrm>
          <a:prstGeom prst="rect">
            <a:avLst/>
          </a:prstGeom>
          <a:noFill/>
          <a:ln/>
        </p:spPr>
        <p:txBody>
          <a:bodyPr vertOverflow="clip" wrap="square" lIns="0" tIns="0" rIns="0" bIns="0" rtlCol="0" anchor="t"/>
          <a:lstStyle/>
          <a:p>
            <a:pPr>
              <a:lnSpc>
                <a:spcPts val="2700"/>
              </a:lnSpc>
            </a:pPr>
            <a:r>
              <a:rPr lang="en-US" spc="22" dirty="0">
                <a:solidFill>
                  <a:srgbClr val="001840"/>
                </a:solidFill>
                <a:latin typeface="Public Sans" panose="00000500000000000000" pitchFamily="2" charset="0"/>
              </a:rPr>
              <a:t>An international standard offering a holistic approach to the planning, construction, and operation of data center facilities.</a:t>
            </a:r>
          </a:p>
        </p:txBody>
      </p:sp>
      <p:sp>
        <p:nvSpPr>
          <p:cNvPr id="16" name="node-diagram-WACFtQ-2"/>
          <p:cNvSpPr/>
          <p:nvPr/>
        </p:nvSpPr>
        <p:spPr>
          <a:xfrm>
            <a:off x="9144000" y="4184273"/>
            <a:ext cx="4171950" cy="2667039"/>
          </a:xfrm>
          <a:prstGeom prst="roundRect">
            <a:avLst>
              <a:gd name="adj" fmla="val 7306"/>
            </a:avLst>
          </a:prstGeom>
          <a:solidFill>
            <a:srgbClr val="FBF9EC"/>
          </a:solidFill>
          <a:ln/>
        </p:spPr>
      </p:sp>
      <p:sp>
        <p:nvSpPr>
          <p:cNvPr id="17" name="icon-diagram-WACFtQ-2"/>
          <p:cNvSpPr/>
          <p:nvPr/>
        </p:nvSpPr>
        <p:spPr>
          <a:xfrm>
            <a:off x="9448800" y="4489072"/>
            <a:ext cx="457200" cy="457200"/>
          </a:xfrm>
          <a:prstGeom prst="roundRect">
            <a:avLst>
              <a:gd name="adj" fmla="val 16667"/>
            </a:avLst>
          </a:prstGeom>
          <a:solidFill>
            <a:srgbClr val="001840">
              <a:alpha val="5000"/>
            </a:srgbClr>
          </a:solidFill>
          <a:ln/>
        </p:spPr>
      </p:sp>
      <p:pic>
        <p:nvPicPr>
          <p:cNvPr id="18" name="SVG"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63100" y="4582120"/>
            <a:ext cx="228600" cy="228600"/>
          </a:xfrm>
          <a:prstGeom prst="rect">
            <a:avLst/>
          </a:prstGeom>
        </p:spPr>
      </p:pic>
      <p:sp>
        <p:nvSpPr>
          <p:cNvPr id="19" name="headingtext-diagram-WACFtQ-2-3"/>
          <p:cNvSpPr txBox="1"/>
          <p:nvPr/>
        </p:nvSpPr>
        <p:spPr>
          <a:xfrm>
            <a:off x="9448800" y="4920872"/>
            <a:ext cx="359568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EN 50600</a:t>
            </a:r>
            <a:endParaRPr lang="en-US" sz="2100" dirty="0"/>
          </a:p>
        </p:txBody>
      </p:sp>
      <p:sp>
        <p:nvSpPr>
          <p:cNvPr id="20" name="bodytext-diagram-WACFtQ-2-3"/>
          <p:cNvSpPr txBox="1"/>
          <p:nvPr/>
        </p:nvSpPr>
        <p:spPr>
          <a:xfrm>
            <a:off x="9448800" y="5343782"/>
            <a:ext cx="3595688" cy="1507530"/>
          </a:xfrm>
          <a:prstGeom prst="rect">
            <a:avLst/>
          </a:prstGeom>
          <a:noFill/>
          <a:ln/>
        </p:spPr>
        <p:txBody>
          <a:bodyPr vertOverflow="clip" wrap="square" lIns="0" tIns="0" rIns="0" bIns="0" rtlCol="0" anchor="t"/>
          <a:lstStyle/>
          <a:p>
            <a:pPr>
              <a:lnSpc>
                <a:spcPts val="2700"/>
              </a:lnSpc>
            </a:pPr>
            <a:r>
              <a:rPr lang="en-US" spc="22" dirty="0">
                <a:solidFill>
                  <a:srgbClr val="001840"/>
                </a:solidFill>
                <a:latin typeface="Public Sans" panose="00000500000000000000" pitchFamily="2" charset="0"/>
              </a:rPr>
              <a:t>A European series of standards covering building construction, power supply, environmental control, and security systems.</a:t>
            </a:r>
          </a:p>
        </p:txBody>
      </p:sp>
      <p:sp>
        <p:nvSpPr>
          <p:cNvPr id="21" name="node-diagram-WACFtQ-3"/>
          <p:cNvSpPr/>
          <p:nvPr/>
        </p:nvSpPr>
        <p:spPr>
          <a:xfrm>
            <a:off x="13716000" y="5651421"/>
            <a:ext cx="4171950" cy="3876675"/>
          </a:xfrm>
          <a:prstGeom prst="roundRect">
            <a:avLst>
              <a:gd name="adj" fmla="val 7862"/>
            </a:avLst>
          </a:prstGeom>
          <a:solidFill>
            <a:srgbClr val="FBF9EC"/>
          </a:solidFill>
          <a:ln/>
        </p:spPr>
      </p:sp>
      <p:sp>
        <p:nvSpPr>
          <p:cNvPr id="22" name="icon-diagram-WACFtQ-3"/>
          <p:cNvSpPr/>
          <p:nvPr/>
        </p:nvSpPr>
        <p:spPr>
          <a:xfrm>
            <a:off x="14020800" y="5956221"/>
            <a:ext cx="457200" cy="457200"/>
          </a:xfrm>
          <a:prstGeom prst="roundRect">
            <a:avLst>
              <a:gd name="adj" fmla="val 16667"/>
            </a:avLst>
          </a:prstGeom>
          <a:solidFill>
            <a:srgbClr val="001840">
              <a:alpha val="5000"/>
            </a:srgbClr>
          </a:solidFill>
          <a:ln/>
        </p:spPr>
      </p:sp>
      <p:pic>
        <p:nvPicPr>
          <p:cNvPr id="23" name="SVG"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135100" y="6070521"/>
            <a:ext cx="228600" cy="228600"/>
          </a:xfrm>
          <a:prstGeom prst="rect">
            <a:avLst/>
          </a:prstGeom>
        </p:spPr>
      </p:pic>
      <p:sp>
        <p:nvSpPr>
          <p:cNvPr id="24" name="headingtext-diagram-WACFtQ-3-4"/>
          <p:cNvSpPr txBox="1"/>
          <p:nvPr/>
        </p:nvSpPr>
        <p:spPr>
          <a:xfrm>
            <a:off x="14020800" y="6756321"/>
            <a:ext cx="3595688" cy="443865"/>
          </a:xfrm>
          <a:prstGeom prst="rect">
            <a:avLst/>
          </a:prstGeom>
          <a:noFill/>
          <a:ln/>
        </p:spPr>
        <p:txBody>
          <a:bodyPr vertOverflow="clip" wrap="none" lIns="0" tIns="0" rIns="0" bIns="0" rtlCol="0" anchor="t"/>
          <a:lstStyle/>
          <a:p>
            <a:pPr marL="0" indent="0" algn="l">
              <a:lnSpc>
                <a:spcPts val="2730"/>
              </a:lnSpc>
              <a:buNone/>
            </a:pPr>
            <a:r>
              <a:rPr lang="en-US" sz="2100" kern="1200" spc="-44" dirty="0">
                <a:solidFill>
                  <a:srgbClr val="001840"/>
                </a:solidFill>
                <a:latin typeface="Public Sans" panose="00000500000000000000" pitchFamily="2" charset="0"/>
              </a:rPr>
              <a:t>Vendor Guidelines</a:t>
            </a:r>
            <a:endParaRPr lang="en-US" sz="2100" dirty="0"/>
          </a:p>
        </p:txBody>
      </p:sp>
      <p:sp>
        <p:nvSpPr>
          <p:cNvPr id="25" name="bodytext-diagram-WACFtQ-3-4"/>
          <p:cNvSpPr txBox="1"/>
          <p:nvPr/>
        </p:nvSpPr>
        <p:spPr>
          <a:xfrm>
            <a:off x="14020800" y="7179231"/>
            <a:ext cx="3595688" cy="1472565"/>
          </a:xfrm>
          <a:prstGeom prst="rect">
            <a:avLst/>
          </a:prstGeom>
          <a:noFill/>
          <a:ln/>
        </p:spPr>
        <p:txBody>
          <a:bodyPr vertOverflow="clip" wrap="square" lIns="0" tIns="0" rIns="0" bIns="0" rtlCol="0" anchor="t"/>
          <a:lstStyle/>
          <a:p>
            <a:pPr marL="0" indent="0" algn="l">
              <a:lnSpc>
                <a:spcPts val="2700"/>
              </a:lnSpc>
              <a:buNone/>
            </a:pPr>
            <a:r>
              <a:rPr lang="en-US" sz="1800" kern="1200" spc="22" dirty="0">
                <a:solidFill>
                  <a:srgbClr val="001840"/>
                </a:solidFill>
                <a:latin typeface="Public Sans" panose="00000500000000000000" pitchFamily="2" charset="0"/>
              </a:rPr>
              <a:t>Proprietary frameworks from Uptime Institute, Oracle, IBM, HP, and APC-Schneider guide facility tiers.</a:t>
            </a:r>
            <a:endParaRPr lang="en-US" sz="1800" dirty="0"/>
          </a:p>
        </p:txBody>
      </p:sp>
      <p:sp>
        <p:nvSpPr>
          <p:cNvPr id="28" name="node-diagram-WACFtQ-2">
            <a:extLst>
              <a:ext uri="{FF2B5EF4-FFF2-40B4-BE49-F238E27FC236}">
                <a16:creationId xmlns:a16="http://schemas.microsoft.com/office/drawing/2014/main" id="{B5339B10-CFAB-C653-2F8C-3A062746E999}"/>
              </a:ext>
            </a:extLst>
          </p:cNvPr>
          <p:cNvSpPr/>
          <p:nvPr/>
        </p:nvSpPr>
        <p:spPr>
          <a:xfrm>
            <a:off x="9144000" y="7112001"/>
            <a:ext cx="4171950" cy="2416096"/>
          </a:xfrm>
          <a:prstGeom prst="roundRect">
            <a:avLst>
              <a:gd name="adj" fmla="val 7306"/>
            </a:avLst>
          </a:prstGeom>
          <a:solidFill>
            <a:srgbClr val="FBF9EC"/>
          </a:solidFill>
          <a:ln/>
        </p:spPr>
      </p:sp>
      <p:sp>
        <p:nvSpPr>
          <p:cNvPr id="29" name="headingtext-diagram-WACFtQ-2-3">
            <a:extLst>
              <a:ext uri="{FF2B5EF4-FFF2-40B4-BE49-F238E27FC236}">
                <a16:creationId xmlns:a16="http://schemas.microsoft.com/office/drawing/2014/main" id="{22AE0597-A037-1357-792F-3347A70F64AD}"/>
              </a:ext>
            </a:extLst>
          </p:cNvPr>
          <p:cNvSpPr txBox="1"/>
          <p:nvPr/>
        </p:nvSpPr>
        <p:spPr>
          <a:xfrm>
            <a:off x="9448800" y="7775257"/>
            <a:ext cx="3595688" cy="443865"/>
          </a:xfrm>
          <a:prstGeom prst="rect">
            <a:avLst/>
          </a:prstGeom>
          <a:noFill/>
          <a:ln/>
        </p:spPr>
        <p:txBody>
          <a:bodyPr vertOverflow="clip" wrap="none" lIns="0" tIns="0" rIns="0" bIns="0" rtlCol="0" anchor="t"/>
          <a:lstStyle/>
          <a:p>
            <a:pPr>
              <a:lnSpc>
                <a:spcPts val="2730"/>
              </a:lnSpc>
            </a:pPr>
            <a:r>
              <a:rPr lang="en-US" sz="2400" dirty="0"/>
              <a:t>ASHRAE 90.4-2019</a:t>
            </a:r>
            <a:endParaRPr lang="en-US" sz="2100" dirty="0"/>
          </a:p>
        </p:txBody>
      </p:sp>
      <p:sp>
        <p:nvSpPr>
          <p:cNvPr id="30" name="bodytext-diagram-WACFtQ-2-3">
            <a:extLst>
              <a:ext uri="{FF2B5EF4-FFF2-40B4-BE49-F238E27FC236}">
                <a16:creationId xmlns:a16="http://schemas.microsoft.com/office/drawing/2014/main" id="{B7EF477A-947B-AD82-9009-3DFF70CCF518}"/>
              </a:ext>
            </a:extLst>
          </p:cNvPr>
          <p:cNvSpPr txBox="1"/>
          <p:nvPr/>
        </p:nvSpPr>
        <p:spPr>
          <a:xfrm>
            <a:off x="9448800" y="8197155"/>
            <a:ext cx="3867150" cy="1507530"/>
          </a:xfrm>
          <a:prstGeom prst="rect">
            <a:avLst/>
          </a:prstGeom>
          <a:noFill/>
          <a:ln/>
        </p:spPr>
        <p:txBody>
          <a:bodyPr vertOverflow="clip" wrap="square" lIns="0" tIns="0" rIns="0" bIns="0" rtlCol="0" anchor="t"/>
          <a:lstStyle/>
          <a:p>
            <a:pPr>
              <a:lnSpc>
                <a:spcPts val="2700"/>
              </a:lnSpc>
            </a:pPr>
            <a:r>
              <a:rPr lang="en-US" spc="22" dirty="0">
                <a:solidFill>
                  <a:srgbClr val="001840"/>
                </a:solidFill>
                <a:latin typeface="Public Sans" panose="00000500000000000000" pitchFamily="2" charset="0"/>
              </a:rPr>
              <a:t>Energy-efficiency standard specifically for data center mechanical and electrical systems.</a:t>
            </a:r>
          </a:p>
        </p:txBody>
      </p:sp>
      <p:sp>
        <p:nvSpPr>
          <p:cNvPr id="31" name="icon-diagram-WACFtQ-1">
            <a:extLst>
              <a:ext uri="{FF2B5EF4-FFF2-40B4-BE49-F238E27FC236}">
                <a16:creationId xmlns:a16="http://schemas.microsoft.com/office/drawing/2014/main" id="{3B7384CA-3452-65CD-4BD8-5404B111ABFF}"/>
              </a:ext>
            </a:extLst>
          </p:cNvPr>
          <p:cNvSpPr/>
          <p:nvPr/>
        </p:nvSpPr>
        <p:spPr>
          <a:xfrm>
            <a:off x="9448800" y="7209652"/>
            <a:ext cx="457200" cy="457200"/>
          </a:xfrm>
          <a:prstGeom prst="roundRect">
            <a:avLst>
              <a:gd name="adj" fmla="val 16667"/>
            </a:avLst>
          </a:prstGeom>
          <a:solidFill>
            <a:srgbClr val="001840">
              <a:alpha val="5000"/>
            </a:srgbClr>
          </a:solidFill>
          <a:ln/>
        </p:spPr>
      </p:sp>
      <p:pic>
        <p:nvPicPr>
          <p:cNvPr id="32" name="SVG" descr="preencoded.png">
            <a:extLst>
              <a:ext uri="{FF2B5EF4-FFF2-40B4-BE49-F238E27FC236}">
                <a16:creationId xmlns:a16="http://schemas.microsoft.com/office/drawing/2014/main" id="{4CDBE020-FB6C-64C3-A79E-D3F15C98D3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63100" y="7323952"/>
            <a:ext cx="228600" cy="228600"/>
          </a:xfrm>
          <a:prstGeom prst="rect">
            <a:avLst/>
          </a:prstGeom>
        </p:spPr>
      </p:pic>
      <p:sp>
        <p:nvSpPr>
          <p:cNvPr id="33" name="headingtext-diagram-WACFtQ-0-1">
            <a:extLst>
              <a:ext uri="{FF2B5EF4-FFF2-40B4-BE49-F238E27FC236}">
                <a16:creationId xmlns:a16="http://schemas.microsoft.com/office/drawing/2014/main" id="{E775AA6C-BF2A-DE8B-D787-ED2834DF72DD}"/>
              </a:ext>
            </a:extLst>
          </p:cNvPr>
          <p:cNvSpPr txBox="1"/>
          <p:nvPr/>
        </p:nvSpPr>
        <p:spPr>
          <a:xfrm>
            <a:off x="762000" y="4941604"/>
            <a:ext cx="5548312" cy="402180"/>
          </a:xfrm>
          <a:prstGeom prst="rect">
            <a:avLst/>
          </a:prstGeom>
          <a:noFill/>
          <a:ln/>
        </p:spPr>
        <p:txBody>
          <a:bodyPr vertOverflow="clip" wrap="none" lIns="0" tIns="0" rIns="0" bIns="0" rtlCol="0" anchor="t"/>
          <a:lstStyle/>
          <a:p>
            <a:pPr>
              <a:lnSpc>
                <a:spcPts val="2730"/>
              </a:lnSpc>
            </a:pPr>
            <a:r>
              <a:rPr lang="en-US" sz="2800" b="1" spc="-44" dirty="0">
                <a:solidFill>
                  <a:srgbClr val="FFFF00"/>
                </a:solidFill>
                <a:latin typeface="Public Sans" panose="00000500000000000000" pitchFamily="2" charset="0"/>
              </a:rPr>
              <a:t>Key Compliance and Security Standards</a:t>
            </a:r>
          </a:p>
        </p:txBody>
      </p:sp>
      <p:sp>
        <p:nvSpPr>
          <p:cNvPr id="36" name="Rectangle 2">
            <a:extLst>
              <a:ext uri="{FF2B5EF4-FFF2-40B4-BE49-F238E27FC236}">
                <a16:creationId xmlns:a16="http://schemas.microsoft.com/office/drawing/2014/main" id="{84B2B7A3-C7A2-B09F-8EBF-EB842B441359}"/>
              </a:ext>
            </a:extLst>
          </p:cNvPr>
          <p:cNvSpPr>
            <a:spLocks noChangeArrowheads="1"/>
          </p:cNvSpPr>
          <p:nvPr/>
        </p:nvSpPr>
        <p:spPr bwMode="auto">
          <a:xfrm>
            <a:off x="821523" y="5500925"/>
            <a:ext cx="6700854"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bg1"/>
                </a:solidFill>
                <a:effectLst/>
                <a:latin typeface="Google Sans"/>
              </a:rPr>
              <a:t>ISO 27001:</a:t>
            </a:r>
            <a:r>
              <a:rPr kumimoji="0" lang="en-US" altLang="en-US" sz="2400" b="0" i="0" u="none" strike="noStrike" cap="none" normalizeH="0" baseline="0" dirty="0">
                <a:ln>
                  <a:noFill/>
                </a:ln>
                <a:solidFill>
                  <a:schemeClr val="bg1"/>
                </a:solidFill>
                <a:effectLst/>
                <a:latin typeface="Google Sans"/>
              </a:rPr>
              <a:t> Covers Information Security Management Systems (ISMS).</a:t>
            </a:r>
          </a:p>
          <a:p>
            <a:pPr marL="457200" marR="0" lvl="0" indent="-45720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bg1"/>
                </a:solidFill>
                <a:effectLst/>
                <a:latin typeface="Google Sans"/>
              </a:rPr>
              <a:t>SOC 2:</a:t>
            </a:r>
            <a:r>
              <a:rPr kumimoji="0" lang="en-US" altLang="en-US" sz="2400" b="0" i="0" u="none" strike="noStrike" cap="none" normalizeH="0" baseline="0" dirty="0">
                <a:ln>
                  <a:noFill/>
                </a:ln>
                <a:solidFill>
                  <a:schemeClr val="bg1"/>
                </a:solidFill>
                <a:effectLst/>
                <a:latin typeface="Google Sans"/>
              </a:rPr>
              <a:t> Focuses on security, availability, and processing integrity.</a:t>
            </a:r>
          </a:p>
          <a:p>
            <a:pPr marL="457200" marR="0" lvl="0" indent="-45720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bg1"/>
                </a:solidFill>
                <a:effectLst/>
                <a:latin typeface="Google Sans"/>
                <a:hlinkClick r:id="rId11">
                  <a:extLst>
                    <a:ext uri="{A12FA001-AC4F-418D-AE19-62706E023703}">
                      <ahyp:hlinkClr xmlns:ahyp="http://schemas.microsoft.com/office/drawing/2018/hyperlinkcolor" val="tx"/>
                    </a:ext>
                  </a:extLst>
                </a:hlinkClick>
              </a:rPr>
              <a:t>PCI DSS</a:t>
            </a:r>
            <a:r>
              <a:rPr kumimoji="0" lang="en-US" altLang="en-US" sz="2400" b="1" i="0" u="none" strike="noStrike" cap="none" normalizeH="0" baseline="0" dirty="0">
                <a:ln>
                  <a:noFill/>
                </a:ln>
                <a:solidFill>
                  <a:schemeClr val="bg1"/>
                </a:solidFill>
                <a:effectLst/>
                <a:latin typeface="Google Sans"/>
              </a:rPr>
              <a:t>:</a:t>
            </a:r>
            <a:r>
              <a:rPr kumimoji="0" lang="en-US" altLang="en-US" sz="2400" b="0" i="0" u="none" strike="noStrike" cap="none" normalizeH="0" baseline="0" dirty="0">
                <a:ln>
                  <a:noFill/>
                </a:ln>
                <a:solidFill>
                  <a:schemeClr val="bg1"/>
                </a:solidFill>
                <a:effectLst/>
                <a:latin typeface="Google Sans"/>
              </a:rPr>
              <a:t> Mandatory for data centers handling credit card information.</a:t>
            </a:r>
          </a:p>
          <a:p>
            <a:pPr marL="457200" marR="0" lvl="0" indent="-45720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bg1"/>
                </a:solidFill>
                <a:effectLst/>
                <a:latin typeface="Google Sans"/>
                <a:hlinkClick r:id="rId12">
                  <a:extLst>
                    <a:ext uri="{A12FA001-AC4F-418D-AE19-62706E023703}">
                      <ahyp:hlinkClr xmlns:ahyp="http://schemas.microsoft.com/office/drawing/2018/hyperlinkcolor" val="tx"/>
                    </a:ext>
                  </a:extLst>
                </a:hlinkClick>
              </a:rPr>
              <a:t>GDPR</a:t>
            </a:r>
            <a:r>
              <a:rPr kumimoji="0" lang="en-US" altLang="en-US" sz="2400" b="1" i="0" u="none" strike="noStrike" cap="none" normalizeH="0" baseline="0" dirty="0">
                <a:ln>
                  <a:noFill/>
                </a:ln>
                <a:solidFill>
                  <a:schemeClr val="bg1"/>
                </a:solidFill>
                <a:effectLst/>
                <a:latin typeface="Google Sans"/>
              </a:rPr>
              <a:t>:</a:t>
            </a:r>
            <a:r>
              <a:rPr kumimoji="0" lang="en-US" altLang="en-US" sz="2400" b="0" i="0" u="none" strike="noStrike" cap="none" normalizeH="0" baseline="0" dirty="0">
                <a:ln>
                  <a:noFill/>
                </a:ln>
                <a:solidFill>
                  <a:schemeClr val="bg1"/>
                </a:solidFill>
                <a:effectLst/>
                <a:latin typeface="Google Sans"/>
              </a:rPr>
              <a:t> Crucial for data privacy in European operations</a:t>
            </a:r>
            <a:r>
              <a:rPr kumimoji="0" lang="en-US" altLang="en-US" sz="2400" b="0" i="0" u="none" strike="noStrike" cap="none" normalizeH="0" baseline="0" dirty="0">
                <a:ln>
                  <a:noFill/>
                </a:ln>
                <a:solidFill>
                  <a:schemeClr val="bg1"/>
                </a:solidFill>
                <a:effectLst/>
              </a:rPr>
              <a:t> </a:t>
            </a:r>
            <a:endParaRPr kumimoji="0" lang="en-US" altLang="en-US" sz="3600" b="0" i="0" u="none" strike="noStrike" cap="none" normalizeH="0" baseline="0" dirty="0">
              <a:ln>
                <a:noFill/>
              </a:ln>
              <a:solidFill>
                <a:schemeClr val="bg1"/>
              </a:solidFill>
              <a:effectLst/>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f12a9ae9-8e72-42a1-bd05-b3be47f58b5c-AI"/>
          <p:cNvSpPr/>
          <p:nvPr/>
        </p:nvSpPr>
        <p:spPr>
          <a:xfrm>
            <a:off x="0" y="0"/>
            <a:ext cx="18288000" cy="10287000"/>
          </a:xfrm>
          <a:prstGeom prst="rect">
            <a:avLst/>
          </a:prstGeom>
          <a:solidFill>
            <a:srgbClr val="102A71"/>
          </a:solidFill>
          <a:ln/>
        </p:spPr>
      </p:sp>
      <p:sp>
        <p:nvSpPr>
          <p:cNvPr id="3" name="subtitle-432"/>
          <p:cNvSpPr txBox="1"/>
          <p:nvPr/>
        </p:nvSpPr>
        <p:spPr>
          <a:xfrm>
            <a:off x="762000" y="7159228"/>
            <a:ext cx="7653337" cy="2463165"/>
          </a:xfrm>
          <a:prstGeom prst="rect">
            <a:avLst/>
          </a:prstGeom>
          <a:noFill/>
          <a:ln/>
        </p:spPr>
        <p:txBody>
          <a:bodyPr vertOverflow="clip" wrap="square" lIns="0" tIns="0" rIns="0" bIns="0" rtlCol="0" anchor="t"/>
          <a:lstStyle/>
          <a:p>
            <a:pPr marL="0" indent="0" algn="l">
              <a:lnSpc>
                <a:spcPts val="3730"/>
              </a:lnSpc>
              <a:buNone/>
            </a:pPr>
            <a:r>
              <a:rPr lang="en-US" sz="2700" kern="1200" spc="32" dirty="0">
                <a:solidFill>
                  <a:srgbClr val="FFFDF0">
                    <a:alpha val="80000"/>
                  </a:srgbClr>
                </a:solidFill>
                <a:latin typeface="Public Sans" panose="00000500000000000000" pitchFamily="2" charset="0"/>
              </a:rPr>
              <a:t>Understanding the infrastructure standards defined by the Uptime Institute for data centre reliability, ranging from basic single-path systems to fully fault-tolerant, multi-path environments.</a:t>
            </a:r>
            <a:endParaRPr lang="en-US" sz="2700" dirty="0"/>
          </a:p>
        </p:txBody>
      </p:sp>
      <p:sp>
        <p:nvSpPr>
          <p:cNvPr id="4" name="title-427"/>
          <p:cNvSpPr txBox="1"/>
          <p:nvPr/>
        </p:nvSpPr>
        <p:spPr>
          <a:xfrm>
            <a:off x="762000" y="762000"/>
            <a:ext cx="7653337" cy="1663065"/>
          </a:xfrm>
          <a:prstGeom prst="rect">
            <a:avLst/>
          </a:prstGeom>
          <a:noFill/>
          <a:ln/>
        </p:spPr>
        <p:txBody>
          <a:bodyPr vertOverflow="clip" wrap="square" lIns="0" tIns="0" rIns="0" bIns="0" rtlCol="0" anchor="t"/>
          <a:lstStyle/>
          <a:p>
            <a:pPr marL="0" indent="0" algn="l">
              <a:lnSpc>
                <a:spcPts val="6160"/>
              </a:lnSpc>
              <a:buNone/>
            </a:pPr>
            <a:r>
              <a:rPr lang="en-US" sz="5400" kern="1200" spc="-113" dirty="0">
                <a:solidFill>
                  <a:srgbClr val="FFFDF0"/>
                </a:solidFill>
                <a:latin typeface="Public Sans" panose="00000500000000000000" pitchFamily="2" charset="0"/>
              </a:rPr>
              <a:t>Data Centre</a:t>
            </a:r>
            <a:r>
              <a:rPr lang="en-US" sz="5400" dirty="0">
                <a:solidFill>
                  <a:srgbClr val="000000"/>
                </a:solidFill>
              </a:rPr>
              <a:t>
</a:t>
            </a:r>
            <a:r>
              <a:rPr lang="en-US" sz="5400" kern="1200" spc="-113" dirty="0">
                <a:solidFill>
                  <a:srgbClr val="FFFDF0"/>
                </a:solidFill>
                <a:latin typeface="Public Sans" panose="00000500000000000000" pitchFamily="2" charset="0"/>
              </a:rPr>
              <a:t>Tier (Rating) Overview</a:t>
            </a:r>
            <a:endParaRPr lang="en-US" sz="5400" dirty="0"/>
          </a:p>
        </p:txBody>
      </p:sp>
      <p:pic>
        <p:nvPicPr>
          <p:cNvPr id="5" name="alternatedatadrivenpoints4node-layer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00" y="952500"/>
            <a:ext cx="8381881" cy="8381881"/>
          </a:xfrm>
          <a:prstGeom prst="rect">
            <a:avLst/>
          </a:prstGeom>
        </p:spPr>
      </p:pic>
      <p:sp>
        <p:nvSpPr>
          <p:cNvPr id="6" name="spanMainText-497"/>
          <p:cNvSpPr txBox="1"/>
          <p:nvPr/>
        </p:nvSpPr>
        <p:spPr>
          <a:xfrm>
            <a:off x="10784920" y="2188012"/>
            <a:ext cx="242888" cy="624840"/>
          </a:xfrm>
          <a:prstGeom prst="rect">
            <a:avLst/>
          </a:prstGeom>
          <a:noFill/>
          <a:ln/>
        </p:spPr>
        <p:txBody>
          <a:bodyPr vertOverflow="clip" wrap="none" lIns="0" tIns="0" rIns="0" bIns="0" rtlCol="0" anchor="t"/>
          <a:lstStyle/>
          <a:p>
            <a:pPr marL="0" indent="0" algn="ctr">
              <a:lnSpc>
                <a:spcPts val="4200"/>
              </a:lnSpc>
              <a:buNone/>
            </a:pPr>
            <a:r>
              <a:rPr lang="en-US" sz="4200" dirty="0">
                <a:solidFill>
                  <a:srgbClr val="FFFDF0"/>
                </a:solidFill>
                <a:latin typeface="Public Sans Light" panose="00000400000000000000" pitchFamily="2" charset="0"/>
              </a:rPr>
              <a:t>1</a:t>
            </a:r>
            <a:endParaRPr lang="en-US" sz="4200" dirty="0"/>
          </a:p>
        </p:txBody>
      </p:sp>
      <p:sp>
        <p:nvSpPr>
          <p:cNvPr id="7" name="bodytext-diagram-eJRLhz-0-1"/>
          <p:cNvSpPr txBox="1"/>
          <p:nvPr/>
        </p:nvSpPr>
        <p:spPr>
          <a:xfrm>
            <a:off x="9855994" y="3117652"/>
            <a:ext cx="2109788" cy="1129665"/>
          </a:xfrm>
          <a:prstGeom prst="rect">
            <a:avLst/>
          </a:prstGeom>
          <a:noFill/>
          <a:ln/>
        </p:spPr>
        <p:txBody>
          <a:bodyPr vertOverflow="clip" wrap="square" lIns="0" tIns="0" rIns="0" bIns="0" rtlCol="0" anchor="t"/>
          <a:lstStyle/>
          <a:p>
            <a:pPr marL="0" indent="0" algn="ctr">
              <a:lnSpc>
                <a:spcPts val="2700"/>
              </a:lnSpc>
              <a:buNone/>
            </a:pPr>
            <a:r>
              <a:rPr lang="en-US" sz="1800" kern="1200" spc="22" dirty="0">
                <a:solidFill>
                  <a:srgbClr val="FFFDF0">
                    <a:alpha val="80000"/>
                  </a:srgbClr>
                </a:solidFill>
                <a:latin typeface="Public Sans" panose="00000500000000000000" pitchFamily="2" charset="0"/>
              </a:rPr>
              <a:t>Single path for power and cooling; no redundancy.</a:t>
            </a:r>
            <a:endParaRPr lang="en-US" sz="1800" dirty="0"/>
          </a:p>
        </p:txBody>
      </p:sp>
      <p:sp>
        <p:nvSpPr>
          <p:cNvPr id="8" name="spanMainText-410"/>
          <p:cNvSpPr txBox="1"/>
          <p:nvPr/>
        </p:nvSpPr>
        <p:spPr>
          <a:xfrm>
            <a:off x="14383227" y="1747242"/>
            <a:ext cx="347663" cy="624840"/>
          </a:xfrm>
          <a:prstGeom prst="rect">
            <a:avLst/>
          </a:prstGeom>
          <a:noFill/>
          <a:ln/>
        </p:spPr>
        <p:txBody>
          <a:bodyPr vertOverflow="clip" wrap="none" lIns="0" tIns="0" rIns="0" bIns="0" rtlCol="0" anchor="t"/>
          <a:lstStyle/>
          <a:p>
            <a:pPr marL="0" indent="0" algn="ctr">
              <a:lnSpc>
                <a:spcPts val="4200"/>
              </a:lnSpc>
              <a:buNone/>
            </a:pPr>
            <a:r>
              <a:rPr lang="en-US" sz="4200" dirty="0">
                <a:solidFill>
                  <a:srgbClr val="FFFDF0"/>
                </a:solidFill>
                <a:latin typeface="Public Sans Light" panose="00000400000000000000" pitchFamily="2" charset="0"/>
              </a:rPr>
              <a:t>2</a:t>
            </a:r>
            <a:endParaRPr lang="en-US" sz="4200" dirty="0"/>
          </a:p>
        </p:txBody>
      </p:sp>
      <p:sp>
        <p:nvSpPr>
          <p:cNvPr id="9" name="bodytext-diagram-eJRLhz-1-2"/>
          <p:cNvSpPr txBox="1"/>
          <p:nvPr/>
        </p:nvSpPr>
        <p:spPr>
          <a:xfrm>
            <a:off x="13409295" y="2676882"/>
            <a:ext cx="2290763" cy="1129665"/>
          </a:xfrm>
          <a:prstGeom prst="rect">
            <a:avLst/>
          </a:prstGeom>
          <a:noFill/>
          <a:ln/>
        </p:spPr>
        <p:txBody>
          <a:bodyPr vertOverflow="clip" wrap="square" lIns="0" tIns="0" rIns="0" bIns="0" rtlCol="0" anchor="t"/>
          <a:lstStyle/>
          <a:p>
            <a:pPr marL="0" indent="0" algn="ctr">
              <a:lnSpc>
                <a:spcPts val="2700"/>
              </a:lnSpc>
              <a:buNone/>
            </a:pPr>
            <a:r>
              <a:rPr lang="en-US" sz="1800" kern="1200" spc="22" dirty="0">
                <a:solidFill>
                  <a:srgbClr val="FFFDF0">
                    <a:alpha val="80000"/>
                  </a:srgbClr>
                </a:solidFill>
                <a:latin typeface="Public Sans" panose="00000500000000000000" pitchFamily="2" charset="0"/>
              </a:rPr>
              <a:t>Single path with N+1 redundant components.</a:t>
            </a:r>
            <a:endParaRPr lang="en-US" sz="1800" dirty="0"/>
          </a:p>
        </p:txBody>
      </p:sp>
      <p:sp>
        <p:nvSpPr>
          <p:cNvPr id="10" name="spanMainText-407"/>
          <p:cNvSpPr txBox="1"/>
          <p:nvPr/>
        </p:nvSpPr>
        <p:spPr>
          <a:xfrm>
            <a:off x="11164134" y="6151126"/>
            <a:ext cx="366713" cy="624840"/>
          </a:xfrm>
          <a:prstGeom prst="rect">
            <a:avLst/>
          </a:prstGeom>
          <a:noFill/>
          <a:ln/>
        </p:spPr>
        <p:txBody>
          <a:bodyPr vertOverflow="clip" wrap="none" lIns="0" tIns="0" rIns="0" bIns="0" rtlCol="0" anchor="t"/>
          <a:lstStyle/>
          <a:p>
            <a:pPr marL="0" indent="0" algn="ctr">
              <a:lnSpc>
                <a:spcPts val="4200"/>
              </a:lnSpc>
              <a:buNone/>
            </a:pPr>
            <a:r>
              <a:rPr lang="en-US" sz="4200" dirty="0">
                <a:solidFill>
                  <a:srgbClr val="FFFDF0"/>
                </a:solidFill>
                <a:latin typeface="Public Sans Light" panose="00000400000000000000" pitchFamily="2" charset="0"/>
              </a:rPr>
              <a:t>3</a:t>
            </a:r>
            <a:endParaRPr lang="en-US" sz="4200" dirty="0"/>
          </a:p>
        </p:txBody>
      </p:sp>
      <p:sp>
        <p:nvSpPr>
          <p:cNvPr id="11" name="bodytext-diagram-eJRLhz-2-3"/>
          <p:cNvSpPr txBox="1"/>
          <p:nvPr/>
        </p:nvSpPr>
        <p:spPr>
          <a:xfrm>
            <a:off x="9964221" y="7080766"/>
            <a:ext cx="2767013" cy="1129665"/>
          </a:xfrm>
          <a:prstGeom prst="rect">
            <a:avLst/>
          </a:prstGeom>
          <a:noFill/>
          <a:ln/>
        </p:spPr>
        <p:txBody>
          <a:bodyPr vertOverflow="clip" wrap="square" lIns="0" tIns="0" rIns="0" bIns="0" rtlCol="0" anchor="t"/>
          <a:lstStyle/>
          <a:p>
            <a:pPr marL="0" indent="0" algn="ctr">
              <a:lnSpc>
                <a:spcPts val="2700"/>
              </a:lnSpc>
              <a:buNone/>
            </a:pPr>
            <a:r>
              <a:rPr lang="en-US" sz="1800" kern="1200" spc="22" dirty="0">
                <a:solidFill>
                  <a:srgbClr val="FFFDF0">
                    <a:alpha val="80000"/>
                  </a:srgbClr>
                </a:solidFill>
                <a:latin typeface="Public Sans" panose="00000500000000000000" pitchFamily="2" charset="0"/>
              </a:rPr>
              <a:t>Multiple power/cooling paths; concurrently maintainable.</a:t>
            </a:r>
            <a:endParaRPr lang="en-US" sz="1800" dirty="0"/>
          </a:p>
        </p:txBody>
      </p:sp>
      <p:sp>
        <p:nvSpPr>
          <p:cNvPr id="12" name="spanMainText-411"/>
          <p:cNvSpPr txBox="1"/>
          <p:nvPr/>
        </p:nvSpPr>
        <p:spPr>
          <a:xfrm>
            <a:off x="15456814" y="5773103"/>
            <a:ext cx="366713" cy="624840"/>
          </a:xfrm>
          <a:prstGeom prst="rect">
            <a:avLst/>
          </a:prstGeom>
          <a:noFill/>
          <a:ln/>
        </p:spPr>
        <p:txBody>
          <a:bodyPr vertOverflow="clip" wrap="none" lIns="0" tIns="0" rIns="0" bIns="0" rtlCol="0" anchor="t"/>
          <a:lstStyle/>
          <a:p>
            <a:pPr marL="0" indent="0" algn="ctr">
              <a:lnSpc>
                <a:spcPts val="4200"/>
              </a:lnSpc>
              <a:buNone/>
            </a:pPr>
            <a:r>
              <a:rPr lang="en-US" sz="4200" dirty="0">
                <a:solidFill>
                  <a:srgbClr val="FFFDF0"/>
                </a:solidFill>
                <a:latin typeface="Public Sans Light" panose="00000400000000000000" pitchFamily="2" charset="0"/>
              </a:rPr>
              <a:t>4</a:t>
            </a:r>
            <a:endParaRPr lang="en-US" sz="4200" dirty="0"/>
          </a:p>
        </p:txBody>
      </p:sp>
      <p:sp>
        <p:nvSpPr>
          <p:cNvPr id="13" name="bodytext-diagram-eJRLhz-3-4"/>
          <p:cNvSpPr txBox="1"/>
          <p:nvPr/>
        </p:nvSpPr>
        <p:spPr>
          <a:xfrm>
            <a:off x="14398228" y="6702743"/>
            <a:ext cx="2481263" cy="786765"/>
          </a:xfrm>
          <a:prstGeom prst="rect">
            <a:avLst/>
          </a:prstGeom>
          <a:noFill/>
          <a:ln/>
        </p:spPr>
        <p:txBody>
          <a:bodyPr vertOverflow="clip" wrap="square" lIns="0" tIns="0" rIns="0" bIns="0" rtlCol="0" anchor="t"/>
          <a:lstStyle/>
          <a:p>
            <a:pPr marL="0" indent="0" algn="ctr">
              <a:lnSpc>
                <a:spcPts val="2700"/>
              </a:lnSpc>
              <a:buNone/>
            </a:pPr>
            <a:r>
              <a:rPr lang="en-US" sz="1800" kern="1200" spc="22" dirty="0">
                <a:solidFill>
                  <a:srgbClr val="FFFDF0">
                    <a:alpha val="80000"/>
                  </a:srgbClr>
                </a:solidFill>
                <a:latin typeface="Public Sans" panose="00000500000000000000" pitchFamily="2" charset="0"/>
              </a:rPr>
              <a:t>Fault-tolerant with multiple active paths.</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1214</TotalTime>
  <Words>1790</Words>
  <Application>Microsoft Office PowerPoint</Application>
  <PresentationFormat>Custom</PresentationFormat>
  <Paragraphs>246</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Public Sans</vt:lpstr>
      <vt:lpstr>Public Sans Light</vt:lpstr>
      <vt:lpstr>Google Sans</vt:lpstr>
      <vt:lpstr>Google Sans Text</vt: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SLIDE CRAFT TECHNOLOGIES PRIVATE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Exporter Version:1.0.4</dc:title>
  <dc:subject> </dc:subject>
  <dc:creator>Presentations.AI</dc:creator>
  <cp:lastModifiedBy>Hemanta Baral</cp:lastModifiedBy>
  <cp:revision>19</cp:revision>
  <dcterms:created xsi:type="dcterms:W3CDTF">2026-05-14T07:24:50Z</dcterms:created>
  <dcterms:modified xsi:type="dcterms:W3CDTF">2026-05-15T03:45:48Z</dcterms:modified>
</cp:coreProperties>
</file>