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4"/>
  </p:notesMasterIdLst>
  <p:sldIdLst>
    <p:sldId id="394" r:id="rId2"/>
    <p:sldId id="388" r:id="rId3"/>
    <p:sldId id="596" r:id="rId4"/>
    <p:sldId id="597" r:id="rId5"/>
    <p:sldId id="598" r:id="rId6"/>
    <p:sldId id="580" r:id="rId7"/>
    <p:sldId id="584" r:id="rId8"/>
    <p:sldId id="585" r:id="rId9"/>
    <p:sldId id="586" r:id="rId10"/>
    <p:sldId id="583" r:id="rId11"/>
    <p:sldId id="609" r:id="rId12"/>
    <p:sldId id="416" r:id="rId13"/>
    <p:sldId id="475" r:id="rId14"/>
    <p:sldId id="476" r:id="rId15"/>
    <p:sldId id="492" r:id="rId16"/>
    <p:sldId id="610" r:id="rId17"/>
    <p:sldId id="482" r:id="rId18"/>
    <p:sldId id="589" r:id="rId19"/>
    <p:sldId id="404" r:id="rId20"/>
    <p:sldId id="403" r:id="rId21"/>
    <p:sldId id="400" r:id="rId22"/>
    <p:sldId id="599" r:id="rId23"/>
    <p:sldId id="600" r:id="rId24"/>
    <p:sldId id="601" r:id="rId25"/>
    <p:sldId id="603" r:id="rId26"/>
    <p:sldId id="604" r:id="rId27"/>
    <p:sldId id="605" r:id="rId28"/>
    <p:sldId id="606" r:id="rId29"/>
    <p:sldId id="607" r:id="rId30"/>
    <p:sldId id="557" r:id="rId31"/>
    <p:sldId id="558" r:id="rId32"/>
    <p:sldId id="559" r:id="rId33"/>
    <p:sldId id="560" r:id="rId34"/>
    <p:sldId id="611" r:id="rId35"/>
    <p:sldId id="569" r:id="rId36"/>
    <p:sldId id="570" r:id="rId37"/>
    <p:sldId id="420" r:id="rId38"/>
    <p:sldId id="421" r:id="rId39"/>
    <p:sldId id="422" r:id="rId40"/>
    <p:sldId id="423" r:id="rId41"/>
    <p:sldId id="424" r:id="rId42"/>
    <p:sldId id="534" r:id="rId43"/>
    <p:sldId id="541" r:id="rId44"/>
    <p:sldId id="542" r:id="rId45"/>
    <p:sldId id="543" r:id="rId46"/>
    <p:sldId id="377" r:id="rId47"/>
    <p:sldId id="561" r:id="rId48"/>
    <p:sldId id="562" r:id="rId49"/>
    <p:sldId id="563" r:id="rId50"/>
    <p:sldId id="382" r:id="rId51"/>
    <p:sldId id="383" r:id="rId52"/>
    <p:sldId id="516" r:id="rId53"/>
    <p:sldId id="384" r:id="rId54"/>
    <p:sldId id="385" r:id="rId55"/>
    <p:sldId id="387" r:id="rId56"/>
    <p:sldId id="564" r:id="rId57"/>
    <p:sldId id="565" r:id="rId58"/>
    <p:sldId id="434" r:id="rId59"/>
    <p:sldId id="480" r:id="rId60"/>
    <p:sldId id="464" r:id="rId61"/>
    <p:sldId id="466" r:id="rId62"/>
    <p:sldId id="467" r:id="rId63"/>
    <p:sldId id="468" r:id="rId64"/>
    <p:sldId id="470" r:id="rId65"/>
    <p:sldId id="471" r:id="rId66"/>
    <p:sldId id="472" r:id="rId67"/>
    <p:sldId id="473" r:id="rId68"/>
    <p:sldId id="435" r:id="rId69"/>
    <p:sldId id="536" r:id="rId70"/>
    <p:sldId id="537" r:id="rId71"/>
    <p:sldId id="538" r:id="rId72"/>
    <p:sldId id="539" r:id="rId73"/>
    <p:sldId id="409" r:id="rId74"/>
    <p:sldId id="410" r:id="rId75"/>
    <p:sldId id="417" r:id="rId76"/>
    <p:sldId id="418" r:id="rId77"/>
    <p:sldId id="531" r:id="rId78"/>
    <p:sldId id="540" r:id="rId79"/>
    <p:sldId id="535" r:id="rId80"/>
    <p:sldId id="494" r:id="rId81"/>
    <p:sldId id="571" r:id="rId82"/>
    <p:sldId id="389" r:id="rId8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107" d="100"/>
          <a:sy n="107" d="100"/>
        </p:scale>
        <p:origin x="754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16DC-13C9-4C47-8147-90F05720F742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6D002-89BF-4F75-B5CC-1868C9479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6D002-89BF-4F75-B5CC-1868C94797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8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62252-CE40-4B0C-AA87-F7EC1919DF8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9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 pitchFamily="-111" charset="-128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C51629-D063-4D36-8EA2-2A38413249A3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464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5EAC81-AF4F-420A-8430-5F09A34DF758}" type="slidenum">
              <a:rPr lang="en-US">
                <a:latin typeface="Arial" pitchFamily="34" charset="0"/>
              </a:rPr>
              <a:pPr/>
              <a:t>61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73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/>
              <a:t>	</a:t>
            </a:r>
            <a:endParaRPr lang="zh-CN" altLang="en-US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FEFE30-C108-45E3-9177-50EB5D3B4B04}" type="slidenum">
              <a:rPr lang="en-US" altLang="zh-CN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2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1D50D-73A9-46ED-9211-AB1A869AAF33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66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435846"/>
            <a:ext cx="9144000" cy="1707654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 userDrawn="1">
            <p:ph type="dt" sz="half" idx="10"/>
          </p:nvPr>
        </p:nvSpPr>
        <p:spPr>
          <a:xfrm>
            <a:off x="6727032" y="4889718"/>
            <a:ext cx="1920240" cy="274320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14/05/2026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 userDrawn="1">
            <p:ph type="ftr" sz="quarter" idx="11"/>
          </p:nvPr>
        </p:nvSpPr>
        <p:spPr>
          <a:xfrm>
            <a:off x="4380077" y="4876006"/>
            <a:ext cx="2350681" cy="273844"/>
          </a:xfrm>
        </p:spPr>
        <p:txBody>
          <a:bodyPr/>
          <a:lstStyle>
            <a:lvl1pPr>
              <a:defRPr sz="80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 userDrawn="1">
            <p:ph type="sldNum" sz="quarter" idx="12"/>
          </p:nvPr>
        </p:nvSpPr>
        <p:spPr>
          <a:xfrm>
            <a:off x="8647272" y="4890194"/>
            <a:ext cx="365760" cy="273844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389EC3-CF9C-49AB-9275-616651EE00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32503"/>
            <a:ext cx="996332" cy="843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9"/>
            <a:ext cx="8229600" cy="328955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2"/>
            <a:ext cx="1777470" cy="419457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395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31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219822"/>
            <a:ext cx="9144000" cy="192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3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083223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4536419"/>
            <a:ext cx="1279837" cy="35329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14/05/2026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7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4458704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4454260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4343441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4340806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.jpg"/>
          <p:cNvPicPr>
            <a:picLocks noChangeAspect="1"/>
          </p:cNvPicPr>
          <p:nvPr/>
        </p:nvPicPr>
        <p:blipFill>
          <a:blip r:embed="rId15" cstate="print"/>
          <a:srcRect t="51799"/>
          <a:stretch>
            <a:fillRect/>
          </a:stretch>
        </p:blipFill>
        <p:spPr>
          <a:xfrm>
            <a:off x="0" y="3507854"/>
            <a:ext cx="9144000" cy="1615108"/>
          </a:xfrm>
          <a:prstGeom prst="rect">
            <a:avLst/>
          </a:prstGeom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14/05/2026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 b="0">
                <a:solidFill>
                  <a:srgbClr val="00B0F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BB6ACC-A357-4BAC-93F1-767D0B62A56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32503"/>
            <a:ext cx="996332" cy="843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8.jpeg"/><Relationship Id="rId7" Type="http://schemas.openxmlformats.org/officeDocument/2006/relationships/hyperlink" Target="https://hemantabaral.wordpres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emantabaral.com.np/" TargetMode="External"/><Relationship Id="rId5" Type="http://schemas.openxmlformats.org/officeDocument/2006/relationships/hyperlink" Target="mailto:hemantabaral@yahoo.com" TargetMode="External"/><Relationship Id="rId10" Type="http://schemas.openxmlformats.org/officeDocument/2006/relationships/image" Target="../media/image11.jfif"/><Relationship Id="rId4" Type="http://schemas.openxmlformats.org/officeDocument/2006/relationships/hyperlink" Target="mailto:hemanta.baral@gmail.com" TargetMode="External"/><Relationship Id="rId9" Type="http://schemas.openxmlformats.org/officeDocument/2006/relationships/image" Target="../media/image10.jf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itc.gov.np/" TargetMode="External"/><Relationship Id="rId3" Type="http://schemas.openxmlformats.org/officeDocument/2006/relationships/hyperlink" Target="http://www.datahub.com.np/" TargetMode="External"/><Relationship Id="rId7" Type="http://schemas.openxmlformats.org/officeDocument/2006/relationships/hyperlink" Target="http://www.ohmdc.com/" TargetMode="External"/><Relationship Id="rId2" Type="http://schemas.openxmlformats.org/officeDocument/2006/relationships/hyperlink" Target="http://www.silverlining.com.np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yntegrate.com.np/" TargetMode="External"/><Relationship Id="rId5" Type="http://schemas.openxmlformats.org/officeDocument/2006/relationships/hyperlink" Target="http://www.accessworld.net/" TargetMode="External"/><Relationship Id="rId4" Type="http://schemas.openxmlformats.org/officeDocument/2006/relationships/hyperlink" Target="http://www.cloudhimalaya.com/" TargetMode="External"/><Relationship Id="rId9" Type="http://schemas.openxmlformats.org/officeDocument/2006/relationships/hyperlink" Target="http://www.doit.gov.np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silverlining.com.np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2.jpeg"/><Relationship Id="rId7" Type="http://schemas.openxmlformats.org/officeDocument/2006/relationships/image" Target="../media/image5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silverlining.com.np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png"/><Relationship Id="rId3" Type="http://schemas.openxmlformats.org/officeDocument/2006/relationships/image" Target="../media/image47.png"/><Relationship Id="rId7" Type="http://schemas.openxmlformats.org/officeDocument/2006/relationships/image" Target="../media/image98.jpe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339502"/>
            <a:ext cx="8660068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ambria" pitchFamily="18" charset="0"/>
                <a:cs typeface="Subisu Sans 2"/>
              </a:rPr>
              <a:t>PRESENTATION </a:t>
            </a:r>
            <a:br>
              <a:rPr lang="en-US" sz="3200" dirty="0">
                <a:solidFill>
                  <a:srgbClr val="C00000"/>
                </a:solidFill>
                <a:latin typeface="Cambria" pitchFamily="18" charset="0"/>
                <a:cs typeface="Subisu Sans 2"/>
              </a:rPr>
            </a:br>
            <a:r>
              <a:rPr lang="en-US" sz="3200" dirty="0">
                <a:solidFill>
                  <a:srgbClr val="C00000"/>
                </a:solidFill>
                <a:latin typeface="Cambria" pitchFamily="18" charset="0"/>
                <a:cs typeface="Subisu Sans 2"/>
              </a:rPr>
              <a:t>on</a:t>
            </a:r>
            <a:br>
              <a:rPr lang="en-US" sz="3200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  <a:cs typeface="Subisu Sans 2"/>
              </a:rPr>
              <a:t>DATA CENTRE INFRASTRUCTURE </a:t>
            </a:r>
            <a:br>
              <a:rPr lang="en-US" sz="3200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  <a:cs typeface="Subisu Sans 2"/>
              </a:rPr>
            </a:b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  <a:cs typeface="Subisu Sans 2"/>
              </a:rPr>
              <a:t>&amp;</a:t>
            </a:r>
            <a:br>
              <a:rPr lang="en-US" sz="3200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  <a:cs typeface="Subisu Sans 2"/>
              </a:rPr>
            </a:b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Product/Service Portfolio of SLPL and OhmDC</a:t>
            </a:r>
          </a:p>
        </p:txBody>
      </p:sp>
      <p:sp>
        <p:nvSpPr>
          <p:cNvPr id="205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50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80112" y="2928323"/>
            <a:ext cx="3240360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dirty="0">
                <a:latin typeface="Calibri" panose="020F0502020204030204" pitchFamily="34" charset="0"/>
              </a:rPr>
              <a:t>By: </a:t>
            </a:r>
            <a:r>
              <a:rPr lang="en-US" sz="1600" b="1" dirty="0"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200" i="1" dirty="0">
                <a:latin typeface="Calibri" panose="020F0502020204030204" pitchFamily="34" charset="0"/>
              </a:rPr>
              <a:t>Chief Operating Officer (COO)</a:t>
            </a:r>
          </a:p>
          <a:p>
            <a:pPr algn="ctr">
              <a:spcAft>
                <a:spcPts val="200"/>
              </a:spcAft>
            </a:pPr>
            <a:r>
              <a:rPr lang="en-US" sz="1600" b="1" dirty="0">
                <a:latin typeface="Calibri" panose="020F0502020204030204" pitchFamily="34" charset="0"/>
              </a:rPr>
              <a:t>Silver Lining Data Centre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849172"/>
            <a:ext cx="1512168" cy="59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00690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95300" y="267494"/>
            <a:ext cx="8153400" cy="6286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Contents at a Glance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1043608" y="1059582"/>
            <a:ext cx="6696744" cy="3312368"/>
          </a:xfrm>
        </p:spPr>
        <p:txBody>
          <a:bodyPr>
            <a:normAutofit/>
          </a:bodyPr>
          <a:lstStyle/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Terminologies (IT, ICT, IoT, Cloud Computing, Data Centre)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Data Centre Standards, ISO Standards, Data Centre (Rating/Tiers)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Data Centre Manpower Certification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Types of Data Centre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Major Components of Data Centre Infrastructure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Major Components of Data Centre</a:t>
            </a:r>
          </a:p>
          <a:p>
            <a:pPr marL="739775" indent="-342900" algn="just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Data Centre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1445714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95536" y="358924"/>
            <a:ext cx="8153400" cy="6286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1. Terminologies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971600" y="987574"/>
            <a:ext cx="7488832" cy="2736304"/>
          </a:xfrm>
        </p:spPr>
        <p:txBody>
          <a:bodyPr>
            <a:normAutofit/>
          </a:bodyPr>
          <a:lstStyle/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Electricity, Frequency, ON/OFF (0,1 – Binary Numbers), Machine Level Programming Language</a:t>
            </a:r>
          </a:p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IT (Information Technology – Computing only; Standalone - IPO Cycle)</a:t>
            </a:r>
          </a:p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ICT (Information Communication Technology) – Networking; Internet</a:t>
            </a:r>
          </a:p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IoT (Internet of Things) – Sensors, Devices, Internet and Cloud</a:t>
            </a:r>
          </a:p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Data Centre (On Premises, Cloud)</a:t>
            </a:r>
          </a:p>
          <a:p>
            <a:pPr marL="739775" indent="-342900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+mj-lt"/>
              <a:buAutoNum type="alphaLcParenR"/>
            </a:pPr>
            <a:r>
              <a:rPr lang="en-US" sz="1600" dirty="0">
                <a:latin typeface="Calibri" pitchFamily="34" charset="0"/>
                <a:ea typeface="ＭＳ Ｐゴシック" pitchFamily="34" charset="-128"/>
              </a:rPr>
              <a:t>Cloud Computing (IaaS, PaaS, SaaS)</a:t>
            </a:r>
          </a:p>
        </p:txBody>
      </p:sp>
    </p:spTree>
    <p:extLst>
      <p:ext uri="{BB962C8B-B14F-4D97-AF65-F5344CB8AC3E}">
        <p14:creationId xmlns:p14="http://schemas.microsoft.com/office/powerpoint/2010/main" val="60140823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23528" y="627534"/>
            <a:ext cx="5184576" cy="100811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1. On-Premises Physical Network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2. Cloud Network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9512" y="123478"/>
            <a:ext cx="7448872" cy="576064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</a:pPr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Data Centre Network</a:t>
            </a:r>
          </a:p>
        </p:txBody>
      </p:sp>
      <p:pic>
        <p:nvPicPr>
          <p:cNvPr id="12" name="Picture 11" descr="perimiter_security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723" y="1563638"/>
            <a:ext cx="4248472" cy="2832315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115616" y="4264316"/>
            <a:ext cx="1980728" cy="7715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1. On-Premises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Physical Network</a:t>
            </a:r>
          </a:p>
        </p:txBody>
      </p:sp>
      <p:pic>
        <p:nvPicPr>
          <p:cNvPr id="7" name="Picture 6" descr="Cloud IoT.png">
            <a:extLst>
              <a:ext uri="{FF2B5EF4-FFF2-40B4-BE49-F238E27FC236}">
                <a16:creationId xmlns:a16="http://schemas.microsoft.com/office/drawing/2014/main" id="{2F11FF40-B8B0-4F10-86F9-2E55957E59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98178"/>
            <a:ext cx="2129013" cy="1743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CC8940-12B2-46D9-8C13-380987B0430F}"/>
              </a:ext>
            </a:extLst>
          </p:cNvPr>
          <p:cNvSpPr txBox="1"/>
          <p:nvPr/>
        </p:nvSpPr>
        <p:spPr>
          <a:xfrm>
            <a:off x="6228184" y="4388481"/>
            <a:ext cx="2254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Today &amp; Beyond Network</a:t>
            </a:r>
          </a:p>
          <a:p>
            <a:pPr algn="ctr"/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(Cloud)</a:t>
            </a:r>
          </a:p>
        </p:txBody>
      </p:sp>
      <p:pic>
        <p:nvPicPr>
          <p:cNvPr id="11" name="Picture 10" descr="Cloud.jpg">
            <a:extLst>
              <a:ext uri="{FF2B5EF4-FFF2-40B4-BE49-F238E27FC236}">
                <a16:creationId xmlns:a16="http://schemas.microsoft.com/office/drawing/2014/main" id="{9E9C6D65-EE7C-4A55-8440-C4AD2BCFB35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3754" y="2378133"/>
            <a:ext cx="4051182" cy="18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1490" y="273843"/>
            <a:ext cx="3840085" cy="1269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>
                <a:latin typeface="+mj-lt"/>
                <a:ea typeface="+mj-ea"/>
                <a:cs typeface="+mj-cs"/>
              </a:rPr>
              <a:t>INTERNET of THINGS (IoT)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91490" y="1522767"/>
            <a:ext cx="4296534" cy="2417136"/>
          </a:xfrm>
        </p:spPr>
        <p:txBody>
          <a:bodyPr vert="horz" lIns="91440" tIns="45720" rIns="91440" bIns="45720" rtlCol="0">
            <a:normAutofit/>
          </a:bodyPr>
          <a:lstStyle/>
          <a:p>
            <a:pPr latinLnBrk="0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(IoT) is the network of physical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devices, vehicles, home appliances,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other items embedded with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electronics, software, sensors, motors, and connectivity which enables these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 to connect and exchange data 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 the internet</a:t>
            </a:r>
          </a:p>
        </p:txBody>
      </p:sp>
      <p:pic>
        <p:nvPicPr>
          <p:cNvPr id="9" name="Picture 8" descr="IoT1.jpg"/>
          <p:cNvPicPr>
            <a:picLocks noChangeAspect="1"/>
          </p:cNvPicPr>
          <p:nvPr/>
        </p:nvPicPr>
        <p:blipFill rotWithShape="1">
          <a:blip r:embed="rId2" cstate="print"/>
          <a:srcRect l="19128" r="15743" b="1"/>
          <a:stretch/>
        </p:blipFill>
        <p:spPr>
          <a:xfrm>
            <a:off x="4409136" y="10"/>
            <a:ext cx="4734863" cy="51434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8416180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8293" y="1495064"/>
            <a:ext cx="2363748" cy="2312122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IoT Architecture</a:t>
            </a:r>
          </a:p>
        </p:txBody>
      </p:sp>
      <p:pic>
        <p:nvPicPr>
          <p:cNvPr id="8" name="Picture 7" descr="IoT stru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9313" y="1107080"/>
            <a:ext cx="5863167" cy="3048846"/>
          </a:xfrm>
          <a:prstGeom prst="rect">
            <a:avLst/>
          </a:prstGeom>
        </p:spPr>
      </p:pic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0532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B4A3D5-81D6-420D-A556-3415C5C0D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5410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95653" y="3567478"/>
            <a:ext cx="8354891" cy="6978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IoT Sensors</a:t>
            </a:r>
          </a:p>
        </p:txBody>
      </p:sp>
      <p:pic>
        <p:nvPicPr>
          <p:cNvPr id="7" name="Picture 6" descr="IoT Senso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3509" y="230798"/>
            <a:ext cx="6775656" cy="2998228"/>
          </a:xfrm>
          <a:prstGeom prst="rect">
            <a:avLst/>
          </a:prstGeom>
        </p:spPr>
      </p:pic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049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11470E-22D8-4412-A9BD-FAFD92F5B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67494"/>
            <a:ext cx="7128792" cy="4603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D906FC-5994-4D53-957D-559C1716D010}"/>
              </a:ext>
            </a:extLst>
          </p:cNvPr>
          <p:cNvSpPr txBox="1"/>
          <p:nvPr/>
        </p:nvSpPr>
        <p:spPr>
          <a:xfrm>
            <a:off x="0" y="51470"/>
            <a:ext cx="8855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Example of IoT and Cloud: </a:t>
            </a:r>
            <a:r>
              <a:rPr lang="en-US" sz="1600" b="1" dirty="0">
                <a:solidFill>
                  <a:srgbClr val="0070C0"/>
                </a:solidFill>
              </a:rPr>
              <a:t>Real-Time Global Positioning System (GPS) Tracking System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956259-AB54-4033-9883-600D11AAC16F}"/>
              </a:ext>
            </a:extLst>
          </p:cNvPr>
          <p:cNvSpPr/>
          <p:nvPr/>
        </p:nvSpPr>
        <p:spPr>
          <a:xfrm>
            <a:off x="1943708" y="1448367"/>
            <a:ext cx="1512168" cy="369332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With IoT Sensor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(GPS Tracking Device)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42177-0168-4C9E-923E-AD8534DCBEC9}"/>
              </a:ext>
            </a:extLst>
          </p:cNvPr>
          <p:cNvSpPr/>
          <p:nvPr/>
        </p:nvSpPr>
        <p:spPr>
          <a:xfrm>
            <a:off x="3311860" y="4078796"/>
            <a:ext cx="1152128" cy="144016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Internet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8652A2-0008-4746-B430-27B7AD0F00D3}"/>
              </a:ext>
            </a:extLst>
          </p:cNvPr>
          <p:cNvSpPr/>
          <p:nvPr/>
        </p:nvSpPr>
        <p:spPr>
          <a:xfrm>
            <a:off x="377729" y="4404250"/>
            <a:ext cx="1782003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Computer, Laptop or Mobile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2DADD6-AFAF-4EEF-8AF9-16BAF37FD617}"/>
              </a:ext>
            </a:extLst>
          </p:cNvPr>
          <p:cNvSpPr/>
          <p:nvPr/>
        </p:nvSpPr>
        <p:spPr>
          <a:xfrm>
            <a:off x="5017474" y="4389406"/>
            <a:ext cx="2466469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Tracking Server on Premises or Cloud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E4C941-D053-4704-8552-7FD413BB1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03798"/>
            <a:ext cx="2016224" cy="9844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661678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367894" cy="6286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Major Components of Data Centre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217D2-6BE8-4316-9262-9AF5BE4D4208}"/>
              </a:ext>
            </a:extLst>
          </p:cNvPr>
          <p:cNvSpPr txBox="1"/>
          <p:nvPr/>
        </p:nvSpPr>
        <p:spPr>
          <a:xfrm>
            <a:off x="1403648" y="1094568"/>
            <a:ext cx="5112568" cy="263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Hardware (Workstations)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Connectivity (Internet/Intranet)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Network 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Security (Firewall – Network/Application)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Server – RISC (IBM, Sun), CISC (Intel based)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Storage – HDD/SSD; DAS/NAS/SAN; Cloud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Data Centre Infrastructure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Infra.png">
            <a:extLst>
              <a:ext uri="{FF2B5EF4-FFF2-40B4-BE49-F238E27FC236}">
                <a16:creationId xmlns:a16="http://schemas.microsoft.com/office/drawing/2014/main" id="{BE865164-3DC8-4F0B-A687-1816A40B44D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635646"/>
            <a:ext cx="210319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4334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Server/Storage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2120" y="1118327"/>
            <a:ext cx="345638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Servers: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Application Servers (CBS, E-mail, Web, Mobile Banking </a:t>
            </a:r>
            <a:r>
              <a:rPr lang="en-US" sz="1400" dirty="0" err="1"/>
              <a:t>etc</a:t>
            </a:r>
            <a:r>
              <a:rPr lang="en-US" sz="1400" dirty="0"/>
              <a:t>…)</a:t>
            </a:r>
          </a:p>
          <a:p>
            <a:pPr marL="342900" indent="-342900">
              <a:buAutoNum type="arabicPeriod"/>
            </a:pPr>
            <a:r>
              <a:rPr lang="en-US" sz="1400" dirty="0"/>
              <a:t>Database Server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/>
            <a:r>
              <a:rPr lang="en-US" sz="1400" b="1" dirty="0"/>
              <a:t>Network Storage: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SAN (Storage Area Network) – </a:t>
            </a:r>
            <a:br>
              <a:rPr lang="en-US" sz="1400" dirty="0"/>
            </a:br>
            <a:r>
              <a:rPr lang="en-US" sz="1400" dirty="0"/>
              <a:t>high-end servers, high-capacity disk arrays (Ethernet or </a:t>
            </a:r>
            <a:r>
              <a:rPr lang="en-US" sz="1400" dirty="0" err="1"/>
              <a:t>Fibre</a:t>
            </a:r>
            <a:r>
              <a:rPr lang="en-US" sz="1400" dirty="0"/>
              <a:t> Channel and SAN Switch)</a:t>
            </a:r>
          </a:p>
          <a:p>
            <a:pPr marL="342900" indent="-342900">
              <a:buAutoNum type="arabicPeriod"/>
            </a:pPr>
            <a:r>
              <a:rPr lang="en-US" sz="1400" dirty="0"/>
              <a:t>NAS (Network Attached Storage) – </a:t>
            </a:r>
            <a:br>
              <a:rPr lang="en-US" sz="1400" dirty="0"/>
            </a:br>
            <a:r>
              <a:rPr lang="en-US" sz="1400" dirty="0"/>
              <a:t>NAS devices onto the LAN via TCP/IP (Ethernet Based with Switch)</a:t>
            </a:r>
          </a:p>
          <a:p>
            <a:pPr marL="342900" indent="-342900">
              <a:buAutoNum type="arabicPeriod"/>
            </a:pPr>
            <a:r>
              <a:rPr lang="en-US" sz="1400" dirty="0"/>
              <a:t>Storage on Cloud</a:t>
            </a:r>
          </a:p>
        </p:txBody>
      </p:sp>
      <p:pic>
        <p:nvPicPr>
          <p:cNvPr id="7" name="Picture 6" descr="Server Storage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31590"/>
            <a:ext cx="4762500" cy="3009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B85994-E71C-4060-98AB-C1B9B6D3059E}"/>
              </a:ext>
            </a:extLst>
          </p:cNvPr>
          <p:cNvSpPr txBox="1"/>
          <p:nvPr/>
        </p:nvSpPr>
        <p:spPr>
          <a:xfrm>
            <a:off x="4342956" y="74421"/>
            <a:ext cx="4482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HP Synergy Blade Servers</a:t>
            </a:r>
          </a:p>
          <a:p>
            <a:r>
              <a:rPr lang="en-US" dirty="0"/>
              <a:t>HP 3 PAR/Primera storage with all SSD</a:t>
            </a:r>
          </a:p>
          <a:p>
            <a:r>
              <a:rPr lang="en-US" dirty="0"/>
              <a:t>HCI</a:t>
            </a:r>
          </a:p>
        </p:txBody>
      </p:sp>
    </p:spTree>
    <p:extLst>
      <p:ext uri="{BB962C8B-B14F-4D97-AF65-F5344CB8AC3E}">
        <p14:creationId xmlns:p14="http://schemas.microsoft.com/office/powerpoint/2010/main" val="207197085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Profile: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555778" y="987574"/>
            <a:ext cx="640871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Hemanta Baral</a:t>
            </a:r>
          </a:p>
          <a:p>
            <a:pPr>
              <a:buFontTx/>
              <a:buChar char="-"/>
            </a:pPr>
            <a:r>
              <a:rPr lang="en-US" sz="1200" dirty="0"/>
              <a:t>Masters in Computer Network Security, UK</a:t>
            </a:r>
          </a:p>
          <a:p>
            <a:pPr>
              <a:buFontTx/>
              <a:buChar char="-"/>
            </a:pPr>
            <a:r>
              <a:rPr lang="en-US" sz="1200" dirty="0"/>
              <a:t> Over 20</a:t>
            </a:r>
            <a:r>
              <a:rPr lang="en-US" sz="1200" baseline="30000" dirty="0"/>
              <a:t>+</a:t>
            </a:r>
            <a:r>
              <a:rPr lang="en-US" sz="1200" dirty="0"/>
              <a:t> years experience in ICT sector</a:t>
            </a:r>
          </a:p>
          <a:p>
            <a:endParaRPr lang="en-US" sz="1200" dirty="0"/>
          </a:p>
          <a:p>
            <a:r>
              <a:rPr lang="en-US" sz="1100" b="1" dirty="0"/>
              <a:t>Data Centre Consultant for: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/>
              <a:t>DoC</a:t>
            </a:r>
            <a:r>
              <a:rPr lang="en-US" sz="1100" dirty="0"/>
              <a:t> (Department of Customs)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CAAN (Civil Aviation Authority of Nepal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/>
              <a:t>DoTM</a:t>
            </a:r>
            <a:r>
              <a:rPr lang="en-US" sz="1100" dirty="0"/>
              <a:t> (Department of Transport Management)</a:t>
            </a:r>
          </a:p>
          <a:p>
            <a:pPr marL="225425" indent="-225425"/>
            <a:endParaRPr lang="en-US" sz="1100" dirty="0"/>
          </a:p>
          <a:p>
            <a:pPr marL="225425" indent="-225425"/>
            <a:r>
              <a:rPr lang="en-US" sz="1100" b="1" dirty="0"/>
              <a:t>Expertise/Certification: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Certified Data Center Professional (CDCP)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European Computer Driving License (ECDL)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ICT Examiner for University of Cambridge (AS &amp; A Level)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Regular Trainer for Cyber Security to Nepal Police Senior Officers</a:t>
            </a:r>
          </a:p>
          <a:p>
            <a:pPr marL="225425" indent="-225425"/>
            <a:endParaRPr lang="en-US" sz="1100" dirty="0"/>
          </a:p>
          <a:p>
            <a:endParaRPr lang="en-US" sz="1200" dirty="0"/>
          </a:p>
          <a:p>
            <a:endParaRPr lang="en-US" sz="24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28787" y="954466"/>
            <a:ext cx="0" cy="33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nne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19" y="3723878"/>
            <a:ext cx="6620913" cy="720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6176" y="1146106"/>
            <a:ext cx="2987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M: </a:t>
            </a:r>
            <a:r>
              <a:rPr lang="en-US" sz="1200" dirty="0"/>
              <a:t>9843067142 </a:t>
            </a:r>
          </a:p>
          <a:p>
            <a:r>
              <a:rPr lang="en-US" sz="1200" b="1" dirty="0"/>
              <a:t>E-mail:</a:t>
            </a:r>
            <a:r>
              <a:rPr lang="en-US" sz="1200" dirty="0"/>
              <a:t> </a:t>
            </a:r>
            <a:r>
              <a:rPr lang="en-US" sz="1200" dirty="0">
                <a:hlinkClick r:id="rId4"/>
              </a:rPr>
              <a:t>hemanta.baral@gmail.com</a:t>
            </a:r>
            <a:r>
              <a:rPr lang="en-US" sz="1200" dirty="0"/>
              <a:t>; </a:t>
            </a:r>
          </a:p>
          <a:p>
            <a:r>
              <a:rPr lang="en-US" sz="1200" dirty="0">
                <a:hlinkClick r:id="rId5"/>
              </a:rPr>
              <a:t>hemantabaral@yahoo.com</a:t>
            </a:r>
            <a:endParaRPr lang="en-US" sz="1200" dirty="0"/>
          </a:p>
          <a:p>
            <a:endParaRPr lang="en-US" sz="1200" b="1" dirty="0"/>
          </a:p>
          <a:p>
            <a:r>
              <a:rPr lang="en-US" sz="1200" b="1" dirty="0"/>
              <a:t>Web:</a:t>
            </a:r>
            <a:endParaRPr lang="en-US" sz="1200" b="1" dirty="0">
              <a:hlinkClick r:id="rId6"/>
            </a:endParaRPr>
          </a:p>
          <a:p>
            <a:r>
              <a:rPr lang="en-US" sz="1200" dirty="0">
                <a:hlinkClick r:id="rId6"/>
              </a:rPr>
              <a:t>www.hemantabaral.com.np</a:t>
            </a:r>
            <a:endParaRPr lang="en-US" sz="1200" dirty="0"/>
          </a:p>
          <a:p>
            <a:r>
              <a:rPr lang="en-US" sz="1200" dirty="0">
                <a:hlinkClick r:id="rId7"/>
              </a:rPr>
              <a:t>https://hemantabaral.wordpress.com</a:t>
            </a:r>
            <a:r>
              <a:rPr lang="en-US" sz="1200" dirty="0"/>
              <a:t> </a:t>
            </a:r>
          </a:p>
          <a:p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2008" y="1995686"/>
            <a:ext cx="226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Writer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ICT Consultant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Former IT Officer, </a:t>
            </a:r>
            <a:r>
              <a:rPr lang="en-US" sz="1200" b="1" dirty="0" err="1"/>
              <a:t>GoN</a:t>
            </a:r>
            <a:r>
              <a:rPr lang="en-US" sz="1200" b="1" dirty="0"/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DFID Consultant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DC Auditor for GIDC, DOLMA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30D764-3BE1-4C4D-8742-ABBF5543FE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15" y="4329656"/>
            <a:ext cx="741783" cy="4572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7173BA-A12A-41DD-9523-29214AF662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80" y="4252809"/>
            <a:ext cx="610902" cy="6109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939AAD-924C-4ACF-9770-128B458A51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958" y="4309558"/>
            <a:ext cx="666625" cy="49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Connectivity</a:t>
            </a:r>
          </a:p>
        </p:txBody>
      </p:sp>
      <p:pic>
        <p:nvPicPr>
          <p:cNvPr id="5" name="Picture 4" descr="broadband-conn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131590"/>
            <a:ext cx="340207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84168" y="411510"/>
            <a:ext cx="3059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Intranet:</a:t>
            </a:r>
          </a:p>
          <a:p>
            <a:r>
              <a:rPr lang="en-US" dirty="0"/>
              <a:t>Data Link Layer (L2 Link)</a:t>
            </a:r>
          </a:p>
          <a:p>
            <a:endParaRPr lang="en-US" dirty="0"/>
          </a:p>
          <a:p>
            <a:r>
              <a:rPr lang="en-US" b="1" dirty="0"/>
              <a:t>Internet:</a:t>
            </a:r>
          </a:p>
          <a:p>
            <a:r>
              <a:rPr lang="en-US" dirty="0"/>
              <a:t>Network Layer (L3 Link)</a:t>
            </a:r>
          </a:p>
          <a:p>
            <a:endParaRPr lang="en-US" dirty="0"/>
          </a:p>
          <a:p>
            <a:r>
              <a:rPr lang="en-US" b="1" dirty="0"/>
              <a:t>Broadband Connection: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DSL (ADSL/ SDSL)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Cable Modem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Optical Fiber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Wireless (Radio)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Satellite (VSAT)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Broadband over </a:t>
            </a:r>
            <a:br>
              <a:rPr lang="en-US" dirty="0"/>
            </a:br>
            <a:r>
              <a:rPr lang="en-US" dirty="0" err="1"/>
              <a:t>powerline</a:t>
            </a:r>
            <a:r>
              <a:rPr lang="en-US" dirty="0"/>
              <a:t> (BPL)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521F1-5BC4-4E76-952D-6AB76F57FDFB}"/>
              </a:ext>
            </a:extLst>
          </p:cNvPr>
          <p:cNvSpPr txBox="1"/>
          <p:nvPr/>
        </p:nvSpPr>
        <p:spPr>
          <a:xfrm>
            <a:off x="2872656" y="4578888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VPN, Dark Fiber, Leased Line</a:t>
            </a:r>
          </a:p>
        </p:txBody>
      </p:sp>
    </p:spTree>
    <p:extLst>
      <p:ext uri="{BB962C8B-B14F-4D97-AF65-F5344CB8AC3E}">
        <p14:creationId xmlns:p14="http://schemas.microsoft.com/office/powerpoint/2010/main" val="346040059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Network/Security</a:t>
            </a:r>
          </a:p>
        </p:txBody>
      </p:sp>
      <p:pic>
        <p:nvPicPr>
          <p:cNvPr id="10" name="Picture 9" descr="Gaaupalika ward network de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395536" y="821211"/>
            <a:ext cx="1800200" cy="3910779"/>
          </a:xfrm>
          <a:prstGeom prst="rect">
            <a:avLst/>
          </a:prstGeom>
        </p:spPr>
      </p:pic>
      <p:pic>
        <p:nvPicPr>
          <p:cNvPr id="11" name="Picture 10" descr="Pradesh-Network-Design-Without-HA - Page 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2871474" y="360040"/>
            <a:ext cx="6272526" cy="437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3795886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Medium/Big size Network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7704" y="4083918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Small Size Network</a:t>
            </a:r>
          </a:p>
        </p:txBody>
      </p:sp>
    </p:spTree>
    <p:extLst>
      <p:ext uri="{BB962C8B-B14F-4D97-AF65-F5344CB8AC3E}">
        <p14:creationId xmlns:p14="http://schemas.microsoft.com/office/powerpoint/2010/main" val="68053642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69B500-E8C6-447C-B0B7-00CA3E0E0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1510"/>
            <a:ext cx="7643192" cy="34666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2569287"/>
            <a:ext cx="2098576" cy="1501675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Our </a:t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3464529971"/>
      </p:ext>
    </p:extLst>
  </p:cSld>
  <p:clrMapOvr>
    <a:masterClrMapping/>
  </p:clrMapOvr>
  <p:transition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Our Services: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3229"/>
            <a:ext cx="6969968" cy="2804665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</a:rPr>
              <a:t>Colocation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</a:rPr>
              <a:t>Managed Private Cloud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</a:rPr>
              <a:t>Public Cloud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</a:rPr>
              <a:t>Web and Email Hosting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</a:rPr>
              <a:t>Storage/Software as a Service (SaaS)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</a:rPr>
              <a:t>NOC/SOC (Network/Security Operation Centre)</a:t>
            </a:r>
          </a:p>
          <a:p>
            <a:pPr algn="l"/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02433"/>
      </p:ext>
    </p:extLst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3229"/>
            <a:ext cx="6969968" cy="2804665"/>
          </a:xfrm>
        </p:spPr>
        <p:txBody>
          <a:bodyPr>
            <a:normAutofit/>
          </a:bodyPr>
          <a:lstStyle/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colocation data center, often referred to as a ‘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colo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,’ is any datacenter facility that rents out rack space to third parties for their servers or other network equipment. </a:t>
            </a:r>
          </a:p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hardware is usually owned by the company’s themselves, and simply housed by the data center staff.</a:t>
            </a:r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897569"/>
      </p:ext>
    </p:extLst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A91505-9D3C-4637-9DE7-750B5BA82433}"/>
              </a:ext>
            </a:extLst>
          </p:cNvPr>
          <p:cNvSpPr txBox="1">
            <a:spLocks/>
          </p:cNvSpPr>
          <p:nvPr/>
        </p:nvSpPr>
        <p:spPr>
          <a:xfrm>
            <a:off x="323528" y="89784"/>
            <a:ext cx="8229600" cy="85725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Types of Cloud Computing: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385B4EF-E943-4A8D-B7EB-3A5823BC8F29}"/>
              </a:ext>
            </a:extLst>
          </p:cNvPr>
          <p:cNvSpPr txBox="1">
            <a:spLocks/>
          </p:cNvSpPr>
          <p:nvPr/>
        </p:nvSpPr>
        <p:spPr>
          <a:xfrm>
            <a:off x="801269" y="731010"/>
            <a:ext cx="8050088" cy="45343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143510">
              <a:lnSpc>
                <a:spcPct val="95000"/>
              </a:lnSpc>
              <a:spcBef>
                <a:spcPts val="0"/>
              </a:spcBef>
            </a:pPr>
            <a:r>
              <a:rPr lang="en-US" sz="24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Private Cloud and </a:t>
            </a:r>
            <a:r>
              <a:rPr lang="en-US" sz="2400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Public Cloud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23221A7-6725-48FD-87D3-675A4BE93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264" y="1092649"/>
            <a:ext cx="8229600" cy="85725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Private Cloud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A04ABF-C5A7-4296-9F8D-748119554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020" y="1781486"/>
            <a:ext cx="7820468" cy="1222312"/>
          </a:xfrm>
        </p:spPr>
        <p:txBody>
          <a:bodyPr>
            <a:normAutofit/>
          </a:bodyPr>
          <a:lstStyle/>
          <a:p>
            <a:pPr marL="0" marR="3810" algn="just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private cloud hosting solution, resides on company’s intranet or hosted data center where all of your data is protected behind a firewall. This can be a great option for companies who already have expensive data centers because they can use their current infrastructure.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3358B41-18BF-4B3E-9EE8-F1AD916AAD82}"/>
              </a:ext>
            </a:extLst>
          </p:cNvPr>
          <p:cNvSpPr txBox="1">
            <a:spLocks/>
          </p:cNvSpPr>
          <p:nvPr/>
        </p:nvSpPr>
        <p:spPr>
          <a:xfrm>
            <a:off x="1039321" y="2703461"/>
            <a:ext cx="8229600" cy="85725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Public Cloud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BAED88-1A04-4ED2-9A1F-28F68968969B}"/>
              </a:ext>
            </a:extLst>
          </p:cNvPr>
          <p:cNvSpPr txBox="1">
            <a:spLocks/>
          </p:cNvSpPr>
          <p:nvPr/>
        </p:nvSpPr>
        <p:spPr>
          <a:xfrm>
            <a:off x="1129077" y="3367485"/>
            <a:ext cx="8050088" cy="15805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7310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main differentiator between public and private clouds is that you aren’t responsible for any of the management of a public cloud hosting solution. Your data is stored in the provider’s data center and the provider is responsible for the management and maintenance of the data center.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1658"/>
      </p:ext>
    </p:extLst>
  </p:cSld>
  <p:clrMapOvr>
    <a:masterClrMapping/>
  </p:clrMapOvr>
  <p:transition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Types of Cloud Services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743BC3-BEC8-44BB-AE9B-7930A9CDFC6F}"/>
              </a:ext>
            </a:extLst>
          </p:cNvPr>
          <p:cNvSpPr txBox="1"/>
          <p:nvPr/>
        </p:nvSpPr>
        <p:spPr>
          <a:xfrm>
            <a:off x="539553" y="10543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Infrastructure as a Service (IaaS):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8D89B8-1865-4F89-8494-E2CC8F955C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5079" y="0"/>
            <a:ext cx="1970405" cy="1541145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63106A-0E98-4EFE-A3BE-E7CEAB1D8247}"/>
              </a:ext>
            </a:extLst>
          </p:cNvPr>
          <p:cNvSpPr txBox="1"/>
          <p:nvPr/>
        </p:nvSpPr>
        <p:spPr>
          <a:xfrm>
            <a:off x="539552" y="1541145"/>
            <a:ext cx="5904657" cy="2320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81610">
              <a:lnSpc>
                <a:spcPct val="9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IaaS Services: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computing infrastructure, physical (bare metal) or virtual machines, networking, storage (Disk image library, Block and File-based Storage), networking services (e.g. firewalls, load balancers, IP addresses, virtual local area networks) etc.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5621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Public Cloud Service Provider for IaaS: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Amazon EC2, Windows Azure, Rackspace, Google Compute Engine, Cisco </a:t>
            </a:r>
            <a:r>
              <a:rPr lang="en-US" sz="1800" dirty="0" err="1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Metapod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Joyent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etc.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570001-FCE1-440B-B0B8-BD25A57E621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7923" y="1923678"/>
            <a:ext cx="3596077" cy="2647333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393331-F6F6-4EC1-8FBD-2FBEDCF78A96}"/>
              </a:ext>
            </a:extLst>
          </p:cNvPr>
          <p:cNvSpPr txBox="1"/>
          <p:nvPr/>
        </p:nvSpPr>
        <p:spPr>
          <a:xfrm>
            <a:off x="2627784" y="3706987"/>
            <a:ext cx="4572000" cy="1074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IaaS users are responsible for: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6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Installing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6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Maintaining and,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42729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6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Managing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274159"/>
      </p:ext>
    </p:extLst>
  </p:cSld>
  <p:clrMapOvr>
    <a:masterClrMapping/>
  </p:clrMapOvr>
  <p:transition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Types of Cloud Services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743BC3-BEC8-44BB-AE9B-7930A9CDFC6F}"/>
              </a:ext>
            </a:extLst>
          </p:cNvPr>
          <p:cNvSpPr txBox="1"/>
          <p:nvPr/>
        </p:nvSpPr>
        <p:spPr>
          <a:xfrm>
            <a:off x="899592" y="106322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Platform as a Service (PaaS):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63106A-0E98-4EFE-A3BE-E7CEAB1D8247}"/>
              </a:ext>
            </a:extLst>
          </p:cNvPr>
          <p:cNvSpPr txBox="1"/>
          <p:nvPr/>
        </p:nvSpPr>
        <p:spPr>
          <a:xfrm>
            <a:off x="899591" y="1550008"/>
            <a:ext cx="5904657" cy="2063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18110">
              <a:lnSpc>
                <a:spcPct val="9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PaaS Services: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computing platforms which typically includes operating system, programming language execution environment, Runtimes (like java runtimes), database (like </a:t>
            </a:r>
            <a:r>
              <a:rPr lang="en-US" sz="1800" dirty="0" err="1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mySql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Oracle), web server (tomcat) etc.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9271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Public Cloud Service Provider for SaaS: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AWS Elastic Beanstalk, Windows Azure, Heroku, Force.com, Google App Engine, Apache Stratos.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D48A6A-F9CF-48C9-9FB7-9EC53AFF98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9576" y="98230"/>
            <a:ext cx="1489664" cy="131239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DE41A1-0CDE-4D47-9193-3FFD029CFC5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1779662"/>
            <a:ext cx="2172970" cy="2492375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FDE132-3CC5-47FE-AEFF-090376DDC909}"/>
              </a:ext>
            </a:extLst>
          </p:cNvPr>
          <p:cNvSpPr txBox="1"/>
          <p:nvPr/>
        </p:nvSpPr>
        <p:spPr>
          <a:xfrm>
            <a:off x="1259632" y="3614425"/>
            <a:ext cx="4572000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PaaS users are responsible for: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9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and,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Data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23061"/>
      </p:ext>
    </p:extLst>
  </p:cSld>
  <p:clrMapOvr>
    <a:masterClrMapping/>
  </p:clrMapOvr>
  <p:transition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Types of Cloud Services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743BC3-BEC8-44BB-AE9B-7930A9CDFC6F}"/>
              </a:ext>
            </a:extLst>
          </p:cNvPr>
          <p:cNvSpPr txBox="1"/>
          <p:nvPr/>
        </p:nvSpPr>
        <p:spPr>
          <a:xfrm>
            <a:off x="899592" y="106322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4472C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Software as a Service (SaaS):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63106A-0E98-4EFE-A3BE-E7CEAB1D8247}"/>
              </a:ext>
            </a:extLst>
          </p:cNvPr>
          <p:cNvSpPr txBox="1"/>
          <p:nvPr/>
        </p:nvSpPr>
        <p:spPr>
          <a:xfrm>
            <a:off x="899591" y="1550008"/>
            <a:ext cx="475252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651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SaaS Services: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Google Apps, Microsoft Office 365, Cisco WebEx, Salesforce, Workday, Concur, Citrix GoToMeeting, Applications like email (Gmail, Yahoo mail </a:t>
            </a:r>
            <a:r>
              <a:rPr lang="en-US" sz="1800" dirty="0" err="1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etc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), Social Networking sites (Facebook </a:t>
            </a:r>
            <a:r>
              <a:rPr lang="en-US" sz="1800" dirty="0" err="1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etc</a:t>
            </a:r>
            <a:r>
              <a:rPr lang="en-US" sz="1800" dirty="0">
                <a:solidFill>
                  <a:srgbClr val="2427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9AE8F5-F972-41BB-83BF-AF86F927D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156449"/>
            <a:ext cx="2058035" cy="1303655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BE30B5-1925-4B67-A21E-13A15038E71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1707654"/>
            <a:ext cx="2156460" cy="2449195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035EE3-DBC8-4470-9BCD-EB8B68F44CA8}"/>
              </a:ext>
            </a:extLst>
          </p:cNvPr>
          <p:cNvSpPr txBox="1"/>
          <p:nvPr/>
        </p:nvSpPr>
        <p:spPr>
          <a:xfrm>
            <a:off x="1331640" y="2888836"/>
            <a:ext cx="4572000" cy="1779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SaaS, providers are responsible for: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9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Purchase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Install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Configure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Upgrade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Secure and,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Manage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199247"/>
      </p:ext>
    </p:extLst>
  </p:cSld>
  <p:clrMapOvr>
    <a:masterClrMapping/>
  </p:clrMapOvr>
  <p:transition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09407"/>
            <a:ext cx="8229600" cy="857250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Leading Public Cloud Computing Providers: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15566"/>
            <a:ext cx="8229600" cy="308584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Amazon Web Services</a:t>
            </a:r>
          </a:p>
          <a:p>
            <a:pPr marL="0">
              <a:spcBef>
                <a:spcPts val="0"/>
              </a:spcBef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Microsoft Azure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IBM Cloud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Google Cloud Platform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2D9201-D523-47BF-9712-A5342059B3CF}"/>
              </a:ext>
            </a:extLst>
          </p:cNvPr>
          <p:cNvSpPr txBox="1"/>
          <p:nvPr/>
        </p:nvSpPr>
        <p:spPr>
          <a:xfrm>
            <a:off x="3563888" y="1142087"/>
            <a:ext cx="5040560" cy="3041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Calibri Light" panose="020F0302020204030204" pitchFamily="34" charset="0"/>
              </a:rPr>
              <a:t>Major Private Cloud Service Providers in Nepal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2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Silverlining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www.silverlining.com.np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Data Hub 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(</a:t>
            </a:r>
            <a:r>
              <a:rPr lang="en-US" sz="16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www.datahub.com.np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Cloud Himalaya (</a:t>
            </a:r>
            <a:r>
              <a:rPr lang="en-US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www.cloudhimalaya.com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Accessworld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(</a:t>
            </a:r>
            <a:r>
              <a:rPr lang="en-US" sz="16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www.accessworld.net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)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Syntegrate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Services Pte. Ltd. (</a:t>
            </a:r>
            <a:r>
              <a:rPr lang="en-US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www.syntegrate.com.np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Ohm Data Centre (</a:t>
            </a:r>
            <a:r>
              <a:rPr lang="en-US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www.ohmdc.com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etc..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ts val="134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 Data Centre:</a:t>
            </a:r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 Integrated Data Centre (GIDC) 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www.nitc.gov.np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 Cloud (</a:t>
            </a:r>
            <a:r>
              <a:rPr lang="en-US" sz="16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9"/>
              </a:rPr>
              <a:t>www.doit.gov.np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304124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55526"/>
            <a:ext cx="8856985" cy="1008112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Subisu Sans 1"/>
                <a:cs typeface="Subisu Sans 1"/>
              </a:rPr>
              <a:t>Brief Introduction</a:t>
            </a:r>
            <a:br>
              <a:rPr lang="en-US" sz="5400" dirty="0">
                <a:solidFill>
                  <a:srgbClr val="002060"/>
                </a:solidFill>
                <a:latin typeface="Subisu Sans 1"/>
                <a:cs typeface="Subisu Sans 1"/>
              </a:rPr>
            </a:br>
            <a:r>
              <a:rPr lang="en-US" altLang="en-US" sz="3200" dirty="0">
                <a:solidFill>
                  <a:srgbClr val="002060"/>
                </a:solidFill>
                <a:latin typeface="Subisu Sans 1"/>
                <a:cs typeface="Subisu Sans 1"/>
              </a:rPr>
              <a:t>SLPL and </a:t>
            </a:r>
            <a:r>
              <a:rPr lang="en-US" altLang="en-US" sz="3200" dirty="0" err="1">
                <a:solidFill>
                  <a:srgbClr val="002060"/>
                </a:solidFill>
                <a:latin typeface="Subisu Sans 1"/>
                <a:cs typeface="Subisu Sans 1"/>
              </a:rPr>
              <a:t>OhmDC</a:t>
            </a:r>
            <a:endParaRPr lang="en-US" sz="5400" dirty="0">
              <a:solidFill>
                <a:srgbClr val="C00000"/>
              </a:solidFill>
              <a:latin typeface="Subisu Sans 1"/>
              <a:cs typeface="Subisu Sans 1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5244" y="3094988"/>
            <a:ext cx="2208756" cy="61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b="1" dirty="0"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600" dirty="0">
                <a:latin typeface="Calibri" panose="020F0502020204030204" pitchFamily="34" charset="0"/>
              </a:rPr>
              <a:t>Chief Operating Officer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ED1D6C-0B36-4FA0-9CDF-9ACA4FEC7A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649" y="4105915"/>
            <a:ext cx="1512168" cy="594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C5FF70-D85C-42F1-B7E4-C6F4679714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/>
          <a:stretch/>
        </p:blipFill>
        <p:spPr>
          <a:xfrm>
            <a:off x="2448146" y="1711815"/>
            <a:ext cx="4211960" cy="19935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DC2772-E943-486D-84BA-3F13EACB09D5}"/>
              </a:ext>
            </a:extLst>
          </p:cNvPr>
          <p:cNvSpPr txBox="1"/>
          <p:nvPr/>
        </p:nvSpPr>
        <p:spPr>
          <a:xfrm>
            <a:off x="7360590" y="3705412"/>
            <a:ext cx="1358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SLPL || OhmDC </a:t>
            </a:r>
          </a:p>
        </p:txBody>
      </p:sp>
    </p:spTree>
    <p:extLst>
      <p:ext uri="{BB962C8B-B14F-4D97-AF65-F5344CB8AC3E}">
        <p14:creationId xmlns:p14="http://schemas.microsoft.com/office/powerpoint/2010/main" val="27432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7846" y="1635646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Build/Design your own 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DATACENTRE</a:t>
            </a:r>
          </a:p>
        </p:txBody>
      </p:sp>
    </p:spTree>
    <p:extLst>
      <p:ext uri="{BB962C8B-B14F-4D97-AF65-F5344CB8AC3E}">
        <p14:creationId xmlns:p14="http://schemas.microsoft.com/office/powerpoint/2010/main" val="3211829208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153400" cy="6286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Data Center Infra: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843558"/>
            <a:ext cx="6696744" cy="23334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	D</a:t>
            </a:r>
            <a:r>
              <a:rPr lang="en-US" sz="1800" dirty="0">
                <a:latin typeface="Calibri" pitchFamily="34" charset="0"/>
              </a:rPr>
              <a:t>edicated and well organized space with: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Redundant Power with Backup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Redundant Cooling (PAC)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Auto Fire Fighting System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Environmental Monitoring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Security System (Access Control, CCTV)</a:t>
            </a:r>
          </a:p>
          <a:p>
            <a:pPr marL="914400" indent="-517525" algn="just">
              <a:spcBef>
                <a:spcPts val="0"/>
              </a:spcBef>
              <a:buFontTx/>
              <a:buChar char="-"/>
            </a:pP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Other DC passive components </a:t>
            </a:r>
            <a:r>
              <a:rPr lang="en-US" sz="1400" dirty="0">
                <a:latin typeface="Calibri" pitchFamily="34" charset="0"/>
                <a:ea typeface="ＭＳ Ｐゴシック" pitchFamily="34" charset="-128"/>
              </a:rPr>
              <a:t>like WLD, ARR, Temp &amp; Humidity etc.</a:t>
            </a:r>
            <a:endParaRPr lang="en-US" sz="2000" dirty="0"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5" name="Picture 4" descr="Ser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5301" y="3291830"/>
            <a:ext cx="5975131" cy="1643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-164554"/>
            <a:ext cx="2939727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58392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Major Types of Data Center: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11002"/>
            <a:ext cx="3974976" cy="10287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dirty="0">
                <a:ea typeface="ＭＳ Ｐゴシック" pitchFamily="34" charset="-128"/>
              </a:rPr>
              <a:t>Conventional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>
                <a:ea typeface="ＭＳ Ｐゴシック" pitchFamily="34" charset="-128"/>
              </a:rPr>
              <a:t>Prefabricated Modular</a:t>
            </a:r>
          </a:p>
          <a:p>
            <a:pPr>
              <a:buFont typeface="Wingdings" pitchFamily="2" charset="2"/>
              <a:buChar char="q"/>
            </a:pPr>
            <a:r>
              <a:rPr lang="en-US" sz="1600" dirty="0">
                <a:ea typeface="ＭＳ Ｐゴシック" pitchFamily="34" charset="-128"/>
              </a:rPr>
              <a:t>Container </a:t>
            </a:r>
            <a:r>
              <a:rPr lang="en-US" sz="1200" dirty="0">
                <a:ea typeface="ＭＳ Ｐゴシック" pitchFamily="34" charset="-128"/>
              </a:rPr>
              <a:t>(</a:t>
            </a:r>
            <a:r>
              <a:rPr lang="en-US" sz="1200" b="1" dirty="0">
                <a:ea typeface="ＭＳ Ｐゴシック" pitchFamily="34" charset="-128"/>
              </a:rPr>
              <a:t>All in One</a:t>
            </a:r>
            <a:r>
              <a:rPr lang="en-US" sz="1200" dirty="0">
                <a:ea typeface="ＭＳ Ｐゴシック" pitchFamily="34" charset="-128"/>
              </a:rPr>
              <a:t>/</a:t>
            </a:r>
          </a:p>
          <a:p>
            <a:pPr>
              <a:buNone/>
            </a:pPr>
            <a:r>
              <a:rPr lang="en-US" sz="1200" b="1" dirty="0">
                <a:ea typeface="ＭＳ Ｐゴシック" pitchFamily="34" charset="-128"/>
              </a:rPr>
              <a:t>Clustered</a:t>
            </a:r>
            <a:r>
              <a:rPr lang="en-US" sz="1200" dirty="0">
                <a:ea typeface="ＭＳ Ｐゴシック" pitchFamily="34" charset="-128"/>
              </a:rPr>
              <a:t> - Equipment, Cooling, Power, Control)</a:t>
            </a:r>
          </a:p>
          <a:p>
            <a:pPr>
              <a:buFont typeface="Wingdings" pitchFamily="2" charset="2"/>
              <a:buChar char="q"/>
            </a:pPr>
            <a:endParaRPr lang="en-US" sz="1600" dirty="0">
              <a:ea typeface="ＭＳ Ｐゴシック" pitchFamily="34" charset="-128"/>
            </a:endParaRPr>
          </a:p>
        </p:txBody>
      </p:sp>
      <p:pic>
        <p:nvPicPr>
          <p:cNvPr id="4" name="Picture 3" descr="Conventional DC.jpg"/>
          <p:cNvPicPr/>
          <p:nvPr/>
        </p:nvPicPr>
        <p:blipFill>
          <a:blip r:embed="rId3" cstate="print">
            <a:lum bright="10000" contrast="30000"/>
          </a:blip>
          <a:srcRect t="8000" b="6000"/>
          <a:stretch>
            <a:fillRect/>
          </a:stretch>
        </p:blipFill>
        <p:spPr bwMode="auto">
          <a:xfrm>
            <a:off x="4326788" y="953412"/>
            <a:ext cx="4617655" cy="147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39392" y="2454156"/>
            <a:ext cx="13324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</a:rPr>
              <a:t>Conventional DC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4" t="4582" r="6135" b="7722"/>
          <a:stretch/>
        </p:blipFill>
        <p:spPr bwMode="auto">
          <a:xfrm>
            <a:off x="7049844" y="2859782"/>
            <a:ext cx="1948505" cy="1415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32040" y="4301103"/>
            <a:ext cx="40367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002060"/>
                </a:solidFill>
              </a:rPr>
              <a:t>Containerized/</a:t>
            </a:r>
            <a:br>
              <a:rPr lang="en-US" sz="1100" b="1" dirty="0">
                <a:solidFill>
                  <a:srgbClr val="002060"/>
                </a:solidFill>
              </a:rPr>
            </a:br>
            <a:r>
              <a:rPr lang="en-US" sz="1100" b="1" dirty="0">
                <a:solidFill>
                  <a:srgbClr val="002060"/>
                </a:solidFill>
              </a:rPr>
              <a:t>Mobile DC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" t="33850" r="4864" b="14746"/>
          <a:stretch/>
        </p:blipFill>
        <p:spPr bwMode="auto">
          <a:xfrm>
            <a:off x="381000" y="2572668"/>
            <a:ext cx="2102768" cy="17372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51720" y="3914641"/>
            <a:ext cx="1130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rgbClr val="002060"/>
                </a:solidFill>
              </a:rPr>
              <a:t>Prefabricated </a:t>
            </a:r>
            <a:br>
              <a:rPr lang="en-US" sz="1100" b="1" dirty="0">
                <a:solidFill>
                  <a:srgbClr val="002060"/>
                </a:solidFill>
              </a:rPr>
            </a:br>
            <a:r>
              <a:rPr lang="en-US" sz="1100" b="1" dirty="0">
                <a:solidFill>
                  <a:srgbClr val="002060"/>
                </a:solidFill>
              </a:rPr>
              <a:t>Modular DC</a:t>
            </a:r>
          </a:p>
        </p:txBody>
      </p:sp>
      <p:pic>
        <p:nvPicPr>
          <p:cNvPr id="12" name="Picture 11" descr="container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63888" y="2856742"/>
            <a:ext cx="3380089" cy="14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95849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95536" y="285750"/>
            <a:ext cx="8370639" cy="628650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Conventional Data Center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059582"/>
            <a:ext cx="8458200" cy="115212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en-US" sz="2000" dirty="0"/>
              <a:t>Conventional Data Centers are room or building based solution where each and every component has to be installed manually and separately.</a:t>
            </a:r>
          </a:p>
          <a:p>
            <a:pPr>
              <a:buFont typeface="Wingdings" pitchFamily="2" charset="2"/>
              <a:buNone/>
              <a:defRPr/>
            </a:pPr>
            <a:endParaRPr lang="en-US" sz="2400" dirty="0">
              <a:ea typeface="ＭＳ Ｐゴシック" pitchFamily="34" charset="-128"/>
            </a:endParaRPr>
          </a:p>
        </p:txBody>
      </p:sp>
      <p:pic>
        <p:nvPicPr>
          <p:cNvPr id="14340" name="Picture 11" descr="Conventional DC.jpg"/>
          <p:cNvPicPr>
            <a:picLocks noChangeAspect="1"/>
          </p:cNvPicPr>
          <p:nvPr/>
        </p:nvPicPr>
        <p:blipFill>
          <a:blip r:embed="rId2" cstate="print">
            <a:lum bright="10000" contrast="30000"/>
          </a:blip>
          <a:srcRect t="8000" b="6000"/>
          <a:stretch>
            <a:fillRect/>
          </a:stretch>
        </p:blipFill>
        <p:spPr bwMode="auto">
          <a:xfrm>
            <a:off x="1295735" y="2139702"/>
            <a:ext cx="6787480" cy="200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9064205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712968" cy="6286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Data Centre Standards, ISO, Ratings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D76580-6CB6-44EA-BE8C-F5CDB5F510E7}"/>
              </a:ext>
            </a:extLst>
          </p:cNvPr>
          <p:cNvSpPr txBox="1"/>
          <p:nvPr/>
        </p:nvSpPr>
        <p:spPr>
          <a:xfrm>
            <a:off x="1220458" y="935553"/>
            <a:ext cx="7902879" cy="4207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/>
              <a:t>There is </a:t>
            </a:r>
            <a:r>
              <a:rPr lang="en-US" b="1" u="sng" dirty="0"/>
              <a:t>NO</a:t>
            </a:r>
            <a:r>
              <a:rPr lang="en-US" dirty="0"/>
              <a:t> world-side recognized standard</a:t>
            </a:r>
          </a:p>
          <a:p>
            <a:pPr marL="342900" indent="-342900"/>
            <a:endParaRPr lang="en-US" sz="1100" dirty="0"/>
          </a:p>
          <a:p>
            <a:pPr marL="342900" indent="-342900"/>
            <a:r>
              <a:rPr lang="en-US" dirty="0"/>
              <a:t>However,</a:t>
            </a:r>
          </a:p>
          <a:p>
            <a:pPr marL="342900" indent="-342900"/>
            <a:r>
              <a:rPr lang="en-US" dirty="0"/>
              <a:t>Globally accepted Data Center Semi-Standards:</a:t>
            </a:r>
          </a:p>
          <a:p>
            <a:pPr marL="342900" indent="-342900">
              <a:buFontTx/>
              <a:buChar char="-"/>
            </a:pPr>
            <a:r>
              <a:rPr lang="en-US" b="1" dirty="0"/>
              <a:t>TIA 942</a:t>
            </a:r>
            <a:r>
              <a:rPr lang="en-US" dirty="0"/>
              <a:t>  (Telecommunications Industry Association)</a:t>
            </a:r>
          </a:p>
          <a:p>
            <a:pPr marL="342900" indent="-342900">
              <a:buFontTx/>
              <a:buChar char="-"/>
            </a:pPr>
            <a:r>
              <a:rPr lang="en-US" dirty="0"/>
              <a:t>BICSI 002 (Building Industry Consulting Service International)</a:t>
            </a:r>
          </a:p>
          <a:p>
            <a:pPr marL="342900" indent="-342900">
              <a:buFontTx/>
              <a:buChar char="-"/>
            </a:pPr>
            <a:r>
              <a:rPr lang="en-US" dirty="0"/>
              <a:t>EN 50600 (European Standard)</a:t>
            </a:r>
          </a:p>
          <a:p>
            <a:pPr marL="342900" indent="-342900">
              <a:buFontTx/>
              <a:buChar char="-"/>
            </a:pPr>
            <a:endParaRPr lang="en-US" sz="1200" dirty="0"/>
          </a:p>
          <a:p>
            <a:pPr marL="342900" indent="-342900"/>
            <a:r>
              <a:rPr lang="en-US" sz="1800" dirty="0"/>
              <a:t>+   Vendor/Commercial Guidelines (Uptime Institute, Oracle, IBM, HP, APC-Schneider and Others)</a:t>
            </a:r>
          </a:p>
          <a:p>
            <a:pPr marL="342900" indent="-342900"/>
            <a:endParaRPr lang="en-US" dirty="0">
              <a:highlight>
                <a:srgbClr val="FFFF00"/>
              </a:highlight>
            </a:endParaRPr>
          </a:p>
          <a:p>
            <a:pPr marL="342900" indent="-342900"/>
            <a:r>
              <a:rPr lang="en-GB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* 	</a:t>
            </a:r>
            <a:r>
              <a:rPr lang="en-GB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Standard Guidelines for redundancy of the critical infrastructure (Power/ Cooling/ Fire) and other passive equipment. This certification can be obtained from Uptime Institute, epi (EXIN) etc.</a:t>
            </a:r>
          </a:p>
          <a:p>
            <a:pPr marL="342900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38930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10000"/>
          </a:bodyPr>
          <a:lstStyle/>
          <a:p>
            <a:pPr>
              <a:spcBef>
                <a:spcPct val="0"/>
              </a:spcBef>
            </a:pPr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Mandatory ISO certification required for DC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1120170"/>
            <a:ext cx="7579568" cy="313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ISO Certifications for the guidelines: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9001:2015 Quality Mgmt. System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27001 Information Security Mgmt.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20000 IT Service Mgmt.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14000 Environmental Mgmt.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22301 Business Continuity Mgmt.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latin typeface="Calibri" panose="020F0502020204030204" pitchFamily="34" charset="0"/>
                <a:cs typeface="Mangal" panose="02040503050203030202" pitchFamily="18" charset="0"/>
              </a:rPr>
              <a:t>50000 Energy Mgmt. System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PCI/DSS for Card Payment System (Mandatory once National Payment Gateway has started)</a:t>
            </a:r>
          </a:p>
          <a:p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* PCI/DSS: Payment Card Industry Data Security Standard</a:t>
            </a:r>
            <a:endParaRPr lang="en-GB" sz="1600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93540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/>
          <a:p>
            <a:pPr>
              <a:spcBef>
                <a:spcPct val="0"/>
              </a:spcBef>
            </a:pPr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Training/Certification for DC Manpower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1120170"/>
            <a:ext cx="7867600" cy="2690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 Infra: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CDCP/ CDCS/ CDCE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Network: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Cisco (CCNA/ CCNP), Juniper (JNCIA, JNCIS, JNCIP, JNCIE)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Security: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Cisco (CCIE), Juniper (JNCIS, JNCIP, JNCIE-Sec),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PaloAlto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(PCCSA, PCNSA, PCNSE), F5 (Administrator, Technology Specialist, Solution Expert, Engineer) &amp; Others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System/DBMS: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IBM (System Administrator), Oracle (Database Administrator), Linux, VMWare etc. </a:t>
            </a:r>
          </a:p>
        </p:txBody>
      </p:sp>
    </p:spTree>
    <p:extLst>
      <p:ext uri="{BB962C8B-B14F-4D97-AF65-F5344CB8AC3E}">
        <p14:creationId xmlns:p14="http://schemas.microsoft.com/office/powerpoint/2010/main" val="1150917647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Data Center Ratings (Tiers)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525" y="1120170"/>
            <a:ext cx="84416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Rated – 1 Data Center; BASIC</a:t>
            </a:r>
          </a:p>
          <a:p>
            <a:r>
              <a:rPr lang="en-US" sz="1600" dirty="0"/>
              <a:t>	(Single path for Power and Cooling without redundancy)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Rated – 2 Data Center; Redundant Components</a:t>
            </a:r>
          </a:p>
          <a:p>
            <a:r>
              <a:rPr lang="en-US" sz="1600" dirty="0"/>
              <a:t>	(Single path for Power and Cooling with component redundancy i.e. N+1)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Rated – 3 Data Center; Concurrently Maintainable</a:t>
            </a:r>
          </a:p>
          <a:p>
            <a:pPr marL="968375"/>
            <a:r>
              <a:rPr lang="en-US" sz="1600" dirty="0"/>
              <a:t>(Multiple paths for power and cooling of which one path is active; redundant components)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Rated – 4 Data Center; Fault Tolerant</a:t>
            </a:r>
          </a:p>
          <a:p>
            <a:pPr marL="968375"/>
            <a:r>
              <a:rPr lang="en-US" sz="1600" dirty="0"/>
              <a:t>(Multiple active paths for power and cooling with redundancy in each path)</a:t>
            </a:r>
          </a:p>
        </p:txBody>
      </p:sp>
    </p:spTree>
    <p:extLst>
      <p:ext uri="{BB962C8B-B14F-4D97-AF65-F5344CB8AC3E}">
        <p14:creationId xmlns:p14="http://schemas.microsoft.com/office/powerpoint/2010/main" val="104825847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771"/>
            <a:ext cx="8229600" cy="1221835"/>
          </a:xfrm>
        </p:spPr>
        <p:txBody>
          <a:bodyPr>
            <a:normAutofit/>
          </a:bodyPr>
          <a:lstStyle/>
          <a:p>
            <a:br>
              <a:rPr lang="en-US" sz="3600" dirty="0">
                <a:latin typeface="Subisu Sans 2"/>
                <a:cs typeface="Subisu Sans 2"/>
              </a:rPr>
            </a:br>
            <a:endParaRPr lang="en-US" sz="3600" dirty="0">
              <a:latin typeface="Subisu Sans 2"/>
              <a:cs typeface="Subisu Sans 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71637" y="-19050"/>
            <a:ext cx="5308654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Power Infrastructure</a:t>
            </a:r>
          </a:p>
        </p:txBody>
      </p:sp>
      <p:sp>
        <p:nvSpPr>
          <p:cNvPr id="4098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7255C5-0CA7-298D-CF70-956EE3C24D22}"/>
              </a:ext>
            </a:extLst>
          </p:cNvPr>
          <p:cNvGrpSpPr/>
          <p:nvPr/>
        </p:nvGrpSpPr>
        <p:grpSpPr>
          <a:xfrm>
            <a:off x="491615" y="843558"/>
            <a:ext cx="8311184" cy="3237065"/>
            <a:chOff x="491615" y="843558"/>
            <a:chExt cx="8311184" cy="3237065"/>
          </a:xfrm>
        </p:grpSpPr>
        <p:sp>
          <p:nvSpPr>
            <p:cNvPr id="7" name="Rectangle 6"/>
            <p:cNvSpPr/>
            <p:nvPr/>
          </p:nvSpPr>
          <p:spPr>
            <a:xfrm>
              <a:off x="491615" y="843558"/>
              <a:ext cx="772833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/>
              <a:r>
                <a:rPr lang="en-US" b="1" dirty="0"/>
                <a:t>Rated – 1 </a:t>
              </a:r>
              <a:r>
                <a:rPr lang="en-US" dirty="0"/>
                <a:t>Data Center; BASIC</a:t>
              </a:r>
            </a:p>
            <a:p>
              <a:pPr marL="342900" indent="-342900"/>
              <a:r>
                <a:rPr lang="en-US" dirty="0"/>
                <a:t>		</a:t>
              </a:r>
              <a:r>
                <a:rPr lang="en-US" sz="1600" dirty="0"/>
                <a:t>(Single path for Power and Cooling without redundancy)</a:t>
              </a:r>
              <a:endParaRPr lang="en-US" dirty="0"/>
            </a:p>
          </p:txBody>
        </p:sp>
        <p:pic>
          <p:nvPicPr>
            <p:cNvPr id="307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2" cstate="print"/>
            <a:srcRect t="17052" b="17828"/>
            <a:stretch>
              <a:fillRect/>
            </a:stretch>
          </p:blipFill>
          <p:spPr bwMode="auto">
            <a:xfrm>
              <a:off x="989191" y="3084217"/>
              <a:ext cx="1530108" cy="996406"/>
            </a:xfrm>
            <a:prstGeom prst="rect">
              <a:avLst/>
            </a:prstGeom>
            <a:noFill/>
          </p:spPr>
        </p:pic>
        <p:pic>
          <p:nvPicPr>
            <p:cNvPr id="3078" name="Picture 6" descr="http://1.imimg.com/data/Z/4/MY-1312630/25_Kva_To_10000_250x25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6015" y="1491630"/>
              <a:ext cx="1414437" cy="1414437"/>
            </a:xfrm>
            <a:prstGeom prst="rect">
              <a:avLst/>
            </a:prstGeom>
            <a:noFill/>
          </p:spPr>
        </p:pic>
        <p:pic>
          <p:nvPicPr>
            <p:cNvPr id="3080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01252" y="2451698"/>
              <a:ext cx="787161" cy="884769"/>
            </a:xfrm>
            <a:prstGeom prst="rect">
              <a:avLst/>
            </a:prstGeom>
            <a:noFill/>
          </p:spPr>
        </p:pic>
        <p:pic>
          <p:nvPicPr>
            <p:cNvPr id="3082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62329" y="2301946"/>
              <a:ext cx="815562" cy="1208241"/>
            </a:xfrm>
            <a:prstGeom prst="rect">
              <a:avLst/>
            </a:prstGeom>
            <a:noFill/>
          </p:spPr>
        </p:pic>
        <p:pic>
          <p:nvPicPr>
            <p:cNvPr id="3084" name="Picture 12" descr="http://3.imimg.com/data3/LH/TT/MY-2907510/emerson-smart-cabinet-500x500.jpg"/>
            <p:cNvPicPr>
              <a:picLocks noChangeAspect="1" noChangeArrowheads="1"/>
            </p:cNvPicPr>
            <p:nvPr/>
          </p:nvPicPr>
          <p:blipFill>
            <a:blip r:embed="rId6" cstate="print"/>
            <a:srcRect l="23382" r="16121" b="4227"/>
            <a:stretch>
              <a:fillRect/>
            </a:stretch>
          </p:blipFill>
          <p:spPr bwMode="auto">
            <a:xfrm>
              <a:off x="6051807" y="2029049"/>
              <a:ext cx="2089364" cy="1730067"/>
            </a:xfrm>
            <a:prstGeom prst="rect">
              <a:avLst/>
            </a:prstGeom>
            <a:noFill/>
          </p:spPr>
        </p:pic>
        <p:cxnSp>
          <p:nvCxnSpPr>
            <p:cNvPr id="15" name="Straight Arrow Connector 14"/>
            <p:cNvCxnSpPr>
              <a:stCxn id="3078" idx="3"/>
              <a:endCxn id="3080" idx="1"/>
            </p:cNvCxnSpPr>
            <p:nvPr/>
          </p:nvCxnSpPr>
          <p:spPr>
            <a:xfrm>
              <a:off x="2400452" y="2198849"/>
              <a:ext cx="700800" cy="6952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3076" idx="3"/>
              <a:endCxn id="3080" idx="1"/>
            </p:cNvCxnSpPr>
            <p:nvPr/>
          </p:nvCxnSpPr>
          <p:spPr>
            <a:xfrm flipV="1">
              <a:off x="2519299" y="2894083"/>
              <a:ext cx="581953" cy="6883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3080" idx="3"/>
              <a:endCxn id="3082" idx="1"/>
            </p:cNvCxnSpPr>
            <p:nvPr/>
          </p:nvCxnSpPr>
          <p:spPr>
            <a:xfrm>
              <a:off x="3888413" y="2894083"/>
              <a:ext cx="673916" cy="119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5377891" y="2906067"/>
              <a:ext cx="673916" cy="119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850020" y="1491630"/>
              <a:ext cx="19527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Single PAC (Cooling)</a:t>
              </a:r>
            </a:p>
          </p:txBody>
        </p:sp>
        <p:cxnSp>
          <p:nvCxnSpPr>
            <p:cNvPr id="23" name="Straight Connector 22"/>
            <p:cNvCxnSpPr>
              <a:stCxn id="21" idx="2"/>
            </p:cNvCxnSpPr>
            <p:nvPr/>
          </p:nvCxnSpPr>
          <p:spPr>
            <a:xfrm flipH="1">
              <a:off x="7180291" y="1799407"/>
              <a:ext cx="646119" cy="502539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0345229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771"/>
            <a:ext cx="8229600" cy="1221835"/>
          </a:xfrm>
        </p:spPr>
        <p:txBody>
          <a:bodyPr>
            <a:normAutofit/>
          </a:bodyPr>
          <a:lstStyle/>
          <a:p>
            <a:br>
              <a:rPr lang="en-US" sz="3600" dirty="0">
                <a:latin typeface="Subisu Sans 2"/>
                <a:cs typeface="Subisu Sans 2"/>
              </a:rPr>
            </a:br>
            <a:endParaRPr lang="en-US" sz="3600" dirty="0">
              <a:latin typeface="Subisu Sans 2"/>
              <a:cs typeface="Subisu Sans 2"/>
            </a:endParaRPr>
          </a:p>
        </p:txBody>
      </p:sp>
      <p:sp>
        <p:nvSpPr>
          <p:cNvPr id="4098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56A032-6D80-5705-1113-F0B957D3DD4F}"/>
              </a:ext>
            </a:extLst>
          </p:cNvPr>
          <p:cNvGrpSpPr/>
          <p:nvPr/>
        </p:nvGrpSpPr>
        <p:grpSpPr>
          <a:xfrm>
            <a:off x="302963" y="273643"/>
            <a:ext cx="8733532" cy="4098307"/>
            <a:chOff x="302963" y="273643"/>
            <a:chExt cx="8733532" cy="4098307"/>
          </a:xfrm>
        </p:grpSpPr>
        <p:sp>
          <p:nvSpPr>
            <p:cNvPr id="7" name="Rectangle 6"/>
            <p:cNvSpPr/>
            <p:nvPr/>
          </p:nvSpPr>
          <p:spPr>
            <a:xfrm>
              <a:off x="503022" y="273643"/>
              <a:ext cx="853347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</a:pPr>
              <a:r>
                <a:rPr lang="en-US" sz="1600" b="1" dirty="0"/>
                <a:t>Rated – 2 </a:t>
              </a:r>
              <a:r>
                <a:rPr lang="en-US" sz="1600" dirty="0"/>
                <a:t>Data Center; Redundant Components</a:t>
              </a:r>
            </a:p>
            <a:p>
              <a:pPr marL="342900" indent="-342900"/>
              <a:r>
                <a:rPr lang="en-US" sz="1600" dirty="0"/>
                <a:t>		(Single path for Power and Cooling with component redundancy i.e. N+1)</a:t>
              </a:r>
            </a:p>
          </p:txBody>
        </p:sp>
        <p:pic>
          <p:nvPicPr>
            <p:cNvPr id="307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2" cstate="print"/>
            <a:srcRect t="17052" b="17828"/>
            <a:stretch>
              <a:fillRect/>
            </a:stretch>
          </p:blipFill>
          <p:spPr bwMode="auto">
            <a:xfrm>
              <a:off x="501265" y="2514717"/>
              <a:ext cx="986010" cy="642089"/>
            </a:xfrm>
            <a:prstGeom prst="rect">
              <a:avLst/>
            </a:prstGeom>
            <a:noFill/>
          </p:spPr>
        </p:pic>
        <p:pic>
          <p:nvPicPr>
            <p:cNvPr id="3078" name="Picture 6" descr="http://1.imimg.com/data/Z/4/MY-1312630/25_Kva_To_10000_250x250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2963" y="863665"/>
              <a:ext cx="1414437" cy="1414437"/>
            </a:xfrm>
            <a:prstGeom prst="rect">
              <a:avLst/>
            </a:prstGeom>
            <a:noFill/>
          </p:spPr>
        </p:pic>
        <p:pic>
          <p:nvPicPr>
            <p:cNvPr id="3080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0062" y="2427854"/>
              <a:ext cx="787161" cy="884769"/>
            </a:xfrm>
            <a:prstGeom prst="rect">
              <a:avLst/>
            </a:prstGeom>
            <a:noFill/>
          </p:spPr>
        </p:pic>
        <p:pic>
          <p:nvPicPr>
            <p:cNvPr id="3082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22496" y="2954455"/>
              <a:ext cx="815562" cy="1208241"/>
            </a:xfrm>
            <a:prstGeom prst="rect">
              <a:avLst/>
            </a:prstGeom>
            <a:noFill/>
          </p:spPr>
        </p:pic>
        <p:cxnSp>
          <p:nvCxnSpPr>
            <p:cNvPr id="20" name="Straight Arrow Connector 19"/>
            <p:cNvCxnSpPr>
              <a:stCxn id="35" idx="3"/>
            </p:cNvCxnSpPr>
            <p:nvPr/>
          </p:nvCxnSpPr>
          <p:spPr>
            <a:xfrm>
              <a:off x="5244029" y="2862599"/>
              <a:ext cx="42965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2" descr="\\Pc10\gi_10_d\O10D\B232_Emerson_Smart_Solutions_ppt\jpg\SmartRow_vector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7059" y="2093880"/>
              <a:ext cx="3233875" cy="1629951"/>
            </a:xfrm>
            <a:prstGeom prst="rect">
              <a:avLst/>
            </a:prstGeom>
            <a:noFill/>
            <a:effectLst>
              <a:outerShdw blurRad="190500" dist="127000" dir="5400000" algn="t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6460895" y="1353248"/>
              <a:ext cx="20331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PAC (Cooling with redundancy)</a:t>
              </a:r>
            </a:p>
          </p:txBody>
        </p:sp>
        <p:cxnSp>
          <p:nvCxnSpPr>
            <p:cNvPr id="22" name="Straight Connector 21"/>
            <p:cNvCxnSpPr>
              <a:stCxn id="21" idx="2"/>
            </p:cNvCxnSpPr>
            <p:nvPr/>
          </p:nvCxnSpPr>
          <p:spPr>
            <a:xfrm flipH="1">
              <a:off x="5860974" y="1814913"/>
              <a:ext cx="1616476" cy="612941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1" idx="2"/>
            </p:cNvCxnSpPr>
            <p:nvPr/>
          </p:nvCxnSpPr>
          <p:spPr>
            <a:xfrm>
              <a:off x="7477450" y="1814913"/>
              <a:ext cx="69104" cy="46318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22496" y="1570884"/>
              <a:ext cx="815562" cy="1208241"/>
            </a:xfrm>
            <a:prstGeom prst="rect">
              <a:avLst/>
            </a:prstGeom>
            <a:noFill/>
          </p:spPr>
        </p:pic>
        <p:sp>
          <p:nvSpPr>
            <p:cNvPr id="35" name="Rectangle 34"/>
            <p:cNvSpPr/>
            <p:nvPr/>
          </p:nvSpPr>
          <p:spPr>
            <a:xfrm>
              <a:off x="3657600" y="1353248"/>
              <a:ext cx="1586429" cy="3018702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2" cstate="print"/>
            <a:srcRect t="17052" b="17828"/>
            <a:stretch>
              <a:fillRect/>
            </a:stretch>
          </p:blipFill>
          <p:spPr bwMode="auto">
            <a:xfrm>
              <a:off x="501265" y="3520607"/>
              <a:ext cx="986010" cy="642089"/>
            </a:xfrm>
            <a:prstGeom prst="rect">
              <a:avLst/>
            </a:prstGeom>
            <a:noFill/>
          </p:spPr>
        </p:pic>
        <p:sp>
          <p:nvSpPr>
            <p:cNvPr id="50" name="Rectangle 49"/>
            <p:cNvSpPr/>
            <p:nvPr/>
          </p:nvSpPr>
          <p:spPr>
            <a:xfrm>
              <a:off x="501266" y="2427855"/>
              <a:ext cx="986010" cy="1734842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>
              <a:off x="3161838" y="2862599"/>
              <a:ext cx="42965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1717400" y="2093880"/>
              <a:ext cx="612662" cy="6852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50" idx="3"/>
            </p:cNvCxnSpPr>
            <p:nvPr/>
          </p:nvCxnSpPr>
          <p:spPr>
            <a:xfrm flipV="1">
              <a:off x="1487276" y="2954456"/>
              <a:ext cx="842786" cy="3408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93694" y="3100256"/>
              <a:ext cx="393581" cy="44238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6282964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1790"/>
            <a:ext cx="8229600" cy="219671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Silver Lining Pvt. Ltd. (SLPL)</a:t>
            </a:r>
            <a:b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2nd Floor, Mercantile Office Complex, </a:t>
            </a:r>
            <a:b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b="0" dirty="0" err="1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Narayanhiti</a:t>
            </a: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Path, </a:t>
            </a:r>
            <a:r>
              <a:rPr lang="en-GB" sz="1800" b="0" dirty="0" err="1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Hitti</a:t>
            </a: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Pokhari</a:t>
            </a: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Kathmandu</a:t>
            </a:r>
            <a:b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T: 01-4425221 W: </a:t>
            </a:r>
            <a:r>
              <a:rPr lang="en-GB" sz="1800" b="0" u="none" strike="noStrike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www.silverlining.com.np</a:t>
            </a:r>
            <a:b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b="0" dirty="0">
              <a:solidFill>
                <a:schemeClr val="tx1"/>
              </a:solidFill>
              <a:effectLst/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605318-EE90-4572-8E40-EB9F2926BF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013" y="267494"/>
            <a:ext cx="187197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37357D-12FC-4E85-B427-35460C599C81}"/>
              </a:ext>
            </a:extLst>
          </p:cNvPr>
          <p:cNvSpPr txBox="1"/>
          <p:nvPr/>
        </p:nvSpPr>
        <p:spPr>
          <a:xfrm>
            <a:off x="4427984" y="4155926"/>
            <a:ext cx="4572000" cy="862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</a:t>
            </a:r>
            <a:b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Centre </a:t>
            </a:r>
            <a: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endParaRPr lang="en-GB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85331"/>
      </p:ext>
    </p:extLst>
  </p:cSld>
  <p:clrMapOvr>
    <a:masterClrMapping/>
  </p:clrMapOvr>
  <p:transition>
    <p:wedg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09197" y="214874"/>
            <a:ext cx="81084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1600" b="1" dirty="0"/>
              <a:t>Rated – 3 </a:t>
            </a:r>
            <a:r>
              <a:rPr lang="en-US" sz="1600" dirty="0"/>
              <a:t>Data Center; Concurrently Maintainable</a:t>
            </a:r>
          </a:p>
          <a:p>
            <a:pPr marL="804863" indent="-804863"/>
            <a:r>
              <a:rPr lang="en-US" sz="1600" dirty="0"/>
              <a:t>	(Multiple paths for power and cooling of which one path is active; redundant components)</a:t>
            </a:r>
          </a:p>
        </p:txBody>
      </p:sp>
      <p:sp>
        <p:nvSpPr>
          <p:cNvPr id="4098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771"/>
            <a:ext cx="8229600" cy="1221835"/>
          </a:xfrm>
        </p:spPr>
        <p:txBody>
          <a:bodyPr>
            <a:normAutofit/>
          </a:bodyPr>
          <a:lstStyle/>
          <a:p>
            <a:br>
              <a:rPr lang="en-US" sz="3600" dirty="0">
                <a:latin typeface="Subisu Sans 2"/>
                <a:cs typeface="Subisu Sans 2"/>
              </a:rPr>
            </a:br>
            <a:endParaRPr lang="en-US" sz="3600" dirty="0">
              <a:latin typeface="Subisu Sans 2"/>
              <a:cs typeface="Subisu Sans 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38D98A-3137-F8D7-C473-FC4EBBF04920}"/>
              </a:ext>
            </a:extLst>
          </p:cNvPr>
          <p:cNvGrpSpPr/>
          <p:nvPr/>
        </p:nvGrpSpPr>
        <p:grpSpPr>
          <a:xfrm>
            <a:off x="610470" y="1275606"/>
            <a:ext cx="8137994" cy="3334184"/>
            <a:chOff x="610470" y="1275606"/>
            <a:chExt cx="8137994" cy="3334184"/>
          </a:xfrm>
        </p:grpSpPr>
        <p:pic>
          <p:nvPicPr>
            <p:cNvPr id="18" name="Picture 2" descr="\\Pc10\gi_10_d\O10D\B232_Emerson_Smart_Solutions_ppt\jpg\SmartRow_vector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4589" y="2273328"/>
              <a:ext cx="3233875" cy="1629951"/>
            </a:xfrm>
            <a:prstGeom prst="rect">
              <a:avLst/>
            </a:prstGeom>
            <a:noFill/>
            <a:effectLst>
              <a:outerShdw blurRad="190500" dist="127000" dir="5400000" algn="t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6408425" y="1532696"/>
              <a:ext cx="2033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PAC (Cooling with redundancy)</a:t>
              </a:r>
            </a:p>
          </p:txBody>
        </p:sp>
        <p:cxnSp>
          <p:nvCxnSpPr>
            <p:cNvPr id="22" name="Straight Connector 21"/>
            <p:cNvCxnSpPr>
              <a:stCxn id="21" idx="2"/>
            </p:cNvCxnSpPr>
            <p:nvPr/>
          </p:nvCxnSpPr>
          <p:spPr>
            <a:xfrm flipH="1">
              <a:off x="5808504" y="2055916"/>
              <a:ext cx="1616476" cy="551386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1" idx="2"/>
            </p:cNvCxnSpPr>
            <p:nvPr/>
          </p:nvCxnSpPr>
          <p:spPr>
            <a:xfrm>
              <a:off x="7424980" y="2055916"/>
              <a:ext cx="69104" cy="4016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07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818026" y="2804503"/>
              <a:ext cx="738067" cy="480628"/>
            </a:xfrm>
            <a:prstGeom prst="rect">
              <a:avLst/>
            </a:prstGeom>
            <a:noFill/>
          </p:spPr>
        </p:pic>
        <p:pic>
          <p:nvPicPr>
            <p:cNvPr id="3078" name="Picture 6" descr="http://1.imimg.com/data/Z/4/MY-1312630/25_Kva_To_10000_250x25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10470" y="1275606"/>
              <a:ext cx="1058761" cy="1058761"/>
            </a:xfrm>
            <a:prstGeom prst="rect">
              <a:avLst/>
            </a:prstGeom>
            <a:noFill/>
          </p:spPr>
        </p:pic>
        <p:pic>
          <p:nvPicPr>
            <p:cNvPr id="3080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24907" y="2553774"/>
              <a:ext cx="589221" cy="662284"/>
            </a:xfrm>
            <a:prstGeom prst="rect">
              <a:avLst/>
            </a:prstGeom>
            <a:noFill/>
          </p:spPr>
        </p:pic>
        <p:pic>
          <p:nvPicPr>
            <p:cNvPr id="3082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42381" y="2139034"/>
              <a:ext cx="412213" cy="610687"/>
            </a:xfrm>
            <a:prstGeom prst="rect">
              <a:avLst/>
            </a:prstGeom>
            <a:noFill/>
          </p:spPr>
        </p:pic>
        <p:pic>
          <p:nvPicPr>
            <p:cNvPr id="34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42381" y="1439729"/>
              <a:ext cx="412213" cy="610687"/>
            </a:xfrm>
            <a:prstGeom prst="rect">
              <a:avLst/>
            </a:prstGeom>
            <a:noFill/>
          </p:spPr>
        </p:pic>
        <p:sp>
          <p:nvSpPr>
            <p:cNvPr id="35" name="Rectangle 34"/>
            <p:cNvSpPr/>
            <p:nvPr/>
          </p:nvSpPr>
          <p:spPr>
            <a:xfrm>
              <a:off x="3057949" y="1329728"/>
              <a:ext cx="801837" cy="1525758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818026" y="3567910"/>
              <a:ext cx="738067" cy="480628"/>
            </a:xfrm>
            <a:prstGeom prst="rect">
              <a:avLst/>
            </a:prstGeom>
            <a:noFill/>
          </p:spPr>
        </p:pic>
        <p:sp>
          <p:nvSpPr>
            <p:cNvPr id="50" name="Rectangle 49"/>
            <p:cNvSpPr/>
            <p:nvPr/>
          </p:nvSpPr>
          <p:spPr>
            <a:xfrm>
              <a:off x="613645" y="2666873"/>
              <a:ext cx="1055585" cy="1445729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V="1">
              <a:off x="2624086" y="2909609"/>
              <a:ext cx="32161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1669230" y="1882567"/>
              <a:ext cx="355677" cy="6712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1669230" y="3139910"/>
              <a:ext cx="355677" cy="283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46380" y="3236768"/>
              <a:ext cx="294611" cy="331142"/>
            </a:xfrm>
            <a:prstGeom prst="rect">
              <a:avLst/>
            </a:prstGeom>
            <a:noFill/>
          </p:spPr>
        </p:pic>
        <p:pic>
          <p:nvPicPr>
            <p:cNvPr id="47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42381" y="3839215"/>
              <a:ext cx="412213" cy="610687"/>
            </a:xfrm>
            <a:prstGeom prst="rect">
              <a:avLst/>
            </a:prstGeom>
            <a:noFill/>
          </p:spPr>
        </p:pic>
        <p:pic>
          <p:nvPicPr>
            <p:cNvPr id="48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42381" y="3139910"/>
              <a:ext cx="412213" cy="610687"/>
            </a:xfrm>
            <a:prstGeom prst="rect">
              <a:avLst/>
            </a:prstGeom>
            <a:noFill/>
          </p:spPr>
        </p:pic>
        <p:sp>
          <p:nvSpPr>
            <p:cNvPr id="49" name="Rectangle 48"/>
            <p:cNvSpPr/>
            <p:nvPr/>
          </p:nvSpPr>
          <p:spPr>
            <a:xfrm>
              <a:off x="3057949" y="3029909"/>
              <a:ext cx="801837" cy="1525758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458" name="Picture 2" descr="http://www.uplinxas.com.au/catalog/images/Emerson/PDU/PDU_horizontal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5400000">
              <a:off x="3938857" y="1905583"/>
              <a:ext cx="1634002" cy="374049"/>
            </a:xfrm>
            <a:prstGeom prst="rect">
              <a:avLst/>
            </a:prstGeom>
            <a:noFill/>
          </p:spPr>
        </p:pic>
        <p:pic>
          <p:nvPicPr>
            <p:cNvPr id="57" name="Picture 2" descr="http://www.uplinxas.com.au/catalog/images/Emerson/PDU/PDU_horizontal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5400000">
              <a:off x="3938857" y="3605764"/>
              <a:ext cx="1634002" cy="374049"/>
            </a:xfrm>
            <a:prstGeom prst="rect">
              <a:avLst/>
            </a:prstGeom>
            <a:noFill/>
          </p:spPr>
        </p:pic>
        <p:sp>
          <p:nvSpPr>
            <p:cNvPr id="72" name="Freeform 71"/>
            <p:cNvSpPr/>
            <p:nvPr/>
          </p:nvSpPr>
          <p:spPr>
            <a:xfrm>
              <a:off x="3859786" y="2124738"/>
              <a:ext cx="709047" cy="1700918"/>
            </a:xfrm>
            <a:custGeom>
              <a:avLst/>
              <a:gdLst>
                <a:gd name="connsiteX0" fmla="*/ 0 w 891540"/>
                <a:gd name="connsiteY0" fmla="*/ 0 h 1120140"/>
                <a:gd name="connsiteX1" fmla="*/ 308610 w 891540"/>
                <a:gd name="connsiteY1" fmla="*/ 0 h 1120140"/>
                <a:gd name="connsiteX2" fmla="*/ 560070 w 891540"/>
                <a:gd name="connsiteY2" fmla="*/ 1120140 h 1120140"/>
                <a:gd name="connsiteX3" fmla="*/ 891540 w 891540"/>
                <a:gd name="connsiteY3" fmla="*/ 1120140 h 112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540" h="1120140">
                  <a:moveTo>
                    <a:pt x="0" y="0"/>
                  </a:moveTo>
                  <a:lnTo>
                    <a:pt x="308610" y="0"/>
                  </a:lnTo>
                  <a:lnTo>
                    <a:pt x="560070" y="1120140"/>
                  </a:lnTo>
                  <a:lnTo>
                    <a:pt x="891540" y="1120140"/>
                  </a:ln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flipV="1">
              <a:off x="3859786" y="2139034"/>
              <a:ext cx="709047" cy="1686622"/>
            </a:xfrm>
            <a:custGeom>
              <a:avLst/>
              <a:gdLst>
                <a:gd name="connsiteX0" fmla="*/ 0 w 891540"/>
                <a:gd name="connsiteY0" fmla="*/ 0 h 1120140"/>
                <a:gd name="connsiteX1" fmla="*/ 308610 w 891540"/>
                <a:gd name="connsiteY1" fmla="*/ 0 h 1120140"/>
                <a:gd name="connsiteX2" fmla="*/ 560070 w 891540"/>
                <a:gd name="connsiteY2" fmla="*/ 1120140 h 1120140"/>
                <a:gd name="connsiteX3" fmla="*/ 891540 w 891540"/>
                <a:gd name="connsiteY3" fmla="*/ 1120140 h 112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540" h="1120140">
                  <a:moveTo>
                    <a:pt x="0" y="0"/>
                  </a:moveTo>
                  <a:lnTo>
                    <a:pt x="308610" y="0"/>
                  </a:lnTo>
                  <a:lnTo>
                    <a:pt x="560070" y="1120140"/>
                  </a:lnTo>
                  <a:lnTo>
                    <a:pt x="891540" y="1120140"/>
                  </a:ln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>
              <a:stCxn id="19458" idx="0"/>
              <a:endCxn id="18" idx="1"/>
            </p:cNvCxnSpPr>
            <p:nvPr/>
          </p:nvCxnSpPr>
          <p:spPr>
            <a:xfrm>
              <a:off x="4942883" y="2092608"/>
              <a:ext cx="571706" cy="9956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57" idx="0"/>
              <a:endCxn id="18" idx="1"/>
            </p:cNvCxnSpPr>
            <p:nvPr/>
          </p:nvCxnSpPr>
          <p:spPr>
            <a:xfrm flipV="1">
              <a:off x="4942883" y="3088304"/>
              <a:ext cx="571706" cy="7044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/>
            <p:cNvSpPr/>
            <p:nvPr/>
          </p:nvSpPr>
          <p:spPr>
            <a:xfrm>
              <a:off x="2934684" y="1287536"/>
              <a:ext cx="1041438" cy="3322253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6699619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771"/>
            <a:ext cx="8229600" cy="1221835"/>
          </a:xfrm>
        </p:spPr>
        <p:txBody>
          <a:bodyPr>
            <a:normAutofit/>
          </a:bodyPr>
          <a:lstStyle/>
          <a:p>
            <a:br>
              <a:rPr lang="en-US" sz="3600" dirty="0">
                <a:latin typeface="Subisu Sans 2"/>
                <a:cs typeface="Subisu Sans 2"/>
              </a:rPr>
            </a:br>
            <a:endParaRPr lang="en-US" sz="3600" dirty="0">
              <a:latin typeface="Subisu Sans 2"/>
              <a:cs typeface="Subisu Sans 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975" y="155172"/>
            <a:ext cx="8656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1600" b="1" dirty="0"/>
              <a:t>Rated – 4 </a:t>
            </a:r>
            <a:r>
              <a:rPr lang="en-US" sz="1600" dirty="0"/>
              <a:t>Data Center; Fault Tolerant</a:t>
            </a:r>
          </a:p>
          <a:p>
            <a:pPr marL="342900" indent="-342900"/>
            <a:r>
              <a:rPr lang="en-US" sz="1600" dirty="0"/>
              <a:t>		(Multiple active paths for power and cooling with redundancy in each path)</a:t>
            </a:r>
          </a:p>
        </p:txBody>
      </p:sp>
      <p:sp>
        <p:nvSpPr>
          <p:cNvPr id="4098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E25734-754C-6057-BE61-AB721C0A49BC}"/>
              </a:ext>
            </a:extLst>
          </p:cNvPr>
          <p:cNvGrpSpPr/>
          <p:nvPr/>
        </p:nvGrpSpPr>
        <p:grpSpPr>
          <a:xfrm>
            <a:off x="971600" y="771550"/>
            <a:ext cx="7595388" cy="3626667"/>
            <a:chOff x="971600" y="771550"/>
            <a:chExt cx="7595388" cy="3626667"/>
          </a:xfrm>
        </p:grpSpPr>
        <p:pic>
          <p:nvPicPr>
            <p:cNvPr id="18" name="Picture 2" descr="\\Pc10\gi_10_d\O10D\B232_Emerson_Smart_Solutions_ppt\jpg\SmartRow_vector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113" y="2061755"/>
              <a:ext cx="3233875" cy="1629951"/>
            </a:xfrm>
            <a:prstGeom prst="rect">
              <a:avLst/>
            </a:prstGeom>
            <a:noFill/>
            <a:effectLst>
              <a:outerShdw blurRad="190500" dist="127000" dir="5400000" algn="t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6226949" y="1321123"/>
              <a:ext cx="2033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PAC (Cooling with redundancy)</a:t>
              </a:r>
            </a:p>
          </p:txBody>
        </p:sp>
        <p:cxnSp>
          <p:nvCxnSpPr>
            <p:cNvPr id="22" name="Straight Connector 21"/>
            <p:cNvCxnSpPr>
              <a:stCxn id="21" idx="2"/>
            </p:cNvCxnSpPr>
            <p:nvPr/>
          </p:nvCxnSpPr>
          <p:spPr>
            <a:xfrm flipH="1">
              <a:off x="5627028" y="1844343"/>
              <a:ext cx="1616476" cy="551386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1" idx="2"/>
            </p:cNvCxnSpPr>
            <p:nvPr/>
          </p:nvCxnSpPr>
          <p:spPr>
            <a:xfrm>
              <a:off x="7243504" y="1844343"/>
              <a:ext cx="69104" cy="4016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07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1071829" y="1606049"/>
              <a:ext cx="498364" cy="324534"/>
            </a:xfrm>
            <a:prstGeom prst="rect">
              <a:avLst/>
            </a:prstGeom>
            <a:noFill/>
          </p:spPr>
        </p:pic>
        <p:pic>
          <p:nvPicPr>
            <p:cNvPr id="3078" name="Picture 6" descr="http://1.imimg.com/data/Z/4/MY-1312630/25_Kva_To_10000_250x25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71600" y="771550"/>
              <a:ext cx="714906" cy="714906"/>
            </a:xfrm>
            <a:prstGeom prst="rect">
              <a:avLst/>
            </a:prstGeom>
            <a:noFill/>
          </p:spPr>
        </p:pic>
        <p:pic>
          <p:nvPicPr>
            <p:cNvPr id="3080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96166" y="1474010"/>
              <a:ext cx="397859" cy="447193"/>
            </a:xfrm>
            <a:prstGeom prst="rect">
              <a:avLst/>
            </a:prstGeom>
            <a:noFill/>
          </p:spPr>
        </p:pic>
        <p:pic>
          <p:nvPicPr>
            <p:cNvPr id="3082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1582" y="1839325"/>
              <a:ext cx="412213" cy="610687"/>
            </a:xfrm>
            <a:prstGeom prst="rect">
              <a:avLst/>
            </a:prstGeom>
            <a:noFill/>
          </p:spPr>
        </p:pic>
        <p:pic>
          <p:nvPicPr>
            <p:cNvPr id="34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1582" y="1140020"/>
              <a:ext cx="412213" cy="610687"/>
            </a:xfrm>
            <a:prstGeom prst="rect">
              <a:avLst/>
            </a:prstGeom>
            <a:noFill/>
          </p:spPr>
        </p:pic>
        <p:sp>
          <p:nvSpPr>
            <p:cNvPr id="35" name="Rectangle 34"/>
            <p:cNvSpPr/>
            <p:nvPr/>
          </p:nvSpPr>
          <p:spPr>
            <a:xfrm>
              <a:off x="2667150" y="1030019"/>
              <a:ext cx="801837" cy="1525758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1071829" y="2114461"/>
              <a:ext cx="498364" cy="324534"/>
            </a:xfrm>
            <a:prstGeom prst="rect">
              <a:avLst/>
            </a:prstGeom>
            <a:noFill/>
          </p:spPr>
        </p:pic>
        <p:sp>
          <p:nvSpPr>
            <p:cNvPr id="50" name="Rectangle 49"/>
            <p:cNvSpPr/>
            <p:nvPr/>
          </p:nvSpPr>
          <p:spPr>
            <a:xfrm>
              <a:off x="1071829" y="1562146"/>
              <a:ext cx="498364" cy="8768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>
              <a:off x="2416575" y="1693745"/>
              <a:ext cx="2171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1686506" y="1393344"/>
              <a:ext cx="309661" cy="3463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50" idx="3"/>
            </p:cNvCxnSpPr>
            <p:nvPr/>
          </p:nvCxnSpPr>
          <p:spPr>
            <a:xfrm flipV="1">
              <a:off x="1570193" y="1828309"/>
              <a:ext cx="425973" cy="1722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71263" y="1902001"/>
              <a:ext cx="198930" cy="223597"/>
            </a:xfrm>
            <a:prstGeom prst="rect">
              <a:avLst/>
            </a:prstGeom>
            <a:noFill/>
          </p:spPr>
        </p:pic>
        <p:pic>
          <p:nvPicPr>
            <p:cNvPr id="43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1071829" y="3460468"/>
              <a:ext cx="498364" cy="324534"/>
            </a:xfrm>
            <a:prstGeom prst="rect">
              <a:avLst/>
            </a:prstGeom>
            <a:noFill/>
          </p:spPr>
        </p:pic>
        <p:pic>
          <p:nvPicPr>
            <p:cNvPr id="44" name="Picture 6" descr="http://1.imimg.com/data/Z/4/MY-1312630/25_Kva_To_10000_250x25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71600" y="2570884"/>
              <a:ext cx="714906" cy="714906"/>
            </a:xfrm>
            <a:prstGeom prst="rect">
              <a:avLst/>
            </a:prstGeom>
            <a:noFill/>
          </p:spPr>
        </p:pic>
        <p:pic>
          <p:nvPicPr>
            <p:cNvPr id="45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96166" y="3361480"/>
              <a:ext cx="397859" cy="447193"/>
            </a:xfrm>
            <a:prstGeom prst="rect">
              <a:avLst/>
            </a:prstGeom>
            <a:noFill/>
          </p:spPr>
        </p:pic>
        <p:pic>
          <p:nvPicPr>
            <p:cNvPr id="47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1582" y="3627642"/>
              <a:ext cx="412213" cy="610687"/>
            </a:xfrm>
            <a:prstGeom prst="rect">
              <a:avLst/>
            </a:prstGeom>
            <a:noFill/>
          </p:spPr>
        </p:pic>
        <p:pic>
          <p:nvPicPr>
            <p:cNvPr id="48" name="Picture 10" descr="http://img.directindustry.com/images_di/photo-g/12355-240102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1582" y="2928337"/>
              <a:ext cx="412213" cy="610687"/>
            </a:xfrm>
            <a:prstGeom prst="rect">
              <a:avLst/>
            </a:prstGeom>
            <a:noFill/>
          </p:spPr>
        </p:pic>
        <p:sp>
          <p:nvSpPr>
            <p:cNvPr id="49" name="Rectangle 48"/>
            <p:cNvSpPr/>
            <p:nvPr/>
          </p:nvSpPr>
          <p:spPr>
            <a:xfrm>
              <a:off x="2667150" y="2818336"/>
              <a:ext cx="801837" cy="1525758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4" descr="http://www.in.all.biz/img/in/catalog/380679.jpeg"/>
            <p:cNvPicPr>
              <a:picLocks noChangeAspect="1" noChangeArrowheads="1"/>
            </p:cNvPicPr>
            <p:nvPr/>
          </p:nvPicPr>
          <p:blipFill>
            <a:blip r:embed="rId3" cstate="print"/>
            <a:srcRect t="17052" b="17828"/>
            <a:stretch>
              <a:fillRect/>
            </a:stretch>
          </p:blipFill>
          <p:spPr bwMode="auto">
            <a:xfrm>
              <a:off x="1071829" y="3968880"/>
              <a:ext cx="498364" cy="324534"/>
            </a:xfrm>
            <a:prstGeom prst="rect">
              <a:avLst/>
            </a:prstGeom>
            <a:noFill/>
          </p:spPr>
        </p:pic>
        <p:sp>
          <p:nvSpPr>
            <p:cNvPr id="52" name="Rectangle 51"/>
            <p:cNvSpPr/>
            <p:nvPr/>
          </p:nvSpPr>
          <p:spPr>
            <a:xfrm>
              <a:off x="1071829" y="3427582"/>
              <a:ext cx="498364" cy="8768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>
              <a:off x="2416575" y="3581215"/>
              <a:ext cx="2171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1686506" y="3192678"/>
              <a:ext cx="309661" cy="3463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52" idx="3"/>
            </p:cNvCxnSpPr>
            <p:nvPr/>
          </p:nvCxnSpPr>
          <p:spPr>
            <a:xfrm flipV="1">
              <a:off x="1570193" y="3693745"/>
              <a:ext cx="425973" cy="1722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8" descr="http://www.emergencypower.com/wp-content/uploads/2010/07/ATS-1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71263" y="3756420"/>
              <a:ext cx="198930" cy="223597"/>
            </a:xfrm>
            <a:prstGeom prst="rect">
              <a:avLst/>
            </a:prstGeom>
            <a:noFill/>
          </p:spPr>
        </p:pic>
        <p:pic>
          <p:nvPicPr>
            <p:cNvPr id="19458" name="Picture 2" descr="http://www.uplinxas.com.au/catalog/images/Emerson/PDU/PDU_horizontal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5400000">
              <a:off x="3548058" y="1694010"/>
              <a:ext cx="1634002" cy="374049"/>
            </a:xfrm>
            <a:prstGeom prst="rect">
              <a:avLst/>
            </a:prstGeom>
            <a:noFill/>
          </p:spPr>
        </p:pic>
        <p:pic>
          <p:nvPicPr>
            <p:cNvPr id="57" name="Picture 2" descr="http://www.uplinxas.com.au/catalog/images/Emerson/PDU/PDU_horizontal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5400000">
              <a:off x="3548058" y="3394191"/>
              <a:ext cx="1634002" cy="374049"/>
            </a:xfrm>
            <a:prstGeom prst="rect">
              <a:avLst/>
            </a:prstGeom>
            <a:noFill/>
          </p:spPr>
        </p:pic>
        <p:sp>
          <p:nvSpPr>
            <p:cNvPr id="72" name="Freeform 71"/>
            <p:cNvSpPr/>
            <p:nvPr/>
          </p:nvSpPr>
          <p:spPr>
            <a:xfrm>
              <a:off x="3468987" y="1913165"/>
              <a:ext cx="709047" cy="1700918"/>
            </a:xfrm>
            <a:custGeom>
              <a:avLst/>
              <a:gdLst>
                <a:gd name="connsiteX0" fmla="*/ 0 w 891540"/>
                <a:gd name="connsiteY0" fmla="*/ 0 h 1120140"/>
                <a:gd name="connsiteX1" fmla="*/ 308610 w 891540"/>
                <a:gd name="connsiteY1" fmla="*/ 0 h 1120140"/>
                <a:gd name="connsiteX2" fmla="*/ 560070 w 891540"/>
                <a:gd name="connsiteY2" fmla="*/ 1120140 h 1120140"/>
                <a:gd name="connsiteX3" fmla="*/ 891540 w 891540"/>
                <a:gd name="connsiteY3" fmla="*/ 1120140 h 112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540" h="1120140">
                  <a:moveTo>
                    <a:pt x="0" y="0"/>
                  </a:moveTo>
                  <a:lnTo>
                    <a:pt x="308610" y="0"/>
                  </a:lnTo>
                  <a:lnTo>
                    <a:pt x="560070" y="1120140"/>
                  </a:lnTo>
                  <a:lnTo>
                    <a:pt x="891540" y="1120140"/>
                  </a:ln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flipV="1">
              <a:off x="3468987" y="1927461"/>
              <a:ext cx="709047" cy="1686622"/>
            </a:xfrm>
            <a:custGeom>
              <a:avLst/>
              <a:gdLst>
                <a:gd name="connsiteX0" fmla="*/ 0 w 891540"/>
                <a:gd name="connsiteY0" fmla="*/ 0 h 1120140"/>
                <a:gd name="connsiteX1" fmla="*/ 308610 w 891540"/>
                <a:gd name="connsiteY1" fmla="*/ 0 h 1120140"/>
                <a:gd name="connsiteX2" fmla="*/ 560070 w 891540"/>
                <a:gd name="connsiteY2" fmla="*/ 1120140 h 1120140"/>
                <a:gd name="connsiteX3" fmla="*/ 891540 w 891540"/>
                <a:gd name="connsiteY3" fmla="*/ 1120140 h 112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540" h="1120140">
                  <a:moveTo>
                    <a:pt x="0" y="0"/>
                  </a:moveTo>
                  <a:lnTo>
                    <a:pt x="308610" y="0"/>
                  </a:lnTo>
                  <a:lnTo>
                    <a:pt x="560070" y="1120140"/>
                  </a:lnTo>
                  <a:lnTo>
                    <a:pt x="891540" y="1120140"/>
                  </a:lnTo>
                </a:path>
              </a:pathLst>
            </a:cu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>
              <a:stCxn id="19458" idx="0"/>
              <a:endCxn id="18" idx="1"/>
            </p:cNvCxnSpPr>
            <p:nvPr/>
          </p:nvCxnSpPr>
          <p:spPr>
            <a:xfrm>
              <a:off x="4552084" y="1881035"/>
              <a:ext cx="781029" cy="9956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57" idx="0"/>
            </p:cNvCxnSpPr>
            <p:nvPr/>
          </p:nvCxnSpPr>
          <p:spPr>
            <a:xfrm flipV="1">
              <a:off x="4552084" y="2876731"/>
              <a:ext cx="781029" cy="7044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4951418" y="3756420"/>
              <a:ext cx="32499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Note: </a:t>
              </a:r>
              <a:r>
                <a:rPr lang="en-US" sz="1100" dirty="0"/>
                <a:t>This is not possible in Nepal due to single active power supplier i.e. NEA only.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1032291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411510"/>
            <a:ext cx="2502279" cy="36673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Power Distribution System 1</a:t>
            </a:r>
          </a:p>
        </p:txBody>
      </p:sp>
      <p:pic>
        <p:nvPicPr>
          <p:cNvPr id="7" name="Picture 6" descr="Power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0264" y="256382"/>
            <a:ext cx="6364224" cy="454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9556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411510"/>
            <a:ext cx="2502279" cy="36673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Power Distribution System 2</a:t>
            </a:r>
          </a:p>
        </p:txBody>
      </p:sp>
      <p:pic>
        <p:nvPicPr>
          <p:cNvPr id="5" name="Picture 4" descr="Pow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67494"/>
            <a:ext cx="6588224" cy="4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16859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411510"/>
            <a:ext cx="2502279" cy="36673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Power Distribution System 3</a:t>
            </a:r>
          </a:p>
        </p:txBody>
      </p:sp>
      <p:pic>
        <p:nvPicPr>
          <p:cNvPr id="6" name="Picture 5" descr="Power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95486"/>
            <a:ext cx="51258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1887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411510"/>
            <a:ext cx="2502279" cy="36673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Power Distribution System 4</a:t>
            </a:r>
          </a:p>
        </p:txBody>
      </p:sp>
      <p:pic>
        <p:nvPicPr>
          <p:cNvPr id="5" name="Picture 4" descr="Power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95486"/>
            <a:ext cx="3724656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18867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483518"/>
            <a:ext cx="8153400" cy="628650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Major components of Data Center Infrastructure: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91630"/>
            <a:ext cx="4479032" cy="2880320"/>
          </a:xfrm>
        </p:spPr>
        <p:txBody>
          <a:bodyPr>
            <a:normAutofit/>
          </a:bodyPr>
          <a:lstStyle/>
          <a:p>
            <a:r>
              <a:rPr lang="en-US" sz="1800" dirty="0">
                <a:ea typeface="ＭＳ Ｐゴシック" pitchFamily="34" charset="-128"/>
              </a:rPr>
              <a:t>Raised Floor/Fire Partition/False Ceiling </a:t>
            </a:r>
          </a:p>
          <a:p>
            <a:r>
              <a:rPr lang="en-US" sz="1800" dirty="0">
                <a:ea typeface="ＭＳ Ｐゴシック" pitchFamily="34" charset="-128"/>
              </a:rPr>
              <a:t>Server Racks </a:t>
            </a:r>
          </a:p>
          <a:p>
            <a:r>
              <a:rPr lang="en-US" sz="1800" dirty="0">
                <a:ea typeface="ＭＳ Ｐゴシック" pitchFamily="34" charset="-128"/>
              </a:rPr>
              <a:t>Precision AC (PAC)</a:t>
            </a:r>
          </a:p>
          <a:p>
            <a:r>
              <a:rPr lang="en-US" sz="1800" dirty="0">
                <a:ea typeface="ＭＳ Ｐゴシック" pitchFamily="34" charset="-128"/>
              </a:rPr>
              <a:t>Fire Detection/Suppression System</a:t>
            </a:r>
          </a:p>
          <a:p>
            <a:r>
              <a:rPr lang="en-US" sz="1800" dirty="0">
                <a:ea typeface="ＭＳ Ｐゴシック" pitchFamily="34" charset="-128"/>
              </a:rPr>
              <a:t>Power Backup (UPS &amp; Batteries Backup)</a:t>
            </a:r>
          </a:p>
          <a:p>
            <a:r>
              <a:rPr lang="en-US" sz="1800" dirty="0">
                <a:ea typeface="ＭＳ Ｐゴシック" pitchFamily="34" charset="-128"/>
              </a:rPr>
              <a:t>Power Management System (PDM/ PDU)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76056" y="1491630"/>
            <a:ext cx="4273352" cy="2880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1800" dirty="0">
                <a:ea typeface="ＭＳ Ｐゴシック" pitchFamily="34" charset="-128"/>
              </a:rPr>
              <a:t>Water Leak Detection</a:t>
            </a:r>
          </a:p>
          <a:p>
            <a:r>
              <a:rPr lang="en-US" sz="1800" dirty="0">
                <a:ea typeface="ＭＳ Ｐゴシック" pitchFamily="34" charset="-128"/>
              </a:rPr>
              <a:t>Temp &amp; Humidity Control</a:t>
            </a:r>
          </a:p>
          <a:p>
            <a:r>
              <a:rPr lang="en-US" sz="1800" dirty="0">
                <a:ea typeface="ＭＳ Ｐゴシック" pitchFamily="34" charset="-128"/>
              </a:rPr>
              <a:t>Automatic Rodent Repellent</a:t>
            </a:r>
          </a:p>
          <a:p>
            <a:r>
              <a:rPr lang="en-US" sz="1800" dirty="0">
                <a:ea typeface="ＭＳ Ｐゴシック" pitchFamily="34" charset="-128"/>
              </a:rPr>
              <a:t>Biometric Access Control</a:t>
            </a:r>
          </a:p>
          <a:p>
            <a:r>
              <a:rPr lang="en-US" sz="1800" dirty="0">
                <a:ea typeface="ＭＳ Ｐゴシック" pitchFamily="34" charset="-128"/>
              </a:rPr>
              <a:t>IP Surveillance (CCTV)</a:t>
            </a:r>
          </a:p>
          <a:p>
            <a:r>
              <a:rPr lang="en-US" sz="1800" dirty="0">
                <a:ea typeface="ＭＳ Ｐゴシック" pitchFamily="34" charset="-128"/>
              </a:rPr>
              <a:t>Data Center Infrastructure Monitoring (DCIM) etc…</a:t>
            </a:r>
          </a:p>
        </p:txBody>
      </p:sp>
    </p:spTree>
    <p:extLst>
      <p:ext uri="{BB962C8B-B14F-4D97-AF65-F5344CB8AC3E}">
        <p14:creationId xmlns:p14="http://schemas.microsoft.com/office/powerpoint/2010/main" val="1279579847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Raised Floor/Fire Partition/False Ceiling</a:t>
            </a:r>
          </a:p>
        </p:txBody>
      </p:sp>
      <p:pic>
        <p:nvPicPr>
          <p:cNvPr id="17411" name="Picture 4" descr="False Ceilin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7272" y="1687107"/>
            <a:ext cx="2895526" cy="162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Raised Floo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31590"/>
            <a:ext cx="2424286" cy="242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13858" r="4098" b="23014"/>
          <a:stretch/>
        </p:blipFill>
        <p:spPr>
          <a:xfrm>
            <a:off x="3131840" y="1371625"/>
            <a:ext cx="2818053" cy="194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3642578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Electrical Cabling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6892" y="3435846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 Cabling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5896" y="3435846"/>
            <a:ext cx="229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Fire Proof partition</a:t>
            </a:r>
          </a:p>
        </p:txBody>
      </p:sp>
    </p:spTree>
    <p:extLst>
      <p:ext uri="{BB962C8B-B14F-4D97-AF65-F5344CB8AC3E}">
        <p14:creationId xmlns:p14="http://schemas.microsoft.com/office/powerpoint/2010/main" val="4158199444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Standard Room size required for Raised Floor and False Ceiling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8975" y="1131590"/>
            <a:ext cx="8077200" cy="329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Height of 42” Server Rack = 1991mm (2000mm) 			= 6.5 ft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Height of Precision AC = 1970mm (2000mm)			= 6.5 ft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Free space required on the top of Precision AC (for air circulation) 	= 1.5 ft (Consideration of light fixtures)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Height of Raised Floor 					= 1.5 ft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False Ceiling Height  Clearance 					= 1.5 ft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=================================================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Total room height required					= 11 ft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(should not be beam in place i.e. excluding beam structure)</a:t>
            </a:r>
          </a:p>
          <a:p>
            <a:pPr>
              <a:lnSpc>
                <a:spcPct val="15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25447215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23529" y="646956"/>
            <a:ext cx="3888432" cy="62865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Server Racks</a:t>
            </a:r>
            <a:b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</a:br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(In-Row Cooling Compatible)</a:t>
            </a:r>
          </a:p>
        </p:txBody>
      </p:sp>
      <p:pic>
        <p:nvPicPr>
          <p:cNvPr id="18435" name="Picture 6" descr="Server-Rack-RE04042-3.jp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338"/>
          <a:stretch/>
        </p:blipFill>
        <p:spPr bwMode="auto">
          <a:xfrm>
            <a:off x="1763688" y="1707654"/>
            <a:ext cx="1726836" cy="228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0" t="7160" r="29840" b="15365"/>
          <a:stretch/>
        </p:blipFill>
        <p:spPr>
          <a:xfrm>
            <a:off x="395536" y="1707655"/>
            <a:ext cx="1274136" cy="230425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004048" y="339502"/>
            <a:ext cx="3438383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28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Cooling Infrastructure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76256" y="1563638"/>
            <a:ext cx="1929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600" b="1" dirty="0"/>
              <a:t>Precision AC </a:t>
            </a:r>
          </a:p>
        </p:txBody>
      </p:sp>
      <p:pic>
        <p:nvPicPr>
          <p:cNvPr id="7" name="Picture 4" descr="http://climaortiz.com/805-thickbox_default/aire-acondicionado-2x1-junkers-comfort-e-26-35-kw.jpg"/>
          <p:cNvPicPr>
            <a:picLocks noChangeAspect="1" noChangeArrowheads="1"/>
          </p:cNvPicPr>
          <p:nvPr/>
        </p:nvPicPr>
        <p:blipFill>
          <a:blip r:embed="rId4" cstate="print"/>
          <a:srcRect l="3587" t="14862" r="3395" b="54644"/>
          <a:stretch>
            <a:fillRect/>
          </a:stretch>
        </p:blipFill>
        <p:spPr bwMode="auto">
          <a:xfrm>
            <a:off x="4499992" y="1923678"/>
            <a:ext cx="1584176" cy="519330"/>
          </a:xfrm>
          <a:prstGeom prst="rect">
            <a:avLst/>
          </a:prstGeom>
          <a:noFill/>
        </p:spPr>
      </p:pic>
      <p:pic>
        <p:nvPicPr>
          <p:cNvPr id="8" name="Picture 6" descr="http://www.airedale.com/upload/f01c65e7-5fcf-4de8-ae96-26af047f13e4_Chilled-Water-Cassette-Comfort-Cooling_300x28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089" b="15029"/>
          <a:stretch>
            <a:fillRect/>
          </a:stretch>
        </p:blipFill>
        <p:spPr bwMode="auto">
          <a:xfrm>
            <a:off x="4572000" y="2571750"/>
            <a:ext cx="1664023" cy="1152128"/>
          </a:xfrm>
          <a:prstGeom prst="rect">
            <a:avLst/>
          </a:prstGeom>
          <a:noFill/>
        </p:spPr>
      </p:pic>
      <p:pic>
        <p:nvPicPr>
          <p:cNvPr id="9" name="Picture 8" descr="http://img.getit.in/LQXRARO51precisionacsoluti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995686"/>
            <a:ext cx="1796950" cy="179695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72000" y="156363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600" b="1" dirty="0"/>
              <a:t>Comfort AC</a:t>
            </a:r>
          </a:p>
        </p:txBody>
      </p:sp>
    </p:spTree>
    <p:extLst>
      <p:ext uri="{BB962C8B-B14F-4D97-AF65-F5344CB8AC3E}">
        <p14:creationId xmlns:p14="http://schemas.microsoft.com/office/powerpoint/2010/main" val="54272090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1790"/>
            <a:ext cx="8229600" cy="219671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Ohm Data Centre Pvt. Ltd. (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OhmDC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  <a:b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1800" b="0" dirty="0" err="1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Narayanpath</a:t>
            </a: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dirty="0" err="1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Bhairahawa</a:t>
            </a:r>
            <a:b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T: 071-520604 W: </a:t>
            </a:r>
            <a:r>
              <a:rPr lang="en-GB" sz="1800" b="0" u="none" strike="noStrike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www.ohmdc.com</a:t>
            </a:r>
            <a:br>
              <a:rPr lang="en-GB" sz="1800" b="0" dirty="0">
                <a:solidFill>
                  <a:schemeClr val="tx1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b="0" dirty="0">
              <a:solidFill>
                <a:schemeClr val="tx1"/>
              </a:solidFill>
              <a:effectLst/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0995E-EA72-4394-B2B4-2C3CC2B1F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20" y="339502"/>
            <a:ext cx="1686160" cy="179095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867867-8570-45D8-823B-F6C39B067E3F}"/>
              </a:ext>
            </a:extLst>
          </p:cNvPr>
          <p:cNvSpPr/>
          <p:nvPr/>
        </p:nvSpPr>
        <p:spPr>
          <a:xfrm>
            <a:off x="2627784" y="3718920"/>
            <a:ext cx="3888432" cy="467757"/>
          </a:xfrm>
          <a:prstGeom prst="roundRect">
            <a:avLst/>
          </a:prstGeom>
          <a:solidFill>
            <a:srgbClr val="FFFF00"/>
          </a:solidFill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152FB1-7D3B-4BF0-905B-BF517EC5852F}"/>
              </a:ext>
            </a:extLst>
          </p:cNvPr>
          <p:cNvSpPr txBox="1"/>
          <p:nvPr/>
        </p:nvSpPr>
        <p:spPr>
          <a:xfrm>
            <a:off x="2286000" y="3718920"/>
            <a:ext cx="4572000" cy="467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Nepal’s first Data Centre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90FE58-FA25-E911-AA67-BD7AB85A2C0C}"/>
              </a:ext>
            </a:extLst>
          </p:cNvPr>
          <p:cNvSpPr txBox="1"/>
          <p:nvPr/>
        </p:nvSpPr>
        <p:spPr>
          <a:xfrm>
            <a:off x="4427984" y="4155926"/>
            <a:ext cx="4572000" cy="862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</a:t>
            </a:r>
            <a:b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DC/NDC/DR </a:t>
            </a:r>
            <a:r>
              <a:rPr lang="en-GB" sz="2400" dirty="0">
                <a:solidFill>
                  <a:srgbClr val="FFFF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endParaRPr lang="en-GB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79251"/>
      </p:ext>
    </p:extLst>
  </p:cSld>
  <p:clrMapOvr>
    <a:masterClrMapping/>
  </p:clrMapOvr>
  <p:transition>
    <p:wedg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Why Precision AC is required in Data Centre?</a:t>
            </a:r>
          </a:p>
        </p:txBody>
      </p:sp>
      <p:pic>
        <p:nvPicPr>
          <p:cNvPr id="5" name="Picture 4" descr="Precision AC.jpg"/>
          <p:cNvPicPr>
            <a:picLocks noChangeAspect="1"/>
          </p:cNvPicPr>
          <p:nvPr/>
        </p:nvPicPr>
        <p:blipFill>
          <a:blip r:embed="rId2" cstate="print"/>
          <a:srcRect l="21292" r="21458" b="8878"/>
          <a:stretch>
            <a:fillRect/>
          </a:stretch>
        </p:blipFill>
        <p:spPr>
          <a:xfrm>
            <a:off x="7452320" y="987574"/>
            <a:ext cx="1584176" cy="25214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924410"/>
            <a:ext cx="6768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1400" dirty="0"/>
              <a:t>Precise Temperature Control by +/- 1% used for highly sensible machines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1400" dirty="0"/>
              <a:t>Relative Humidity Control  (Heater + Humidifier)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1400" dirty="0"/>
              <a:t>Dust Control (High efficiency filter - 5 microns whereas 20 microns in Comfort AC)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9176" y="3579862"/>
            <a:ext cx="1844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Water Supply is required for Humidity Control</a:t>
            </a:r>
          </a:p>
        </p:txBody>
      </p:sp>
      <p:pic>
        <p:nvPicPr>
          <p:cNvPr id="8" name="Picture 4" descr="Cooling Syste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1995686"/>
            <a:ext cx="4144612" cy="26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3528" y="2283718"/>
            <a:ext cx="2808312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 startAt="4"/>
            </a:pPr>
            <a:r>
              <a:rPr lang="en-US" sz="1400" dirty="0"/>
              <a:t>24/7 operation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 startAt="4"/>
            </a:pPr>
            <a:r>
              <a:rPr lang="en-US" sz="1400" dirty="0"/>
              <a:t>Energy efficiency by 30% (1TR PAC = 1.30TR Comfort Cooling)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 startAt="4"/>
            </a:pPr>
            <a:r>
              <a:rPr lang="en-US" sz="1400" dirty="0"/>
              <a:t>Step less Cooling as per IT load</a:t>
            </a:r>
          </a:p>
        </p:txBody>
      </p:sp>
    </p:spTree>
    <p:extLst>
      <p:ext uri="{BB962C8B-B14F-4D97-AF65-F5344CB8AC3E}">
        <p14:creationId xmlns:p14="http://schemas.microsoft.com/office/powerpoint/2010/main" val="4048596642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506962" y="195486"/>
            <a:ext cx="8153400" cy="628650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Fire Detection/Suppression System</a:t>
            </a:r>
          </a:p>
        </p:txBody>
      </p:sp>
      <p:pic>
        <p:nvPicPr>
          <p:cNvPr id="20483" name="Picture 5" descr="Fire-and-Security.jpg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11560" y="987574"/>
            <a:ext cx="7848872" cy="346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2542606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janusfiresystems.com/wp-content/uploads/2012/08/Typical-Clean-Agent-System-Layo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153240"/>
            <a:ext cx="9156700" cy="4990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6116184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04800" y="209550"/>
            <a:ext cx="8461375" cy="62865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Power Backup (UPS with PDU &amp; Batteries Backup)</a:t>
            </a:r>
          </a:p>
        </p:txBody>
      </p:sp>
      <p:pic>
        <p:nvPicPr>
          <p:cNvPr id="21507" name="Picture 4" descr="Batter.jpg"/>
          <p:cNvPicPr>
            <a:picLocks noChangeAspect="1"/>
          </p:cNvPicPr>
          <p:nvPr/>
        </p:nvPicPr>
        <p:blipFill>
          <a:blip r:embed="rId2" cstate="print"/>
          <a:srcRect r="39745"/>
          <a:stretch>
            <a:fillRect/>
          </a:stretch>
        </p:blipFill>
        <p:spPr bwMode="auto">
          <a:xfrm>
            <a:off x="5195160" y="1131590"/>
            <a:ext cx="3571015" cy="203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 descr="power_rack+PDU+UP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6271"/>
            <a:ext cx="5076056" cy="271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504" y="3645729"/>
            <a:ext cx="8928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Battery Breaker and Battery racks are required along with Power Distribution Panel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For Power Backup - Nos. of batteries requirement depends upon the voltage range of UPS. If voltage range of UPS is 384 to 440V then 32 to 40 nos. of 12V batteries are required. i.e. 32x12V = 384V to 40x12V=480V</a:t>
            </a:r>
          </a:p>
        </p:txBody>
      </p:sp>
    </p:spTree>
    <p:extLst>
      <p:ext uri="{BB962C8B-B14F-4D97-AF65-F5344CB8AC3E}">
        <p14:creationId xmlns:p14="http://schemas.microsoft.com/office/powerpoint/2010/main" val="276259547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3600400" cy="1203598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Water Leak Detection</a:t>
            </a:r>
          </a:p>
        </p:txBody>
      </p:sp>
      <p:pic>
        <p:nvPicPr>
          <p:cNvPr id="22531" name="Picture 8" descr="wat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95686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9" descr="Water leak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9622"/>
            <a:ext cx="1601300" cy="108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788024" y="411510"/>
            <a:ext cx="3978151" cy="62865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Temp &amp; Humidity Control</a:t>
            </a:r>
          </a:p>
        </p:txBody>
      </p:sp>
      <p:pic>
        <p:nvPicPr>
          <p:cNvPr id="6" name="Picture 4" descr="Humidity_&amp;_Temperature_Monitoring_Sensor_for_Data_Center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1995686"/>
            <a:ext cx="301500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9583604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37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Access Control</a:t>
            </a:r>
          </a:p>
        </p:txBody>
      </p:sp>
      <p:pic>
        <p:nvPicPr>
          <p:cNvPr id="24579" name="Picture 7" descr="keypads.jpg"/>
          <p:cNvPicPr>
            <a:picLocks noChangeAspect="1"/>
          </p:cNvPicPr>
          <p:nvPr/>
        </p:nvPicPr>
        <p:blipFill>
          <a:blip r:embed="rId2" cstate="print"/>
          <a:srcRect r="35878"/>
          <a:stretch>
            <a:fillRect/>
          </a:stretch>
        </p:blipFill>
        <p:spPr bwMode="auto">
          <a:xfrm>
            <a:off x="612775" y="1635646"/>
            <a:ext cx="32004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 descr="Intelligent_access_control_door_wirin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55526"/>
            <a:ext cx="4506913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3935914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51520" y="1923678"/>
            <a:ext cx="4751313" cy="127788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Automatic Rodent Repellent System</a:t>
            </a:r>
          </a:p>
        </p:txBody>
      </p:sp>
      <p:pic>
        <p:nvPicPr>
          <p:cNvPr id="5" name="Picture 4" descr="AR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075806"/>
            <a:ext cx="6674074" cy="148164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55576" y="195486"/>
            <a:ext cx="3239145" cy="72008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IP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Surveillance</a:t>
            </a:r>
          </a:p>
        </p:txBody>
      </p:sp>
      <p:pic>
        <p:nvPicPr>
          <p:cNvPr id="6" name="Picture 5" descr="Surveillance Syst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23478"/>
            <a:ext cx="486454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11850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8991601" cy="62865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Data Center Infrastructure Monitoring (DCIM)</a:t>
            </a:r>
            <a:endParaRPr lang="en-US" sz="1400" dirty="0">
              <a:solidFill>
                <a:srgbClr val="C00000"/>
              </a:solidFill>
              <a:latin typeface="Aharoni" panose="02010803020104030203" pitchFamily="2" charset="-79"/>
              <a:ea typeface="ＭＳ Ｐゴシック" pitchFamily="34" charset="-128"/>
              <a:cs typeface="Aharoni" panose="02010803020104030203" pitchFamily="2" charset="-79"/>
            </a:endParaRPr>
          </a:p>
        </p:txBody>
      </p:sp>
      <p:pic>
        <p:nvPicPr>
          <p:cNvPr id="26628" name="Picture 6" descr="DCIM Rare view.jpg"/>
          <p:cNvPicPr>
            <a:picLocks noChangeAspect="1"/>
          </p:cNvPicPr>
          <p:nvPr/>
        </p:nvPicPr>
        <p:blipFill>
          <a:blip r:embed="rId2" cstate="print"/>
          <a:srcRect t="41112" b="43333"/>
          <a:stretch>
            <a:fillRect/>
          </a:stretch>
        </p:blipFill>
        <p:spPr bwMode="auto">
          <a:xfrm>
            <a:off x="4355976" y="2787774"/>
            <a:ext cx="4657144" cy="4373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539551" y="555526"/>
            <a:ext cx="7291917" cy="4032448"/>
            <a:chOff x="3419872" y="843558"/>
            <a:chExt cx="5558408" cy="3073813"/>
          </a:xfrm>
        </p:grpSpPr>
        <p:pic>
          <p:nvPicPr>
            <p:cNvPr id="5" name="Picture 4" descr="Huawei Container Monitoring.jpg"/>
            <p:cNvPicPr/>
            <p:nvPr/>
          </p:nvPicPr>
          <p:blipFill>
            <a:blip r:embed="rId3" cstate="print"/>
            <a:srcRect t="30345" r="48813"/>
            <a:stretch>
              <a:fillRect/>
            </a:stretch>
          </p:blipFill>
          <p:spPr>
            <a:xfrm>
              <a:off x="3419872" y="1768645"/>
              <a:ext cx="2808312" cy="2148726"/>
            </a:xfrm>
            <a:prstGeom prst="rect">
              <a:avLst/>
            </a:prstGeom>
          </p:spPr>
        </p:pic>
        <p:pic>
          <p:nvPicPr>
            <p:cNvPr id="6" name="Picture 5" descr="Huawei Container Monitoring.jpg"/>
            <p:cNvPicPr/>
            <p:nvPr/>
          </p:nvPicPr>
          <p:blipFill>
            <a:blip r:embed="rId3" cstate="print"/>
            <a:srcRect l="41999" b="67320"/>
            <a:stretch>
              <a:fillRect/>
            </a:stretch>
          </p:blipFill>
          <p:spPr>
            <a:xfrm>
              <a:off x="5796136" y="843558"/>
              <a:ext cx="3182144" cy="1008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4757259"/>
      </p:ext>
    </p:extLst>
  </p:cSld>
  <p:clrMapOvr>
    <a:masterClrMapping/>
  </p:clrMapOvr>
  <p:transition spd="med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153400" cy="62865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Prefabricated Modular Data Center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15566"/>
            <a:ext cx="8367464" cy="865261"/>
          </a:xfrm>
        </p:spPr>
        <p:txBody>
          <a:bodyPr>
            <a:normAutofit/>
          </a:bodyPr>
          <a:lstStyle/>
          <a:p>
            <a:pPr marL="0" indent="914400" algn="just">
              <a:buFont typeface="Wingdings" pitchFamily="2" charset="2"/>
              <a:buNone/>
              <a:defRPr/>
            </a:pPr>
            <a:r>
              <a:rPr lang="en-US" sz="1600" dirty="0"/>
              <a:t>Modular Data Centers come in one single unit where all the major DC passive components are resides. It is a pre-fabricated unit that can be delivered to a site to fill an immediate need of the clients.</a:t>
            </a:r>
          </a:p>
          <a:p>
            <a:pPr marL="0" indent="914400" algn="just">
              <a:buFont typeface="Wingdings" pitchFamily="2" charset="2"/>
              <a:buNone/>
              <a:defRPr/>
            </a:pPr>
            <a:endParaRPr lang="en-US" sz="1600" dirty="0"/>
          </a:p>
          <a:p>
            <a:pPr>
              <a:buFont typeface="Wingdings" pitchFamily="2" charset="2"/>
              <a:buNone/>
              <a:defRPr/>
            </a:pPr>
            <a:endParaRPr lang="en-US" sz="1800" dirty="0">
              <a:ea typeface="ＭＳ Ｐゴシック" pitchFamily="34" charset="-128"/>
            </a:endParaRPr>
          </a:p>
        </p:txBody>
      </p:sp>
      <p:pic>
        <p:nvPicPr>
          <p:cNvPr id="7" name="Picture 3" descr="D:\PROJECTS\BINA@Bhopal\BINA DC site completion status\DSCN07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09"/>
          <a:stretch>
            <a:fillRect/>
          </a:stretch>
        </p:blipFill>
        <p:spPr bwMode="auto">
          <a:xfrm>
            <a:off x="2771800" y="1759404"/>
            <a:ext cx="6192688" cy="311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319872"/>
      </p:ext>
    </p:extLst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Types of Prefabricated Modular Data Center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251519" y="1203598"/>
            <a:ext cx="2952327" cy="2377430"/>
          </a:xfrm>
        </p:spPr>
        <p:txBody>
          <a:bodyPr>
            <a:normAutofit/>
          </a:bodyPr>
          <a:lstStyle/>
          <a:p>
            <a:r>
              <a:rPr lang="en-US" sz="1600" dirty="0"/>
              <a:t>Modular DC Solution comes in different models depending up on client's requirements.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03846" y="914400"/>
            <a:ext cx="5562327" cy="237743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2628" lvl="0" indent="-342900">
              <a:lnSpc>
                <a:spcPct val="2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 sz="1400" b="1" dirty="0"/>
              <a:t>Cabinet based – 24, 36 &amp; 42U</a:t>
            </a:r>
          </a:p>
          <a:p>
            <a:pPr marL="452628" indent="-342900">
              <a:lnSpc>
                <a:spcPct val="2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 sz="1400" b="1" dirty="0"/>
              <a:t>Row based (Single Row or Double Row) with Hot/Cold Aisle containment – 2 to 8 racks for single row and 6 to 24/32 racks for double row</a:t>
            </a:r>
            <a:endParaRPr lang="en-US" sz="1400" dirty="0"/>
          </a:p>
          <a:p>
            <a:pPr marL="109728" lvl="0" indent="0"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2922" t="9162" r="36816" b="32237"/>
          <a:stretch/>
        </p:blipFill>
        <p:spPr bwMode="auto">
          <a:xfrm>
            <a:off x="683568" y="2499742"/>
            <a:ext cx="1152128" cy="2016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Double Row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38" t="6601" r="14563" b="12201"/>
          <a:stretch>
            <a:fillRect/>
          </a:stretch>
        </p:blipFill>
        <p:spPr>
          <a:xfrm>
            <a:off x="6012160" y="2859782"/>
            <a:ext cx="2952328" cy="1945853"/>
          </a:xfrm>
          <a:prstGeom prst="rect">
            <a:avLst/>
          </a:prstGeom>
        </p:spPr>
      </p:pic>
      <p:pic>
        <p:nvPicPr>
          <p:cNvPr id="12" name="Picture 11" descr="Single row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01" t="2401" r="5901" b="9401"/>
          <a:stretch>
            <a:fillRect/>
          </a:stretch>
        </p:blipFill>
        <p:spPr>
          <a:xfrm>
            <a:off x="3203848" y="2931790"/>
            <a:ext cx="249627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3039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DC, NDC, DR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419621"/>
            <a:ext cx="5904656" cy="1872209"/>
          </a:xfrm>
        </p:spPr>
        <p:txBody>
          <a:bodyPr/>
          <a:lstStyle/>
          <a:p>
            <a:pPr algn="l"/>
            <a:r>
              <a:rPr lang="en-US" sz="3300" b="1" dirty="0">
                <a:latin typeface="Calibri" panose="020F0502020204030204" pitchFamily="34" charset="0"/>
              </a:rPr>
              <a:t>DC – Primary DC</a:t>
            </a:r>
          </a:p>
          <a:p>
            <a:pPr algn="l"/>
            <a:r>
              <a:rPr lang="en-US" sz="3300" b="1" dirty="0">
                <a:latin typeface="Calibri" panose="020F0502020204030204" pitchFamily="34" charset="0"/>
              </a:rPr>
              <a:t>NDC – Near DC or Failover DC</a:t>
            </a:r>
          </a:p>
          <a:p>
            <a:pPr algn="l"/>
            <a:r>
              <a:rPr lang="en-US" sz="3300" b="1" dirty="0">
                <a:latin typeface="Calibri" panose="020F0502020204030204" pitchFamily="34" charset="0"/>
              </a:rPr>
              <a:t>DR – Disaster Recovery</a:t>
            </a:r>
          </a:p>
        </p:txBody>
      </p:sp>
    </p:spTree>
    <p:extLst>
      <p:ext uri="{BB962C8B-B14F-4D97-AF65-F5344CB8AC3E}">
        <p14:creationId xmlns:p14="http://schemas.microsoft.com/office/powerpoint/2010/main" val="3453914052"/>
      </p:ext>
    </p:extLst>
  </p:cSld>
  <p:clrMapOvr>
    <a:masterClrMapping/>
  </p:clrMapOvr>
  <p:transition>
    <p:wedg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/>
          <p:cNvCxnSpPr/>
          <p:nvPr/>
        </p:nvCxnSpPr>
        <p:spPr>
          <a:xfrm flipV="1">
            <a:off x="2023824" y="200859"/>
            <a:ext cx="0" cy="266428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Donut 102"/>
          <p:cNvSpPr/>
          <p:nvPr/>
        </p:nvSpPr>
        <p:spPr>
          <a:xfrm rot="5400000">
            <a:off x="1926563" y="414531"/>
            <a:ext cx="194525" cy="238495"/>
          </a:xfrm>
          <a:prstGeom prst="donut">
            <a:avLst>
              <a:gd name="adj" fmla="val 35069"/>
            </a:avLst>
          </a:prstGeom>
          <a:gradFill flip="none" rotWithShape="1">
            <a:gsLst>
              <a:gs pos="0">
                <a:srgbClr val="F25A29"/>
              </a:gs>
              <a:gs pos="60000">
                <a:srgbClr val="FF9933"/>
              </a:gs>
              <a:gs pos="100000">
                <a:srgbClr val="F25A29"/>
              </a:gs>
            </a:gsLst>
            <a:path path="rect">
              <a:fillToRect l="100000" t="100000"/>
            </a:path>
            <a:tileRect r="-100000" b="-100000"/>
          </a:gradFill>
          <a:ln w="12700">
            <a:solidFill>
              <a:schemeClr val="bg1"/>
            </a:solidFill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 flipV="1">
            <a:off x="6964475" y="200859"/>
            <a:ext cx="0" cy="266428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Donut 104"/>
          <p:cNvSpPr/>
          <p:nvPr/>
        </p:nvSpPr>
        <p:spPr>
          <a:xfrm rot="5400000">
            <a:off x="6867214" y="414531"/>
            <a:ext cx="194525" cy="238495"/>
          </a:xfrm>
          <a:prstGeom prst="donut">
            <a:avLst>
              <a:gd name="adj" fmla="val 35069"/>
            </a:avLst>
          </a:prstGeom>
          <a:gradFill flip="none" rotWithShape="1">
            <a:gsLst>
              <a:gs pos="0">
                <a:srgbClr val="F25A29"/>
              </a:gs>
              <a:gs pos="60000">
                <a:srgbClr val="FF9933"/>
              </a:gs>
              <a:gs pos="100000">
                <a:srgbClr val="F25A29"/>
              </a:gs>
            </a:gsLst>
            <a:path path="rect">
              <a:fillToRect l="100000" t="100000"/>
            </a:path>
            <a:tileRect r="-100000" b="-100000"/>
          </a:gradFill>
          <a:ln w="12700">
            <a:solidFill>
              <a:schemeClr val="bg1"/>
            </a:solidFill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106" name="Straight Connector 105"/>
          <p:cNvCxnSpPr/>
          <p:nvPr/>
        </p:nvCxnSpPr>
        <p:spPr>
          <a:xfrm>
            <a:off x="2014248" y="197256"/>
            <a:ext cx="1277405" cy="1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706672" y="197256"/>
            <a:ext cx="1277405" cy="1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0" y="2419350"/>
            <a:ext cx="9144000" cy="391397"/>
          </a:xfrm>
          <a:prstGeom prst="rect">
            <a:avLst/>
          </a:prstGeom>
          <a:gradFill>
            <a:gsLst>
              <a:gs pos="90000">
                <a:srgbClr val="004684">
                  <a:alpha val="0"/>
                </a:srgbClr>
              </a:gs>
              <a:gs pos="50000">
                <a:srgbClr val="004684"/>
              </a:gs>
              <a:gs pos="10000">
                <a:srgbClr val="004684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705931" y="2400240"/>
            <a:ext cx="2109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Deciding Factors</a:t>
            </a:r>
            <a:endParaRPr lang="en-IN" sz="2000" dirty="0">
              <a:solidFill>
                <a:schemeClr val="bg1"/>
              </a:solidFill>
            </a:endParaRPr>
          </a:p>
        </p:txBody>
      </p:sp>
      <p:pic>
        <p:nvPicPr>
          <p:cNvPr id="110" name="Picture 38" descr="D:\Personal\Amruta\Atos_presentation\seprator_02.png"/>
          <p:cNvPicPr>
            <a:picLocks noChangeAspect="1" noChangeArrowheads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84" r="12769" b="8012"/>
          <a:stretch/>
        </p:blipFill>
        <p:spPr bwMode="auto">
          <a:xfrm flipH="1">
            <a:off x="1993936" y="2675144"/>
            <a:ext cx="5662221" cy="15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38" descr="D:\Personal\Amruta\Atos_presentation\seprator_02.png"/>
          <p:cNvPicPr>
            <a:picLocks noChangeAspect="1" noChangeArrowheads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84" r="12769" b="8012"/>
          <a:stretch/>
        </p:blipFill>
        <p:spPr bwMode="auto">
          <a:xfrm rot="10800000" flipH="1">
            <a:off x="1993936" y="2167797"/>
            <a:ext cx="5662221" cy="15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5123741" y="2907543"/>
            <a:ext cx="3913251" cy="141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Capacity: 10-35kW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High Density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load/rack ≥ 5KVA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Cooling capacity 10 to 40 KW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UPS capacity: 10 to 40KVA 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 of racks ≥ 2 to 6 &amp; can be added 2 more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200" y="2887568"/>
            <a:ext cx="3335657" cy="141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Capacity: 1-10kW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Moderate Density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load/rack ≤ 5KVA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Cooling capacity 3.5  to 7 KW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UPS capacity 3 to 10 KVA </a:t>
            </a:r>
          </a:p>
          <a:p>
            <a:pPr marL="266700" indent="-266700"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 of racks 1 to 2</a:t>
            </a:r>
          </a:p>
        </p:txBody>
      </p:sp>
      <p:pic>
        <p:nvPicPr>
          <p:cNvPr id="114" name="Picture 3" descr="\\PC10\gi_10_d\O10D\B232_Emerson_Smart_Solutions_ppt\jpg\SmartCabinet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863" y="683310"/>
            <a:ext cx="849573" cy="1428750"/>
          </a:xfrm>
          <a:prstGeom prst="rect">
            <a:avLst/>
          </a:prstGeom>
          <a:noFill/>
          <a:effectLst>
            <a:outerShdw blurRad="190500" dist="127000" dir="5400000" algn="t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3" descr="\\Pc10\gi_10_d\O10D\B232_Emerson_Smart_Solutions_ppt\jpg\SmartRow_vector_sm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39" y="814195"/>
            <a:ext cx="2318427" cy="1273271"/>
          </a:xfrm>
          <a:prstGeom prst="rect">
            <a:avLst/>
          </a:prstGeom>
          <a:noFill/>
          <a:effectLst>
            <a:outerShdw blurRad="190500" dist="127000" dir="5400000" algn="t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2"/>
          <p:cNvGrpSpPr/>
          <p:nvPr/>
        </p:nvGrpSpPr>
        <p:grpSpPr>
          <a:xfrm>
            <a:off x="1187624" y="1635644"/>
            <a:ext cx="1198466" cy="360041"/>
            <a:chOff x="2441639" y="2121092"/>
            <a:chExt cx="1198466" cy="451407"/>
          </a:xfrm>
        </p:grpSpPr>
        <p:sp>
          <p:nvSpPr>
            <p:cNvPr id="51" name="Pentagon 50"/>
            <p:cNvSpPr/>
            <p:nvPr/>
          </p:nvSpPr>
          <p:spPr>
            <a:xfrm>
              <a:off x="2441639" y="2121095"/>
              <a:ext cx="1198466" cy="438206"/>
            </a:xfrm>
            <a:prstGeom prst="homePlate">
              <a:avLst/>
            </a:prstGeom>
            <a:solidFill>
              <a:srgbClr val="1A325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8" tIns="45714" rIns="91428" bIns="45714" numCol="1" rtlCol="0" anchor="t" anchorCtr="0" compatLnSpc="1">
              <a:prstTxWarp prst="textNoShape">
                <a:avLst/>
              </a:prstTxWarp>
            </a:bodyPr>
            <a:lstStyle/>
            <a:p>
              <a:endParaRPr lang="en-IN" dirty="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57663" y="2121092"/>
              <a:ext cx="654346" cy="4514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Rack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53"/>
          <p:cNvGrpSpPr/>
          <p:nvPr/>
        </p:nvGrpSpPr>
        <p:grpSpPr>
          <a:xfrm rot="10800000">
            <a:off x="7092280" y="1626681"/>
            <a:ext cx="1224136" cy="338556"/>
            <a:chOff x="8070787" y="2262043"/>
            <a:chExt cx="1588103" cy="451408"/>
          </a:xfrm>
        </p:grpSpPr>
        <p:sp>
          <p:nvSpPr>
            <p:cNvPr id="55" name="Chevron 54"/>
            <p:cNvSpPr/>
            <p:nvPr/>
          </p:nvSpPr>
          <p:spPr>
            <a:xfrm>
              <a:off x="8070787" y="2262043"/>
              <a:ext cx="1588103" cy="439455"/>
            </a:xfrm>
            <a:prstGeom prst="chevron">
              <a:avLst/>
            </a:prstGeom>
            <a:solidFill>
              <a:srgbClr val="1A325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8" tIns="45714" rIns="91428" bIns="45714" numCol="1" rtlCol="0" anchor="t" anchorCtr="0" compatLnSpc="1">
              <a:prstTxWarp prst="textNoShape">
                <a:avLst/>
              </a:prstTxWarp>
            </a:bodyPr>
            <a:lstStyle/>
            <a:p>
              <a:endParaRPr lang="en-IN" dirty="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 rot="10800000">
              <a:off x="8537876" y="2262044"/>
              <a:ext cx="599843" cy="4514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Row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683796" y="67184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Modular DC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013424" y="1266164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 Based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70115" y="1266164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Cabinet Based</a:t>
            </a:r>
          </a:p>
        </p:txBody>
      </p:sp>
    </p:spTree>
    <p:extLst>
      <p:ext uri="{BB962C8B-B14F-4D97-AF65-F5344CB8AC3E}">
        <p14:creationId xmlns:p14="http://schemas.microsoft.com/office/powerpoint/2010/main" val="1900038949"/>
      </p:ext>
    </p:extLst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21"/>
          <p:cNvGrpSpPr/>
          <p:nvPr/>
        </p:nvGrpSpPr>
        <p:grpSpPr>
          <a:xfrm>
            <a:off x="-123044" y="148930"/>
            <a:ext cx="9375564" cy="4583060"/>
            <a:chOff x="-231564" y="116632"/>
            <a:chExt cx="9375564" cy="6110747"/>
          </a:xfrm>
        </p:grpSpPr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3143338" y="5274850"/>
              <a:ext cx="580087" cy="716833"/>
            </a:xfrm>
            <a:custGeom>
              <a:avLst/>
              <a:gdLst>
                <a:gd name="T0" fmla="*/ 2767 w 2767"/>
                <a:gd name="T1" fmla="*/ 2811 h 3411"/>
                <a:gd name="T2" fmla="*/ 2767 w 2767"/>
                <a:gd name="T3" fmla="*/ 3411 h 3411"/>
                <a:gd name="T4" fmla="*/ 0 w 2767"/>
                <a:gd name="T5" fmla="*/ 600 h 3411"/>
                <a:gd name="T6" fmla="*/ 0 w 2767"/>
                <a:gd name="T7" fmla="*/ 0 h 3411"/>
                <a:gd name="T8" fmla="*/ 2767 w 2767"/>
                <a:gd name="T9" fmla="*/ 2811 h 3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7" h="3411">
                  <a:moveTo>
                    <a:pt x="2767" y="2811"/>
                  </a:moveTo>
                  <a:lnTo>
                    <a:pt x="2767" y="3411"/>
                  </a:lnTo>
                  <a:lnTo>
                    <a:pt x="0" y="600"/>
                  </a:lnTo>
                  <a:lnTo>
                    <a:pt x="0" y="0"/>
                  </a:lnTo>
                  <a:lnTo>
                    <a:pt x="2767" y="2811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3723425" y="5698040"/>
              <a:ext cx="1532985" cy="293642"/>
            </a:xfrm>
            <a:custGeom>
              <a:avLst/>
              <a:gdLst>
                <a:gd name="T0" fmla="*/ 7289 w 7289"/>
                <a:gd name="T1" fmla="*/ 615 h 1393"/>
                <a:gd name="T2" fmla="*/ 7289 w 7289"/>
                <a:gd name="T3" fmla="*/ 0 h 1393"/>
                <a:gd name="T4" fmla="*/ 0 w 7289"/>
                <a:gd name="T5" fmla="*/ 778 h 1393"/>
                <a:gd name="T6" fmla="*/ 0 w 7289"/>
                <a:gd name="T7" fmla="*/ 1393 h 1393"/>
                <a:gd name="T8" fmla="*/ 7289 w 7289"/>
                <a:gd name="T9" fmla="*/ 615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9" h="1393">
                  <a:moveTo>
                    <a:pt x="7289" y="615"/>
                  </a:moveTo>
                  <a:lnTo>
                    <a:pt x="7289" y="0"/>
                  </a:lnTo>
                  <a:lnTo>
                    <a:pt x="0" y="778"/>
                  </a:lnTo>
                  <a:lnTo>
                    <a:pt x="0" y="1393"/>
                  </a:lnTo>
                  <a:lnTo>
                    <a:pt x="7289" y="615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3723425" y="5847740"/>
              <a:ext cx="136745" cy="143942"/>
            </a:xfrm>
            <a:custGeom>
              <a:avLst/>
              <a:gdLst>
                <a:gd name="T0" fmla="*/ 645 w 645"/>
                <a:gd name="T1" fmla="*/ 0 h 684"/>
                <a:gd name="T2" fmla="*/ 0 w 645"/>
                <a:gd name="T3" fmla="*/ 69 h 684"/>
                <a:gd name="T4" fmla="*/ 0 w 645"/>
                <a:gd name="T5" fmla="*/ 684 h 684"/>
                <a:gd name="T6" fmla="*/ 645 w 645"/>
                <a:gd name="T7" fmla="*/ 615 h 684"/>
                <a:gd name="T8" fmla="*/ 645 w 645"/>
                <a:gd name="T9" fmla="*/ 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5" h="684">
                  <a:moveTo>
                    <a:pt x="645" y="0"/>
                  </a:moveTo>
                  <a:lnTo>
                    <a:pt x="0" y="69"/>
                  </a:lnTo>
                  <a:lnTo>
                    <a:pt x="0" y="684"/>
                  </a:lnTo>
                  <a:lnTo>
                    <a:pt x="645" y="615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Freeform 9"/>
            <p:cNvSpPr>
              <a:spLocks/>
            </p:cNvSpPr>
            <p:nvPr/>
          </p:nvSpPr>
          <p:spPr bwMode="auto">
            <a:xfrm>
              <a:off x="5121106" y="5698040"/>
              <a:ext cx="135306" cy="143942"/>
            </a:xfrm>
            <a:custGeom>
              <a:avLst/>
              <a:gdLst>
                <a:gd name="T0" fmla="*/ 644 w 644"/>
                <a:gd name="T1" fmla="*/ 615 h 684"/>
                <a:gd name="T2" fmla="*/ 644 w 644"/>
                <a:gd name="T3" fmla="*/ 0 h 684"/>
                <a:gd name="T4" fmla="*/ 0 w 644"/>
                <a:gd name="T5" fmla="*/ 69 h 684"/>
                <a:gd name="T6" fmla="*/ 0 w 644"/>
                <a:gd name="T7" fmla="*/ 684 h 684"/>
                <a:gd name="T8" fmla="*/ 644 w 644"/>
                <a:gd name="T9" fmla="*/ 615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4" h="684">
                  <a:moveTo>
                    <a:pt x="644" y="615"/>
                  </a:moveTo>
                  <a:lnTo>
                    <a:pt x="644" y="0"/>
                  </a:lnTo>
                  <a:lnTo>
                    <a:pt x="0" y="69"/>
                  </a:lnTo>
                  <a:lnTo>
                    <a:pt x="0" y="684"/>
                  </a:lnTo>
                  <a:lnTo>
                    <a:pt x="644" y="615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" name="Group 36"/>
            <p:cNvGrpSpPr/>
            <p:nvPr/>
          </p:nvGrpSpPr>
          <p:grpSpPr>
            <a:xfrm>
              <a:off x="4933371" y="442787"/>
              <a:ext cx="184696" cy="240300"/>
              <a:chOff x="2680970" y="476250"/>
              <a:chExt cx="209868" cy="273050"/>
            </a:xfrm>
          </p:grpSpPr>
          <p:sp>
            <p:nvSpPr>
              <p:cNvPr id="818" name="Rectangle 15"/>
              <p:cNvSpPr>
                <a:spLocks noChangeArrowheads="1"/>
              </p:cNvSpPr>
              <p:nvPr/>
            </p:nvSpPr>
            <p:spPr bwMode="auto">
              <a:xfrm>
                <a:off x="2762250" y="654050"/>
                <a:ext cx="66675" cy="95250"/>
              </a:xfrm>
              <a:prstGeom prst="rect">
                <a:avLst/>
              </a:prstGeom>
              <a:solidFill>
                <a:srgbClr val="81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9" name="Freeform 16"/>
              <p:cNvSpPr>
                <a:spLocks/>
              </p:cNvSpPr>
              <p:nvPr/>
            </p:nvSpPr>
            <p:spPr bwMode="auto">
              <a:xfrm>
                <a:off x="2680970" y="484188"/>
                <a:ext cx="41910" cy="163513"/>
              </a:xfrm>
              <a:custGeom>
                <a:avLst/>
                <a:gdLst>
                  <a:gd name="T0" fmla="*/ 228 w 228"/>
                  <a:gd name="T1" fmla="*/ 970 h 970"/>
                  <a:gd name="T2" fmla="*/ 86 w 228"/>
                  <a:gd name="T3" fmla="*/ 873 h 970"/>
                  <a:gd name="T4" fmla="*/ 71 w 228"/>
                  <a:gd name="T5" fmla="*/ 862 h 970"/>
                  <a:gd name="T6" fmla="*/ 57 w 228"/>
                  <a:gd name="T7" fmla="*/ 849 h 970"/>
                  <a:gd name="T8" fmla="*/ 45 w 228"/>
                  <a:gd name="T9" fmla="*/ 835 h 970"/>
                  <a:gd name="T10" fmla="*/ 33 w 228"/>
                  <a:gd name="T11" fmla="*/ 820 h 970"/>
                  <a:gd name="T12" fmla="*/ 24 w 228"/>
                  <a:gd name="T13" fmla="*/ 804 h 970"/>
                  <a:gd name="T14" fmla="*/ 15 w 228"/>
                  <a:gd name="T15" fmla="*/ 787 h 970"/>
                  <a:gd name="T16" fmla="*/ 9 w 228"/>
                  <a:gd name="T17" fmla="*/ 769 h 970"/>
                  <a:gd name="T18" fmla="*/ 4 w 228"/>
                  <a:gd name="T19" fmla="*/ 751 h 970"/>
                  <a:gd name="T20" fmla="*/ 1 w 228"/>
                  <a:gd name="T21" fmla="*/ 732 h 970"/>
                  <a:gd name="T22" fmla="*/ 0 w 228"/>
                  <a:gd name="T23" fmla="*/ 712 h 970"/>
                  <a:gd name="T24" fmla="*/ 0 w 228"/>
                  <a:gd name="T25" fmla="*/ 258 h 970"/>
                  <a:gd name="T26" fmla="*/ 1 w 228"/>
                  <a:gd name="T27" fmla="*/ 238 h 970"/>
                  <a:gd name="T28" fmla="*/ 4 w 228"/>
                  <a:gd name="T29" fmla="*/ 219 h 970"/>
                  <a:gd name="T30" fmla="*/ 9 w 228"/>
                  <a:gd name="T31" fmla="*/ 200 h 970"/>
                  <a:gd name="T32" fmla="*/ 15 w 228"/>
                  <a:gd name="T33" fmla="*/ 182 h 970"/>
                  <a:gd name="T34" fmla="*/ 24 w 228"/>
                  <a:gd name="T35" fmla="*/ 165 h 970"/>
                  <a:gd name="T36" fmla="*/ 33 w 228"/>
                  <a:gd name="T37" fmla="*/ 149 h 970"/>
                  <a:gd name="T38" fmla="*/ 45 w 228"/>
                  <a:gd name="T39" fmla="*/ 134 h 970"/>
                  <a:gd name="T40" fmla="*/ 57 w 228"/>
                  <a:gd name="T41" fmla="*/ 120 h 970"/>
                  <a:gd name="T42" fmla="*/ 71 w 228"/>
                  <a:gd name="T43" fmla="*/ 108 h 970"/>
                  <a:gd name="T44" fmla="*/ 86 w 228"/>
                  <a:gd name="T45" fmla="*/ 97 h 970"/>
                  <a:gd name="T46" fmla="*/ 228 w 228"/>
                  <a:gd name="T47" fmla="*/ 0 h 970"/>
                  <a:gd name="T48" fmla="*/ 209 w 228"/>
                  <a:gd name="T49" fmla="*/ 14 h 970"/>
                  <a:gd name="T50" fmla="*/ 192 w 228"/>
                  <a:gd name="T51" fmla="*/ 29 h 970"/>
                  <a:gd name="T52" fmla="*/ 176 w 228"/>
                  <a:gd name="T53" fmla="*/ 47 h 970"/>
                  <a:gd name="T54" fmla="*/ 162 w 228"/>
                  <a:gd name="T55" fmla="*/ 65 h 970"/>
                  <a:gd name="T56" fmla="*/ 150 w 228"/>
                  <a:gd name="T57" fmla="*/ 85 h 970"/>
                  <a:gd name="T58" fmla="*/ 140 w 228"/>
                  <a:gd name="T59" fmla="*/ 107 h 970"/>
                  <a:gd name="T60" fmla="*/ 131 w 228"/>
                  <a:gd name="T61" fmla="*/ 129 h 970"/>
                  <a:gd name="T62" fmla="*/ 125 w 228"/>
                  <a:gd name="T63" fmla="*/ 152 h 970"/>
                  <a:gd name="T64" fmla="*/ 122 w 228"/>
                  <a:gd name="T65" fmla="*/ 176 h 970"/>
                  <a:gd name="T66" fmla="*/ 120 w 228"/>
                  <a:gd name="T67" fmla="*/ 201 h 970"/>
                  <a:gd name="T68" fmla="*/ 120 w 228"/>
                  <a:gd name="T69" fmla="*/ 769 h 970"/>
                  <a:gd name="T70" fmla="*/ 122 w 228"/>
                  <a:gd name="T71" fmla="*/ 793 h 970"/>
                  <a:gd name="T72" fmla="*/ 125 w 228"/>
                  <a:gd name="T73" fmla="*/ 817 h 970"/>
                  <a:gd name="T74" fmla="*/ 131 w 228"/>
                  <a:gd name="T75" fmla="*/ 841 h 970"/>
                  <a:gd name="T76" fmla="*/ 140 w 228"/>
                  <a:gd name="T77" fmla="*/ 863 h 970"/>
                  <a:gd name="T78" fmla="*/ 150 w 228"/>
                  <a:gd name="T79" fmla="*/ 884 h 970"/>
                  <a:gd name="T80" fmla="*/ 162 w 228"/>
                  <a:gd name="T81" fmla="*/ 904 h 970"/>
                  <a:gd name="T82" fmla="*/ 176 w 228"/>
                  <a:gd name="T83" fmla="*/ 923 h 970"/>
                  <a:gd name="T84" fmla="*/ 192 w 228"/>
                  <a:gd name="T85" fmla="*/ 940 h 970"/>
                  <a:gd name="T86" fmla="*/ 209 w 228"/>
                  <a:gd name="T87" fmla="*/ 956 h 970"/>
                  <a:gd name="T88" fmla="*/ 228 w 228"/>
                  <a:gd name="T89" fmla="*/ 970 h 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8" h="970">
                    <a:moveTo>
                      <a:pt x="228" y="970"/>
                    </a:moveTo>
                    <a:lnTo>
                      <a:pt x="86" y="873"/>
                    </a:lnTo>
                    <a:lnTo>
                      <a:pt x="71" y="862"/>
                    </a:lnTo>
                    <a:lnTo>
                      <a:pt x="57" y="849"/>
                    </a:lnTo>
                    <a:lnTo>
                      <a:pt x="45" y="835"/>
                    </a:lnTo>
                    <a:lnTo>
                      <a:pt x="33" y="820"/>
                    </a:lnTo>
                    <a:lnTo>
                      <a:pt x="24" y="804"/>
                    </a:lnTo>
                    <a:lnTo>
                      <a:pt x="15" y="787"/>
                    </a:lnTo>
                    <a:lnTo>
                      <a:pt x="9" y="769"/>
                    </a:lnTo>
                    <a:lnTo>
                      <a:pt x="4" y="751"/>
                    </a:lnTo>
                    <a:lnTo>
                      <a:pt x="1" y="732"/>
                    </a:lnTo>
                    <a:lnTo>
                      <a:pt x="0" y="712"/>
                    </a:lnTo>
                    <a:lnTo>
                      <a:pt x="0" y="258"/>
                    </a:lnTo>
                    <a:lnTo>
                      <a:pt x="1" y="238"/>
                    </a:lnTo>
                    <a:lnTo>
                      <a:pt x="4" y="219"/>
                    </a:lnTo>
                    <a:lnTo>
                      <a:pt x="9" y="200"/>
                    </a:lnTo>
                    <a:lnTo>
                      <a:pt x="15" y="182"/>
                    </a:lnTo>
                    <a:lnTo>
                      <a:pt x="24" y="165"/>
                    </a:lnTo>
                    <a:lnTo>
                      <a:pt x="33" y="149"/>
                    </a:lnTo>
                    <a:lnTo>
                      <a:pt x="45" y="134"/>
                    </a:lnTo>
                    <a:lnTo>
                      <a:pt x="57" y="120"/>
                    </a:lnTo>
                    <a:lnTo>
                      <a:pt x="71" y="108"/>
                    </a:lnTo>
                    <a:lnTo>
                      <a:pt x="86" y="97"/>
                    </a:lnTo>
                    <a:lnTo>
                      <a:pt x="228" y="0"/>
                    </a:lnTo>
                    <a:lnTo>
                      <a:pt x="209" y="14"/>
                    </a:lnTo>
                    <a:lnTo>
                      <a:pt x="192" y="29"/>
                    </a:lnTo>
                    <a:lnTo>
                      <a:pt x="176" y="47"/>
                    </a:lnTo>
                    <a:lnTo>
                      <a:pt x="162" y="65"/>
                    </a:lnTo>
                    <a:lnTo>
                      <a:pt x="150" y="85"/>
                    </a:lnTo>
                    <a:lnTo>
                      <a:pt x="140" y="107"/>
                    </a:lnTo>
                    <a:lnTo>
                      <a:pt x="131" y="129"/>
                    </a:lnTo>
                    <a:lnTo>
                      <a:pt x="125" y="152"/>
                    </a:lnTo>
                    <a:lnTo>
                      <a:pt x="122" y="176"/>
                    </a:lnTo>
                    <a:lnTo>
                      <a:pt x="120" y="201"/>
                    </a:lnTo>
                    <a:lnTo>
                      <a:pt x="120" y="769"/>
                    </a:lnTo>
                    <a:lnTo>
                      <a:pt x="122" y="793"/>
                    </a:lnTo>
                    <a:lnTo>
                      <a:pt x="125" y="817"/>
                    </a:lnTo>
                    <a:lnTo>
                      <a:pt x="131" y="841"/>
                    </a:lnTo>
                    <a:lnTo>
                      <a:pt x="140" y="863"/>
                    </a:lnTo>
                    <a:lnTo>
                      <a:pt x="150" y="884"/>
                    </a:lnTo>
                    <a:lnTo>
                      <a:pt x="162" y="904"/>
                    </a:lnTo>
                    <a:lnTo>
                      <a:pt x="176" y="923"/>
                    </a:lnTo>
                    <a:lnTo>
                      <a:pt x="192" y="940"/>
                    </a:lnTo>
                    <a:lnTo>
                      <a:pt x="209" y="956"/>
                    </a:lnTo>
                    <a:lnTo>
                      <a:pt x="228" y="97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20" name="Freeform 17"/>
              <p:cNvSpPr>
                <a:spLocks/>
              </p:cNvSpPr>
              <p:nvPr/>
            </p:nvSpPr>
            <p:spPr bwMode="auto">
              <a:xfrm rot="10800000">
                <a:off x="2700338" y="476250"/>
                <a:ext cx="190500" cy="177800"/>
              </a:xfrm>
              <a:custGeom>
                <a:avLst/>
                <a:gdLst>
                  <a:gd name="T0" fmla="*/ 243 w 1135"/>
                  <a:gd name="T1" fmla="*/ 0 h 1053"/>
                  <a:gd name="T2" fmla="*/ 892 w 1135"/>
                  <a:gd name="T3" fmla="*/ 0 h 1053"/>
                  <a:gd name="T4" fmla="*/ 1135 w 1135"/>
                  <a:gd name="T5" fmla="*/ 243 h 1053"/>
                  <a:gd name="T6" fmla="*/ 1135 w 1135"/>
                  <a:gd name="T7" fmla="*/ 811 h 1053"/>
                  <a:gd name="T8" fmla="*/ 892 w 1135"/>
                  <a:gd name="T9" fmla="*/ 1053 h 1053"/>
                  <a:gd name="T10" fmla="*/ 243 w 1135"/>
                  <a:gd name="T11" fmla="*/ 1053 h 1053"/>
                  <a:gd name="T12" fmla="*/ 0 w 1135"/>
                  <a:gd name="T13" fmla="*/ 811 h 1053"/>
                  <a:gd name="T14" fmla="*/ 0 w 1135"/>
                  <a:gd name="T15" fmla="*/ 243 h 1053"/>
                  <a:gd name="T16" fmla="*/ 243 w 1135"/>
                  <a:gd name="T17" fmla="*/ 0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5" h="1053">
                    <a:moveTo>
                      <a:pt x="243" y="0"/>
                    </a:moveTo>
                    <a:lnTo>
                      <a:pt x="892" y="0"/>
                    </a:lnTo>
                    <a:cubicBezTo>
                      <a:pt x="1026" y="0"/>
                      <a:pt x="1135" y="109"/>
                      <a:pt x="1135" y="243"/>
                    </a:cubicBezTo>
                    <a:lnTo>
                      <a:pt x="1135" y="811"/>
                    </a:lnTo>
                    <a:cubicBezTo>
                      <a:pt x="1135" y="944"/>
                      <a:pt x="1026" y="1053"/>
                      <a:pt x="892" y="1053"/>
                    </a:cubicBezTo>
                    <a:lnTo>
                      <a:pt x="243" y="1053"/>
                    </a:lnTo>
                    <a:cubicBezTo>
                      <a:pt x="110" y="1053"/>
                      <a:pt x="0" y="944"/>
                      <a:pt x="0" y="811"/>
                    </a:cubicBezTo>
                    <a:lnTo>
                      <a:pt x="0" y="243"/>
                    </a:lnTo>
                    <a:cubicBezTo>
                      <a:pt x="0" y="109"/>
                      <a:pt x="110" y="0"/>
                      <a:pt x="243" y="0"/>
                    </a:cubicBezTo>
                    <a:close/>
                  </a:path>
                </a:pathLst>
              </a:custGeom>
              <a:gradFill flip="none" rotWithShape="1">
                <a:gsLst>
                  <a:gs pos="2000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50000"/>
                      <a:lumOff val="5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821" name="Oval 18"/>
              <p:cNvSpPr>
                <a:spLocks noChangeArrowheads="1"/>
              </p:cNvSpPr>
              <p:nvPr/>
            </p:nvSpPr>
            <p:spPr bwMode="auto">
              <a:xfrm>
                <a:off x="2755900" y="525463"/>
                <a:ext cx="79375" cy="793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rgbClr val="808080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4" name="Group 41"/>
            <p:cNvGrpSpPr/>
            <p:nvPr/>
          </p:nvGrpSpPr>
          <p:grpSpPr>
            <a:xfrm rot="180000">
              <a:off x="3772775" y="486552"/>
              <a:ext cx="137063" cy="88171"/>
              <a:chOff x="1311276" y="458788"/>
              <a:chExt cx="250825" cy="133350"/>
            </a:xfrm>
          </p:grpSpPr>
          <p:sp>
            <p:nvSpPr>
              <p:cNvPr id="815" name="Freeform 7"/>
              <p:cNvSpPr>
                <a:spLocks/>
              </p:cNvSpPr>
              <p:nvPr/>
            </p:nvSpPr>
            <p:spPr bwMode="auto">
              <a:xfrm>
                <a:off x="1311276" y="458788"/>
                <a:ext cx="250825" cy="60325"/>
              </a:xfrm>
              <a:custGeom>
                <a:avLst/>
                <a:gdLst>
                  <a:gd name="T0" fmla="*/ 344 w 3500"/>
                  <a:gd name="T1" fmla="*/ 0 h 847"/>
                  <a:gd name="T2" fmla="*/ 3156 w 3500"/>
                  <a:gd name="T3" fmla="*/ 0 h 847"/>
                  <a:gd name="T4" fmla="*/ 3500 w 3500"/>
                  <a:gd name="T5" fmla="*/ 344 h 847"/>
                  <a:gd name="T6" fmla="*/ 3500 w 3500"/>
                  <a:gd name="T7" fmla="*/ 503 h 847"/>
                  <a:gd name="T8" fmla="*/ 3156 w 3500"/>
                  <a:gd name="T9" fmla="*/ 847 h 847"/>
                  <a:gd name="T10" fmla="*/ 344 w 3500"/>
                  <a:gd name="T11" fmla="*/ 847 h 847"/>
                  <a:gd name="T12" fmla="*/ 0 w 3500"/>
                  <a:gd name="T13" fmla="*/ 503 h 847"/>
                  <a:gd name="T14" fmla="*/ 0 w 3500"/>
                  <a:gd name="T15" fmla="*/ 344 h 847"/>
                  <a:gd name="T16" fmla="*/ 344 w 3500"/>
                  <a:gd name="T17" fmla="*/ 0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00" h="847">
                    <a:moveTo>
                      <a:pt x="344" y="0"/>
                    </a:moveTo>
                    <a:lnTo>
                      <a:pt x="3156" y="0"/>
                    </a:lnTo>
                    <a:cubicBezTo>
                      <a:pt x="3345" y="0"/>
                      <a:pt x="3500" y="155"/>
                      <a:pt x="3500" y="344"/>
                    </a:cubicBezTo>
                    <a:lnTo>
                      <a:pt x="3500" y="503"/>
                    </a:lnTo>
                    <a:cubicBezTo>
                      <a:pt x="3500" y="692"/>
                      <a:pt x="3345" y="847"/>
                      <a:pt x="3156" y="847"/>
                    </a:cubicBezTo>
                    <a:lnTo>
                      <a:pt x="344" y="847"/>
                    </a:lnTo>
                    <a:cubicBezTo>
                      <a:pt x="155" y="847"/>
                      <a:pt x="0" y="692"/>
                      <a:pt x="0" y="503"/>
                    </a:cubicBezTo>
                    <a:lnTo>
                      <a:pt x="0" y="344"/>
                    </a:lnTo>
                    <a:cubicBezTo>
                      <a:pt x="0" y="155"/>
                      <a:pt x="155" y="0"/>
                      <a:pt x="344" y="0"/>
                    </a:cubicBezTo>
                    <a:close/>
                  </a:path>
                </a:pathLst>
              </a:custGeom>
              <a:gradFill>
                <a:gsLst>
                  <a:gs pos="99000">
                    <a:srgbClr val="C00000"/>
                  </a:gs>
                  <a:gs pos="0">
                    <a:srgbClr val="C00000"/>
                  </a:gs>
                  <a:gs pos="35000">
                    <a:srgbClr val="FF0000"/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6" name="Freeform 10"/>
              <p:cNvSpPr>
                <a:spLocks/>
              </p:cNvSpPr>
              <p:nvPr/>
            </p:nvSpPr>
            <p:spPr bwMode="auto">
              <a:xfrm>
                <a:off x="1311276" y="519113"/>
                <a:ext cx="250825" cy="73025"/>
              </a:xfrm>
              <a:custGeom>
                <a:avLst/>
                <a:gdLst>
                  <a:gd name="T0" fmla="*/ 0 w 3500"/>
                  <a:gd name="T1" fmla="*/ 888 h 1022"/>
                  <a:gd name="T2" fmla="*/ 2 w 3500"/>
                  <a:gd name="T3" fmla="*/ 888 h 1022"/>
                  <a:gd name="T4" fmla="*/ 1750 w 3500"/>
                  <a:gd name="T5" fmla="*/ 1022 h 1022"/>
                  <a:gd name="T6" fmla="*/ 3498 w 3500"/>
                  <a:gd name="T7" fmla="*/ 888 h 1022"/>
                  <a:gd name="T8" fmla="*/ 3500 w 3500"/>
                  <a:gd name="T9" fmla="*/ 888 h 1022"/>
                  <a:gd name="T10" fmla="*/ 3500 w 3500"/>
                  <a:gd name="T11" fmla="*/ 883 h 1022"/>
                  <a:gd name="T12" fmla="*/ 3500 w 3500"/>
                  <a:gd name="T13" fmla="*/ 145 h 1022"/>
                  <a:gd name="T14" fmla="*/ 3354 w 3500"/>
                  <a:gd name="T15" fmla="*/ 0 h 1022"/>
                  <a:gd name="T16" fmla="*/ 146 w 3500"/>
                  <a:gd name="T17" fmla="*/ 0 h 1022"/>
                  <a:gd name="T18" fmla="*/ 0 w 3500"/>
                  <a:gd name="T19" fmla="*/ 145 h 1022"/>
                  <a:gd name="T20" fmla="*/ 0 w 3500"/>
                  <a:gd name="T21" fmla="*/ 883 h 1022"/>
                  <a:gd name="T22" fmla="*/ 0 w 3500"/>
                  <a:gd name="T23" fmla="*/ 888 h 1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00" h="1022">
                    <a:moveTo>
                      <a:pt x="0" y="888"/>
                    </a:moveTo>
                    <a:lnTo>
                      <a:pt x="2" y="888"/>
                    </a:lnTo>
                    <a:cubicBezTo>
                      <a:pt x="39" y="963"/>
                      <a:pt x="807" y="1022"/>
                      <a:pt x="1750" y="1022"/>
                    </a:cubicBezTo>
                    <a:cubicBezTo>
                      <a:pt x="2693" y="1022"/>
                      <a:pt x="3461" y="963"/>
                      <a:pt x="3498" y="888"/>
                    </a:cubicBezTo>
                    <a:lnTo>
                      <a:pt x="3500" y="888"/>
                    </a:lnTo>
                    <a:lnTo>
                      <a:pt x="3500" y="883"/>
                    </a:lnTo>
                    <a:lnTo>
                      <a:pt x="3500" y="145"/>
                    </a:lnTo>
                    <a:cubicBezTo>
                      <a:pt x="3500" y="65"/>
                      <a:pt x="3434" y="0"/>
                      <a:pt x="3354" y="0"/>
                    </a:cubicBezTo>
                    <a:lnTo>
                      <a:pt x="146" y="0"/>
                    </a:lnTo>
                    <a:cubicBezTo>
                      <a:pt x="66" y="0"/>
                      <a:pt x="0" y="65"/>
                      <a:pt x="0" y="145"/>
                    </a:cubicBezTo>
                    <a:lnTo>
                      <a:pt x="0" y="883"/>
                    </a:lnTo>
                    <a:lnTo>
                      <a:pt x="0" y="888"/>
                    </a:lnTo>
                    <a:close/>
                  </a:path>
                </a:pathLst>
              </a:custGeom>
              <a:gradFill>
                <a:gsLst>
                  <a:gs pos="99000">
                    <a:srgbClr val="C00000"/>
                  </a:gs>
                  <a:gs pos="0">
                    <a:srgbClr val="C00000"/>
                  </a:gs>
                  <a:gs pos="35000">
                    <a:srgbClr val="FF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7" name="Freeform 10"/>
              <p:cNvSpPr>
                <a:spLocks/>
              </p:cNvSpPr>
              <p:nvPr/>
            </p:nvSpPr>
            <p:spPr bwMode="auto">
              <a:xfrm>
                <a:off x="1311276" y="563983"/>
                <a:ext cx="250825" cy="28155"/>
              </a:xfrm>
              <a:custGeom>
                <a:avLst/>
                <a:gdLst>
                  <a:gd name="T0" fmla="*/ 0 w 3500"/>
                  <a:gd name="T1" fmla="*/ 888 h 1022"/>
                  <a:gd name="T2" fmla="*/ 2 w 3500"/>
                  <a:gd name="T3" fmla="*/ 888 h 1022"/>
                  <a:gd name="T4" fmla="*/ 1750 w 3500"/>
                  <a:gd name="T5" fmla="*/ 1022 h 1022"/>
                  <a:gd name="T6" fmla="*/ 3498 w 3500"/>
                  <a:gd name="T7" fmla="*/ 888 h 1022"/>
                  <a:gd name="T8" fmla="*/ 3500 w 3500"/>
                  <a:gd name="T9" fmla="*/ 888 h 1022"/>
                  <a:gd name="T10" fmla="*/ 3500 w 3500"/>
                  <a:gd name="T11" fmla="*/ 883 h 1022"/>
                  <a:gd name="T12" fmla="*/ 3500 w 3500"/>
                  <a:gd name="T13" fmla="*/ 145 h 1022"/>
                  <a:gd name="T14" fmla="*/ 3354 w 3500"/>
                  <a:gd name="T15" fmla="*/ 0 h 1022"/>
                  <a:gd name="T16" fmla="*/ 146 w 3500"/>
                  <a:gd name="T17" fmla="*/ 0 h 1022"/>
                  <a:gd name="T18" fmla="*/ 0 w 3500"/>
                  <a:gd name="T19" fmla="*/ 145 h 1022"/>
                  <a:gd name="T20" fmla="*/ 0 w 3500"/>
                  <a:gd name="T21" fmla="*/ 883 h 1022"/>
                  <a:gd name="T22" fmla="*/ 0 w 3500"/>
                  <a:gd name="T23" fmla="*/ 888 h 1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00" h="1022">
                    <a:moveTo>
                      <a:pt x="0" y="888"/>
                    </a:moveTo>
                    <a:lnTo>
                      <a:pt x="2" y="888"/>
                    </a:lnTo>
                    <a:cubicBezTo>
                      <a:pt x="39" y="963"/>
                      <a:pt x="807" y="1022"/>
                      <a:pt x="1750" y="1022"/>
                    </a:cubicBezTo>
                    <a:cubicBezTo>
                      <a:pt x="2693" y="1022"/>
                      <a:pt x="3461" y="963"/>
                      <a:pt x="3498" y="888"/>
                    </a:cubicBezTo>
                    <a:lnTo>
                      <a:pt x="3500" y="888"/>
                    </a:lnTo>
                    <a:lnTo>
                      <a:pt x="3500" y="883"/>
                    </a:lnTo>
                    <a:lnTo>
                      <a:pt x="3500" y="145"/>
                    </a:lnTo>
                    <a:cubicBezTo>
                      <a:pt x="3500" y="65"/>
                      <a:pt x="3434" y="0"/>
                      <a:pt x="3354" y="0"/>
                    </a:cubicBezTo>
                    <a:lnTo>
                      <a:pt x="146" y="0"/>
                    </a:lnTo>
                    <a:cubicBezTo>
                      <a:pt x="66" y="0"/>
                      <a:pt x="0" y="65"/>
                      <a:pt x="0" y="145"/>
                    </a:cubicBezTo>
                    <a:lnTo>
                      <a:pt x="0" y="883"/>
                    </a:lnTo>
                    <a:lnTo>
                      <a:pt x="0" y="888"/>
                    </a:lnTo>
                    <a:close/>
                  </a:path>
                </a:pathLst>
              </a:custGeom>
              <a:gradFill>
                <a:gsLst>
                  <a:gs pos="99000">
                    <a:srgbClr val="FFC000"/>
                  </a:gs>
                  <a:gs pos="0">
                    <a:srgbClr val="FFC000"/>
                  </a:gs>
                  <a:gs pos="35000">
                    <a:srgbClr val="FFFF00"/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3753484" y="567330"/>
              <a:ext cx="1441658" cy="5289253"/>
            </a:xfrm>
            <a:custGeom>
              <a:avLst/>
              <a:gdLst>
                <a:gd name="T0" fmla="*/ 0 w 6928"/>
                <a:gd name="T1" fmla="*/ 0 h 25679"/>
                <a:gd name="T2" fmla="*/ 6928 w 6928"/>
                <a:gd name="T3" fmla="*/ 402 h 25679"/>
                <a:gd name="T4" fmla="*/ 6928 w 6928"/>
                <a:gd name="T5" fmla="*/ 24926 h 25679"/>
                <a:gd name="T6" fmla="*/ 0 w 6928"/>
                <a:gd name="T7" fmla="*/ 25679 h 25679"/>
                <a:gd name="T8" fmla="*/ 0 w 6928"/>
                <a:gd name="T9" fmla="*/ 0 h 25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28" h="25679">
                  <a:moveTo>
                    <a:pt x="0" y="0"/>
                  </a:moveTo>
                  <a:lnTo>
                    <a:pt x="6928" y="402"/>
                  </a:lnTo>
                  <a:lnTo>
                    <a:pt x="6928" y="24926"/>
                  </a:lnTo>
                  <a:lnTo>
                    <a:pt x="0" y="2567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35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3784187" y="638699"/>
              <a:ext cx="1300162" cy="4981309"/>
            </a:xfrm>
            <a:custGeom>
              <a:avLst/>
              <a:gdLst>
                <a:gd name="T0" fmla="*/ 0 w 6246"/>
                <a:gd name="T1" fmla="*/ 0 h 24185"/>
                <a:gd name="T2" fmla="*/ 6246 w 6246"/>
                <a:gd name="T3" fmla="*/ 369 h 24185"/>
                <a:gd name="T4" fmla="*/ 6246 w 6246"/>
                <a:gd name="T5" fmla="*/ 23494 h 24185"/>
                <a:gd name="T6" fmla="*/ 0 w 6246"/>
                <a:gd name="T7" fmla="*/ 24185 h 24185"/>
                <a:gd name="T8" fmla="*/ 0 w 6246"/>
                <a:gd name="T9" fmla="*/ 0 h 24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46" h="24185">
                  <a:moveTo>
                    <a:pt x="0" y="0"/>
                  </a:moveTo>
                  <a:lnTo>
                    <a:pt x="6246" y="369"/>
                  </a:lnTo>
                  <a:lnTo>
                    <a:pt x="6246" y="23494"/>
                  </a:lnTo>
                  <a:lnTo>
                    <a:pt x="0" y="24185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65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453"/>
            <p:cNvSpPr>
              <a:spLocks noEditPoints="1"/>
            </p:cNvSpPr>
            <p:nvPr/>
          </p:nvSpPr>
          <p:spPr bwMode="auto">
            <a:xfrm>
              <a:off x="5232890" y="577502"/>
              <a:ext cx="1286592" cy="5269571"/>
            </a:xfrm>
            <a:custGeom>
              <a:avLst/>
              <a:gdLst>
                <a:gd name="T0" fmla="*/ 6246 w 6246"/>
                <a:gd name="T1" fmla="*/ 0 h 25586"/>
                <a:gd name="T2" fmla="*/ 0 w 6246"/>
                <a:gd name="T3" fmla="*/ 369 h 25586"/>
                <a:gd name="T4" fmla="*/ 0 w 6246"/>
                <a:gd name="T5" fmla="*/ 24894 h 25586"/>
                <a:gd name="T6" fmla="*/ 6246 w 6246"/>
                <a:gd name="T7" fmla="*/ 25586 h 25586"/>
                <a:gd name="T8" fmla="*/ 6246 w 6246"/>
                <a:gd name="T9" fmla="*/ 0 h 25586"/>
                <a:gd name="T10" fmla="*/ 5346 w 6246"/>
                <a:gd name="T11" fmla="*/ 955 h 25586"/>
                <a:gd name="T12" fmla="*/ 900 w 6246"/>
                <a:gd name="T13" fmla="*/ 1217 h 25586"/>
                <a:gd name="T14" fmla="*/ 900 w 6246"/>
                <a:gd name="T15" fmla="*/ 21688 h 25586"/>
                <a:gd name="T16" fmla="*/ 5346 w 6246"/>
                <a:gd name="T17" fmla="*/ 22180 h 25586"/>
                <a:gd name="T18" fmla="*/ 5346 w 6246"/>
                <a:gd name="T19" fmla="*/ 955 h 25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46" h="25586">
                  <a:moveTo>
                    <a:pt x="6246" y="0"/>
                  </a:moveTo>
                  <a:lnTo>
                    <a:pt x="0" y="369"/>
                  </a:lnTo>
                  <a:lnTo>
                    <a:pt x="0" y="24894"/>
                  </a:lnTo>
                  <a:lnTo>
                    <a:pt x="6246" y="25586"/>
                  </a:lnTo>
                  <a:lnTo>
                    <a:pt x="6246" y="0"/>
                  </a:lnTo>
                  <a:close/>
                  <a:moveTo>
                    <a:pt x="5346" y="955"/>
                  </a:moveTo>
                  <a:lnTo>
                    <a:pt x="900" y="1217"/>
                  </a:lnTo>
                  <a:lnTo>
                    <a:pt x="900" y="21688"/>
                  </a:lnTo>
                  <a:lnTo>
                    <a:pt x="5346" y="22180"/>
                  </a:lnTo>
                  <a:lnTo>
                    <a:pt x="5346" y="955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85000"/>
                    <a:lumOff val="1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454"/>
            <p:cNvSpPr>
              <a:spLocks/>
            </p:cNvSpPr>
            <p:nvPr/>
          </p:nvSpPr>
          <p:spPr bwMode="auto">
            <a:xfrm>
              <a:off x="5418322" y="774365"/>
              <a:ext cx="915729" cy="4371623"/>
            </a:xfrm>
            <a:custGeom>
              <a:avLst/>
              <a:gdLst>
                <a:gd name="T0" fmla="*/ 4446 w 4446"/>
                <a:gd name="T1" fmla="*/ 0 h 21225"/>
                <a:gd name="T2" fmla="*/ 0 w 4446"/>
                <a:gd name="T3" fmla="*/ 262 h 21225"/>
                <a:gd name="T4" fmla="*/ 0 w 4446"/>
                <a:gd name="T5" fmla="*/ 20733 h 21225"/>
                <a:gd name="T6" fmla="*/ 4446 w 4446"/>
                <a:gd name="T7" fmla="*/ 21225 h 21225"/>
                <a:gd name="T8" fmla="*/ 4446 w 4446"/>
                <a:gd name="T9" fmla="*/ 0 h 2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6" h="21225">
                  <a:moveTo>
                    <a:pt x="4446" y="0"/>
                  </a:moveTo>
                  <a:lnTo>
                    <a:pt x="0" y="262"/>
                  </a:lnTo>
                  <a:lnTo>
                    <a:pt x="0" y="20733"/>
                  </a:lnTo>
                  <a:lnTo>
                    <a:pt x="4446" y="21225"/>
                  </a:lnTo>
                  <a:lnTo>
                    <a:pt x="4446" y="0"/>
                  </a:lnTo>
                  <a:close/>
                </a:path>
              </a:pathLst>
            </a:custGeom>
            <a:solidFill>
              <a:srgbClr val="BFE4FF">
                <a:alpha val="5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5" name="Group 8"/>
            <p:cNvGrpSpPr/>
            <p:nvPr/>
          </p:nvGrpSpPr>
          <p:grpSpPr>
            <a:xfrm>
              <a:off x="4938848" y="4175442"/>
              <a:ext cx="72083" cy="245827"/>
              <a:chOff x="4876194" y="4717629"/>
              <a:chExt cx="81907" cy="279331"/>
            </a:xfrm>
          </p:grpSpPr>
          <p:sp>
            <p:nvSpPr>
              <p:cNvPr id="810" name="Freeform 8"/>
              <p:cNvSpPr>
                <a:spLocks/>
              </p:cNvSpPr>
              <p:nvPr/>
            </p:nvSpPr>
            <p:spPr bwMode="auto">
              <a:xfrm>
                <a:off x="4876194" y="4717629"/>
                <a:ext cx="81907" cy="279331"/>
              </a:xfrm>
              <a:custGeom>
                <a:avLst/>
                <a:gdLst>
                  <a:gd name="T0" fmla="*/ 0 w 344"/>
                  <a:gd name="T1" fmla="*/ 1195 h 1195"/>
                  <a:gd name="T2" fmla="*/ 244 w 344"/>
                  <a:gd name="T3" fmla="*/ 1180 h 1195"/>
                  <a:gd name="T4" fmla="*/ 344 w 344"/>
                  <a:gd name="T5" fmla="*/ 1074 h 1195"/>
                  <a:gd name="T6" fmla="*/ 344 w 344"/>
                  <a:gd name="T7" fmla="*/ 97 h 1195"/>
                  <a:gd name="T8" fmla="*/ 244 w 344"/>
                  <a:gd name="T9" fmla="*/ 3 h 1195"/>
                  <a:gd name="T10" fmla="*/ 0 w 344"/>
                  <a:gd name="T11" fmla="*/ 17 h 1195"/>
                  <a:gd name="T12" fmla="*/ 0 w 344"/>
                  <a:gd name="T13" fmla="*/ 1195 h 1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195">
                    <a:moveTo>
                      <a:pt x="0" y="1195"/>
                    </a:moveTo>
                    <a:lnTo>
                      <a:pt x="244" y="1180"/>
                    </a:lnTo>
                    <a:cubicBezTo>
                      <a:pt x="299" y="1177"/>
                      <a:pt x="344" y="1129"/>
                      <a:pt x="344" y="107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19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1" name="Oval 11"/>
              <p:cNvSpPr>
                <a:spLocks noChangeArrowheads="1"/>
              </p:cNvSpPr>
              <p:nvPr/>
            </p:nvSpPr>
            <p:spPr bwMode="auto">
              <a:xfrm>
                <a:off x="4897429" y="4771692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2" name="Oval 14"/>
              <p:cNvSpPr>
                <a:spLocks noChangeArrowheads="1"/>
              </p:cNvSpPr>
              <p:nvPr/>
            </p:nvSpPr>
            <p:spPr bwMode="auto">
              <a:xfrm>
                <a:off x="4897429" y="4915863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3" name="Freeform 17"/>
              <p:cNvSpPr>
                <a:spLocks/>
              </p:cNvSpPr>
              <p:nvPr/>
            </p:nvSpPr>
            <p:spPr bwMode="auto">
              <a:xfrm>
                <a:off x="4897429" y="4771692"/>
                <a:ext cx="25786" cy="24028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14" name="Freeform 20"/>
              <p:cNvSpPr>
                <a:spLocks/>
              </p:cNvSpPr>
              <p:nvPr/>
            </p:nvSpPr>
            <p:spPr bwMode="auto">
              <a:xfrm>
                <a:off x="4897429" y="491586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6" name="Group 7"/>
            <p:cNvGrpSpPr/>
            <p:nvPr/>
          </p:nvGrpSpPr>
          <p:grpSpPr>
            <a:xfrm>
              <a:off x="4938848" y="4426555"/>
              <a:ext cx="72083" cy="226003"/>
              <a:chOff x="4876194" y="5002967"/>
              <a:chExt cx="81907" cy="256805"/>
            </a:xfrm>
          </p:grpSpPr>
          <p:sp>
            <p:nvSpPr>
              <p:cNvPr id="805" name="Freeform 9"/>
              <p:cNvSpPr>
                <a:spLocks/>
              </p:cNvSpPr>
              <p:nvPr/>
            </p:nvSpPr>
            <p:spPr bwMode="auto">
              <a:xfrm>
                <a:off x="4876194" y="5002967"/>
                <a:ext cx="81907" cy="256805"/>
              </a:xfrm>
              <a:custGeom>
                <a:avLst/>
                <a:gdLst>
                  <a:gd name="T0" fmla="*/ 0 w 344"/>
                  <a:gd name="T1" fmla="*/ 1095 h 1095"/>
                  <a:gd name="T2" fmla="*/ 244 w 344"/>
                  <a:gd name="T3" fmla="*/ 1080 h 1095"/>
                  <a:gd name="T4" fmla="*/ 344 w 344"/>
                  <a:gd name="T5" fmla="*/ 974 h 1095"/>
                  <a:gd name="T6" fmla="*/ 344 w 344"/>
                  <a:gd name="T7" fmla="*/ 97 h 1095"/>
                  <a:gd name="T8" fmla="*/ 244 w 344"/>
                  <a:gd name="T9" fmla="*/ 3 h 1095"/>
                  <a:gd name="T10" fmla="*/ 0 w 344"/>
                  <a:gd name="T11" fmla="*/ 17 h 1095"/>
                  <a:gd name="T12" fmla="*/ 0 w 344"/>
                  <a:gd name="T13" fmla="*/ 1095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095">
                    <a:moveTo>
                      <a:pt x="0" y="1095"/>
                    </a:moveTo>
                    <a:lnTo>
                      <a:pt x="244" y="1080"/>
                    </a:lnTo>
                    <a:cubicBezTo>
                      <a:pt x="299" y="1077"/>
                      <a:pt x="344" y="1029"/>
                      <a:pt x="344" y="97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09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6" name="Oval 12"/>
              <p:cNvSpPr>
                <a:spLocks noChangeArrowheads="1"/>
              </p:cNvSpPr>
              <p:nvPr/>
            </p:nvSpPr>
            <p:spPr bwMode="auto">
              <a:xfrm>
                <a:off x="4897429" y="5040512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7" name="Oval 15"/>
              <p:cNvSpPr>
                <a:spLocks noChangeArrowheads="1"/>
              </p:cNvSpPr>
              <p:nvPr/>
            </p:nvSpPr>
            <p:spPr bwMode="auto">
              <a:xfrm>
                <a:off x="4897429" y="5184683"/>
                <a:ext cx="34887" cy="3604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8" name="Freeform 18"/>
              <p:cNvSpPr>
                <a:spLocks/>
              </p:cNvSpPr>
              <p:nvPr/>
            </p:nvSpPr>
            <p:spPr bwMode="auto">
              <a:xfrm>
                <a:off x="4897429" y="5040512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9" name="Freeform 21"/>
              <p:cNvSpPr>
                <a:spLocks/>
              </p:cNvSpPr>
              <p:nvPr/>
            </p:nvSpPr>
            <p:spPr bwMode="auto">
              <a:xfrm>
                <a:off x="4897429" y="518468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938848" y="4762872"/>
              <a:ext cx="72083" cy="208822"/>
              <a:chOff x="4876194" y="5291309"/>
              <a:chExt cx="81907" cy="237282"/>
            </a:xfrm>
          </p:grpSpPr>
          <p:sp>
            <p:nvSpPr>
              <p:cNvPr id="800" name="Freeform 10"/>
              <p:cNvSpPr>
                <a:spLocks/>
              </p:cNvSpPr>
              <p:nvPr/>
            </p:nvSpPr>
            <p:spPr bwMode="auto">
              <a:xfrm>
                <a:off x="4876194" y="5291309"/>
                <a:ext cx="81907" cy="237282"/>
              </a:xfrm>
              <a:custGeom>
                <a:avLst/>
                <a:gdLst>
                  <a:gd name="T0" fmla="*/ 0 w 344"/>
                  <a:gd name="T1" fmla="*/ 1015 h 1015"/>
                  <a:gd name="T2" fmla="*/ 244 w 344"/>
                  <a:gd name="T3" fmla="*/ 1000 h 1015"/>
                  <a:gd name="T4" fmla="*/ 344 w 344"/>
                  <a:gd name="T5" fmla="*/ 894 h 1015"/>
                  <a:gd name="T6" fmla="*/ 344 w 344"/>
                  <a:gd name="T7" fmla="*/ 97 h 1015"/>
                  <a:gd name="T8" fmla="*/ 244 w 344"/>
                  <a:gd name="T9" fmla="*/ 3 h 1015"/>
                  <a:gd name="T10" fmla="*/ 0 w 344"/>
                  <a:gd name="T11" fmla="*/ 17 h 1015"/>
                  <a:gd name="T12" fmla="*/ 0 w 344"/>
                  <a:gd name="T13" fmla="*/ 1015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015">
                    <a:moveTo>
                      <a:pt x="0" y="1015"/>
                    </a:moveTo>
                    <a:lnTo>
                      <a:pt x="244" y="1000"/>
                    </a:lnTo>
                    <a:cubicBezTo>
                      <a:pt x="299" y="997"/>
                      <a:pt x="344" y="949"/>
                      <a:pt x="344" y="89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01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1" name="Oval 13"/>
              <p:cNvSpPr>
                <a:spLocks noChangeArrowheads="1"/>
              </p:cNvSpPr>
              <p:nvPr/>
            </p:nvSpPr>
            <p:spPr bwMode="auto">
              <a:xfrm>
                <a:off x="4897429" y="5333359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2" name="Oval 16"/>
              <p:cNvSpPr>
                <a:spLocks noChangeArrowheads="1"/>
              </p:cNvSpPr>
              <p:nvPr/>
            </p:nvSpPr>
            <p:spPr bwMode="auto">
              <a:xfrm>
                <a:off x="4897429" y="5455003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3" name="Freeform 19"/>
              <p:cNvSpPr>
                <a:spLocks/>
              </p:cNvSpPr>
              <p:nvPr/>
            </p:nvSpPr>
            <p:spPr bwMode="auto">
              <a:xfrm>
                <a:off x="4897429" y="5333359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04" name="Freeform 22"/>
              <p:cNvSpPr>
                <a:spLocks/>
              </p:cNvSpPr>
              <p:nvPr/>
            </p:nvSpPr>
            <p:spPr bwMode="auto">
              <a:xfrm>
                <a:off x="4897429" y="545500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52" name="Freeform 23"/>
            <p:cNvSpPr>
              <a:spLocks/>
            </p:cNvSpPr>
            <p:nvPr/>
          </p:nvSpPr>
          <p:spPr bwMode="auto">
            <a:xfrm>
              <a:off x="3144784" y="567330"/>
              <a:ext cx="567320" cy="5289253"/>
            </a:xfrm>
            <a:custGeom>
              <a:avLst/>
              <a:gdLst>
                <a:gd name="T0" fmla="*/ 0 w 2726"/>
                <a:gd name="T1" fmla="*/ 22908 h 25679"/>
                <a:gd name="T2" fmla="*/ 2726 w 2726"/>
                <a:gd name="T3" fmla="*/ 25679 h 25679"/>
                <a:gd name="T4" fmla="*/ 2726 w 2726"/>
                <a:gd name="T5" fmla="*/ 0 h 25679"/>
                <a:gd name="T6" fmla="*/ 0 w 2726"/>
                <a:gd name="T7" fmla="*/ 2365 h 25679"/>
                <a:gd name="T8" fmla="*/ 0 w 2726"/>
                <a:gd name="T9" fmla="*/ 22908 h 25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6" h="25679">
                  <a:moveTo>
                    <a:pt x="0" y="22908"/>
                  </a:moveTo>
                  <a:lnTo>
                    <a:pt x="2726" y="25679"/>
                  </a:lnTo>
                  <a:lnTo>
                    <a:pt x="2726" y="0"/>
                  </a:lnTo>
                  <a:lnTo>
                    <a:pt x="0" y="2365"/>
                  </a:lnTo>
                  <a:lnTo>
                    <a:pt x="0" y="2290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75000"/>
                    <a:lumOff val="25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Line 24"/>
            <p:cNvSpPr>
              <a:spLocks noChangeShapeType="1"/>
            </p:cNvSpPr>
            <p:nvPr/>
          </p:nvSpPr>
          <p:spPr bwMode="auto">
            <a:xfrm flipH="1">
              <a:off x="3144784" y="979685"/>
              <a:ext cx="567320" cy="424250"/>
            </a:xfrm>
            <a:prstGeom prst="line">
              <a:avLst/>
            </a:prstGeom>
            <a:noFill/>
            <a:ln w="19050" cap="flat">
              <a:gradFill>
                <a:gsLst>
                  <a:gs pos="0">
                    <a:schemeClr val="tx1">
                      <a:alpha val="30000"/>
                    </a:schemeClr>
                  </a:gs>
                  <a:gs pos="100000">
                    <a:schemeClr val="tx1">
                      <a:alpha val="10000"/>
                    </a:schemeClr>
                  </a:gs>
                </a:gsLst>
                <a:lin ang="5400000" scaled="0"/>
              </a:gra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Rectangle 25"/>
            <p:cNvSpPr>
              <a:spLocks noChangeArrowheads="1"/>
            </p:cNvSpPr>
            <p:nvPr/>
          </p:nvSpPr>
          <p:spPr bwMode="auto">
            <a:xfrm>
              <a:off x="5195143" y="650595"/>
              <a:ext cx="41381" cy="5051355"/>
            </a:xfrm>
            <a:prstGeom prst="rect">
              <a:avLst/>
            </a:pr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8" name="Group 4"/>
            <p:cNvGrpSpPr/>
            <p:nvPr/>
          </p:nvGrpSpPr>
          <p:grpSpPr>
            <a:xfrm>
              <a:off x="4917489" y="4908959"/>
              <a:ext cx="42716" cy="569633"/>
              <a:chOff x="4851925" y="5551118"/>
              <a:chExt cx="48538" cy="647268"/>
            </a:xfrm>
          </p:grpSpPr>
          <p:sp>
            <p:nvSpPr>
              <p:cNvPr id="783" name="Rectangle 52"/>
              <p:cNvSpPr>
                <a:spLocks noChangeArrowheads="1"/>
              </p:cNvSpPr>
              <p:nvPr/>
            </p:nvSpPr>
            <p:spPr bwMode="auto">
              <a:xfrm>
                <a:off x="4861026" y="5551118"/>
                <a:ext cx="3034" cy="647268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4" name="Rectangle 53"/>
              <p:cNvSpPr>
                <a:spLocks noChangeArrowheads="1"/>
              </p:cNvSpPr>
              <p:nvPr/>
            </p:nvSpPr>
            <p:spPr bwMode="auto">
              <a:xfrm>
                <a:off x="4851925" y="5551118"/>
                <a:ext cx="7585" cy="647268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5" name="Freeform 54"/>
              <p:cNvSpPr>
                <a:spLocks/>
              </p:cNvSpPr>
              <p:nvPr/>
            </p:nvSpPr>
            <p:spPr bwMode="auto">
              <a:xfrm>
                <a:off x="4873160" y="5564633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lnTo>
                      <a:pt x="0" y="129"/>
                    </a:lnTo>
                    <a:lnTo>
                      <a:pt x="0" y="14"/>
                    </a:lnTo>
                    <a:lnTo>
                      <a:pt x="115" y="0"/>
                    </a:lnTo>
                    <a:lnTo>
                      <a:pt x="115" y="1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6" name="Freeform 55"/>
              <p:cNvSpPr>
                <a:spLocks/>
              </p:cNvSpPr>
              <p:nvPr/>
            </p:nvSpPr>
            <p:spPr bwMode="auto">
              <a:xfrm>
                <a:off x="4873160" y="560518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7" name="Freeform 56"/>
              <p:cNvSpPr>
                <a:spLocks/>
              </p:cNvSpPr>
              <p:nvPr/>
            </p:nvSpPr>
            <p:spPr bwMode="auto">
              <a:xfrm>
                <a:off x="4873160" y="5644228"/>
                <a:ext cx="27303" cy="31538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19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8" name="Freeform 57"/>
              <p:cNvSpPr>
                <a:spLocks/>
              </p:cNvSpPr>
              <p:nvPr/>
            </p:nvSpPr>
            <p:spPr bwMode="auto">
              <a:xfrm>
                <a:off x="4873160" y="5684775"/>
                <a:ext cx="27303" cy="30035"/>
              </a:xfrm>
              <a:custGeom>
                <a:avLst/>
                <a:gdLst>
                  <a:gd name="T0" fmla="*/ 115 w 115"/>
                  <a:gd name="T1" fmla="*/ 115 h 128"/>
                  <a:gd name="T2" fmla="*/ 0 w 115"/>
                  <a:gd name="T3" fmla="*/ 128 h 128"/>
                  <a:gd name="T4" fmla="*/ 0 w 115"/>
                  <a:gd name="T5" fmla="*/ 14 h 128"/>
                  <a:gd name="T6" fmla="*/ 115 w 115"/>
                  <a:gd name="T7" fmla="*/ 0 h 128"/>
                  <a:gd name="T8" fmla="*/ 115 w 115"/>
                  <a:gd name="T9" fmla="*/ 11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5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9" name="Freeform 58"/>
              <p:cNvSpPr>
                <a:spLocks/>
              </p:cNvSpPr>
              <p:nvPr/>
            </p:nvSpPr>
            <p:spPr bwMode="auto">
              <a:xfrm>
                <a:off x="4873160" y="5725324"/>
                <a:ext cx="27303" cy="30035"/>
              </a:xfrm>
              <a:custGeom>
                <a:avLst/>
                <a:gdLst>
                  <a:gd name="T0" fmla="*/ 115 w 115"/>
                  <a:gd name="T1" fmla="*/ 114 h 128"/>
                  <a:gd name="T2" fmla="*/ 0 w 115"/>
                  <a:gd name="T3" fmla="*/ 128 h 128"/>
                  <a:gd name="T4" fmla="*/ 0 w 115"/>
                  <a:gd name="T5" fmla="*/ 13 h 128"/>
                  <a:gd name="T6" fmla="*/ 115 w 115"/>
                  <a:gd name="T7" fmla="*/ 0 h 128"/>
                  <a:gd name="T8" fmla="*/ 115 w 115"/>
                  <a:gd name="T9" fmla="*/ 11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4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3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4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0" name="Freeform 59"/>
              <p:cNvSpPr>
                <a:spLocks/>
              </p:cNvSpPr>
              <p:nvPr/>
            </p:nvSpPr>
            <p:spPr bwMode="auto">
              <a:xfrm>
                <a:off x="4873160" y="576587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5"/>
                      <a:pt x="0" y="129"/>
                    </a:cubicBezTo>
                    <a:cubicBezTo>
                      <a:pt x="0" y="91"/>
                      <a:pt x="0" y="53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1" name="Freeform 60"/>
              <p:cNvSpPr>
                <a:spLocks/>
              </p:cNvSpPr>
              <p:nvPr/>
            </p:nvSpPr>
            <p:spPr bwMode="auto">
              <a:xfrm>
                <a:off x="4873160" y="580642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2" name="Freeform 61"/>
              <p:cNvSpPr>
                <a:spLocks/>
              </p:cNvSpPr>
              <p:nvPr/>
            </p:nvSpPr>
            <p:spPr bwMode="auto">
              <a:xfrm>
                <a:off x="4873160" y="5846968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3" name="Freeform 62"/>
              <p:cNvSpPr>
                <a:spLocks/>
              </p:cNvSpPr>
              <p:nvPr/>
            </p:nvSpPr>
            <p:spPr bwMode="auto">
              <a:xfrm>
                <a:off x="4873160" y="5887516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4" name="Freeform 63"/>
              <p:cNvSpPr>
                <a:spLocks/>
              </p:cNvSpPr>
              <p:nvPr/>
            </p:nvSpPr>
            <p:spPr bwMode="auto">
              <a:xfrm>
                <a:off x="4873160" y="5928064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19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5" name="Freeform 64"/>
              <p:cNvSpPr>
                <a:spLocks/>
              </p:cNvSpPr>
              <p:nvPr/>
            </p:nvSpPr>
            <p:spPr bwMode="auto">
              <a:xfrm>
                <a:off x="4873160" y="5968612"/>
                <a:ext cx="27303" cy="30035"/>
              </a:xfrm>
              <a:custGeom>
                <a:avLst/>
                <a:gdLst>
                  <a:gd name="T0" fmla="*/ 115 w 115"/>
                  <a:gd name="T1" fmla="*/ 115 h 128"/>
                  <a:gd name="T2" fmla="*/ 0 w 115"/>
                  <a:gd name="T3" fmla="*/ 128 h 128"/>
                  <a:gd name="T4" fmla="*/ 0 w 115"/>
                  <a:gd name="T5" fmla="*/ 14 h 128"/>
                  <a:gd name="T6" fmla="*/ 115 w 115"/>
                  <a:gd name="T7" fmla="*/ 0 h 128"/>
                  <a:gd name="T8" fmla="*/ 115 w 115"/>
                  <a:gd name="T9" fmla="*/ 11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5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6" name="Freeform 65"/>
              <p:cNvSpPr>
                <a:spLocks/>
              </p:cNvSpPr>
              <p:nvPr/>
            </p:nvSpPr>
            <p:spPr bwMode="auto">
              <a:xfrm>
                <a:off x="4873160" y="6009161"/>
                <a:ext cx="27303" cy="30035"/>
              </a:xfrm>
              <a:custGeom>
                <a:avLst/>
                <a:gdLst>
                  <a:gd name="T0" fmla="*/ 115 w 115"/>
                  <a:gd name="T1" fmla="*/ 114 h 128"/>
                  <a:gd name="T2" fmla="*/ 0 w 115"/>
                  <a:gd name="T3" fmla="*/ 128 h 128"/>
                  <a:gd name="T4" fmla="*/ 0 w 115"/>
                  <a:gd name="T5" fmla="*/ 13 h 128"/>
                  <a:gd name="T6" fmla="*/ 115 w 115"/>
                  <a:gd name="T7" fmla="*/ 0 h 128"/>
                  <a:gd name="T8" fmla="*/ 115 w 115"/>
                  <a:gd name="T9" fmla="*/ 11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4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3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4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7" name="Freeform 66"/>
              <p:cNvSpPr>
                <a:spLocks/>
              </p:cNvSpPr>
              <p:nvPr/>
            </p:nvSpPr>
            <p:spPr bwMode="auto">
              <a:xfrm>
                <a:off x="4873160" y="6049709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5"/>
                      <a:pt x="0" y="129"/>
                    </a:cubicBezTo>
                    <a:cubicBezTo>
                      <a:pt x="0" y="91"/>
                      <a:pt x="0" y="53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8" name="Freeform 67"/>
              <p:cNvSpPr>
                <a:spLocks/>
              </p:cNvSpPr>
              <p:nvPr/>
            </p:nvSpPr>
            <p:spPr bwMode="auto">
              <a:xfrm>
                <a:off x="4873160" y="6090256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99" name="Freeform 68"/>
              <p:cNvSpPr>
                <a:spLocks/>
              </p:cNvSpPr>
              <p:nvPr/>
            </p:nvSpPr>
            <p:spPr bwMode="auto">
              <a:xfrm>
                <a:off x="4873160" y="6130805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lnTo>
                      <a:pt x="0" y="129"/>
                    </a:lnTo>
                    <a:lnTo>
                      <a:pt x="0" y="14"/>
                    </a:lnTo>
                    <a:lnTo>
                      <a:pt x="115" y="0"/>
                    </a:lnTo>
                    <a:lnTo>
                      <a:pt x="115" y="1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56" name="Rectangle 219"/>
            <p:cNvSpPr>
              <a:spLocks noChangeArrowheads="1"/>
            </p:cNvSpPr>
            <p:nvPr/>
          </p:nvSpPr>
          <p:spPr bwMode="auto">
            <a:xfrm>
              <a:off x="3712103" y="567330"/>
              <a:ext cx="41381" cy="5289254"/>
            </a:xfrm>
            <a:prstGeom prst="rect">
              <a:avLst/>
            </a:pr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Rectangle 220"/>
            <p:cNvSpPr>
              <a:spLocks noChangeArrowheads="1"/>
            </p:cNvSpPr>
            <p:nvPr/>
          </p:nvSpPr>
          <p:spPr bwMode="auto">
            <a:xfrm>
              <a:off x="3753484" y="567330"/>
              <a:ext cx="30703" cy="528925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9" name="Group 17"/>
            <p:cNvGrpSpPr/>
            <p:nvPr/>
          </p:nvGrpSpPr>
          <p:grpSpPr>
            <a:xfrm>
              <a:off x="3790860" y="2516767"/>
              <a:ext cx="1131969" cy="157277"/>
              <a:chOff x="3571747" y="2832894"/>
              <a:chExt cx="1286245" cy="178713"/>
            </a:xfrm>
          </p:grpSpPr>
          <p:sp>
            <p:nvSpPr>
              <p:cNvPr id="739" name="Freeform 322"/>
              <p:cNvSpPr>
                <a:spLocks/>
              </p:cNvSpPr>
              <p:nvPr/>
            </p:nvSpPr>
            <p:spPr bwMode="auto">
              <a:xfrm>
                <a:off x="3571747" y="2832894"/>
                <a:ext cx="1286245" cy="178713"/>
              </a:xfrm>
              <a:custGeom>
                <a:avLst/>
                <a:gdLst>
                  <a:gd name="T0" fmla="*/ 5436 w 5436"/>
                  <a:gd name="T1" fmla="*/ 31 h 762"/>
                  <a:gd name="T2" fmla="*/ 0 w 5436"/>
                  <a:gd name="T3" fmla="*/ 0 h 762"/>
                  <a:gd name="T4" fmla="*/ 0 w 5436"/>
                  <a:gd name="T5" fmla="*/ 762 h 762"/>
                  <a:gd name="T6" fmla="*/ 5436 w 5436"/>
                  <a:gd name="T7" fmla="*/ 744 h 762"/>
                  <a:gd name="T8" fmla="*/ 5436 w 5436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62">
                    <a:moveTo>
                      <a:pt x="5436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436" y="744"/>
                    </a:lnTo>
                    <a:lnTo>
                      <a:pt x="5436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0" name="Freeform 323"/>
              <p:cNvSpPr>
                <a:spLocks/>
              </p:cNvSpPr>
              <p:nvPr/>
            </p:nvSpPr>
            <p:spPr bwMode="auto">
              <a:xfrm>
                <a:off x="3746179" y="2864431"/>
                <a:ext cx="189600" cy="120143"/>
              </a:xfrm>
              <a:custGeom>
                <a:avLst/>
                <a:gdLst>
                  <a:gd name="T0" fmla="*/ 23 w 800"/>
                  <a:gd name="T1" fmla="*/ 6 h 518"/>
                  <a:gd name="T2" fmla="*/ 777 w 800"/>
                  <a:gd name="T3" fmla="*/ 0 h 518"/>
                  <a:gd name="T4" fmla="*/ 800 w 800"/>
                  <a:gd name="T5" fmla="*/ 23 h 518"/>
                  <a:gd name="T6" fmla="*/ 800 w 800"/>
                  <a:gd name="T7" fmla="*/ 489 h 518"/>
                  <a:gd name="T8" fmla="*/ 777 w 800"/>
                  <a:gd name="T9" fmla="*/ 512 h 518"/>
                  <a:gd name="T10" fmla="*/ 23 w 800"/>
                  <a:gd name="T11" fmla="*/ 518 h 518"/>
                  <a:gd name="T12" fmla="*/ 0 w 800"/>
                  <a:gd name="T13" fmla="*/ 495 h 518"/>
                  <a:gd name="T14" fmla="*/ 0 w 800"/>
                  <a:gd name="T15" fmla="*/ 29 h 518"/>
                  <a:gd name="T16" fmla="*/ 23 w 80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0" h="518">
                    <a:moveTo>
                      <a:pt x="23" y="6"/>
                    </a:moveTo>
                    <a:lnTo>
                      <a:pt x="777" y="0"/>
                    </a:lnTo>
                    <a:cubicBezTo>
                      <a:pt x="789" y="0"/>
                      <a:pt x="800" y="10"/>
                      <a:pt x="800" y="23"/>
                    </a:cubicBezTo>
                    <a:lnTo>
                      <a:pt x="800" y="489"/>
                    </a:lnTo>
                    <a:cubicBezTo>
                      <a:pt x="800" y="501"/>
                      <a:pt x="789" y="512"/>
                      <a:pt x="777" y="512"/>
                    </a:cubicBezTo>
                    <a:lnTo>
                      <a:pt x="23" y="518"/>
                    </a:lnTo>
                    <a:cubicBezTo>
                      <a:pt x="11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1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1" name="Freeform 324"/>
              <p:cNvSpPr>
                <a:spLocks/>
              </p:cNvSpPr>
              <p:nvPr/>
            </p:nvSpPr>
            <p:spPr bwMode="auto">
              <a:xfrm>
                <a:off x="3758313" y="2941022"/>
                <a:ext cx="33370" cy="43552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2" name="Freeform 325"/>
              <p:cNvSpPr>
                <a:spLocks/>
              </p:cNvSpPr>
              <p:nvPr/>
            </p:nvSpPr>
            <p:spPr bwMode="auto">
              <a:xfrm>
                <a:off x="3805334" y="293952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3" name="Freeform 326"/>
              <p:cNvSpPr>
                <a:spLocks/>
              </p:cNvSpPr>
              <p:nvPr/>
            </p:nvSpPr>
            <p:spPr bwMode="auto">
              <a:xfrm>
                <a:off x="3850838" y="293952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4" name="Freeform 327"/>
              <p:cNvSpPr>
                <a:spLocks/>
              </p:cNvSpPr>
              <p:nvPr/>
            </p:nvSpPr>
            <p:spPr bwMode="auto">
              <a:xfrm>
                <a:off x="3896342" y="2941022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5" name="Freeform 328"/>
              <p:cNvSpPr>
                <a:spLocks/>
              </p:cNvSpPr>
              <p:nvPr/>
            </p:nvSpPr>
            <p:spPr bwMode="auto">
              <a:xfrm>
                <a:off x="3758313" y="2865933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6" name="Freeform 329"/>
              <p:cNvSpPr>
                <a:spLocks/>
              </p:cNvSpPr>
              <p:nvPr/>
            </p:nvSpPr>
            <p:spPr bwMode="auto">
              <a:xfrm>
                <a:off x="3805334" y="286743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7" name="Freeform 330"/>
              <p:cNvSpPr>
                <a:spLocks/>
              </p:cNvSpPr>
              <p:nvPr/>
            </p:nvSpPr>
            <p:spPr bwMode="auto">
              <a:xfrm>
                <a:off x="3850838" y="2867434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8" name="Freeform 331"/>
              <p:cNvSpPr>
                <a:spLocks/>
              </p:cNvSpPr>
              <p:nvPr/>
            </p:nvSpPr>
            <p:spPr bwMode="auto">
              <a:xfrm>
                <a:off x="3896342" y="2867434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9" name="Freeform 332"/>
              <p:cNvSpPr>
                <a:spLocks/>
              </p:cNvSpPr>
              <p:nvPr/>
            </p:nvSpPr>
            <p:spPr bwMode="auto">
              <a:xfrm>
                <a:off x="3938812" y="2864431"/>
                <a:ext cx="189600" cy="120143"/>
              </a:xfrm>
              <a:custGeom>
                <a:avLst/>
                <a:gdLst>
                  <a:gd name="T0" fmla="*/ 23 w 803"/>
                  <a:gd name="T1" fmla="*/ 2 h 514"/>
                  <a:gd name="T2" fmla="*/ 780 w 803"/>
                  <a:gd name="T3" fmla="*/ 0 h 514"/>
                  <a:gd name="T4" fmla="*/ 803 w 803"/>
                  <a:gd name="T5" fmla="*/ 23 h 514"/>
                  <a:gd name="T6" fmla="*/ 803 w 803"/>
                  <a:gd name="T7" fmla="*/ 488 h 514"/>
                  <a:gd name="T8" fmla="*/ 780 w 803"/>
                  <a:gd name="T9" fmla="*/ 512 h 514"/>
                  <a:gd name="T10" fmla="*/ 23 w 803"/>
                  <a:gd name="T11" fmla="*/ 514 h 514"/>
                  <a:gd name="T12" fmla="*/ 0 w 803"/>
                  <a:gd name="T13" fmla="*/ 491 h 514"/>
                  <a:gd name="T14" fmla="*/ 0 w 803"/>
                  <a:gd name="T15" fmla="*/ 25 h 514"/>
                  <a:gd name="T16" fmla="*/ 23 w 803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3" h="514">
                    <a:moveTo>
                      <a:pt x="23" y="2"/>
                    </a:moveTo>
                    <a:lnTo>
                      <a:pt x="780" y="0"/>
                    </a:lnTo>
                    <a:cubicBezTo>
                      <a:pt x="793" y="0"/>
                      <a:pt x="803" y="10"/>
                      <a:pt x="803" y="23"/>
                    </a:cubicBezTo>
                    <a:lnTo>
                      <a:pt x="803" y="488"/>
                    </a:lnTo>
                    <a:cubicBezTo>
                      <a:pt x="803" y="501"/>
                      <a:pt x="793" y="512"/>
                      <a:pt x="780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0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0" name="Freeform 333"/>
              <p:cNvSpPr>
                <a:spLocks/>
              </p:cNvSpPr>
              <p:nvPr/>
            </p:nvSpPr>
            <p:spPr bwMode="auto">
              <a:xfrm>
                <a:off x="3949430" y="294102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1" name="Freeform 334"/>
              <p:cNvSpPr>
                <a:spLocks/>
              </p:cNvSpPr>
              <p:nvPr/>
            </p:nvSpPr>
            <p:spPr bwMode="auto">
              <a:xfrm>
                <a:off x="3997967" y="2941022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2" name="Freeform 335"/>
              <p:cNvSpPr>
                <a:spLocks/>
              </p:cNvSpPr>
              <p:nvPr/>
            </p:nvSpPr>
            <p:spPr bwMode="auto">
              <a:xfrm>
                <a:off x="4041955" y="2941022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3" name="Freeform 336"/>
              <p:cNvSpPr>
                <a:spLocks/>
              </p:cNvSpPr>
              <p:nvPr/>
            </p:nvSpPr>
            <p:spPr bwMode="auto">
              <a:xfrm>
                <a:off x="4087459" y="293952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4" name="Freeform 337"/>
              <p:cNvSpPr>
                <a:spLocks/>
              </p:cNvSpPr>
              <p:nvPr/>
            </p:nvSpPr>
            <p:spPr bwMode="auto">
              <a:xfrm>
                <a:off x="3949430" y="286743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3 w 140"/>
                  <a:gd name="T11" fmla="*/ 45 h 180"/>
                  <a:gd name="T12" fmla="*/ 53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5" name="Freeform 338"/>
              <p:cNvSpPr>
                <a:spLocks/>
              </p:cNvSpPr>
              <p:nvPr/>
            </p:nvSpPr>
            <p:spPr bwMode="auto">
              <a:xfrm>
                <a:off x="3997967" y="2868937"/>
                <a:ext cx="31854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6" name="Freeform 339"/>
              <p:cNvSpPr>
                <a:spLocks/>
              </p:cNvSpPr>
              <p:nvPr/>
            </p:nvSpPr>
            <p:spPr bwMode="auto">
              <a:xfrm>
                <a:off x="4041955" y="286893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7" name="Freeform 340"/>
              <p:cNvSpPr>
                <a:spLocks/>
              </p:cNvSpPr>
              <p:nvPr/>
            </p:nvSpPr>
            <p:spPr bwMode="auto">
              <a:xfrm>
                <a:off x="4087459" y="2868937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8" name="Freeform 341"/>
              <p:cNvSpPr>
                <a:spLocks/>
              </p:cNvSpPr>
              <p:nvPr/>
            </p:nvSpPr>
            <p:spPr bwMode="auto">
              <a:xfrm>
                <a:off x="4132962" y="2864431"/>
                <a:ext cx="188083" cy="120143"/>
              </a:xfrm>
              <a:custGeom>
                <a:avLst/>
                <a:gdLst>
                  <a:gd name="T0" fmla="*/ 23 w 790"/>
                  <a:gd name="T1" fmla="*/ 2 h 514"/>
                  <a:gd name="T2" fmla="*/ 767 w 790"/>
                  <a:gd name="T3" fmla="*/ 0 h 514"/>
                  <a:gd name="T4" fmla="*/ 790 w 790"/>
                  <a:gd name="T5" fmla="*/ 23 h 514"/>
                  <a:gd name="T6" fmla="*/ 790 w 790"/>
                  <a:gd name="T7" fmla="*/ 489 h 514"/>
                  <a:gd name="T8" fmla="*/ 767 w 790"/>
                  <a:gd name="T9" fmla="*/ 512 h 514"/>
                  <a:gd name="T10" fmla="*/ 23 w 790"/>
                  <a:gd name="T11" fmla="*/ 514 h 514"/>
                  <a:gd name="T12" fmla="*/ 0 w 790"/>
                  <a:gd name="T13" fmla="*/ 491 h 514"/>
                  <a:gd name="T14" fmla="*/ 0 w 790"/>
                  <a:gd name="T15" fmla="*/ 25 h 514"/>
                  <a:gd name="T16" fmla="*/ 23 w 790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0" h="514">
                    <a:moveTo>
                      <a:pt x="23" y="2"/>
                    </a:moveTo>
                    <a:lnTo>
                      <a:pt x="767" y="0"/>
                    </a:lnTo>
                    <a:cubicBezTo>
                      <a:pt x="780" y="0"/>
                      <a:pt x="790" y="10"/>
                      <a:pt x="790" y="23"/>
                    </a:cubicBezTo>
                    <a:lnTo>
                      <a:pt x="790" y="489"/>
                    </a:lnTo>
                    <a:cubicBezTo>
                      <a:pt x="790" y="501"/>
                      <a:pt x="780" y="512"/>
                      <a:pt x="767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1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9" name="Freeform 342"/>
              <p:cNvSpPr>
                <a:spLocks/>
              </p:cNvSpPr>
              <p:nvPr/>
            </p:nvSpPr>
            <p:spPr bwMode="auto">
              <a:xfrm>
                <a:off x="4142063" y="2939520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0" name="Freeform 343"/>
              <p:cNvSpPr>
                <a:spLocks/>
              </p:cNvSpPr>
              <p:nvPr/>
            </p:nvSpPr>
            <p:spPr bwMode="auto">
              <a:xfrm>
                <a:off x="4189084" y="294102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1" name="Freeform 344"/>
              <p:cNvSpPr>
                <a:spLocks/>
              </p:cNvSpPr>
              <p:nvPr/>
            </p:nvSpPr>
            <p:spPr bwMode="auto">
              <a:xfrm>
                <a:off x="4233071" y="294102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2" name="Freeform 345"/>
              <p:cNvSpPr>
                <a:spLocks/>
              </p:cNvSpPr>
              <p:nvPr/>
            </p:nvSpPr>
            <p:spPr bwMode="auto">
              <a:xfrm>
                <a:off x="4142063" y="2868937"/>
                <a:ext cx="31854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3" name="Freeform 346"/>
              <p:cNvSpPr>
                <a:spLocks/>
              </p:cNvSpPr>
              <p:nvPr/>
            </p:nvSpPr>
            <p:spPr bwMode="auto">
              <a:xfrm>
                <a:off x="4189084" y="287043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4" name="Freeform 347"/>
              <p:cNvSpPr>
                <a:spLocks/>
              </p:cNvSpPr>
              <p:nvPr/>
            </p:nvSpPr>
            <p:spPr bwMode="auto">
              <a:xfrm>
                <a:off x="4233071" y="2870438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5" name="Freeform 348"/>
              <p:cNvSpPr>
                <a:spLocks/>
              </p:cNvSpPr>
              <p:nvPr/>
            </p:nvSpPr>
            <p:spPr bwMode="auto">
              <a:xfrm>
                <a:off x="4275541" y="2865933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6" name="Freeform 349"/>
              <p:cNvSpPr>
                <a:spLocks/>
              </p:cNvSpPr>
              <p:nvPr/>
            </p:nvSpPr>
            <p:spPr bwMode="auto">
              <a:xfrm>
                <a:off x="4275541" y="2938019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7" name="Freeform 350"/>
              <p:cNvSpPr>
                <a:spLocks/>
              </p:cNvSpPr>
              <p:nvPr/>
            </p:nvSpPr>
            <p:spPr bwMode="auto">
              <a:xfrm>
                <a:off x="4612271" y="2870438"/>
                <a:ext cx="54605" cy="117139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8" name="Freeform 351"/>
              <p:cNvSpPr>
                <a:spLocks/>
              </p:cNvSpPr>
              <p:nvPr/>
            </p:nvSpPr>
            <p:spPr bwMode="auto">
              <a:xfrm>
                <a:off x="4548565" y="2870438"/>
                <a:ext cx="54605" cy="117139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9" name="Freeform 352"/>
              <p:cNvSpPr>
                <a:spLocks/>
              </p:cNvSpPr>
              <p:nvPr/>
            </p:nvSpPr>
            <p:spPr bwMode="auto">
              <a:xfrm>
                <a:off x="4622888" y="287194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0" name="Freeform 353"/>
              <p:cNvSpPr>
                <a:spLocks/>
              </p:cNvSpPr>
              <p:nvPr/>
            </p:nvSpPr>
            <p:spPr bwMode="auto">
              <a:xfrm>
                <a:off x="4559182" y="287194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1" name="Freeform 354"/>
              <p:cNvSpPr>
                <a:spLocks/>
              </p:cNvSpPr>
              <p:nvPr/>
            </p:nvSpPr>
            <p:spPr bwMode="auto">
              <a:xfrm>
                <a:off x="4622888" y="294402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2" name="Freeform 355"/>
              <p:cNvSpPr>
                <a:spLocks/>
              </p:cNvSpPr>
              <p:nvPr/>
            </p:nvSpPr>
            <p:spPr bwMode="auto">
              <a:xfrm>
                <a:off x="4559182" y="294402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3" name="Rectangle 356"/>
              <p:cNvSpPr>
                <a:spLocks noChangeArrowheads="1"/>
              </p:cNvSpPr>
              <p:nvPr/>
            </p:nvSpPr>
            <p:spPr bwMode="auto">
              <a:xfrm>
                <a:off x="3653654" y="2858424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4" name="Freeform 357"/>
              <p:cNvSpPr>
                <a:spLocks/>
              </p:cNvSpPr>
              <p:nvPr/>
            </p:nvSpPr>
            <p:spPr bwMode="auto">
              <a:xfrm>
                <a:off x="3673372" y="2879449"/>
                <a:ext cx="25786" cy="27032"/>
              </a:xfrm>
              <a:custGeom>
                <a:avLst/>
                <a:gdLst>
                  <a:gd name="T0" fmla="*/ 56 w 113"/>
                  <a:gd name="T1" fmla="*/ 1 h 113"/>
                  <a:gd name="T2" fmla="*/ 113 w 113"/>
                  <a:gd name="T3" fmla="*/ 57 h 113"/>
                  <a:gd name="T4" fmla="*/ 56 w 113"/>
                  <a:gd name="T5" fmla="*/ 113 h 113"/>
                  <a:gd name="T6" fmla="*/ 0 w 113"/>
                  <a:gd name="T7" fmla="*/ 56 h 113"/>
                  <a:gd name="T8" fmla="*/ 56 w 113"/>
                  <a:gd name="T9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113">
                    <a:moveTo>
                      <a:pt x="56" y="1"/>
                    </a:moveTo>
                    <a:cubicBezTo>
                      <a:pt x="87" y="1"/>
                      <a:pt x="113" y="26"/>
                      <a:pt x="113" y="57"/>
                    </a:cubicBezTo>
                    <a:cubicBezTo>
                      <a:pt x="113" y="88"/>
                      <a:pt x="87" y="113"/>
                      <a:pt x="56" y="113"/>
                    </a:cubicBezTo>
                    <a:cubicBezTo>
                      <a:pt x="25" y="113"/>
                      <a:pt x="0" y="87"/>
                      <a:pt x="0" y="56"/>
                    </a:cubicBezTo>
                    <a:cubicBezTo>
                      <a:pt x="0" y="25"/>
                      <a:pt x="25" y="0"/>
                      <a:pt x="56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5" name="Rectangle 358"/>
              <p:cNvSpPr>
                <a:spLocks noChangeArrowheads="1"/>
              </p:cNvSpPr>
              <p:nvPr/>
            </p:nvSpPr>
            <p:spPr bwMode="auto">
              <a:xfrm>
                <a:off x="4348348" y="2874944"/>
                <a:ext cx="33370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6" name="Rectangle 359"/>
              <p:cNvSpPr>
                <a:spLocks noChangeArrowheads="1"/>
              </p:cNvSpPr>
              <p:nvPr/>
            </p:nvSpPr>
            <p:spPr bwMode="auto">
              <a:xfrm>
                <a:off x="4393852" y="2874944"/>
                <a:ext cx="31854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7" name="Rectangle 360"/>
              <p:cNvSpPr>
                <a:spLocks noChangeArrowheads="1"/>
              </p:cNvSpPr>
              <p:nvPr/>
            </p:nvSpPr>
            <p:spPr bwMode="auto">
              <a:xfrm>
                <a:off x="4348348" y="2916994"/>
                <a:ext cx="33370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8" name="Rectangle 361"/>
              <p:cNvSpPr>
                <a:spLocks noChangeArrowheads="1"/>
              </p:cNvSpPr>
              <p:nvPr/>
            </p:nvSpPr>
            <p:spPr bwMode="auto">
              <a:xfrm>
                <a:off x="4393852" y="2916994"/>
                <a:ext cx="31854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79" name="Rectangle 362"/>
              <p:cNvSpPr>
                <a:spLocks noChangeArrowheads="1"/>
              </p:cNvSpPr>
              <p:nvPr/>
            </p:nvSpPr>
            <p:spPr bwMode="auto">
              <a:xfrm>
                <a:off x="4689627" y="2870438"/>
                <a:ext cx="31854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0" name="Rectangle 363"/>
              <p:cNvSpPr>
                <a:spLocks noChangeArrowheads="1"/>
              </p:cNvSpPr>
              <p:nvPr/>
            </p:nvSpPr>
            <p:spPr bwMode="auto">
              <a:xfrm>
                <a:off x="4733615" y="2870438"/>
                <a:ext cx="33370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1" name="Rectangle 364"/>
              <p:cNvSpPr>
                <a:spLocks noChangeArrowheads="1"/>
              </p:cNvSpPr>
              <p:nvPr/>
            </p:nvSpPr>
            <p:spPr bwMode="auto">
              <a:xfrm>
                <a:off x="4689627" y="2947030"/>
                <a:ext cx="31854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82" name="Rectangle 365"/>
              <p:cNvSpPr>
                <a:spLocks noChangeArrowheads="1"/>
              </p:cNvSpPr>
              <p:nvPr/>
            </p:nvSpPr>
            <p:spPr bwMode="auto">
              <a:xfrm>
                <a:off x="4733615" y="2947030"/>
                <a:ext cx="33370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59" name="Freeform 366"/>
            <p:cNvSpPr>
              <a:spLocks/>
            </p:cNvSpPr>
            <p:nvPr/>
          </p:nvSpPr>
          <p:spPr bwMode="auto">
            <a:xfrm>
              <a:off x="3790860" y="2269618"/>
              <a:ext cx="1131969" cy="157277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367"/>
            <p:cNvSpPr>
              <a:spLocks/>
            </p:cNvSpPr>
            <p:nvPr/>
          </p:nvSpPr>
          <p:spPr bwMode="auto">
            <a:xfrm>
              <a:off x="3790860" y="2886829"/>
              <a:ext cx="1131969" cy="157277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368"/>
            <p:cNvSpPr>
              <a:spLocks/>
            </p:cNvSpPr>
            <p:nvPr/>
          </p:nvSpPr>
          <p:spPr bwMode="auto">
            <a:xfrm>
              <a:off x="3790860" y="2022469"/>
              <a:ext cx="1131969" cy="157277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369"/>
            <p:cNvSpPr>
              <a:spLocks/>
            </p:cNvSpPr>
            <p:nvPr/>
          </p:nvSpPr>
          <p:spPr bwMode="auto">
            <a:xfrm>
              <a:off x="3790860" y="1775320"/>
              <a:ext cx="1131969" cy="1559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Freeform 370"/>
            <p:cNvSpPr>
              <a:spLocks/>
            </p:cNvSpPr>
            <p:nvPr/>
          </p:nvSpPr>
          <p:spPr bwMode="auto">
            <a:xfrm>
              <a:off x="3790860" y="1528172"/>
              <a:ext cx="1131969" cy="1559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371"/>
            <p:cNvSpPr>
              <a:spLocks/>
            </p:cNvSpPr>
            <p:nvPr/>
          </p:nvSpPr>
          <p:spPr bwMode="auto">
            <a:xfrm>
              <a:off x="3790860" y="1259876"/>
              <a:ext cx="1131969" cy="157277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372"/>
            <p:cNvSpPr>
              <a:spLocks/>
            </p:cNvSpPr>
            <p:nvPr/>
          </p:nvSpPr>
          <p:spPr bwMode="auto">
            <a:xfrm>
              <a:off x="3790860" y="2261688"/>
              <a:ext cx="565985" cy="1850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373"/>
            <p:cNvSpPr>
              <a:spLocks/>
            </p:cNvSpPr>
            <p:nvPr/>
          </p:nvSpPr>
          <p:spPr bwMode="auto">
            <a:xfrm>
              <a:off x="3790860" y="2880221"/>
              <a:ext cx="565985" cy="17182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Freeform 374"/>
            <p:cNvSpPr>
              <a:spLocks/>
            </p:cNvSpPr>
            <p:nvPr/>
          </p:nvSpPr>
          <p:spPr bwMode="auto">
            <a:xfrm>
              <a:off x="3790860" y="2014539"/>
              <a:ext cx="565985" cy="1850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375"/>
            <p:cNvSpPr>
              <a:spLocks/>
            </p:cNvSpPr>
            <p:nvPr/>
          </p:nvSpPr>
          <p:spPr bwMode="auto">
            <a:xfrm>
              <a:off x="3790860" y="1767391"/>
              <a:ext cx="565985" cy="1850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Freeform 376"/>
            <p:cNvSpPr>
              <a:spLocks/>
            </p:cNvSpPr>
            <p:nvPr/>
          </p:nvSpPr>
          <p:spPr bwMode="auto">
            <a:xfrm>
              <a:off x="3790860" y="1520242"/>
              <a:ext cx="565985" cy="17182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377"/>
            <p:cNvSpPr>
              <a:spLocks/>
            </p:cNvSpPr>
            <p:nvPr/>
          </p:nvSpPr>
          <p:spPr bwMode="auto">
            <a:xfrm>
              <a:off x="3790860" y="1251947"/>
              <a:ext cx="565985" cy="1850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386"/>
            <p:cNvSpPr>
              <a:spLocks/>
            </p:cNvSpPr>
            <p:nvPr/>
          </p:nvSpPr>
          <p:spPr bwMode="auto">
            <a:xfrm>
              <a:off x="3937696" y="817122"/>
              <a:ext cx="859655" cy="224681"/>
            </a:xfrm>
            <a:custGeom>
              <a:avLst/>
              <a:gdLst>
                <a:gd name="T0" fmla="*/ 4136 w 4136"/>
                <a:gd name="T1" fmla="*/ 181 h 1094"/>
                <a:gd name="T2" fmla="*/ 0 w 4136"/>
                <a:gd name="T3" fmla="*/ 0 h 1094"/>
                <a:gd name="T4" fmla="*/ 0 w 4136"/>
                <a:gd name="T5" fmla="*/ 962 h 1094"/>
                <a:gd name="T6" fmla="*/ 4136 w 4136"/>
                <a:gd name="T7" fmla="*/ 1094 h 1094"/>
                <a:gd name="T8" fmla="*/ 4136 w 4136"/>
                <a:gd name="T9" fmla="*/ 181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6" h="1094">
                  <a:moveTo>
                    <a:pt x="4136" y="181"/>
                  </a:moveTo>
                  <a:lnTo>
                    <a:pt x="0" y="0"/>
                  </a:lnTo>
                  <a:lnTo>
                    <a:pt x="0" y="962"/>
                  </a:lnTo>
                  <a:lnTo>
                    <a:pt x="4136" y="1094"/>
                  </a:lnTo>
                  <a:lnTo>
                    <a:pt x="4136" y="181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Line 387"/>
            <p:cNvSpPr>
              <a:spLocks noChangeShapeType="1"/>
            </p:cNvSpPr>
            <p:nvPr/>
          </p:nvSpPr>
          <p:spPr bwMode="auto">
            <a:xfrm flipH="1" flipV="1">
              <a:off x="3894981" y="776151"/>
              <a:ext cx="943752" cy="37006"/>
            </a:xfrm>
            <a:prstGeom prst="line">
              <a:avLst/>
            </a:prstGeom>
            <a:noFill/>
            <a:ln w="11" cap="flat">
              <a:solidFill>
                <a:srgbClr val="FEFEFE">
                  <a:alpha val="2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Line 388"/>
            <p:cNvSpPr>
              <a:spLocks noChangeShapeType="1"/>
            </p:cNvSpPr>
            <p:nvPr/>
          </p:nvSpPr>
          <p:spPr bwMode="auto">
            <a:xfrm flipH="1" flipV="1">
              <a:off x="3894981" y="1053698"/>
              <a:ext cx="943752" cy="37006"/>
            </a:xfrm>
            <a:prstGeom prst="line">
              <a:avLst/>
            </a:prstGeom>
            <a:noFill/>
            <a:ln w="11" cap="flat">
              <a:solidFill>
                <a:srgbClr val="FEFEFE">
                  <a:alpha val="2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Line 389"/>
            <p:cNvSpPr>
              <a:spLocks noChangeShapeType="1"/>
            </p:cNvSpPr>
            <p:nvPr/>
          </p:nvSpPr>
          <p:spPr bwMode="auto">
            <a:xfrm flipH="1" flipV="1">
              <a:off x="3793530" y="1156787"/>
              <a:ext cx="1316180" cy="17182"/>
            </a:xfrm>
            <a:prstGeom prst="line">
              <a:avLst/>
            </a:prstGeom>
            <a:noFill/>
            <a:ln w="11" cap="flat">
              <a:solidFill>
                <a:schemeClr val="bg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390"/>
            <p:cNvSpPr>
              <a:spLocks/>
            </p:cNvSpPr>
            <p:nvPr/>
          </p:nvSpPr>
          <p:spPr bwMode="auto">
            <a:xfrm>
              <a:off x="4854750" y="928140"/>
              <a:ext cx="26698" cy="202213"/>
            </a:xfrm>
            <a:custGeom>
              <a:avLst/>
              <a:gdLst>
                <a:gd name="T0" fmla="*/ 0 w 131"/>
                <a:gd name="T1" fmla="*/ 0 h 981"/>
                <a:gd name="T2" fmla="*/ 131 w 131"/>
                <a:gd name="T3" fmla="*/ 131 h 981"/>
                <a:gd name="T4" fmla="*/ 131 w 131"/>
                <a:gd name="T5" fmla="*/ 850 h 981"/>
                <a:gd name="T6" fmla="*/ 0 w 131"/>
                <a:gd name="T7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981">
                  <a:moveTo>
                    <a:pt x="0" y="0"/>
                  </a:moveTo>
                  <a:cubicBezTo>
                    <a:pt x="72" y="0"/>
                    <a:pt x="131" y="59"/>
                    <a:pt x="131" y="131"/>
                  </a:cubicBezTo>
                  <a:lnTo>
                    <a:pt x="131" y="850"/>
                  </a:lnTo>
                  <a:cubicBezTo>
                    <a:pt x="131" y="922"/>
                    <a:pt x="72" y="981"/>
                    <a:pt x="0" y="981"/>
                  </a:cubicBezTo>
                </a:path>
              </a:pathLst>
            </a:cu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391"/>
            <p:cNvSpPr>
              <a:spLocks/>
            </p:cNvSpPr>
            <p:nvPr/>
          </p:nvSpPr>
          <p:spPr bwMode="auto">
            <a:xfrm>
              <a:off x="3834910" y="887170"/>
              <a:ext cx="28033" cy="200892"/>
            </a:xfrm>
            <a:custGeom>
              <a:avLst/>
              <a:gdLst>
                <a:gd name="T0" fmla="*/ 0 w 131"/>
                <a:gd name="T1" fmla="*/ 0 h 981"/>
                <a:gd name="T2" fmla="*/ 131 w 131"/>
                <a:gd name="T3" fmla="*/ 131 h 981"/>
                <a:gd name="T4" fmla="*/ 131 w 131"/>
                <a:gd name="T5" fmla="*/ 850 h 981"/>
                <a:gd name="T6" fmla="*/ 0 w 131"/>
                <a:gd name="T7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981">
                  <a:moveTo>
                    <a:pt x="0" y="0"/>
                  </a:moveTo>
                  <a:cubicBezTo>
                    <a:pt x="72" y="0"/>
                    <a:pt x="131" y="59"/>
                    <a:pt x="131" y="131"/>
                  </a:cubicBezTo>
                  <a:lnTo>
                    <a:pt x="131" y="850"/>
                  </a:lnTo>
                  <a:cubicBezTo>
                    <a:pt x="131" y="922"/>
                    <a:pt x="72" y="981"/>
                    <a:pt x="0" y="981"/>
                  </a:cubicBezTo>
                </a:path>
              </a:pathLst>
            </a:cu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392"/>
            <p:cNvSpPr>
              <a:spLocks/>
            </p:cNvSpPr>
            <p:nvPr/>
          </p:nvSpPr>
          <p:spPr bwMode="auto">
            <a:xfrm>
              <a:off x="3957719" y="838269"/>
              <a:ext cx="389781" cy="169172"/>
            </a:xfrm>
            <a:custGeom>
              <a:avLst/>
              <a:gdLst>
                <a:gd name="T0" fmla="*/ 1869 w 1874"/>
                <a:gd name="T1" fmla="*/ 98 h 821"/>
                <a:gd name="T2" fmla="*/ 0 w 1874"/>
                <a:gd name="T3" fmla="*/ 0 h 821"/>
                <a:gd name="T4" fmla="*/ 0 w 1874"/>
                <a:gd name="T5" fmla="*/ 762 h 821"/>
                <a:gd name="T6" fmla="*/ 1874 w 1874"/>
                <a:gd name="T7" fmla="*/ 821 h 821"/>
                <a:gd name="T8" fmla="*/ 1869 w 1874"/>
                <a:gd name="T9" fmla="*/ 98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4" h="821">
                  <a:moveTo>
                    <a:pt x="1869" y="98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1874" y="821"/>
                  </a:lnTo>
                  <a:lnTo>
                    <a:pt x="1869" y="98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393"/>
            <p:cNvSpPr>
              <a:spLocks/>
            </p:cNvSpPr>
            <p:nvPr/>
          </p:nvSpPr>
          <p:spPr bwMode="auto">
            <a:xfrm>
              <a:off x="4471643" y="860736"/>
              <a:ext cx="305685" cy="159921"/>
            </a:xfrm>
            <a:custGeom>
              <a:avLst/>
              <a:gdLst>
                <a:gd name="T0" fmla="*/ 1468 w 1468"/>
                <a:gd name="T1" fmla="*/ 65 h 779"/>
                <a:gd name="T2" fmla="*/ 0 w 1468"/>
                <a:gd name="T3" fmla="*/ 0 h 779"/>
                <a:gd name="T4" fmla="*/ 6 w 1468"/>
                <a:gd name="T5" fmla="*/ 731 h 779"/>
                <a:gd name="T6" fmla="*/ 1468 w 1468"/>
                <a:gd name="T7" fmla="*/ 779 h 779"/>
                <a:gd name="T8" fmla="*/ 1468 w 1468"/>
                <a:gd name="T9" fmla="*/ 65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8" h="779">
                  <a:moveTo>
                    <a:pt x="1468" y="65"/>
                  </a:moveTo>
                  <a:lnTo>
                    <a:pt x="0" y="0"/>
                  </a:lnTo>
                  <a:lnTo>
                    <a:pt x="6" y="731"/>
                  </a:lnTo>
                  <a:lnTo>
                    <a:pt x="1468" y="779"/>
                  </a:lnTo>
                  <a:lnTo>
                    <a:pt x="1468" y="65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Freeform 394"/>
            <p:cNvSpPr>
              <a:spLocks/>
            </p:cNvSpPr>
            <p:nvPr/>
          </p:nvSpPr>
          <p:spPr bwMode="auto">
            <a:xfrm>
              <a:off x="4334151" y="1097313"/>
              <a:ext cx="34706" cy="35684"/>
            </a:xfrm>
            <a:custGeom>
              <a:avLst/>
              <a:gdLst>
                <a:gd name="T0" fmla="*/ 84 w 168"/>
                <a:gd name="T1" fmla="*/ 0 h 169"/>
                <a:gd name="T2" fmla="*/ 168 w 168"/>
                <a:gd name="T3" fmla="*/ 85 h 169"/>
                <a:gd name="T4" fmla="*/ 84 w 168"/>
                <a:gd name="T5" fmla="*/ 169 h 169"/>
                <a:gd name="T6" fmla="*/ 0 w 168"/>
                <a:gd name="T7" fmla="*/ 84 h 169"/>
                <a:gd name="T8" fmla="*/ 84 w 168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169">
                  <a:moveTo>
                    <a:pt x="84" y="0"/>
                  </a:moveTo>
                  <a:cubicBezTo>
                    <a:pt x="131" y="0"/>
                    <a:pt x="168" y="38"/>
                    <a:pt x="168" y="85"/>
                  </a:cubicBezTo>
                  <a:cubicBezTo>
                    <a:pt x="168" y="131"/>
                    <a:pt x="131" y="169"/>
                    <a:pt x="84" y="169"/>
                  </a:cubicBezTo>
                  <a:cubicBezTo>
                    <a:pt x="38" y="168"/>
                    <a:pt x="0" y="130"/>
                    <a:pt x="0" y="84"/>
                  </a:cubicBezTo>
                  <a:cubicBezTo>
                    <a:pt x="0" y="37"/>
                    <a:pt x="38" y="0"/>
                    <a:pt x="84" y="0"/>
                  </a:cubicBezTo>
                  <a:close/>
                </a:path>
              </a:pathLst>
            </a:custGeom>
            <a:solidFill>
              <a:srgbClr val="D8D9D9"/>
            </a:solidFill>
            <a:ln w="3" cap="flat">
              <a:solidFill>
                <a:srgbClr val="FEFEF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397"/>
            <p:cNvSpPr>
              <a:spLocks/>
            </p:cNvSpPr>
            <p:nvPr/>
          </p:nvSpPr>
          <p:spPr bwMode="auto">
            <a:xfrm>
              <a:off x="4363518" y="869988"/>
              <a:ext cx="93440" cy="52866"/>
            </a:xfrm>
            <a:custGeom>
              <a:avLst/>
              <a:gdLst>
                <a:gd name="T0" fmla="*/ 451 w 451"/>
                <a:gd name="T1" fmla="*/ 19 h 261"/>
                <a:gd name="T2" fmla="*/ 0 w 451"/>
                <a:gd name="T3" fmla="*/ 0 h 261"/>
                <a:gd name="T4" fmla="*/ 0 w 451"/>
                <a:gd name="T5" fmla="*/ 247 h 261"/>
                <a:gd name="T6" fmla="*/ 451 w 451"/>
                <a:gd name="T7" fmla="*/ 261 h 261"/>
                <a:gd name="T8" fmla="*/ 451 w 451"/>
                <a:gd name="T9" fmla="*/ 19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261">
                  <a:moveTo>
                    <a:pt x="451" y="19"/>
                  </a:moveTo>
                  <a:lnTo>
                    <a:pt x="0" y="0"/>
                  </a:lnTo>
                  <a:lnTo>
                    <a:pt x="0" y="247"/>
                  </a:lnTo>
                  <a:lnTo>
                    <a:pt x="451" y="261"/>
                  </a:lnTo>
                  <a:lnTo>
                    <a:pt x="451" y="19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398"/>
            <p:cNvSpPr>
              <a:spLocks/>
            </p:cNvSpPr>
            <p:nvPr/>
          </p:nvSpPr>
          <p:spPr bwMode="auto">
            <a:xfrm>
              <a:off x="3784185" y="5621330"/>
              <a:ext cx="1380254" cy="179744"/>
            </a:xfrm>
            <a:custGeom>
              <a:avLst/>
              <a:gdLst>
                <a:gd name="T0" fmla="*/ 6628 w 6628"/>
                <a:gd name="T1" fmla="*/ 186 h 871"/>
                <a:gd name="T2" fmla="*/ 6628 w 6628"/>
                <a:gd name="T3" fmla="*/ 0 h 871"/>
                <a:gd name="T4" fmla="*/ 0 w 6628"/>
                <a:gd name="T5" fmla="*/ 660 h 871"/>
                <a:gd name="T6" fmla="*/ 0 w 6628"/>
                <a:gd name="T7" fmla="*/ 871 h 871"/>
                <a:gd name="T8" fmla="*/ 6628 w 6628"/>
                <a:gd name="T9" fmla="*/ 18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28" h="871">
                  <a:moveTo>
                    <a:pt x="6628" y="186"/>
                  </a:moveTo>
                  <a:lnTo>
                    <a:pt x="6628" y="0"/>
                  </a:lnTo>
                  <a:lnTo>
                    <a:pt x="0" y="660"/>
                  </a:lnTo>
                  <a:lnTo>
                    <a:pt x="0" y="871"/>
                  </a:lnTo>
                  <a:lnTo>
                    <a:pt x="6628" y="186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Line 399"/>
            <p:cNvSpPr>
              <a:spLocks noChangeShapeType="1"/>
            </p:cNvSpPr>
            <p:nvPr/>
          </p:nvSpPr>
          <p:spPr bwMode="auto">
            <a:xfrm>
              <a:off x="5084347" y="5478592"/>
              <a:ext cx="82762" cy="80621"/>
            </a:xfrm>
            <a:prstGeom prst="line">
              <a:avLst/>
            </a:prstGeom>
            <a:noFill/>
            <a:ln w="3" cap="flat">
              <a:solidFill>
                <a:srgbClr val="3131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Rectangle 400"/>
            <p:cNvSpPr>
              <a:spLocks noChangeArrowheads="1"/>
            </p:cNvSpPr>
            <p:nvPr/>
          </p:nvSpPr>
          <p:spPr bwMode="auto">
            <a:xfrm>
              <a:off x="5164440" y="650595"/>
              <a:ext cx="30703" cy="50050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401"/>
            <p:cNvSpPr>
              <a:spLocks/>
            </p:cNvSpPr>
            <p:nvPr/>
          </p:nvSpPr>
          <p:spPr bwMode="auto">
            <a:xfrm>
              <a:off x="3712103" y="5653050"/>
              <a:ext cx="1524419" cy="165207"/>
            </a:xfrm>
            <a:custGeom>
              <a:avLst/>
              <a:gdLst>
                <a:gd name="T0" fmla="*/ 7330 w 7330"/>
                <a:gd name="T1" fmla="*/ 52 h 806"/>
                <a:gd name="T2" fmla="*/ 7289 w 7330"/>
                <a:gd name="T3" fmla="*/ 0 h 806"/>
                <a:gd name="T4" fmla="*/ 0 w 7330"/>
                <a:gd name="T5" fmla="*/ 753 h 806"/>
                <a:gd name="T6" fmla="*/ 41 w 7330"/>
                <a:gd name="T7" fmla="*/ 806 h 806"/>
                <a:gd name="T8" fmla="*/ 7330 w 7330"/>
                <a:gd name="T9" fmla="*/ 52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0" h="806">
                  <a:moveTo>
                    <a:pt x="7330" y="52"/>
                  </a:moveTo>
                  <a:lnTo>
                    <a:pt x="7289" y="0"/>
                  </a:lnTo>
                  <a:lnTo>
                    <a:pt x="0" y="753"/>
                  </a:lnTo>
                  <a:lnTo>
                    <a:pt x="41" y="806"/>
                  </a:lnTo>
                  <a:lnTo>
                    <a:pt x="7330" y="52"/>
                  </a:lnTo>
                  <a:close/>
                </a:path>
              </a:pathLst>
            </a:custGeom>
            <a:solidFill>
              <a:srgbClr val="676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402"/>
            <p:cNvSpPr>
              <a:spLocks/>
            </p:cNvSpPr>
            <p:nvPr/>
          </p:nvSpPr>
          <p:spPr bwMode="auto">
            <a:xfrm>
              <a:off x="3712103" y="5807683"/>
              <a:ext cx="8009" cy="54189"/>
            </a:xfrm>
            <a:custGeom>
              <a:avLst/>
              <a:gdLst>
                <a:gd name="T0" fmla="*/ 41 w 41"/>
                <a:gd name="T1" fmla="*/ 53 h 263"/>
                <a:gd name="T2" fmla="*/ 0 w 41"/>
                <a:gd name="T3" fmla="*/ 0 h 263"/>
                <a:gd name="T4" fmla="*/ 0 w 41"/>
                <a:gd name="T5" fmla="*/ 210 h 263"/>
                <a:gd name="T6" fmla="*/ 41 w 41"/>
                <a:gd name="T7" fmla="*/ 263 h 263"/>
                <a:gd name="T8" fmla="*/ 41 w 41"/>
                <a:gd name="T9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263">
                  <a:moveTo>
                    <a:pt x="41" y="53"/>
                  </a:moveTo>
                  <a:lnTo>
                    <a:pt x="0" y="0"/>
                  </a:lnTo>
                  <a:lnTo>
                    <a:pt x="0" y="210"/>
                  </a:lnTo>
                  <a:lnTo>
                    <a:pt x="41" y="263"/>
                  </a:lnTo>
                  <a:lnTo>
                    <a:pt x="41" y="53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403"/>
            <p:cNvSpPr>
              <a:spLocks/>
            </p:cNvSpPr>
            <p:nvPr/>
          </p:nvSpPr>
          <p:spPr bwMode="auto">
            <a:xfrm>
              <a:off x="3720113" y="5663623"/>
              <a:ext cx="1516410" cy="198248"/>
            </a:xfrm>
            <a:custGeom>
              <a:avLst/>
              <a:gdLst>
                <a:gd name="T0" fmla="*/ 7289 w 7289"/>
                <a:gd name="T1" fmla="*/ 186 h 964"/>
                <a:gd name="T2" fmla="*/ 7289 w 7289"/>
                <a:gd name="T3" fmla="*/ 0 h 964"/>
                <a:gd name="T4" fmla="*/ 0 w 7289"/>
                <a:gd name="T5" fmla="*/ 754 h 964"/>
                <a:gd name="T6" fmla="*/ 0 w 7289"/>
                <a:gd name="T7" fmla="*/ 964 h 964"/>
                <a:gd name="T8" fmla="*/ 7289 w 7289"/>
                <a:gd name="T9" fmla="*/ 18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9" h="964">
                  <a:moveTo>
                    <a:pt x="7289" y="186"/>
                  </a:moveTo>
                  <a:lnTo>
                    <a:pt x="7289" y="0"/>
                  </a:lnTo>
                  <a:lnTo>
                    <a:pt x="0" y="754"/>
                  </a:lnTo>
                  <a:lnTo>
                    <a:pt x="0" y="964"/>
                  </a:lnTo>
                  <a:lnTo>
                    <a:pt x="7289" y="186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404"/>
            <p:cNvSpPr>
              <a:spLocks/>
            </p:cNvSpPr>
            <p:nvPr/>
          </p:nvSpPr>
          <p:spPr bwMode="auto">
            <a:xfrm>
              <a:off x="3642690" y="1304812"/>
              <a:ext cx="46721" cy="122914"/>
            </a:xfrm>
            <a:custGeom>
              <a:avLst/>
              <a:gdLst>
                <a:gd name="T0" fmla="*/ 224 w 224"/>
                <a:gd name="T1" fmla="*/ 0 h 596"/>
                <a:gd name="T2" fmla="*/ 0 w 224"/>
                <a:gd name="T3" fmla="*/ 116 h 596"/>
                <a:gd name="T4" fmla="*/ 0 w 224"/>
                <a:gd name="T5" fmla="*/ 596 h 596"/>
                <a:gd name="T6" fmla="*/ 224 w 224"/>
                <a:gd name="T7" fmla="*/ 480 h 596"/>
                <a:gd name="T8" fmla="*/ 224 w 224"/>
                <a:gd name="T9" fmla="*/ 0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96">
                  <a:moveTo>
                    <a:pt x="224" y="0"/>
                  </a:moveTo>
                  <a:lnTo>
                    <a:pt x="0" y="116"/>
                  </a:lnTo>
                  <a:lnTo>
                    <a:pt x="0" y="596"/>
                  </a:lnTo>
                  <a:lnTo>
                    <a:pt x="224" y="48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405"/>
            <p:cNvSpPr>
              <a:spLocks/>
            </p:cNvSpPr>
            <p:nvPr/>
          </p:nvSpPr>
          <p:spPr bwMode="auto">
            <a:xfrm>
              <a:off x="3642690" y="5424403"/>
              <a:ext cx="46721" cy="144061"/>
            </a:xfrm>
            <a:custGeom>
              <a:avLst/>
              <a:gdLst>
                <a:gd name="T0" fmla="*/ 224 w 224"/>
                <a:gd name="T1" fmla="*/ 694 h 694"/>
                <a:gd name="T2" fmla="*/ 0 w 224"/>
                <a:gd name="T3" fmla="*/ 480 h 694"/>
                <a:gd name="T4" fmla="*/ 0 w 224"/>
                <a:gd name="T5" fmla="*/ 0 h 694"/>
                <a:gd name="T6" fmla="*/ 224 w 224"/>
                <a:gd name="T7" fmla="*/ 214 h 694"/>
                <a:gd name="T8" fmla="*/ 224 w 224"/>
                <a:gd name="T9" fmla="*/ 694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694">
                  <a:moveTo>
                    <a:pt x="224" y="694"/>
                  </a:moveTo>
                  <a:lnTo>
                    <a:pt x="0" y="480"/>
                  </a:lnTo>
                  <a:lnTo>
                    <a:pt x="0" y="0"/>
                  </a:lnTo>
                  <a:lnTo>
                    <a:pt x="224" y="214"/>
                  </a:lnTo>
                  <a:lnTo>
                    <a:pt x="224" y="694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406"/>
            <p:cNvSpPr>
              <a:spLocks/>
            </p:cNvSpPr>
            <p:nvPr/>
          </p:nvSpPr>
          <p:spPr bwMode="auto">
            <a:xfrm>
              <a:off x="3159468" y="1573107"/>
              <a:ext cx="46721" cy="122914"/>
            </a:xfrm>
            <a:custGeom>
              <a:avLst/>
              <a:gdLst>
                <a:gd name="T0" fmla="*/ 224 w 224"/>
                <a:gd name="T1" fmla="*/ 0 h 596"/>
                <a:gd name="T2" fmla="*/ 0 w 224"/>
                <a:gd name="T3" fmla="*/ 116 h 596"/>
                <a:gd name="T4" fmla="*/ 0 w 224"/>
                <a:gd name="T5" fmla="*/ 596 h 596"/>
                <a:gd name="T6" fmla="*/ 224 w 224"/>
                <a:gd name="T7" fmla="*/ 480 h 596"/>
                <a:gd name="T8" fmla="*/ 224 w 224"/>
                <a:gd name="T9" fmla="*/ 0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96">
                  <a:moveTo>
                    <a:pt x="224" y="0"/>
                  </a:moveTo>
                  <a:lnTo>
                    <a:pt x="0" y="116"/>
                  </a:lnTo>
                  <a:lnTo>
                    <a:pt x="0" y="596"/>
                  </a:lnTo>
                  <a:lnTo>
                    <a:pt x="224" y="48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408"/>
            <p:cNvSpPr>
              <a:spLocks/>
            </p:cNvSpPr>
            <p:nvPr/>
          </p:nvSpPr>
          <p:spPr bwMode="auto">
            <a:xfrm>
              <a:off x="3159468" y="4972398"/>
              <a:ext cx="46721" cy="133487"/>
            </a:xfrm>
            <a:custGeom>
              <a:avLst/>
              <a:gdLst>
                <a:gd name="T0" fmla="*/ 224 w 224"/>
                <a:gd name="T1" fmla="*/ 645 h 645"/>
                <a:gd name="T2" fmla="*/ 0 w 224"/>
                <a:gd name="T3" fmla="*/ 480 h 645"/>
                <a:gd name="T4" fmla="*/ 0 w 224"/>
                <a:gd name="T5" fmla="*/ 0 h 645"/>
                <a:gd name="T6" fmla="*/ 224 w 224"/>
                <a:gd name="T7" fmla="*/ 165 h 645"/>
                <a:gd name="T8" fmla="*/ 224 w 224"/>
                <a:gd name="T9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645">
                  <a:moveTo>
                    <a:pt x="224" y="645"/>
                  </a:moveTo>
                  <a:lnTo>
                    <a:pt x="0" y="480"/>
                  </a:lnTo>
                  <a:lnTo>
                    <a:pt x="0" y="0"/>
                  </a:lnTo>
                  <a:lnTo>
                    <a:pt x="224" y="165"/>
                  </a:lnTo>
                  <a:lnTo>
                    <a:pt x="224" y="645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Freeform 409"/>
            <p:cNvSpPr>
              <a:spLocks/>
            </p:cNvSpPr>
            <p:nvPr/>
          </p:nvSpPr>
          <p:spPr bwMode="auto">
            <a:xfrm>
              <a:off x="3657374" y="1349747"/>
              <a:ext cx="17354" cy="34363"/>
            </a:xfrm>
            <a:custGeom>
              <a:avLst/>
              <a:gdLst>
                <a:gd name="T0" fmla="*/ 42 w 84"/>
                <a:gd name="T1" fmla="*/ 0 h 169"/>
                <a:gd name="T2" fmla="*/ 84 w 84"/>
                <a:gd name="T3" fmla="*/ 85 h 169"/>
                <a:gd name="T4" fmla="*/ 42 w 84"/>
                <a:gd name="T5" fmla="*/ 169 h 169"/>
                <a:gd name="T6" fmla="*/ 0 w 84"/>
                <a:gd name="T7" fmla="*/ 84 h 169"/>
                <a:gd name="T8" fmla="*/ 42 w 8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69">
                  <a:moveTo>
                    <a:pt x="42" y="0"/>
                  </a:moveTo>
                  <a:cubicBezTo>
                    <a:pt x="65" y="0"/>
                    <a:pt x="84" y="38"/>
                    <a:pt x="84" y="85"/>
                  </a:cubicBezTo>
                  <a:cubicBezTo>
                    <a:pt x="84" y="132"/>
                    <a:pt x="65" y="169"/>
                    <a:pt x="42" y="169"/>
                  </a:cubicBezTo>
                  <a:cubicBezTo>
                    <a:pt x="19" y="168"/>
                    <a:pt x="0" y="130"/>
                    <a:pt x="0" y="84"/>
                  </a:cubicBezTo>
                  <a:cubicBezTo>
                    <a:pt x="0" y="37"/>
                    <a:pt x="19" y="0"/>
                    <a:pt x="42" y="0"/>
                  </a:cubicBez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410"/>
            <p:cNvSpPr>
              <a:spLocks/>
            </p:cNvSpPr>
            <p:nvPr/>
          </p:nvSpPr>
          <p:spPr bwMode="auto">
            <a:xfrm>
              <a:off x="3657374" y="5478590"/>
              <a:ext cx="17354" cy="35684"/>
            </a:xfrm>
            <a:custGeom>
              <a:avLst/>
              <a:gdLst>
                <a:gd name="T0" fmla="*/ 42 w 84"/>
                <a:gd name="T1" fmla="*/ 0 h 169"/>
                <a:gd name="T2" fmla="*/ 84 w 84"/>
                <a:gd name="T3" fmla="*/ 85 h 169"/>
                <a:gd name="T4" fmla="*/ 42 w 84"/>
                <a:gd name="T5" fmla="*/ 168 h 169"/>
                <a:gd name="T6" fmla="*/ 0 w 84"/>
                <a:gd name="T7" fmla="*/ 83 h 169"/>
                <a:gd name="T8" fmla="*/ 42 w 8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69">
                  <a:moveTo>
                    <a:pt x="42" y="0"/>
                  </a:moveTo>
                  <a:cubicBezTo>
                    <a:pt x="65" y="0"/>
                    <a:pt x="84" y="38"/>
                    <a:pt x="84" y="85"/>
                  </a:cubicBezTo>
                  <a:cubicBezTo>
                    <a:pt x="84" y="131"/>
                    <a:pt x="65" y="169"/>
                    <a:pt x="42" y="168"/>
                  </a:cubicBezTo>
                  <a:cubicBezTo>
                    <a:pt x="19" y="168"/>
                    <a:pt x="0" y="130"/>
                    <a:pt x="0" y="83"/>
                  </a:cubicBezTo>
                  <a:cubicBezTo>
                    <a:pt x="0" y="37"/>
                    <a:pt x="19" y="0"/>
                    <a:pt x="42" y="0"/>
                  </a:cubicBez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411"/>
            <p:cNvSpPr>
              <a:spLocks/>
            </p:cNvSpPr>
            <p:nvPr/>
          </p:nvSpPr>
          <p:spPr bwMode="auto">
            <a:xfrm>
              <a:off x="3174151" y="1618043"/>
              <a:ext cx="17354" cy="34363"/>
            </a:xfrm>
            <a:custGeom>
              <a:avLst/>
              <a:gdLst>
                <a:gd name="T0" fmla="*/ 42 w 84"/>
                <a:gd name="T1" fmla="*/ 1 h 170"/>
                <a:gd name="T2" fmla="*/ 84 w 84"/>
                <a:gd name="T3" fmla="*/ 86 h 170"/>
                <a:gd name="T4" fmla="*/ 42 w 84"/>
                <a:gd name="T5" fmla="*/ 169 h 170"/>
                <a:gd name="T6" fmla="*/ 0 w 84"/>
                <a:gd name="T7" fmla="*/ 84 h 170"/>
                <a:gd name="T8" fmla="*/ 42 w 84"/>
                <a:gd name="T9" fmla="*/ 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70">
                  <a:moveTo>
                    <a:pt x="42" y="1"/>
                  </a:moveTo>
                  <a:cubicBezTo>
                    <a:pt x="65" y="1"/>
                    <a:pt x="84" y="39"/>
                    <a:pt x="84" y="86"/>
                  </a:cubicBezTo>
                  <a:cubicBezTo>
                    <a:pt x="84" y="132"/>
                    <a:pt x="65" y="170"/>
                    <a:pt x="42" y="169"/>
                  </a:cubicBezTo>
                  <a:cubicBezTo>
                    <a:pt x="19" y="169"/>
                    <a:pt x="0" y="131"/>
                    <a:pt x="0" y="84"/>
                  </a:cubicBezTo>
                  <a:cubicBezTo>
                    <a:pt x="0" y="38"/>
                    <a:pt x="19" y="0"/>
                    <a:pt x="42" y="1"/>
                  </a:cubicBez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412"/>
            <p:cNvSpPr>
              <a:spLocks/>
            </p:cNvSpPr>
            <p:nvPr/>
          </p:nvSpPr>
          <p:spPr bwMode="auto">
            <a:xfrm>
              <a:off x="3174151" y="5021299"/>
              <a:ext cx="17354" cy="35684"/>
            </a:xfrm>
            <a:custGeom>
              <a:avLst/>
              <a:gdLst>
                <a:gd name="T0" fmla="*/ 42 w 84"/>
                <a:gd name="T1" fmla="*/ 0 h 169"/>
                <a:gd name="T2" fmla="*/ 84 w 84"/>
                <a:gd name="T3" fmla="*/ 85 h 169"/>
                <a:gd name="T4" fmla="*/ 42 w 84"/>
                <a:gd name="T5" fmla="*/ 169 h 169"/>
                <a:gd name="T6" fmla="*/ 0 w 84"/>
                <a:gd name="T7" fmla="*/ 84 h 169"/>
                <a:gd name="T8" fmla="*/ 42 w 8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69">
                  <a:moveTo>
                    <a:pt x="42" y="0"/>
                  </a:moveTo>
                  <a:cubicBezTo>
                    <a:pt x="65" y="1"/>
                    <a:pt x="84" y="39"/>
                    <a:pt x="84" y="85"/>
                  </a:cubicBezTo>
                  <a:cubicBezTo>
                    <a:pt x="84" y="132"/>
                    <a:pt x="65" y="169"/>
                    <a:pt x="42" y="169"/>
                  </a:cubicBezTo>
                  <a:cubicBezTo>
                    <a:pt x="19" y="168"/>
                    <a:pt x="0" y="130"/>
                    <a:pt x="0" y="84"/>
                  </a:cubicBezTo>
                  <a:cubicBezTo>
                    <a:pt x="0" y="37"/>
                    <a:pt x="19" y="0"/>
                    <a:pt x="42" y="0"/>
                  </a:cubicBez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413"/>
            <p:cNvSpPr>
              <a:spLocks/>
            </p:cNvSpPr>
            <p:nvPr/>
          </p:nvSpPr>
          <p:spPr bwMode="auto">
            <a:xfrm>
              <a:off x="6519331" y="576582"/>
              <a:ext cx="66744" cy="5270751"/>
            </a:xfrm>
            <a:custGeom>
              <a:avLst/>
              <a:gdLst>
                <a:gd name="T0" fmla="*/ 0 w 324"/>
                <a:gd name="T1" fmla="*/ 25585 h 25585"/>
                <a:gd name="T2" fmla="*/ 324 w 324"/>
                <a:gd name="T3" fmla="*/ 25485 h 25585"/>
                <a:gd name="T4" fmla="*/ 324 w 324"/>
                <a:gd name="T5" fmla="*/ 100 h 25585"/>
                <a:gd name="T6" fmla="*/ 0 w 324"/>
                <a:gd name="T7" fmla="*/ 0 h 25585"/>
                <a:gd name="T8" fmla="*/ 0 w 324"/>
                <a:gd name="T9" fmla="*/ 25585 h 25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" h="25585">
                  <a:moveTo>
                    <a:pt x="0" y="25585"/>
                  </a:moveTo>
                  <a:lnTo>
                    <a:pt x="324" y="25485"/>
                  </a:lnTo>
                  <a:lnTo>
                    <a:pt x="324" y="100"/>
                  </a:lnTo>
                  <a:lnTo>
                    <a:pt x="0" y="0"/>
                  </a:lnTo>
                  <a:lnTo>
                    <a:pt x="0" y="25585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96" name="Freeform 416"/>
            <p:cNvSpPr>
              <a:spLocks/>
            </p:cNvSpPr>
            <p:nvPr/>
          </p:nvSpPr>
          <p:spPr bwMode="auto">
            <a:xfrm>
              <a:off x="5240527" y="5083416"/>
              <a:ext cx="1186699" cy="200892"/>
            </a:xfrm>
            <a:custGeom>
              <a:avLst/>
              <a:gdLst>
                <a:gd name="T0" fmla="*/ 4983 w 5707"/>
                <a:gd name="T1" fmla="*/ 973 h 973"/>
                <a:gd name="T2" fmla="*/ 5707 w 5707"/>
                <a:gd name="T3" fmla="*/ 531 h 973"/>
                <a:gd name="T4" fmla="*/ 723 w 5707"/>
                <a:gd name="T5" fmla="*/ 0 h 973"/>
                <a:gd name="T6" fmla="*/ 0 w 5707"/>
                <a:gd name="T7" fmla="*/ 442 h 973"/>
                <a:gd name="T8" fmla="*/ 4983 w 5707"/>
                <a:gd name="T9" fmla="*/ 973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07" h="973">
                  <a:moveTo>
                    <a:pt x="4983" y="973"/>
                  </a:moveTo>
                  <a:lnTo>
                    <a:pt x="5707" y="531"/>
                  </a:lnTo>
                  <a:lnTo>
                    <a:pt x="723" y="0"/>
                  </a:lnTo>
                  <a:lnTo>
                    <a:pt x="0" y="442"/>
                  </a:lnTo>
                  <a:lnTo>
                    <a:pt x="4983" y="973"/>
                  </a:lnTo>
                  <a:close/>
                </a:path>
              </a:pathLst>
            </a:custGeom>
            <a:solidFill>
              <a:srgbClr val="676766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417"/>
            <p:cNvSpPr>
              <a:spLocks/>
            </p:cNvSpPr>
            <p:nvPr/>
          </p:nvSpPr>
          <p:spPr bwMode="auto">
            <a:xfrm>
              <a:off x="6277720" y="5193113"/>
              <a:ext cx="149506" cy="581528"/>
            </a:xfrm>
            <a:custGeom>
              <a:avLst/>
              <a:gdLst>
                <a:gd name="T0" fmla="*/ 0 w 724"/>
                <a:gd name="T1" fmla="*/ 2827 h 2827"/>
                <a:gd name="T2" fmla="*/ 724 w 724"/>
                <a:gd name="T3" fmla="*/ 2385 h 2827"/>
                <a:gd name="T4" fmla="*/ 724 w 724"/>
                <a:gd name="T5" fmla="*/ 0 h 2827"/>
                <a:gd name="T6" fmla="*/ 0 w 724"/>
                <a:gd name="T7" fmla="*/ 442 h 2827"/>
                <a:gd name="T8" fmla="*/ 0 w 724"/>
                <a:gd name="T9" fmla="*/ 2827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4" h="2827">
                  <a:moveTo>
                    <a:pt x="0" y="2827"/>
                  </a:moveTo>
                  <a:lnTo>
                    <a:pt x="724" y="2385"/>
                  </a:lnTo>
                  <a:lnTo>
                    <a:pt x="724" y="0"/>
                  </a:lnTo>
                  <a:lnTo>
                    <a:pt x="0" y="442"/>
                  </a:lnTo>
                  <a:lnTo>
                    <a:pt x="0" y="2827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18600000" scaled="0"/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98" name="Freeform 418"/>
            <p:cNvSpPr>
              <a:spLocks/>
            </p:cNvSpPr>
            <p:nvPr/>
          </p:nvSpPr>
          <p:spPr bwMode="auto">
            <a:xfrm>
              <a:off x="5240527" y="5174610"/>
              <a:ext cx="1037193" cy="600030"/>
            </a:xfrm>
            <a:custGeom>
              <a:avLst/>
              <a:gdLst>
                <a:gd name="T0" fmla="*/ 4983 w 4983"/>
                <a:gd name="T1" fmla="*/ 531 h 2916"/>
                <a:gd name="T2" fmla="*/ 0 w 4983"/>
                <a:gd name="T3" fmla="*/ 0 h 2916"/>
                <a:gd name="T4" fmla="*/ 0 w 4983"/>
                <a:gd name="T5" fmla="*/ 2325 h 2916"/>
                <a:gd name="T6" fmla="*/ 4983 w 4983"/>
                <a:gd name="T7" fmla="*/ 2916 h 2916"/>
                <a:gd name="T8" fmla="*/ 4983 w 4983"/>
                <a:gd name="T9" fmla="*/ 531 h 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83" h="2916">
                  <a:moveTo>
                    <a:pt x="4983" y="531"/>
                  </a:moveTo>
                  <a:lnTo>
                    <a:pt x="0" y="0"/>
                  </a:lnTo>
                  <a:lnTo>
                    <a:pt x="0" y="2325"/>
                  </a:lnTo>
                  <a:lnTo>
                    <a:pt x="4983" y="2916"/>
                  </a:lnTo>
                  <a:lnTo>
                    <a:pt x="4983" y="531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99583">
                  <a:schemeClr val="tx1">
                    <a:lumMod val="85000"/>
                    <a:lumOff val="15000"/>
                  </a:schemeClr>
                </a:gs>
                <a:gs pos="62000">
                  <a:schemeClr val="tx1">
                    <a:lumMod val="75000"/>
                    <a:lumOff val="25000"/>
                  </a:schemeClr>
                </a:gs>
              </a:gsLst>
              <a:lin ang="186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10" name="Group 22"/>
            <p:cNvGrpSpPr/>
            <p:nvPr/>
          </p:nvGrpSpPr>
          <p:grpSpPr>
            <a:xfrm>
              <a:off x="3801539" y="3888642"/>
              <a:ext cx="1165340" cy="171815"/>
              <a:chOff x="3583881" y="4391742"/>
              <a:chExt cx="1324165" cy="195232"/>
            </a:xfrm>
          </p:grpSpPr>
          <p:sp>
            <p:nvSpPr>
              <p:cNvPr id="617" name="Freeform 92"/>
              <p:cNvSpPr>
                <a:spLocks/>
              </p:cNvSpPr>
              <p:nvPr/>
            </p:nvSpPr>
            <p:spPr bwMode="auto">
              <a:xfrm>
                <a:off x="3583881" y="4391742"/>
                <a:ext cx="1324165" cy="195232"/>
              </a:xfrm>
              <a:custGeom>
                <a:avLst/>
                <a:gdLst>
                  <a:gd name="T0" fmla="*/ 5602 w 5602"/>
                  <a:gd name="T1" fmla="*/ 0 h 831"/>
                  <a:gd name="T2" fmla="*/ 0 w 5602"/>
                  <a:gd name="T3" fmla="*/ 69 h 831"/>
                  <a:gd name="T4" fmla="*/ 0 w 5602"/>
                  <a:gd name="T5" fmla="*/ 831 h 831"/>
                  <a:gd name="T6" fmla="*/ 5602 w 5602"/>
                  <a:gd name="T7" fmla="*/ 713 h 831"/>
                  <a:gd name="T8" fmla="*/ 5602 w 5602"/>
                  <a:gd name="T9" fmla="*/ 0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831">
                    <a:moveTo>
                      <a:pt x="5602" y="0"/>
                    </a:moveTo>
                    <a:lnTo>
                      <a:pt x="0" y="69"/>
                    </a:lnTo>
                    <a:lnTo>
                      <a:pt x="0" y="831"/>
                    </a:lnTo>
                    <a:lnTo>
                      <a:pt x="5602" y="71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8" name="Freeform 198"/>
              <p:cNvSpPr>
                <a:spLocks/>
              </p:cNvSpPr>
              <p:nvPr/>
            </p:nvSpPr>
            <p:spPr bwMode="auto">
              <a:xfrm>
                <a:off x="4545531" y="4424781"/>
                <a:ext cx="54605" cy="115637"/>
              </a:xfrm>
              <a:custGeom>
                <a:avLst/>
                <a:gdLst>
                  <a:gd name="T0" fmla="*/ 23 w 234"/>
                  <a:gd name="T1" fmla="*/ 4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8 h 497"/>
                  <a:gd name="T8" fmla="*/ 211 w 234"/>
                  <a:gd name="T9" fmla="*/ 492 h 497"/>
                  <a:gd name="T10" fmla="*/ 23 w 234"/>
                  <a:gd name="T11" fmla="*/ 496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4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3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3" y="492"/>
                      <a:pt x="211" y="492"/>
                    </a:cubicBezTo>
                    <a:lnTo>
                      <a:pt x="23" y="496"/>
                    </a:lnTo>
                    <a:cubicBezTo>
                      <a:pt x="10" y="497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9" name="Freeform 199"/>
              <p:cNvSpPr>
                <a:spLocks/>
              </p:cNvSpPr>
              <p:nvPr/>
            </p:nvSpPr>
            <p:spPr bwMode="auto">
              <a:xfrm>
                <a:off x="4550082" y="4540419"/>
                <a:ext cx="45504" cy="16520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5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5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0" name="Freeform 200"/>
              <p:cNvSpPr>
                <a:spLocks/>
              </p:cNvSpPr>
              <p:nvPr/>
            </p:nvSpPr>
            <p:spPr bwMode="auto">
              <a:xfrm>
                <a:off x="4544016" y="4403757"/>
                <a:ext cx="56122" cy="16520"/>
              </a:xfrm>
              <a:custGeom>
                <a:avLst/>
                <a:gdLst>
                  <a:gd name="T0" fmla="*/ 15 w 241"/>
                  <a:gd name="T1" fmla="*/ 69 h 69"/>
                  <a:gd name="T2" fmla="*/ 225 w 241"/>
                  <a:gd name="T3" fmla="*/ 65 h 69"/>
                  <a:gd name="T4" fmla="*/ 241 w 241"/>
                  <a:gd name="T5" fmla="*/ 48 h 69"/>
                  <a:gd name="T6" fmla="*/ 241 w 241"/>
                  <a:gd name="T7" fmla="*/ 15 h 69"/>
                  <a:gd name="T8" fmla="*/ 225 w 241"/>
                  <a:gd name="T9" fmla="*/ 0 h 69"/>
                  <a:gd name="T10" fmla="*/ 15 w 241"/>
                  <a:gd name="T11" fmla="*/ 4 h 69"/>
                  <a:gd name="T12" fmla="*/ 0 w 241"/>
                  <a:gd name="T13" fmla="*/ 21 h 69"/>
                  <a:gd name="T14" fmla="*/ 0 w 241"/>
                  <a:gd name="T15" fmla="*/ 54 h 69"/>
                  <a:gd name="T16" fmla="*/ 15 w 241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69">
                    <a:moveTo>
                      <a:pt x="15" y="69"/>
                    </a:moveTo>
                    <a:lnTo>
                      <a:pt x="225" y="65"/>
                    </a:lnTo>
                    <a:cubicBezTo>
                      <a:pt x="234" y="64"/>
                      <a:pt x="241" y="57"/>
                      <a:pt x="241" y="48"/>
                    </a:cubicBezTo>
                    <a:lnTo>
                      <a:pt x="241" y="15"/>
                    </a:lnTo>
                    <a:cubicBezTo>
                      <a:pt x="241" y="7"/>
                      <a:pt x="234" y="0"/>
                      <a:pt x="225" y="0"/>
                    </a:cubicBezTo>
                    <a:lnTo>
                      <a:pt x="15" y="4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2"/>
                      <a:pt x="7" y="69"/>
                      <a:pt x="15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1" name="Freeform 201"/>
              <p:cNvSpPr>
                <a:spLocks/>
              </p:cNvSpPr>
              <p:nvPr/>
            </p:nvSpPr>
            <p:spPr bwMode="auto">
              <a:xfrm>
                <a:off x="4556150" y="4424781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2" name="Freeform 202"/>
              <p:cNvSpPr>
                <a:spLocks/>
              </p:cNvSpPr>
              <p:nvPr/>
            </p:nvSpPr>
            <p:spPr bwMode="auto">
              <a:xfrm>
                <a:off x="4556150" y="4496867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3" name="Freeform 203"/>
              <p:cNvSpPr>
                <a:spLocks/>
              </p:cNvSpPr>
              <p:nvPr/>
            </p:nvSpPr>
            <p:spPr bwMode="auto">
              <a:xfrm>
                <a:off x="4630472" y="4423280"/>
                <a:ext cx="54605" cy="115637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3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3" y="493"/>
                      <a:pt x="211" y="493"/>
                    </a:cubicBezTo>
                    <a:lnTo>
                      <a:pt x="23" y="497"/>
                    </a:lnTo>
                    <a:cubicBezTo>
                      <a:pt x="10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4" name="Freeform 204"/>
              <p:cNvSpPr>
                <a:spLocks/>
              </p:cNvSpPr>
              <p:nvPr/>
            </p:nvSpPr>
            <p:spPr bwMode="auto">
              <a:xfrm>
                <a:off x="4635023" y="4540419"/>
                <a:ext cx="45504" cy="15018"/>
              </a:xfrm>
              <a:custGeom>
                <a:avLst/>
                <a:gdLst>
                  <a:gd name="T0" fmla="*/ 16 w 193"/>
                  <a:gd name="T1" fmla="*/ 68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8"/>
                    </a:moveTo>
                    <a:lnTo>
                      <a:pt x="177" y="65"/>
                    </a:lnTo>
                    <a:cubicBezTo>
                      <a:pt x="186" y="65"/>
                      <a:pt x="193" y="57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6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5" name="Freeform 205"/>
              <p:cNvSpPr>
                <a:spLocks/>
              </p:cNvSpPr>
              <p:nvPr/>
            </p:nvSpPr>
            <p:spPr bwMode="auto">
              <a:xfrm>
                <a:off x="4628956" y="4402254"/>
                <a:ext cx="56122" cy="16520"/>
              </a:xfrm>
              <a:custGeom>
                <a:avLst/>
                <a:gdLst>
                  <a:gd name="T0" fmla="*/ 16 w 241"/>
                  <a:gd name="T1" fmla="*/ 70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6 h 70"/>
                  <a:gd name="T8" fmla="*/ 225 w 241"/>
                  <a:gd name="T9" fmla="*/ 1 h 70"/>
                  <a:gd name="T10" fmla="*/ 16 w 241"/>
                  <a:gd name="T11" fmla="*/ 5 h 70"/>
                  <a:gd name="T12" fmla="*/ 0 w 241"/>
                  <a:gd name="T13" fmla="*/ 21 h 70"/>
                  <a:gd name="T14" fmla="*/ 0 w 241"/>
                  <a:gd name="T15" fmla="*/ 54 h 70"/>
                  <a:gd name="T16" fmla="*/ 16 w 241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6" y="70"/>
                    </a:moveTo>
                    <a:lnTo>
                      <a:pt x="225" y="65"/>
                    </a:lnTo>
                    <a:cubicBezTo>
                      <a:pt x="234" y="65"/>
                      <a:pt x="241" y="58"/>
                      <a:pt x="241" y="49"/>
                    </a:cubicBezTo>
                    <a:lnTo>
                      <a:pt x="241" y="16"/>
                    </a:lnTo>
                    <a:cubicBezTo>
                      <a:pt x="241" y="7"/>
                      <a:pt x="234" y="0"/>
                      <a:pt x="225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6" name="Freeform 207"/>
              <p:cNvSpPr>
                <a:spLocks/>
              </p:cNvSpPr>
              <p:nvPr/>
            </p:nvSpPr>
            <p:spPr bwMode="auto">
              <a:xfrm>
                <a:off x="4641090" y="442478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7" name="Freeform 208"/>
              <p:cNvSpPr>
                <a:spLocks/>
              </p:cNvSpPr>
              <p:nvPr/>
            </p:nvSpPr>
            <p:spPr bwMode="auto">
              <a:xfrm>
                <a:off x="4641090" y="4496867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8" name="Freeform 209"/>
              <p:cNvSpPr>
                <a:spLocks/>
              </p:cNvSpPr>
              <p:nvPr/>
            </p:nvSpPr>
            <p:spPr bwMode="auto">
              <a:xfrm>
                <a:off x="4733615" y="4421778"/>
                <a:ext cx="56122" cy="115637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9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3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9"/>
                    </a:lnTo>
                    <a:cubicBezTo>
                      <a:pt x="0" y="16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9" name="Freeform 210"/>
              <p:cNvSpPr>
                <a:spLocks/>
              </p:cNvSpPr>
              <p:nvPr/>
            </p:nvSpPr>
            <p:spPr bwMode="auto">
              <a:xfrm>
                <a:off x="4738165" y="4537416"/>
                <a:ext cx="45504" cy="16520"/>
              </a:xfrm>
              <a:custGeom>
                <a:avLst/>
                <a:gdLst>
                  <a:gd name="T0" fmla="*/ 16 w 192"/>
                  <a:gd name="T1" fmla="*/ 69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9"/>
                    </a:moveTo>
                    <a:lnTo>
                      <a:pt x="176" y="65"/>
                    </a:lnTo>
                    <a:cubicBezTo>
                      <a:pt x="185" y="65"/>
                      <a:pt x="192" y="58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0" name="Freeform 211"/>
              <p:cNvSpPr>
                <a:spLocks/>
              </p:cNvSpPr>
              <p:nvPr/>
            </p:nvSpPr>
            <p:spPr bwMode="auto">
              <a:xfrm>
                <a:off x="4732098" y="4400753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1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4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4" y="0"/>
                      <a:pt x="226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1" name="Freeform 212"/>
              <p:cNvSpPr>
                <a:spLocks/>
              </p:cNvSpPr>
              <p:nvPr/>
            </p:nvSpPr>
            <p:spPr bwMode="auto">
              <a:xfrm>
                <a:off x="4745750" y="4423281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3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2" name="Freeform 213"/>
              <p:cNvSpPr>
                <a:spLocks/>
              </p:cNvSpPr>
              <p:nvPr/>
            </p:nvSpPr>
            <p:spPr bwMode="auto">
              <a:xfrm>
                <a:off x="4745750" y="4495366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3" name="Freeform 214"/>
              <p:cNvSpPr>
                <a:spLocks/>
              </p:cNvSpPr>
              <p:nvPr/>
            </p:nvSpPr>
            <p:spPr bwMode="auto">
              <a:xfrm>
                <a:off x="4818556" y="4420277"/>
                <a:ext cx="56122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2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4" name="Freeform 215"/>
              <p:cNvSpPr>
                <a:spLocks/>
              </p:cNvSpPr>
              <p:nvPr/>
            </p:nvSpPr>
            <p:spPr bwMode="auto">
              <a:xfrm>
                <a:off x="4823105" y="4537416"/>
                <a:ext cx="45504" cy="15018"/>
              </a:xfrm>
              <a:custGeom>
                <a:avLst/>
                <a:gdLst>
                  <a:gd name="T0" fmla="*/ 16 w 192"/>
                  <a:gd name="T1" fmla="*/ 68 h 68"/>
                  <a:gd name="T2" fmla="*/ 176 w 192"/>
                  <a:gd name="T3" fmla="*/ 65 h 68"/>
                  <a:gd name="T4" fmla="*/ 192 w 192"/>
                  <a:gd name="T5" fmla="*/ 48 h 68"/>
                  <a:gd name="T6" fmla="*/ 192 w 192"/>
                  <a:gd name="T7" fmla="*/ 15 h 68"/>
                  <a:gd name="T8" fmla="*/ 176 w 192"/>
                  <a:gd name="T9" fmla="*/ 0 h 68"/>
                  <a:gd name="T10" fmla="*/ 16 w 192"/>
                  <a:gd name="T11" fmla="*/ 3 h 68"/>
                  <a:gd name="T12" fmla="*/ 0 w 192"/>
                  <a:gd name="T13" fmla="*/ 20 h 68"/>
                  <a:gd name="T14" fmla="*/ 0 w 192"/>
                  <a:gd name="T15" fmla="*/ 53 h 68"/>
                  <a:gd name="T16" fmla="*/ 16 w 192"/>
                  <a:gd name="T1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8">
                    <a:moveTo>
                      <a:pt x="16" y="68"/>
                    </a:moveTo>
                    <a:lnTo>
                      <a:pt x="176" y="65"/>
                    </a:lnTo>
                    <a:cubicBezTo>
                      <a:pt x="185" y="65"/>
                      <a:pt x="192" y="57"/>
                      <a:pt x="192" y="48"/>
                    </a:cubicBezTo>
                    <a:lnTo>
                      <a:pt x="192" y="15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3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1"/>
                      <a:pt x="7" y="68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5" name="Freeform 216"/>
              <p:cNvSpPr>
                <a:spLocks/>
              </p:cNvSpPr>
              <p:nvPr/>
            </p:nvSpPr>
            <p:spPr bwMode="auto">
              <a:xfrm>
                <a:off x="4817039" y="4400753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0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5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5" y="0"/>
                      <a:pt x="226" y="0"/>
                    </a:cubicBezTo>
                    <a:lnTo>
                      <a:pt x="16" y="5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6" name="Freeform 217"/>
              <p:cNvSpPr>
                <a:spLocks/>
              </p:cNvSpPr>
              <p:nvPr/>
            </p:nvSpPr>
            <p:spPr bwMode="auto">
              <a:xfrm>
                <a:off x="4829172" y="442177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7" name="Freeform 218"/>
              <p:cNvSpPr>
                <a:spLocks/>
              </p:cNvSpPr>
              <p:nvPr/>
            </p:nvSpPr>
            <p:spPr bwMode="auto">
              <a:xfrm>
                <a:off x="4829172" y="4493864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8" name="Freeform 95"/>
              <p:cNvSpPr>
                <a:spLocks/>
              </p:cNvSpPr>
              <p:nvPr/>
            </p:nvSpPr>
            <p:spPr bwMode="auto">
              <a:xfrm rot="21540000">
                <a:off x="3925149" y="4428175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9" name="Freeform 96"/>
              <p:cNvSpPr>
                <a:spLocks/>
              </p:cNvSpPr>
              <p:nvPr/>
            </p:nvSpPr>
            <p:spPr bwMode="auto">
              <a:xfrm rot="21540000">
                <a:off x="3937992" y="450925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0" name="Freeform 97"/>
              <p:cNvSpPr>
                <a:spLocks/>
              </p:cNvSpPr>
              <p:nvPr/>
            </p:nvSpPr>
            <p:spPr bwMode="auto">
              <a:xfrm rot="21540000">
                <a:off x="4129065" y="4505924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1" name="Freeform 98"/>
              <p:cNvSpPr>
                <a:spLocks/>
              </p:cNvSpPr>
              <p:nvPr/>
            </p:nvSpPr>
            <p:spPr bwMode="auto">
              <a:xfrm rot="21540000">
                <a:off x="4320141" y="4501087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2" name="Freeform 99"/>
              <p:cNvSpPr>
                <a:spLocks/>
              </p:cNvSpPr>
              <p:nvPr/>
            </p:nvSpPr>
            <p:spPr bwMode="auto">
              <a:xfrm rot="21540000">
                <a:off x="3984965" y="450693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3" name="Freeform 100"/>
              <p:cNvSpPr>
                <a:spLocks/>
              </p:cNvSpPr>
              <p:nvPr/>
            </p:nvSpPr>
            <p:spPr bwMode="auto">
              <a:xfrm rot="21540000">
                <a:off x="4176080" y="450510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4" name="Freeform 101"/>
              <p:cNvSpPr>
                <a:spLocks/>
              </p:cNvSpPr>
              <p:nvPr/>
            </p:nvSpPr>
            <p:spPr bwMode="auto">
              <a:xfrm rot="21540000">
                <a:off x="4367167" y="450176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5" name="Freeform 102"/>
              <p:cNvSpPr>
                <a:spLocks/>
              </p:cNvSpPr>
              <p:nvPr/>
            </p:nvSpPr>
            <p:spPr bwMode="auto">
              <a:xfrm rot="21540000">
                <a:off x="4030476" y="4506157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6" name="Freeform 103"/>
              <p:cNvSpPr>
                <a:spLocks/>
              </p:cNvSpPr>
              <p:nvPr/>
            </p:nvSpPr>
            <p:spPr bwMode="auto">
              <a:xfrm rot="21540000">
                <a:off x="4221589" y="4504309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7" name="Freeform 104"/>
              <p:cNvSpPr>
                <a:spLocks/>
              </p:cNvSpPr>
              <p:nvPr/>
            </p:nvSpPr>
            <p:spPr bwMode="auto">
              <a:xfrm rot="21540000">
                <a:off x="4412663" y="4500973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8" name="Freeform 105"/>
              <p:cNvSpPr>
                <a:spLocks/>
              </p:cNvSpPr>
              <p:nvPr/>
            </p:nvSpPr>
            <p:spPr bwMode="auto">
              <a:xfrm rot="21540000">
                <a:off x="4074470" y="4506877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9" name="Freeform 106"/>
              <p:cNvSpPr>
                <a:spLocks/>
              </p:cNvSpPr>
              <p:nvPr/>
            </p:nvSpPr>
            <p:spPr bwMode="auto">
              <a:xfrm rot="21540000">
                <a:off x="4265531" y="4502041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0" name="Freeform 107"/>
              <p:cNvSpPr>
                <a:spLocks/>
              </p:cNvSpPr>
              <p:nvPr/>
            </p:nvSpPr>
            <p:spPr bwMode="auto">
              <a:xfrm rot="21540000">
                <a:off x="3936681" y="443418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1" name="Freeform 108"/>
              <p:cNvSpPr>
                <a:spLocks/>
              </p:cNvSpPr>
              <p:nvPr/>
            </p:nvSpPr>
            <p:spPr bwMode="auto">
              <a:xfrm rot="21540000">
                <a:off x="4127795" y="4432348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2" name="Freeform 109"/>
              <p:cNvSpPr>
                <a:spLocks/>
              </p:cNvSpPr>
              <p:nvPr/>
            </p:nvSpPr>
            <p:spPr bwMode="auto">
              <a:xfrm rot="21540000">
                <a:off x="4318909" y="4430514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3" name="Freeform 110"/>
              <p:cNvSpPr>
                <a:spLocks/>
              </p:cNvSpPr>
              <p:nvPr/>
            </p:nvSpPr>
            <p:spPr bwMode="auto">
              <a:xfrm rot="21540000">
                <a:off x="3983707" y="4434863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4" name="Freeform 111"/>
              <p:cNvSpPr>
                <a:spLocks/>
              </p:cNvSpPr>
              <p:nvPr/>
            </p:nvSpPr>
            <p:spPr bwMode="auto">
              <a:xfrm rot="21540000">
                <a:off x="4174821" y="4433029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5" name="Freeform 112"/>
              <p:cNvSpPr>
                <a:spLocks/>
              </p:cNvSpPr>
              <p:nvPr/>
            </p:nvSpPr>
            <p:spPr bwMode="auto">
              <a:xfrm rot="21540000">
                <a:off x="4365935" y="4431196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6" name="Freeform 113"/>
              <p:cNvSpPr>
                <a:spLocks/>
              </p:cNvSpPr>
              <p:nvPr/>
            </p:nvSpPr>
            <p:spPr bwMode="auto">
              <a:xfrm rot="21540000">
                <a:off x="4029204" y="4434082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7" name="Freeform 114"/>
              <p:cNvSpPr>
                <a:spLocks/>
              </p:cNvSpPr>
              <p:nvPr/>
            </p:nvSpPr>
            <p:spPr bwMode="auto">
              <a:xfrm rot="21540000">
                <a:off x="4220318" y="443223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8" name="Freeform 115"/>
              <p:cNvSpPr>
                <a:spLocks/>
              </p:cNvSpPr>
              <p:nvPr/>
            </p:nvSpPr>
            <p:spPr bwMode="auto">
              <a:xfrm rot="21540000">
                <a:off x="4411432" y="443040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9" name="Freeform 116"/>
              <p:cNvSpPr>
                <a:spLocks/>
              </p:cNvSpPr>
              <p:nvPr/>
            </p:nvSpPr>
            <p:spPr bwMode="auto">
              <a:xfrm rot="21540000">
                <a:off x="4073185" y="443330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0" name="Freeform 117"/>
              <p:cNvSpPr>
                <a:spLocks/>
              </p:cNvSpPr>
              <p:nvPr/>
            </p:nvSpPr>
            <p:spPr bwMode="auto">
              <a:xfrm rot="21540000">
                <a:off x="4264299" y="4431466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1" name="Freeform 118"/>
              <p:cNvSpPr>
                <a:spLocks/>
              </p:cNvSpPr>
              <p:nvPr/>
            </p:nvSpPr>
            <p:spPr bwMode="auto">
              <a:xfrm rot="21540000">
                <a:off x="3945179" y="4414676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2" name="Freeform 119"/>
              <p:cNvSpPr>
                <a:spLocks/>
              </p:cNvSpPr>
              <p:nvPr/>
            </p:nvSpPr>
            <p:spPr bwMode="auto">
              <a:xfrm rot="21540000">
                <a:off x="3947642" y="455582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3" name="Freeform 120"/>
              <p:cNvSpPr>
                <a:spLocks/>
              </p:cNvSpPr>
              <p:nvPr/>
            </p:nvSpPr>
            <p:spPr bwMode="auto">
              <a:xfrm rot="21540000">
                <a:off x="3993722" y="4415344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4" name="Freeform 121"/>
              <p:cNvSpPr>
                <a:spLocks/>
              </p:cNvSpPr>
              <p:nvPr/>
            </p:nvSpPr>
            <p:spPr bwMode="auto">
              <a:xfrm rot="21540000">
                <a:off x="3996173" y="4554989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5" name="Freeform 122"/>
              <p:cNvSpPr>
                <a:spLocks/>
              </p:cNvSpPr>
              <p:nvPr/>
            </p:nvSpPr>
            <p:spPr bwMode="auto">
              <a:xfrm rot="21540000">
                <a:off x="4040749" y="4414524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6" name="Freeform 123"/>
              <p:cNvSpPr>
                <a:spLocks/>
              </p:cNvSpPr>
              <p:nvPr/>
            </p:nvSpPr>
            <p:spPr bwMode="auto">
              <a:xfrm rot="21540000">
                <a:off x="4043186" y="455417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7" name="Freeform 124"/>
              <p:cNvSpPr>
                <a:spLocks/>
              </p:cNvSpPr>
              <p:nvPr/>
            </p:nvSpPr>
            <p:spPr bwMode="auto">
              <a:xfrm rot="21540000">
                <a:off x="4084729" y="441374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8" name="Freeform 125"/>
              <p:cNvSpPr>
                <a:spLocks/>
              </p:cNvSpPr>
              <p:nvPr/>
            </p:nvSpPr>
            <p:spPr bwMode="auto">
              <a:xfrm rot="21540000">
                <a:off x="4087180" y="4554890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9" name="Oval 126"/>
              <p:cNvSpPr>
                <a:spLocks noChangeArrowheads="1"/>
              </p:cNvSpPr>
              <p:nvPr/>
            </p:nvSpPr>
            <p:spPr bwMode="auto">
              <a:xfrm rot="21540000">
                <a:off x="4134750" y="4411381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0" name="Oval 127"/>
              <p:cNvSpPr>
                <a:spLocks noChangeArrowheads="1"/>
              </p:cNvSpPr>
              <p:nvPr/>
            </p:nvSpPr>
            <p:spPr bwMode="auto">
              <a:xfrm rot="21540000">
                <a:off x="4137213" y="4552528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1" name="Freeform 128"/>
              <p:cNvSpPr>
                <a:spLocks/>
              </p:cNvSpPr>
              <p:nvPr/>
            </p:nvSpPr>
            <p:spPr bwMode="auto">
              <a:xfrm rot="21540000">
                <a:off x="4181777" y="4412062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2" name="Freeform 129"/>
              <p:cNvSpPr>
                <a:spLocks/>
              </p:cNvSpPr>
              <p:nvPr/>
            </p:nvSpPr>
            <p:spPr bwMode="auto">
              <a:xfrm rot="21540000">
                <a:off x="4184228" y="4551708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3" name="Freeform 130"/>
              <p:cNvSpPr>
                <a:spLocks/>
              </p:cNvSpPr>
              <p:nvPr/>
            </p:nvSpPr>
            <p:spPr bwMode="auto">
              <a:xfrm rot="21540000">
                <a:off x="4228803" y="441122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4" name="Freeform 131"/>
              <p:cNvSpPr>
                <a:spLocks/>
              </p:cNvSpPr>
              <p:nvPr/>
            </p:nvSpPr>
            <p:spPr bwMode="auto">
              <a:xfrm rot="21540000">
                <a:off x="4231241" y="4550874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5" name="Freeform 132"/>
              <p:cNvSpPr>
                <a:spLocks/>
              </p:cNvSpPr>
              <p:nvPr/>
            </p:nvSpPr>
            <p:spPr bwMode="auto">
              <a:xfrm rot="21540000">
                <a:off x="4274300" y="4410448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6" name="Freeform 133"/>
              <p:cNvSpPr>
                <a:spLocks/>
              </p:cNvSpPr>
              <p:nvPr/>
            </p:nvSpPr>
            <p:spPr bwMode="auto">
              <a:xfrm rot="21540000">
                <a:off x="4276737" y="4550095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7" name="Freeform 134"/>
              <p:cNvSpPr>
                <a:spLocks/>
              </p:cNvSpPr>
              <p:nvPr/>
            </p:nvSpPr>
            <p:spPr bwMode="auto">
              <a:xfrm rot="21540000">
                <a:off x="4331904" y="440792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8" name="Freeform 135"/>
              <p:cNvSpPr>
                <a:spLocks/>
              </p:cNvSpPr>
              <p:nvPr/>
            </p:nvSpPr>
            <p:spPr bwMode="auto">
              <a:xfrm rot="21540000">
                <a:off x="4334354" y="4549067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9" name="Freeform 136"/>
              <p:cNvSpPr>
                <a:spLocks/>
              </p:cNvSpPr>
              <p:nvPr/>
            </p:nvSpPr>
            <p:spPr bwMode="auto">
              <a:xfrm rot="21540000">
                <a:off x="4374368" y="4407185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0" name="Freeform 137"/>
              <p:cNvSpPr>
                <a:spLocks/>
              </p:cNvSpPr>
              <p:nvPr/>
            </p:nvSpPr>
            <p:spPr bwMode="auto">
              <a:xfrm rot="21540000">
                <a:off x="4376831" y="4548332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1" name="Freeform 138"/>
              <p:cNvSpPr>
                <a:spLocks/>
              </p:cNvSpPr>
              <p:nvPr/>
            </p:nvSpPr>
            <p:spPr bwMode="auto">
              <a:xfrm rot="21540000">
                <a:off x="4421394" y="4407866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2" name="Freeform 139"/>
              <p:cNvSpPr>
                <a:spLocks/>
              </p:cNvSpPr>
              <p:nvPr/>
            </p:nvSpPr>
            <p:spPr bwMode="auto">
              <a:xfrm rot="21540000">
                <a:off x="4423845" y="454751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3" name="Freeform 140"/>
              <p:cNvSpPr>
                <a:spLocks/>
              </p:cNvSpPr>
              <p:nvPr/>
            </p:nvSpPr>
            <p:spPr bwMode="auto">
              <a:xfrm rot="21540000">
                <a:off x="4463872" y="4407116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4" name="Freeform 141"/>
              <p:cNvSpPr>
                <a:spLocks/>
              </p:cNvSpPr>
              <p:nvPr/>
            </p:nvSpPr>
            <p:spPr bwMode="auto">
              <a:xfrm rot="21540000">
                <a:off x="4466310" y="4546771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5" name="Freeform 142"/>
              <p:cNvSpPr>
                <a:spLocks/>
              </p:cNvSpPr>
              <p:nvPr/>
            </p:nvSpPr>
            <p:spPr bwMode="auto">
              <a:xfrm rot="21540000">
                <a:off x="3853346" y="4426447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6" name="Freeform 143"/>
              <p:cNvSpPr>
                <a:spLocks/>
              </p:cNvSpPr>
              <p:nvPr/>
            </p:nvSpPr>
            <p:spPr bwMode="auto">
              <a:xfrm rot="21540000">
                <a:off x="3855730" y="4506180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7" name="Freeform 144"/>
              <p:cNvSpPr>
                <a:spLocks/>
              </p:cNvSpPr>
              <p:nvPr/>
            </p:nvSpPr>
            <p:spPr bwMode="auto">
              <a:xfrm rot="21540000">
                <a:off x="3589125" y="4441741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8" name="Freeform 145"/>
              <p:cNvSpPr>
                <a:spLocks/>
              </p:cNvSpPr>
              <p:nvPr/>
            </p:nvSpPr>
            <p:spPr bwMode="auto">
              <a:xfrm rot="21540000">
                <a:off x="3589572" y="4467267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9" name="Freeform 146"/>
              <p:cNvSpPr>
                <a:spLocks/>
              </p:cNvSpPr>
              <p:nvPr/>
            </p:nvSpPr>
            <p:spPr bwMode="auto">
              <a:xfrm rot="21540000">
                <a:off x="3590385" y="4513816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0" name="Freeform 147"/>
              <p:cNvSpPr>
                <a:spLocks/>
              </p:cNvSpPr>
              <p:nvPr/>
            </p:nvSpPr>
            <p:spPr bwMode="auto">
              <a:xfrm rot="21540000">
                <a:off x="3645452" y="444099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1" name="Freeform 148"/>
              <p:cNvSpPr>
                <a:spLocks/>
              </p:cNvSpPr>
              <p:nvPr/>
            </p:nvSpPr>
            <p:spPr bwMode="auto">
              <a:xfrm rot="21540000">
                <a:off x="3643936" y="4452999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2" name="Freeform 149"/>
              <p:cNvSpPr>
                <a:spLocks/>
              </p:cNvSpPr>
              <p:nvPr/>
            </p:nvSpPr>
            <p:spPr bwMode="auto">
              <a:xfrm rot="21540000">
                <a:off x="3663653" y="4440680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3" name="Freeform 150"/>
              <p:cNvSpPr>
                <a:spLocks/>
              </p:cNvSpPr>
              <p:nvPr/>
            </p:nvSpPr>
            <p:spPr bwMode="auto">
              <a:xfrm rot="21540000">
                <a:off x="3660619" y="445270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4" name="Freeform 151"/>
              <p:cNvSpPr>
                <a:spLocks/>
              </p:cNvSpPr>
              <p:nvPr/>
            </p:nvSpPr>
            <p:spPr bwMode="auto">
              <a:xfrm rot="21540000">
                <a:off x="3680334" y="4440376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5" name="Freeform 152"/>
              <p:cNvSpPr>
                <a:spLocks/>
              </p:cNvSpPr>
              <p:nvPr/>
            </p:nvSpPr>
            <p:spPr bwMode="auto">
              <a:xfrm rot="21540000">
                <a:off x="3678805" y="4450888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6" name="Freeform 153"/>
              <p:cNvSpPr>
                <a:spLocks/>
              </p:cNvSpPr>
              <p:nvPr/>
            </p:nvSpPr>
            <p:spPr bwMode="auto">
              <a:xfrm rot="21540000">
                <a:off x="3698532" y="444005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7" name="Freeform 154"/>
              <p:cNvSpPr>
                <a:spLocks/>
              </p:cNvSpPr>
              <p:nvPr/>
            </p:nvSpPr>
            <p:spPr bwMode="auto">
              <a:xfrm rot="21540000">
                <a:off x="3697004" y="445057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8" name="Freeform 155"/>
              <p:cNvSpPr>
                <a:spLocks/>
              </p:cNvSpPr>
              <p:nvPr/>
            </p:nvSpPr>
            <p:spPr bwMode="auto">
              <a:xfrm rot="21540000">
                <a:off x="3716718" y="443825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9" name="Freeform 156"/>
              <p:cNvSpPr>
                <a:spLocks/>
              </p:cNvSpPr>
              <p:nvPr/>
            </p:nvSpPr>
            <p:spPr bwMode="auto">
              <a:xfrm rot="21540000">
                <a:off x="3713685" y="4450266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0" name="Freeform 157"/>
              <p:cNvSpPr>
                <a:spLocks/>
              </p:cNvSpPr>
              <p:nvPr/>
            </p:nvSpPr>
            <p:spPr bwMode="auto">
              <a:xfrm rot="21540000">
                <a:off x="3734918" y="4437934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1" name="Freeform 158"/>
              <p:cNvSpPr>
                <a:spLocks/>
              </p:cNvSpPr>
              <p:nvPr/>
            </p:nvSpPr>
            <p:spPr bwMode="auto">
              <a:xfrm rot="21540000">
                <a:off x="3731884" y="444996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2" name="Freeform 159"/>
              <p:cNvSpPr>
                <a:spLocks/>
              </p:cNvSpPr>
              <p:nvPr/>
            </p:nvSpPr>
            <p:spPr bwMode="auto">
              <a:xfrm rot="21540000">
                <a:off x="3751599" y="4437629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3" name="Freeform 160"/>
              <p:cNvSpPr>
                <a:spLocks/>
              </p:cNvSpPr>
              <p:nvPr/>
            </p:nvSpPr>
            <p:spPr bwMode="auto">
              <a:xfrm rot="21540000">
                <a:off x="3750083" y="4449644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4" name="Freeform 161"/>
              <p:cNvSpPr>
                <a:spLocks/>
              </p:cNvSpPr>
              <p:nvPr/>
            </p:nvSpPr>
            <p:spPr bwMode="auto">
              <a:xfrm rot="21540000">
                <a:off x="3769786" y="4437325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5" name="Freeform 162"/>
              <p:cNvSpPr>
                <a:spLocks/>
              </p:cNvSpPr>
              <p:nvPr/>
            </p:nvSpPr>
            <p:spPr bwMode="auto">
              <a:xfrm rot="21540000">
                <a:off x="3768282" y="4449326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6" name="Freeform 163"/>
              <p:cNvSpPr>
                <a:spLocks/>
              </p:cNvSpPr>
              <p:nvPr/>
            </p:nvSpPr>
            <p:spPr bwMode="auto">
              <a:xfrm rot="21540000">
                <a:off x="3787985" y="4437007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7" name="Freeform 164"/>
              <p:cNvSpPr>
                <a:spLocks/>
              </p:cNvSpPr>
              <p:nvPr/>
            </p:nvSpPr>
            <p:spPr bwMode="auto">
              <a:xfrm rot="21540000">
                <a:off x="3784964" y="444903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8" name="Freeform 165"/>
              <p:cNvSpPr>
                <a:spLocks/>
              </p:cNvSpPr>
              <p:nvPr/>
            </p:nvSpPr>
            <p:spPr bwMode="auto">
              <a:xfrm rot="21540000">
                <a:off x="3804667" y="4436703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9" name="Freeform 166"/>
              <p:cNvSpPr>
                <a:spLocks/>
              </p:cNvSpPr>
              <p:nvPr/>
            </p:nvSpPr>
            <p:spPr bwMode="auto">
              <a:xfrm rot="21540000">
                <a:off x="3803150" y="4448717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0" name="Rectangle 167"/>
              <p:cNvSpPr>
                <a:spLocks noChangeArrowheads="1"/>
              </p:cNvSpPr>
              <p:nvPr/>
            </p:nvSpPr>
            <p:spPr bwMode="auto">
              <a:xfrm rot="21540000">
                <a:off x="3822866" y="4436398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1" name="Rectangle 168"/>
              <p:cNvSpPr>
                <a:spLocks noChangeArrowheads="1"/>
              </p:cNvSpPr>
              <p:nvPr/>
            </p:nvSpPr>
            <p:spPr bwMode="auto">
              <a:xfrm rot="21540000">
                <a:off x="3821349" y="4448400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2" name="Freeform 169"/>
              <p:cNvSpPr>
                <a:spLocks/>
              </p:cNvSpPr>
              <p:nvPr/>
            </p:nvSpPr>
            <p:spPr bwMode="auto">
              <a:xfrm rot="21540000">
                <a:off x="3646266" y="4487546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3" name="Freeform 170"/>
              <p:cNvSpPr>
                <a:spLocks/>
              </p:cNvSpPr>
              <p:nvPr/>
            </p:nvSpPr>
            <p:spPr bwMode="auto">
              <a:xfrm rot="21540000">
                <a:off x="3644748" y="4499547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4" name="Freeform 171"/>
              <p:cNvSpPr>
                <a:spLocks/>
              </p:cNvSpPr>
              <p:nvPr/>
            </p:nvSpPr>
            <p:spPr bwMode="auto">
              <a:xfrm rot="21540000">
                <a:off x="3664465" y="4487228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5" name="Freeform 172"/>
              <p:cNvSpPr>
                <a:spLocks/>
              </p:cNvSpPr>
              <p:nvPr/>
            </p:nvSpPr>
            <p:spPr bwMode="auto">
              <a:xfrm rot="21540000">
                <a:off x="3661430" y="4499256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6" name="Freeform 173"/>
              <p:cNvSpPr>
                <a:spLocks/>
              </p:cNvSpPr>
              <p:nvPr/>
            </p:nvSpPr>
            <p:spPr bwMode="auto">
              <a:xfrm rot="21540000">
                <a:off x="3681147" y="448692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7" name="Freeform 174"/>
              <p:cNvSpPr>
                <a:spLocks/>
              </p:cNvSpPr>
              <p:nvPr/>
            </p:nvSpPr>
            <p:spPr bwMode="auto">
              <a:xfrm rot="21540000">
                <a:off x="3679630" y="4498938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8" name="Freeform 175"/>
              <p:cNvSpPr>
                <a:spLocks/>
              </p:cNvSpPr>
              <p:nvPr/>
            </p:nvSpPr>
            <p:spPr bwMode="auto">
              <a:xfrm rot="21540000">
                <a:off x="3699346" y="4486606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9" name="Freeform 176"/>
              <p:cNvSpPr>
                <a:spLocks/>
              </p:cNvSpPr>
              <p:nvPr/>
            </p:nvSpPr>
            <p:spPr bwMode="auto">
              <a:xfrm rot="21540000">
                <a:off x="3697829" y="4498621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0" name="Freeform 177"/>
              <p:cNvSpPr>
                <a:spLocks/>
              </p:cNvSpPr>
              <p:nvPr/>
            </p:nvSpPr>
            <p:spPr bwMode="auto">
              <a:xfrm rot="21540000">
                <a:off x="3717544" y="4486302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1" name="Freeform 178"/>
              <p:cNvSpPr>
                <a:spLocks/>
              </p:cNvSpPr>
              <p:nvPr/>
            </p:nvSpPr>
            <p:spPr bwMode="auto">
              <a:xfrm rot="21540000">
                <a:off x="3714496" y="4496814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2" name="Freeform 179"/>
              <p:cNvSpPr>
                <a:spLocks/>
              </p:cNvSpPr>
              <p:nvPr/>
            </p:nvSpPr>
            <p:spPr bwMode="auto">
              <a:xfrm rot="21540000">
                <a:off x="3735743" y="4485984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3" name="Freeform 180"/>
              <p:cNvSpPr>
                <a:spLocks/>
              </p:cNvSpPr>
              <p:nvPr/>
            </p:nvSpPr>
            <p:spPr bwMode="auto">
              <a:xfrm rot="21540000">
                <a:off x="3732697" y="449651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4" name="Freeform 181"/>
              <p:cNvSpPr>
                <a:spLocks/>
              </p:cNvSpPr>
              <p:nvPr/>
            </p:nvSpPr>
            <p:spPr bwMode="auto">
              <a:xfrm rot="21540000">
                <a:off x="3752413" y="4484179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5" name="Freeform 182"/>
              <p:cNvSpPr>
                <a:spLocks/>
              </p:cNvSpPr>
              <p:nvPr/>
            </p:nvSpPr>
            <p:spPr bwMode="auto">
              <a:xfrm rot="21540000">
                <a:off x="3750896" y="4496192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6" name="Freeform 183"/>
              <p:cNvSpPr>
                <a:spLocks/>
              </p:cNvSpPr>
              <p:nvPr/>
            </p:nvSpPr>
            <p:spPr bwMode="auto">
              <a:xfrm rot="21540000">
                <a:off x="3770612" y="4483874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7" name="Freeform 184"/>
              <p:cNvSpPr>
                <a:spLocks/>
              </p:cNvSpPr>
              <p:nvPr/>
            </p:nvSpPr>
            <p:spPr bwMode="auto">
              <a:xfrm rot="21540000">
                <a:off x="3769095" y="4495875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8" name="Freeform 185"/>
              <p:cNvSpPr>
                <a:spLocks/>
              </p:cNvSpPr>
              <p:nvPr/>
            </p:nvSpPr>
            <p:spPr bwMode="auto">
              <a:xfrm rot="21540000">
                <a:off x="3788810" y="4483557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9" name="Freeform 186"/>
              <p:cNvSpPr>
                <a:spLocks/>
              </p:cNvSpPr>
              <p:nvPr/>
            </p:nvSpPr>
            <p:spPr bwMode="auto">
              <a:xfrm rot="21540000">
                <a:off x="3785777" y="4495583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0" name="Freeform 187"/>
              <p:cNvSpPr>
                <a:spLocks/>
              </p:cNvSpPr>
              <p:nvPr/>
            </p:nvSpPr>
            <p:spPr bwMode="auto">
              <a:xfrm rot="21540000">
                <a:off x="3805479" y="4483252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1" name="Freeform 188"/>
              <p:cNvSpPr>
                <a:spLocks/>
              </p:cNvSpPr>
              <p:nvPr/>
            </p:nvSpPr>
            <p:spPr bwMode="auto">
              <a:xfrm rot="21540000">
                <a:off x="3803976" y="4495266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2" name="Rectangle 189"/>
              <p:cNvSpPr>
                <a:spLocks noChangeArrowheads="1"/>
              </p:cNvSpPr>
              <p:nvPr/>
            </p:nvSpPr>
            <p:spPr bwMode="auto">
              <a:xfrm rot="21540000">
                <a:off x="3823678" y="4482948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3" name="Rectangle 190"/>
              <p:cNvSpPr>
                <a:spLocks noChangeArrowheads="1"/>
              </p:cNvSpPr>
              <p:nvPr/>
            </p:nvSpPr>
            <p:spPr bwMode="auto">
              <a:xfrm rot="21540000">
                <a:off x="3822175" y="4494948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4" name="Freeform 191"/>
              <p:cNvSpPr>
                <a:spLocks/>
              </p:cNvSpPr>
              <p:nvPr/>
            </p:nvSpPr>
            <p:spPr bwMode="auto">
              <a:xfrm rot="21540000">
                <a:off x="3830841" y="4437620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5" name="Freeform 192"/>
              <p:cNvSpPr>
                <a:spLocks/>
              </p:cNvSpPr>
              <p:nvPr/>
            </p:nvSpPr>
            <p:spPr bwMode="auto">
              <a:xfrm rot="21540000">
                <a:off x="3621581" y="4441273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6" name="Freeform 195"/>
              <p:cNvSpPr>
                <a:spLocks/>
              </p:cNvSpPr>
              <p:nvPr/>
            </p:nvSpPr>
            <p:spPr bwMode="auto">
              <a:xfrm rot="21540000">
                <a:off x="4453822" y="4425153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7" name="Freeform 196"/>
              <p:cNvSpPr>
                <a:spLocks/>
              </p:cNvSpPr>
              <p:nvPr/>
            </p:nvSpPr>
            <p:spPr bwMode="auto">
              <a:xfrm rot="21540000">
                <a:off x="4455096" y="4497237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8" name="Freeform 197"/>
              <p:cNvSpPr>
                <a:spLocks/>
              </p:cNvSpPr>
              <p:nvPr/>
            </p:nvSpPr>
            <p:spPr bwMode="auto">
              <a:xfrm rot="21540000">
                <a:off x="3862452" y="4435494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1" name="Group 23"/>
            <p:cNvGrpSpPr/>
            <p:nvPr/>
          </p:nvGrpSpPr>
          <p:grpSpPr>
            <a:xfrm>
              <a:off x="3801539" y="4039312"/>
              <a:ext cx="1165340" cy="166529"/>
              <a:chOff x="3583881" y="4562946"/>
              <a:chExt cx="1324165" cy="189225"/>
            </a:xfrm>
          </p:grpSpPr>
          <p:sp>
            <p:nvSpPr>
              <p:cNvPr id="515" name="Freeform 91"/>
              <p:cNvSpPr>
                <a:spLocks/>
              </p:cNvSpPr>
              <p:nvPr/>
            </p:nvSpPr>
            <p:spPr bwMode="auto">
              <a:xfrm>
                <a:off x="3583881" y="4562946"/>
                <a:ext cx="1324165" cy="189225"/>
              </a:xfrm>
              <a:custGeom>
                <a:avLst/>
                <a:gdLst>
                  <a:gd name="T0" fmla="*/ 5602 w 5602"/>
                  <a:gd name="T1" fmla="*/ 0 h 811"/>
                  <a:gd name="T2" fmla="*/ 0 w 5602"/>
                  <a:gd name="T3" fmla="*/ 119 h 811"/>
                  <a:gd name="T4" fmla="*/ 0 w 5602"/>
                  <a:gd name="T5" fmla="*/ 811 h 811"/>
                  <a:gd name="T6" fmla="*/ 5602 w 5602"/>
                  <a:gd name="T7" fmla="*/ 643 h 811"/>
                  <a:gd name="T8" fmla="*/ 5602 w 5602"/>
                  <a:gd name="T9" fmla="*/ 0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811">
                    <a:moveTo>
                      <a:pt x="5602" y="0"/>
                    </a:moveTo>
                    <a:lnTo>
                      <a:pt x="0" y="119"/>
                    </a:lnTo>
                    <a:lnTo>
                      <a:pt x="0" y="811"/>
                    </a:lnTo>
                    <a:lnTo>
                      <a:pt x="5602" y="64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6" name="Freeform 95"/>
              <p:cNvSpPr>
                <a:spLocks/>
              </p:cNvSpPr>
              <p:nvPr/>
            </p:nvSpPr>
            <p:spPr bwMode="auto">
              <a:xfrm rot="21540000">
                <a:off x="3925149" y="4595896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7" name="Freeform 96"/>
              <p:cNvSpPr>
                <a:spLocks/>
              </p:cNvSpPr>
              <p:nvPr/>
            </p:nvSpPr>
            <p:spPr bwMode="auto">
              <a:xfrm rot="21540000">
                <a:off x="3937992" y="467698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8" name="Freeform 97"/>
              <p:cNvSpPr>
                <a:spLocks/>
              </p:cNvSpPr>
              <p:nvPr/>
            </p:nvSpPr>
            <p:spPr bwMode="auto">
              <a:xfrm rot="21540000">
                <a:off x="4129066" y="4673645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9" name="Freeform 98"/>
              <p:cNvSpPr>
                <a:spLocks/>
              </p:cNvSpPr>
              <p:nvPr/>
            </p:nvSpPr>
            <p:spPr bwMode="auto">
              <a:xfrm rot="21540000">
                <a:off x="4320141" y="466880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0" name="Freeform 99"/>
              <p:cNvSpPr>
                <a:spLocks/>
              </p:cNvSpPr>
              <p:nvPr/>
            </p:nvSpPr>
            <p:spPr bwMode="auto">
              <a:xfrm rot="21540000">
                <a:off x="3984965" y="467465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1" name="Freeform 100"/>
              <p:cNvSpPr>
                <a:spLocks/>
              </p:cNvSpPr>
              <p:nvPr/>
            </p:nvSpPr>
            <p:spPr bwMode="auto">
              <a:xfrm rot="21540000">
                <a:off x="4176080" y="4672824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2" name="Freeform 101"/>
              <p:cNvSpPr>
                <a:spLocks/>
              </p:cNvSpPr>
              <p:nvPr/>
            </p:nvSpPr>
            <p:spPr bwMode="auto">
              <a:xfrm rot="21540000">
                <a:off x="4367167" y="466948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3" name="Freeform 102"/>
              <p:cNvSpPr>
                <a:spLocks/>
              </p:cNvSpPr>
              <p:nvPr/>
            </p:nvSpPr>
            <p:spPr bwMode="auto">
              <a:xfrm rot="21540000">
                <a:off x="4030476" y="4673878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4" name="Freeform 103"/>
              <p:cNvSpPr>
                <a:spLocks/>
              </p:cNvSpPr>
              <p:nvPr/>
            </p:nvSpPr>
            <p:spPr bwMode="auto">
              <a:xfrm rot="21540000">
                <a:off x="4221589" y="467203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5" name="Freeform 104"/>
              <p:cNvSpPr>
                <a:spLocks/>
              </p:cNvSpPr>
              <p:nvPr/>
            </p:nvSpPr>
            <p:spPr bwMode="auto">
              <a:xfrm rot="21540000">
                <a:off x="4412664" y="466869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6" name="Freeform 105"/>
              <p:cNvSpPr>
                <a:spLocks/>
              </p:cNvSpPr>
              <p:nvPr/>
            </p:nvSpPr>
            <p:spPr bwMode="auto">
              <a:xfrm rot="21540000">
                <a:off x="4074470" y="467459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7" name="Freeform 106"/>
              <p:cNvSpPr>
                <a:spLocks/>
              </p:cNvSpPr>
              <p:nvPr/>
            </p:nvSpPr>
            <p:spPr bwMode="auto">
              <a:xfrm rot="21540000">
                <a:off x="4265532" y="466976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8" name="Freeform 107"/>
              <p:cNvSpPr>
                <a:spLocks/>
              </p:cNvSpPr>
              <p:nvPr/>
            </p:nvSpPr>
            <p:spPr bwMode="auto">
              <a:xfrm rot="21540000">
                <a:off x="3936681" y="4601902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9" name="Freeform 108"/>
              <p:cNvSpPr>
                <a:spLocks/>
              </p:cNvSpPr>
              <p:nvPr/>
            </p:nvSpPr>
            <p:spPr bwMode="auto">
              <a:xfrm rot="21540000">
                <a:off x="4127795" y="460006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0" name="Freeform 109"/>
              <p:cNvSpPr>
                <a:spLocks/>
              </p:cNvSpPr>
              <p:nvPr/>
            </p:nvSpPr>
            <p:spPr bwMode="auto">
              <a:xfrm rot="21540000">
                <a:off x="4318909" y="4598235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1" name="Freeform 110"/>
              <p:cNvSpPr>
                <a:spLocks/>
              </p:cNvSpPr>
              <p:nvPr/>
            </p:nvSpPr>
            <p:spPr bwMode="auto">
              <a:xfrm rot="21540000">
                <a:off x="3983707" y="46025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2" name="Freeform 111"/>
              <p:cNvSpPr>
                <a:spLocks/>
              </p:cNvSpPr>
              <p:nvPr/>
            </p:nvSpPr>
            <p:spPr bwMode="auto">
              <a:xfrm rot="21540000">
                <a:off x="4174821" y="4600750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3" name="Freeform 112"/>
              <p:cNvSpPr>
                <a:spLocks/>
              </p:cNvSpPr>
              <p:nvPr/>
            </p:nvSpPr>
            <p:spPr bwMode="auto">
              <a:xfrm rot="21540000">
                <a:off x="4365935" y="459891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4" name="Freeform 113"/>
              <p:cNvSpPr>
                <a:spLocks/>
              </p:cNvSpPr>
              <p:nvPr/>
            </p:nvSpPr>
            <p:spPr bwMode="auto">
              <a:xfrm rot="21540000">
                <a:off x="4029205" y="4601803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5" name="Freeform 114"/>
              <p:cNvSpPr>
                <a:spLocks/>
              </p:cNvSpPr>
              <p:nvPr/>
            </p:nvSpPr>
            <p:spPr bwMode="auto">
              <a:xfrm rot="21540000">
                <a:off x="4220318" y="4599955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6" name="Freeform 115"/>
              <p:cNvSpPr>
                <a:spLocks/>
              </p:cNvSpPr>
              <p:nvPr/>
            </p:nvSpPr>
            <p:spPr bwMode="auto">
              <a:xfrm rot="21540000">
                <a:off x="4411432" y="459812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7" name="Freeform 116"/>
              <p:cNvSpPr>
                <a:spLocks/>
              </p:cNvSpPr>
              <p:nvPr/>
            </p:nvSpPr>
            <p:spPr bwMode="auto">
              <a:xfrm rot="21540000">
                <a:off x="4073185" y="460102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8" name="Freeform 117"/>
              <p:cNvSpPr>
                <a:spLocks/>
              </p:cNvSpPr>
              <p:nvPr/>
            </p:nvSpPr>
            <p:spPr bwMode="auto">
              <a:xfrm rot="21540000">
                <a:off x="4264300" y="4599188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9" name="Freeform 118"/>
              <p:cNvSpPr>
                <a:spLocks/>
              </p:cNvSpPr>
              <p:nvPr/>
            </p:nvSpPr>
            <p:spPr bwMode="auto">
              <a:xfrm rot="21540000">
                <a:off x="3945179" y="458239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0" name="Freeform 119"/>
              <p:cNvSpPr>
                <a:spLocks/>
              </p:cNvSpPr>
              <p:nvPr/>
            </p:nvSpPr>
            <p:spPr bwMode="auto">
              <a:xfrm rot="21540000">
                <a:off x="3947643" y="4723545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1" name="Freeform 120"/>
              <p:cNvSpPr>
                <a:spLocks/>
              </p:cNvSpPr>
              <p:nvPr/>
            </p:nvSpPr>
            <p:spPr bwMode="auto">
              <a:xfrm rot="21540000">
                <a:off x="3993722" y="4583066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2" name="Freeform 121"/>
              <p:cNvSpPr>
                <a:spLocks/>
              </p:cNvSpPr>
              <p:nvPr/>
            </p:nvSpPr>
            <p:spPr bwMode="auto">
              <a:xfrm rot="21540000">
                <a:off x="3996173" y="4722711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3" name="Freeform 122"/>
              <p:cNvSpPr>
                <a:spLocks/>
              </p:cNvSpPr>
              <p:nvPr/>
            </p:nvSpPr>
            <p:spPr bwMode="auto">
              <a:xfrm rot="21540000">
                <a:off x="4040749" y="4582245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4" name="Freeform 123"/>
              <p:cNvSpPr>
                <a:spLocks/>
              </p:cNvSpPr>
              <p:nvPr/>
            </p:nvSpPr>
            <p:spPr bwMode="auto">
              <a:xfrm rot="21540000">
                <a:off x="4043187" y="4721891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5" name="Freeform 124"/>
              <p:cNvSpPr>
                <a:spLocks/>
              </p:cNvSpPr>
              <p:nvPr/>
            </p:nvSpPr>
            <p:spPr bwMode="auto">
              <a:xfrm rot="21540000">
                <a:off x="4084730" y="4581464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6" name="Freeform 125"/>
              <p:cNvSpPr>
                <a:spLocks/>
              </p:cNvSpPr>
              <p:nvPr/>
            </p:nvSpPr>
            <p:spPr bwMode="auto">
              <a:xfrm rot="21540000">
                <a:off x="4087180" y="4722611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7" name="Oval 126"/>
              <p:cNvSpPr>
                <a:spLocks noChangeArrowheads="1"/>
              </p:cNvSpPr>
              <p:nvPr/>
            </p:nvSpPr>
            <p:spPr bwMode="auto">
              <a:xfrm rot="21540000">
                <a:off x="4134750" y="4579102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8" name="Oval 127"/>
              <p:cNvSpPr>
                <a:spLocks noChangeArrowheads="1"/>
              </p:cNvSpPr>
              <p:nvPr/>
            </p:nvSpPr>
            <p:spPr bwMode="auto">
              <a:xfrm rot="21540000">
                <a:off x="4137213" y="4720249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9" name="Freeform 128"/>
              <p:cNvSpPr>
                <a:spLocks/>
              </p:cNvSpPr>
              <p:nvPr/>
            </p:nvSpPr>
            <p:spPr bwMode="auto">
              <a:xfrm rot="21540000">
                <a:off x="4181777" y="4579783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0" name="Freeform 129"/>
              <p:cNvSpPr>
                <a:spLocks/>
              </p:cNvSpPr>
              <p:nvPr/>
            </p:nvSpPr>
            <p:spPr bwMode="auto">
              <a:xfrm rot="21540000">
                <a:off x="4184228" y="4719429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1" name="Freeform 130"/>
              <p:cNvSpPr>
                <a:spLocks/>
              </p:cNvSpPr>
              <p:nvPr/>
            </p:nvSpPr>
            <p:spPr bwMode="auto">
              <a:xfrm rot="21540000">
                <a:off x="4228803" y="4578949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2" name="Freeform 131"/>
              <p:cNvSpPr>
                <a:spLocks/>
              </p:cNvSpPr>
              <p:nvPr/>
            </p:nvSpPr>
            <p:spPr bwMode="auto">
              <a:xfrm rot="21540000">
                <a:off x="4231241" y="4718595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3" name="Freeform 132"/>
              <p:cNvSpPr>
                <a:spLocks/>
              </p:cNvSpPr>
              <p:nvPr/>
            </p:nvSpPr>
            <p:spPr bwMode="auto">
              <a:xfrm rot="21540000">
                <a:off x="4274300" y="4578169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4" name="Freeform 133"/>
              <p:cNvSpPr>
                <a:spLocks/>
              </p:cNvSpPr>
              <p:nvPr/>
            </p:nvSpPr>
            <p:spPr bwMode="auto">
              <a:xfrm rot="21540000">
                <a:off x="4276738" y="4717814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5" name="Freeform 134"/>
              <p:cNvSpPr>
                <a:spLocks/>
              </p:cNvSpPr>
              <p:nvPr/>
            </p:nvSpPr>
            <p:spPr bwMode="auto">
              <a:xfrm rot="21540000">
                <a:off x="4331904" y="457564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6" name="Freeform 135"/>
              <p:cNvSpPr>
                <a:spLocks/>
              </p:cNvSpPr>
              <p:nvPr/>
            </p:nvSpPr>
            <p:spPr bwMode="auto">
              <a:xfrm rot="21540000">
                <a:off x="4334355" y="4716795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7" name="Freeform 136"/>
              <p:cNvSpPr>
                <a:spLocks/>
              </p:cNvSpPr>
              <p:nvPr/>
            </p:nvSpPr>
            <p:spPr bwMode="auto">
              <a:xfrm rot="21540000">
                <a:off x="4374368" y="45749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8" name="Freeform 137"/>
              <p:cNvSpPr>
                <a:spLocks/>
              </p:cNvSpPr>
              <p:nvPr/>
            </p:nvSpPr>
            <p:spPr bwMode="auto">
              <a:xfrm rot="21540000">
                <a:off x="4376831" y="4716054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9" name="Freeform 138"/>
              <p:cNvSpPr>
                <a:spLocks/>
              </p:cNvSpPr>
              <p:nvPr/>
            </p:nvSpPr>
            <p:spPr bwMode="auto">
              <a:xfrm rot="21540000">
                <a:off x="4421395" y="4575588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0" name="Freeform 139"/>
              <p:cNvSpPr>
                <a:spLocks/>
              </p:cNvSpPr>
              <p:nvPr/>
            </p:nvSpPr>
            <p:spPr bwMode="auto">
              <a:xfrm rot="21540000">
                <a:off x="4423845" y="471523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1" name="Freeform 140"/>
              <p:cNvSpPr>
                <a:spLocks/>
              </p:cNvSpPr>
              <p:nvPr/>
            </p:nvSpPr>
            <p:spPr bwMode="auto">
              <a:xfrm rot="21540000">
                <a:off x="4463872" y="4574846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2" name="Freeform 141"/>
              <p:cNvSpPr>
                <a:spLocks/>
              </p:cNvSpPr>
              <p:nvPr/>
            </p:nvSpPr>
            <p:spPr bwMode="auto">
              <a:xfrm rot="21540000">
                <a:off x="4466310" y="4714492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3" name="Freeform 142"/>
              <p:cNvSpPr>
                <a:spLocks/>
              </p:cNvSpPr>
              <p:nvPr/>
            </p:nvSpPr>
            <p:spPr bwMode="auto">
              <a:xfrm rot="21540000">
                <a:off x="3853346" y="4594162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4" name="Freeform 143"/>
              <p:cNvSpPr>
                <a:spLocks/>
              </p:cNvSpPr>
              <p:nvPr/>
            </p:nvSpPr>
            <p:spPr bwMode="auto">
              <a:xfrm rot="21540000">
                <a:off x="3855730" y="4673895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5" name="Freeform 144"/>
              <p:cNvSpPr>
                <a:spLocks/>
              </p:cNvSpPr>
              <p:nvPr/>
            </p:nvSpPr>
            <p:spPr bwMode="auto">
              <a:xfrm rot="21540000">
                <a:off x="3589124" y="4609456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6" name="Freeform 145"/>
              <p:cNvSpPr>
                <a:spLocks/>
              </p:cNvSpPr>
              <p:nvPr/>
            </p:nvSpPr>
            <p:spPr bwMode="auto">
              <a:xfrm rot="21540000">
                <a:off x="3589570" y="4634982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7" name="Freeform 146"/>
              <p:cNvSpPr>
                <a:spLocks/>
              </p:cNvSpPr>
              <p:nvPr/>
            </p:nvSpPr>
            <p:spPr bwMode="auto">
              <a:xfrm rot="21540000">
                <a:off x="3590382" y="4681531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8" name="Freeform 147"/>
              <p:cNvSpPr>
                <a:spLocks/>
              </p:cNvSpPr>
              <p:nvPr/>
            </p:nvSpPr>
            <p:spPr bwMode="auto">
              <a:xfrm rot="21540000">
                <a:off x="3645449" y="4608713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9" name="Freeform 148"/>
              <p:cNvSpPr>
                <a:spLocks/>
              </p:cNvSpPr>
              <p:nvPr/>
            </p:nvSpPr>
            <p:spPr bwMode="auto">
              <a:xfrm rot="21540000">
                <a:off x="3643932" y="4620714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0" name="Freeform 149"/>
              <p:cNvSpPr>
                <a:spLocks/>
              </p:cNvSpPr>
              <p:nvPr/>
            </p:nvSpPr>
            <p:spPr bwMode="auto">
              <a:xfrm rot="21540000">
                <a:off x="3663649" y="4608395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1" name="Freeform 150"/>
              <p:cNvSpPr>
                <a:spLocks/>
              </p:cNvSpPr>
              <p:nvPr/>
            </p:nvSpPr>
            <p:spPr bwMode="auto">
              <a:xfrm rot="21540000">
                <a:off x="3660615" y="462042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2" name="Freeform 151"/>
              <p:cNvSpPr>
                <a:spLocks/>
              </p:cNvSpPr>
              <p:nvPr/>
            </p:nvSpPr>
            <p:spPr bwMode="auto">
              <a:xfrm rot="21540000">
                <a:off x="3680330" y="4608091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3" name="Freeform 152"/>
              <p:cNvSpPr>
                <a:spLocks/>
              </p:cNvSpPr>
              <p:nvPr/>
            </p:nvSpPr>
            <p:spPr bwMode="auto">
              <a:xfrm rot="21540000">
                <a:off x="3678801" y="4618603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4" name="Freeform 153"/>
              <p:cNvSpPr>
                <a:spLocks/>
              </p:cNvSpPr>
              <p:nvPr/>
            </p:nvSpPr>
            <p:spPr bwMode="auto">
              <a:xfrm rot="21540000">
                <a:off x="3698529" y="4607773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5" name="Freeform 154"/>
              <p:cNvSpPr>
                <a:spLocks/>
              </p:cNvSpPr>
              <p:nvPr/>
            </p:nvSpPr>
            <p:spPr bwMode="auto">
              <a:xfrm rot="21540000">
                <a:off x="3697000" y="461828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6" name="Freeform 155"/>
              <p:cNvSpPr>
                <a:spLocks/>
              </p:cNvSpPr>
              <p:nvPr/>
            </p:nvSpPr>
            <p:spPr bwMode="auto">
              <a:xfrm rot="21540000">
                <a:off x="3716715" y="4605966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7" name="Freeform 156"/>
              <p:cNvSpPr>
                <a:spLocks/>
              </p:cNvSpPr>
              <p:nvPr/>
            </p:nvSpPr>
            <p:spPr bwMode="auto">
              <a:xfrm rot="21540000">
                <a:off x="3713681" y="4617981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8" name="Freeform 157"/>
              <p:cNvSpPr>
                <a:spLocks/>
              </p:cNvSpPr>
              <p:nvPr/>
            </p:nvSpPr>
            <p:spPr bwMode="auto">
              <a:xfrm rot="21540000">
                <a:off x="3734914" y="4605649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9" name="Freeform 158"/>
              <p:cNvSpPr>
                <a:spLocks/>
              </p:cNvSpPr>
              <p:nvPr/>
            </p:nvSpPr>
            <p:spPr bwMode="auto">
              <a:xfrm rot="21540000">
                <a:off x="3731880" y="4617676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0" name="Freeform 159"/>
              <p:cNvSpPr>
                <a:spLocks/>
              </p:cNvSpPr>
              <p:nvPr/>
            </p:nvSpPr>
            <p:spPr bwMode="auto">
              <a:xfrm rot="21540000">
                <a:off x="3751596" y="4605344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1" name="Freeform 160"/>
              <p:cNvSpPr>
                <a:spLocks/>
              </p:cNvSpPr>
              <p:nvPr/>
            </p:nvSpPr>
            <p:spPr bwMode="auto">
              <a:xfrm rot="21540000">
                <a:off x="3750079" y="4617359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2" name="Freeform 161"/>
              <p:cNvSpPr>
                <a:spLocks/>
              </p:cNvSpPr>
              <p:nvPr/>
            </p:nvSpPr>
            <p:spPr bwMode="auto">
              <a:xfrm rot="21540000">
                <a:off x="3769783" y="4605040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3" name="Freeform 162"/>
              <p:cNvSpPr>
                <a:spLocks/>
              </p:cNvSpPr>
              <p:nvPr/>
            </p:nvSpPr>
            <p:spPr bwMode="auto">
              <a:xfrm rot="21540000">
                <a:off x="3768278" y="461704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4" name="Freeform 163"/>
              <p:cNvSpPr>
                <a:spLocks/>
              </p:cNvSpPr>
              <p:nvPr/>
            </p:nvSpPr>
            <p:spPr bwMode="auto">
              <a:xfrm rot="21540000">
                <a:off x="3787981" y="4604722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5" name="Freeform 164"/>
              <p:cNvSpPr>
                <a:spLocks/>
              </p:cNvSpPr>
              <p:nvPr/>
            </p:nvSpPr>
            <p:spPr bwMode="auto">
              <a:xfrm rot="21540000">
                <a:off x="3784960" y="461675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6" name="Freeform 165"/>
              <p:cNvSpPr>
                <a:spLocks/>
              </p:cNvSpPr>
              <p:nvPr/>
            </p:nvSpPr>
            <p:spPr bwMode="auto">
              <a:xfrm rot="21540000">
                <a:off x="3804663" y="4604418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7" name="Freeform 166"/>
              <p:cNvSpPr>
                <a:spLocks/>
              </p:cNvSpPr>
              <p:nvPr/>
            </p:nvSpPr>
            <p:spPr bwMode="auto">
              <a:xfrm rot="21540000">
                <a:off x="3803146" y="4616432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8" name="Rectangle 167"/>
              <p:cNvSpPr>
                <a:spLocks noChangeArrowheads="1"/>
              </p:cNvSpPr>
              <p:nvPr/>
            </p:nvSpPr>
            <p:spPr bwMode="auto">
              <a:xfrm rot="21540000">
                <a:off x="3822862" y="4604113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9" name="Rectangle 168"/>
              <p:cNvSpPr>
                <a:spLocks noChangeArrowheads="1"/>
              </p:cNvSpPr>
              <p:nvPr/>
            </p:nvSpPr>
            <p:spPr bwMode="auto">
              <a:xfrm rot="21540000">
                <a:off x="3821345" y="4616115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0" name="Freeform 169"/>
              <p:cNvSpPr>
                <a:spLocks/>
              </p:cNvSpPr>
              <p:nvPr/>
            </p:nvSpPr>
            <p:spPr bwMode="auto">
              <a:xfrm rot="21540000">
                <a:off x="3646262" y="4655261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1" name="Freeform 170"/>
              <p:cNvSpPr>
                <a:spLocks/>
              </p:cNvSpPr>
              <p:nvPr/>
            </p:nvSpPr>
            <p:spPr bwMode="auto">
              <a:xfrm rot="21540000">
                <a:off x="3644745" y="4667262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2" name="Freeform 171"/>
              <p:cNvSpPr>
                <a:spLocks/>
              </p:cNvSpPr>
              <p:nvPr/>
            </p:nvSpPr>
            <p:spPr bwMode="auto">
              <a:xfrm rot="21540000">
                <a:off x="3664461" y="4654943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3" name="Freeform 172"/>
              <p:cNvSpPr>
                <a:spLocks/>
              </p:cNvSpPr>
              <p:nvPr/>
            </p:nvSpPr>
            <p:spPr bwMode="auto">
              <a:xfrm rot="21540000">
                <a:off x="3661427" y="4666971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4" name="Freeform 173"/>
              <p:cNvSpPr>
                <a:spLocks/>
              </p:cNvSpPr>
              <p:nvPr/>
            </p:nvSpPr>
            <p:spPr bwMode="auto">
              <a:xfrm rot="21540000">
                <a:off x="3681143" y="4654639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5" name="Freeform 174"/>
              <p:cNvSpPr>
                <a:spLocks/>
              </p:cNvSpPr>
              <p:nvPr/>
            </p:nvSpPr>
            <p:spPr bwMode="auto">
              <a:xfrm rot="21540000">
                <a:off x="3679627" y="4666653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6" name="Freeform 175"/>
              <p:cNvSpPr>
                <a:spLocks/>
              </p:cNvSpPr>
              <p:nvPr/>
            </p:nvSpPr>
            <p:spPr bwMode="auto">
              <a:xfrm rot="21540000">
                <a:off x="3699342" y="4654321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7" name="Freeform 176"/>
              <p:cNvSpPr>
                <a:spLocks/>
              </p:cNvSpPr>
              <p:nvPr/>
            </p:nvSpPr>
            <p:spPr bwMode="auto">
              <a:xfrm rot="21540000">
                <a:off x="3697826" y="4666336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8" name="Freeform 177"/>
              <p:cNvSpPr>
                <a:spLocks/>
              </p:cNvSpPr>
              <p:nvPr/>
            </p:nvSpPr>
            <p:spPr bwMode="auto">
              <a:xfrm rot="21540000">
                <a:off x="3717540" y="4654017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9" name="Freeform 178"/>
              <p:cNvSpPr>
                <a:spLocks/>
              </p:cNvSpPr>
              <p:nvPr/>
            </p:nvSpPr>
            <p:spPr bwMode="auto">
              <a:xfrm rot="21540000">
                <a:off x="3714493" y="4664529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0" name="Freeform 179"/>
              <p:cNvSpPr>
                <a:spLocks/>
              </p:cNvSpPr>
              <p:nvPr/>
            </p:nvSpPr>
            <p:spPr bwMode="auto">
              <a:xfrm rot="21540000">
                <a:off x="3735739" y="4653699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1" name="Freeform 180"/>
              <p:cNvSpPr>
                <a:spLocks/>
              </p:cNvSpPr>
              <p:nvPr/>
            </p:nvSpPr>
            <p:spPr bwMode="auto">
              <a:xfrm rot="21540000">
                <a:off x="3732693" y="466422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2" name="Freeform 181"/>
              <p:cNvSpPr>
                <a:spLocks/>
              </p:cNvSpPr>
              <p:nvPr/>
            </p:nvSpPr>
            <p:spPr bwMode="auto">
              <a:xfrm rot="21540000">
                <a:off x="3752409" y="4651894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3" name="Freeform 182"/>
              <p:cNvSpPr>
                <a:spLocks/>
              </p:cNvSpPr>
              <p:nvPr/>
            </p:nvSpPr>
            <p:spPr bwMode="auto">
              <a:xfrm rot="21540000">
                <a:off x="3750892" y="4663907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4" name="Freeform 183"/>
              <p:cNvSpPr>
                <a:spLocks/>
              </p:cNvSpPr>
              <p:nvPr/>
            </p:nvSpPr>
            <p:spPr bwMode="auto">
              <a:xfrm rot="21540000">
                <a:off x="3770608" y="4651589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5" name="Freeform 184"/>
              <p:cNvSpPr>
                <a:spLocks/>
              </p:cNvSpPr>
              <p:nvPr/>
            </p:nvSpPr>
            <p:spPr bwMode="auto">
              <a:xfrm rot="21540000">
                <a:off x="3769091" y="4663590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6" name="Freeform 185"/>
              <p:cNvSpPr>
                <a:spLocks/>
              </p:cNvSpPr>
              <p:nvPr/>
            </p:nvSpPr>
            <p:spPr bwMode="auto">
              <a:xfrm rot="21540000">
                <a:off x="3788806" y="4651272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7" name="Freeform 186"/>
              <p:cNvSpPr>
                <a:spLocks/>
              </p:cNvSpPr>
              <p:nvPr/>
            </p:nvSpPr>
            <p:spPr bwMode="auto">
              <a:xfrm rot="21540000">
                <a:off x="3785773" y="4663298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8" name="Freeform 187"/>
              <p:cNvSpPr>
                <a:spLocks/>
              </p:cNvSpPr>
              <p:nvPr/>
            </p:nvSpPr>
            <p:spPr bwMode="auto">
              <a:xfrm rot="21540000">
                <a:off x="3805475" y="4650967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9" name="Freeform 188"/>
              <p:cNvSpPr>
                <a:spLocks/>
              </p:cNvSpPr>
              <p:nvPr/>
            </p:nvSpPr>
            <p:spPr bwMode="auto">
              <a:xfrm rot="21540000">
                <a:off x="3803972" y="466298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0" name="Rectangle 189"/>
              <p:cNvSpPr>
                <a:spLocks noChangeArrowheads="1"/>
              </p:cNvSpPr>
              <p:nvPr/>
            </p:nvSpPr>
            <p:spPr bwMode="auto">
              <a:xfrm rot="21540000">
                <a:off x="3823674" y="4650663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1" name="Rectangle 190"/>
              <p:cNvSpPr>
                <a:spLocks noChangeArrowheads="1"/>
              </p:cNvSpPr>
              <p:nvPr/>
            </p:nvSpPr>
            <p:spPr bwMode="auto">
              <a:xfrm rot="21540000">
                <a:off x="3822171" y="4662663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2" name="Freeform 191"/>
              <p:cNvSpPr>
                <a:spLocks/>
              </p:cNvSpPr>
              <p:nvPr/>
            </p:nvSpPr>
            <p:spPr bwMode="auto">
              <a:xfrm rot="21540000">
                <a:off x="3830837" y="4605335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3" name="Freeform 192"/>
              <p:cNvSpPr>
                <a:spLocks/>
              </p:cNvSpPr>
              <p:nvPr/>
            </p:nvSpPr>
            <p:spPr bwMode="auto">
              <a:xfrm rot="21540000">
                <a:off x="3621577" y="4608988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4" name="Freeform 195"/>
              <p:cNvSpPr>
                <a:spLocks/>
              </p:cNvSpPr>
              <p:nvPr/>
            </p:nvSpPr>
            <p:spPr bwMode="auto">
              <a:xfrm rot="21540000">
                <a:off x="4453818" y="4592876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5" name="Freeform 196"/>
              <p:cNvSpPr>
                <a:spLocks/>
              </p:cNvSpPr>
              <p:nvPr/>
            </p:nvSpPr>
            <p:spPr bwMode="auto">
              <a:xfrm rot="21540000">
                <a:off x="4455089" y="466495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6" name="Freeform 197"/>
              <p:cNvSpPr>
                <a:spLocks/>
              </p:cNvSpPr>
              <p:nvPr/>
            </p:nvSpPr>
            <p:spPr bwMode="auto">
              <a:xfrm rot="21540000">
                <a:off x="3862447" y="4603199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01" name="Freeform 91"/>
            <p:cNvSpPr>
              <a:spLocks/>
            </p:cNvSpPr>
            <p:nvPr/>
          </p:nvSpPr>
          <p:spPr bwMode="auto">
            <a:xfrm rot="21540000">
              <a:off x="3807498" y="4752395"/>
              <a:ext cx="1131067" cy="295017"/>
            </a:xfrm>
            <a:custGeom>
              <a:avLst/>
              <a:gdLst>
                <a:gd name="T0" fmla="*/ 5602 w 5602"/>
                <a:gd name="T1" fmla="*/ 0 h 811"/>
                <a:gd name="T2" fmla="*/ 0 w 5602"/>
                <a:gd name="T3" fmla="*/ 119 h 811"/>
                <a:gd name="T4" fmla="*/ 0 w 5602"/>
                <a:gd name="T5" fmla="*/ 811 h 811"/>
                <a:gd name="T6" fmla="*/ 5602 w 5602"/>
                <a:gd name="T7" fmla="*/ 643 h 811"/>
                <a:gd name="T8" fmla="*/ 5602 w 5602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02" h="811">
                  <a:moveTo>
                    <a:pt x="5602" y="0"/>
                  </a:moveTo>
                  <a:lnTo>
                    <a:pt x="0" y="119"/>
                  </a:lnTo>
                  <a:lnTo>
                    <a:pt x="0" y="811"/>
                  </a:lnTo>
                  <a:lnTo>
                    <a:pt x="5602" y="643"/>
                  </a:lnTo>
                  <a:lnTo>
                    <a:pt x="5602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15000"/>
                  </a:schemeClr>
                </a:gs>
                <a:gs pos="8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Left Brace 14"/>
            <p:cNvSpPr/>
            <p:nvPr/>
          </p:nvSpPr>
          <p:spPr>
            <a:xfrm>
              <a:off x="3350759" y="1251947"/>
              <a:ext cx="364205" cy="2960651"/>
            </a:xfrm>
            <a:prstGeom prst="leftBrace">
              <a:avLst>
                <a:gd name="adj1" fmla="val 133739"/>
                <a:gd name="adj2" fmla="val 50000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2" name="Group 891"/>
            <p:cNvGrpSpPr/>
            <p:nvPr/>
          </p:nvGrpSpPr>
          <p:grpSpPr>
            <a:xfrm>
              <a:off x="3794632" y="4195502"/>
              <a:ext cx="1172313" cy="560602"/>
              <a:chOff x="3576033" y="4740424"/>
              <a:chExt cx="1332089" cy="637007"/>
            </a:xfrm>
          </p:grpSpPr>
          <p:sp>
            <p:nvSpPr>
              <p:cNvPr id="482" name="Freeform 76"/>
              <p:cNvSpPr>
                <a:spLocks/>
              </p:cNvSpPr>
              <p:nvPr/>
            </p:nvSpPr>
            <p:spPr bwMode="auto">
              <a:xfrm rot="60000">
                <a:off x="3624862" y="5260292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3" name="Freeform 77"/>
              <p:cNvSpPr>
                <a:spLocks/>
              </p:cNvSpPr>
              <p:nvPr/>
            </p:nvSpPr>
            <p:spPr bwMode="auto">
              <a:xfrm rot="60000">
                <a:off x="3635067" y="4770801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4" name="Freeform 78"/>
              <p:cNvSpPr>
                <a:spLocks/>
              </p:cNvSpPr>
              <p:nvPr/>
            </p:nvSpPr>
            <p:spPr bwMode="auto">
              <a:xfrm rot="60000">
                <a:off x="3632971" y="4890925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4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299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4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299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5" name="Freeform 79"/>
              <p:cNvSpPr>
                <a:spLocks/>
              </p:cNvSpPr>
              <p:nvPr/>
            </p:nvSpPr>
            <p:spPr bwMode="auto">
              <a:xfrm rot="60000">
                <a:off x="3634543" y="4800831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5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300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6" name="Freeform 80"/>
              <p:cNvSpPr>
                <a:spLocks/>
              </p:cNvSpPr>
              <p:nvPr/>
            </p:nvSpPr>
            <p:spPr bwMode="auto">
              <a:xfrm rot="60000">
                <a:off x="3632446" y="4920956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7" name="Freeform 81"/>
              <p:cNvSpPr>
                <a:spLocks/>
              </p:cNvSpPr>
              <p:nvPr/>
            </p:nvSpPr>
            <p:spPr bwMode="auto">
              <a:xfrm rot="60000">
                <a:off x="3634019" y="4830862"/>
                <a:ext cx="1255909" cy="100620"/>
              </a:xfrm>
              <a:custGeom>
                <a:avLst/>
                <a:gdLst>
                  <a:gd name="T0" fmla="*/ 0 w 5317"/>
                  <a:gd name="T1" fmla="*/ 324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6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1 h 429"/>
                  <a:gd name="T20" fmla="*/ 5 w 5317"/>
                  <a:gd name="T21" fmla="*/ 429 h 429"/>
                  <a:gd name="T22" fmla="*/ 0 w 5317"/>
                  <a:gd name="T23" fmla="*/ 324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4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6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1"/>
                    </a:lnTo>
                    <a:lnTo>
                      <a:pt x="5" y="429"/>
                    </a:lnTo>
                    <a:lnTo>
                      <a:pt x="0" y="324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8" name="Freeform 82"/>
              <p:cNvSpPr>
                <a:spLocks/>
              </p:cNvSpPr>
              <p:nvPr/>
            </p:nvSpPr>
            <p:spPr bwMode="auto">
              <a:xfrm rot="60000">
                <a:off x="3631922" y="4950986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5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299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299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9" name="Freeform 83"/>
              <p:cNvSpPr>
                <a:spLocks/>
              </p:cNvSpPr>
              <p:nvPr/>
            </p:nvSpPr>
            <p:spPr bwMode="auto">
              <a:xfrm rot="60000">
                <a:off x="3633495" y="4860893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5 h 429"/>
                  <a:gd name="T12" fmla="*/ 2975 w 5317"/>
                  <a:gd name="T13" fmla="*/ 250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0" name="Freeform 85"/>
              <p:cNvSpPr>
                <a:spLocks/>
              </p:cNvSpPr>
              <p:nvPr/>
            </p:nvSpPr>
            <p:spPr bwMode="auto">
              <a:xfrm rot="60000">
                <a:off x="3579407" y="4740424"/>
                <a:ext cx="1328715" cy="108128"/>
              </a:xfrm>
              <a:custGeom>
                <a:avLst/>
                <a:gdLst>
                  <a:gd name="T0" fmla="*/ 235 w 5617"/>
                  <a:gd name="T1" fmla="*/ 451 h 458"/>
                  <a:gd name="T2" fmla="*/ 87 w 5617"/>
                  <a:gd name="T3" fmla="*/ 421 h 458"/>
                  <a:gd name="T4" fmla="*/ 0 w 5617"/>
                  <a:gd name="T5" fmla="*/ 289 h 458"/>
                  <a:gd name="T6" fmla="*/ 5507 w 5617"/>
                  <a:gd name="T7" fmla="*/ 0 h 458"/>
                  <a:gd name="T8" fmla="*/ 5601 w 5617"/>
                  <a:gd name="T9" fmla="*/ 84 h 458"/>
                  <a:gd name="T10" fmla="*/ 5546 w 5617"/>
                  <a:gd name="T11" fmla="*/ 128 h 458"/>
                  <a:gd name="T12" fmla="*/ 3201 w 5617"/>
                  <a:gd name="T13" fmla="*/ 273 h 458"/>
                  <a:gd name="T14" fmla="*/ 3197 w 5617"/>
                  <a:gd name="T15" fmla="*/ 274 h 458"/>
                  <a:gd name="T16" fmla="*/ 2864 w 5617"/>
                  <a:gd name="T17" fmla="*/ 323 h 458"/>
                  <a:gd name="T18" fmla="*/ 235 w 5617"/>
                  <a:gd name="T19" fmla="*/ 451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17" h="458">
                    <a:moveTo>
                      <a:pt x="235" y="451"/>
                    </a:moveTo>
                    <a:cubicBezTo>
                      <a:pt x="163" y="458"/>
                      <a:pt x="114" y="449"/>
                      <a:pt x="87" y="421"/>
                    </a:cubicBezTo>
                    <a:lnTo>
                      <a:pt x="0" y="289"/>
                    </a:lnTo>
                    <a:lnTo>
                      <a:pt x="5507" y="0"/>
                    </a:lnTo>
                    <a:lnTo>
                      <a:pt x="5601" y="84"/>
                    </a:lnTo>
                    <a:cubicBezTo>
                      <a:pt x="5617" y="107"/>
                      <a:pt x="5601" y="119"/>
                      <a:pt x="5546" y="128"/>
                    </a:cubicBezTo>
                    <a:lnTo>
                      <a:pt x="3201" y="273"/>
                    </a:lnTo>
                    <a:lnTo>
                      <a:pt x="3197" y="274"/>
                    </a:lnTo>
                    <a:lnTo>
                      <a:pt x="2864" y="323"/>
                    </a:lnTo>
                    <a:lnTo>
                      <a:pt x="235" y="451"/>
                    </a:lnTo>
                    <a:close/>
                  </a:path>
                </a:pathLst>
              </a:custGeom>
              <a:gradFill>
                <a:gsLst>
                  <a:gs pos="60000">
                    <a:schemeClr val="tx1">
                      <a:lumMod val="75000"/>
                      <a:lumOff val="25000"/>
                    </a:schemeClr>
                  </a:gs>
                  <a:gs pos="35000">
                    <a:schemeClr val="tx1">
                      <a:lumMod val="50000"/>
                      <a:lumOff val="50000"/>
                    </a:schemeClr>
                  </a:gs>
                </a:gsLst>
                <a:lin ang="522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1" name="Freeform 86"/>
              <p:cNvSpPr>
                <a:spLocks/>
              </p:cNvSpPr>
              <p:nvPr/>
            </p:nvSpPr>
            <p:spPr bwMode="auto">
              <a:xfrm rot="60000">
                <a:off x="3578781" y="5036229"/>
                <a:ext cx="1319614" cy="109631"/>
              </a:xfrm>
              <a:custGeom>
                <a:avLst/>
                <a:gdLst>
                  <a:gd name="T0" fmla="*/ 215 w 5581"/>
                  <a:gd name="T1" fmla="*/ 461 h 472"/>
                  <a:gd name="T2" fmla="*/ 0 w 5581"/>
                  <a:gd name="T3" fmla="*/ 399 h 472"/>
                  <a:gd name="T4" fmla="*/ 5548 w 5581"/>
                  <a:gd name="T5" fmla="*/ 0 h 472"/>
                  <a:gd name="T6" fmla="*/ 5527 w 5581"/>
                  <a:gd name="T7" fmla="*/ 68 h 472"/>
                  <a:gd name="T8" fmla="*/ 3182 w 5581"/>
                  <a:gd name="T9" fmla="*/ 223 h 472"/>
                  <a:gd name="T10" fmla="*/ 3178 w 5581"/>
                  <a:gd name="T11" fmla="*/ 224 h 472"/>
                  <a:gd name="T12" fmla="*/ 3176 w 5581"/>
                  <a:gd name="T13" fmla="*/ 224 h 472"/>
                  <a:gd name="T14" fmla="*/ 2844 w 5581"/>
                  <a:gd name="T15" fmla="*/ 283 h 472"/>
                  <a:gd name="T16" fmla="*/ 215 w 5581"/>
                  <a:gd name="T17" fmla="*/ 46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81" h="472">
                    <a:moveTo>
                      <a:pt x="215" y="461"/>
                    </a:moveTo>
                    <a:cubicBezTo>
                      <a:pt x="107" y="472"/>
                      <a:pt x="86" y="440"/>
                      <a:pt x="0" y="399"/>
                    </a:cubicBezTo>
                    <a:lnTo>
                      <a:pt x="5548" y="0"/>
                    </a:lnTo>
                    <a:cubicBezTo>
                      <a:pt x="5581" y="38"/>
                      <a:pt x="5548" y="64"/>
                      <a:pt x="5527" y="68"/>
                    </a:cubicBezTo>
                    <a:lnTo>
                      <a:pt x="3182" y="223"/>
                    </a:lnTo>
                    <a:lnTo>
                      <a:pt x="3178" y="224"/>
                    </a:lnTo>
                    <a:lnTo>
                      <a:pt x="3176" y="224"/>
                    </a:lnTo>
                    <a:lnTo>
                      <a:pt x="2844" y="283"/>
                    </a:lnTo>
                    <a:lnTo>
                      <a:pt x="215" y="461"/>
                    </a:lnTo>
                    <a:close/>
                  </a:path>
                </a:pathLst>
              </a:custGeom>
              <a:gradFill>
                <a:gsLst>
                  <a:gs pos="60000">
                    <a:schemeClr val="tx1">
                      <a:lumMod val="75000"/>
                      <a:lumOff val="25000"/>
                    </a:schemeClr>
                  </a:gs>
                  <a:gs pos="35000">
                    <a:schemeClr val="tx1">
                      <a:lumMod val="50000"/>
                      <a:lumOff val="50000"/>
                    </a:schemeClr>
                  </a:gs>
                </a:gsLst>
                <a:lin ang="522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2" name="Freeform 87"/>
              <p:cNvSpPr>
                <a:spLocks/>
              </p:cNvSpPr>
              <p:nvPr/>
            </p:nvSpPr>
            <p:spPr bwMode="auto">
              <a:xfrm rot="60000">
                <a:off x="3576033" y="5118263"/>
                <a:ext cx="53088" cy="249295"/>
              </a:xfrm>
              <a:custGeom>
                <a:avLst/>
                <a:gdLst>
                  <a:gd name="T0" fmla="*/ 0 w 222"/>
                  <a:gd name="T1" fmla="*/ 0 h 1068"/>
                  <a:gd name="T2" fmla="*/ 7 w 222"/>
                  <a:gd name="T3" fmla="*/ 995 h 1068"/>
                  <a:gd name="T4" fmla="*/ 222 w 222"/>
                  <a:gd name="T5" fmla="*/ 1058 h 1068"/>
                  <a:gd name="T6" fmla="*/ 215 w 222"/>
                  <a:gd name="T7" fmla="*/ 62 h 1068"/>
                  <a:gd name="T8" fmla="*/ 0 w 222"/>
                  <a:gd name="T9" fmla="*/ 0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068">
                    <a:moveTo>
                      <a:pt x="0" y="0"/>
                    </a:moveTo>
                    <a:lnTo>
                      <a:pt x="7" y="995"/>
                    </a:lnTo>
                    <a:cubicBezTo>
                      <a:pt x="93" y="1037"/>
                      <a:pt x="114" y="1068"/>
                      <a:pt x="222" y="1058"/>
                    </a:cubicBezTo>
                    <a:lnTo>
                      <a:pt x="215" y="62"/>
                    </a:lnTo>
                    <a:cubicBezTo>
                      <a:pt x="107" y="73"/>
                      <a:pt x="86" y="41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3" name="Freeform 88"/>
              <p:cNvSpPr>
                <a:spLocks/>
              </p:cNvSpPr>
              <p:nvPr/>
            </p:nvSpPr>
            <p:spPr bwMode="auto">
              <a:xfrm rot="60000">
                <a:off x="3576870" y="4796875"/>
                <a:ext cx="56122" cy="274826"/>
              </a:xfrm>
              <a:custGeom>
                <a:avLst/>
                <a:gdLst>
                  <a:gd name="T0" fmla="*/ 240 w 240"/>
                  <a:gd name="T1" fmla="*/ 1168 h 1175"/>
                  <a:gd name="T2" fmla="*/ 92 w 240"/>
                  <a:gd name="T3" fmla="*/ 1137 h 1175"/>
                  <a:gd name="T4" fmla="*/ 5 w 240"/>
                  <a:gd name="T5" fmla="*/ 1005 h 1175"/>
                  <a:gd name="T6" fmla="*/ 0 w 240"/>
                  <a:gd name="T7" fmla="*/ 0 h 1175"/>
                  <a:gd name="T8" fmla="*/ 87 w 240"/>
                  <a:gd name="T9" fmla="*/ 132 h 1175"/>
                  <a:gd name="T10" fmla="*/ 235 w 240"/>
                  <a:gd name="T11" fmla="*/ 162 h 1175"/>
                  <a:gd name="T12" fmla="*/ 240 w 240"/>
                  <a:gd name="T13" fmla="*/ 1168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0" h="1175">
                    <a:moveTo>
                      <a:pt x="240" y="1168"/>
                    </a:moveTo>
                    <a:cubicBezTo>
                      <a:pt x="168" y="1175"/>
                      <a:pt x="119" y="1166"/>
                      <a:pt x="92" y="1137"/>
                    </a:cubicBezTo>
                    <a:lnTo>
                      <a:pt x="5" y="1005"/>
                    </a:lnTo>
                    <a:lnTo>
                      <a:pt x="0" y="0"/>
                    </a:lnTo>
                    <a:lnTo>
                      <a:pt x="87" y="132"/>
                    </a:lnTo>
                    <a:cubicBezTo>
                      <a:pt x="114" y="160"/>
                      <a:pt x="163" y="169"/>
                      <a:pt x="235" y="162"/>
                    </a:cubicBezTo>
                    <a:lnTo>
                      <a:pt x="240" y="116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4" name="Freeform 193"/>
              <p:cNvSpPr>
                <a:spLocks/>
              </p:cNvSpPr>
              <p:nvPr/>
            </p:nvSpPr>
            <p:spPr bwMode="auto">
              <a:xfrm rot="60000">
                <a:off x="4888275" y="4771370"/>
                <a:ext cx="18202" cy="246292"/>
              </a:xfrm>
              <a:custGeom>
                <a:avLst/>
                <a:gdLst>
                  <a:gd name="T0" fmla="*/ 5 w 76"/>
                  <a:gd name="T1" fmla="*/ 1050 h 1050"/>
                  <a:gd name="T2" fmla="*/ 0 w 76"/>
                  <a:gd name="T3" fmla="*/ 44 h 1050"/>
                  <a:gd name="T4" fmla="*/ 55 w 76"/>
                  <a:gd name="T5" fmla="*/ 0 h 1050"/>
                  <a:gd name="T6" fmla="*/ 60 w 76"/>
                  <a:gd name="T7" fmla="*/ 1006 h 1050"/>
                  <a:gd name="T8" fmla="*/ 5 w 76"/>
                  <a:gd name="T9" fmla="*/ 1050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050">
                    <a:moveTo>
                      <a:pt x="5" y="1050"/>
                    </a:moveTo>
                    <a:lnTo>
                      <a:pt x="0" y="44"/>
                    </a:lnTo>
                    <a:cubicBezTo>
                      <a:pt x="55" y="35"/>
                      <a:pt x="71" y="23"/>
                      <a:pt x="55" y="0"/>
                    </a:cubicBezTo>
                    <a:lnTo>
                      <a:pt x="60" y="1006"/>
                    </a:lnTo>
                    <a:cubicBezTo>
                      <a:pt x="76" y="1029"/>
                      <a:pt x="60" y="1040"/>
                      <a:pt x="5" y="105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5" name="Freeform 194"/>
              <p:cNvSpPr>
                <a:spLocks/>
              </p:cNvSpPr>
              <p:nvPr/>
            </p:nvSpPr>
            <p:spPr bwMode="auto">
              <a:xfrm rot="60000">
                <a:off x="4883387" y="5053609"/>
                <a:ext cx="12135" cy="241787"/>
              </a:xfrm>
              <a:custGeom>
                <a:avLst/>
                <a:gdLst>
                  <a:gd name="T0" fmla="*/ 48 w 48"/>
                  <a:gd name="T1" fmla="*/ 969 h 1038"/>
                  <a:gd name="T2" fmla="*/ 35 w 48"/>
                  <a:gd name="T3" fmla="*/ 0 h 1038"/>
                  <a:gd name="T4" fmla="*/ 0 w 48"/>
                  <a:gd name="T5" fmla="*/ 42 h 1038"/>
                  <a:gd name="T6" fmla="*/ 7 w 48"/>
                  <a:gd name="T7" fmla="*/ 1038 h 1038"/>
                  <a:gd name="T8" fmla="*/ 48 w 48"/>
                  <a:gd name="T9" fmla="*/ 969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038">
                    <a:moveTo>
                      <a:pt x="48" y="969"/>
                    </a:moveTo>
                    <a:lnTo>
                      <a:pt x="35" y="0"/>
                    </a:lnTo>
                    <a:cubicBezTo>
                      <a:pt x="38" y="21"/>
                      <a:pt x="19" y="38"/>
                      <a:pt x="0" y="42"/>
                    </a:cubicBezTo>
                    <a:lnTo>
                      <a:pt x="7" y="1038"/>
                    </a:lnTo>
                    <a:cubicBezTo>
                      <a:pt x="28" y="1033"/>
                      <a:pt x="41" y="1024"/>
                      <a:pt x="48" y="969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6" name="Freeform 221"/>
              <p:cNvSpPr>
                <a:spLocks/>
              </p:cNvSpPr>
              <p:nvPr/>
            </p:nvSpPr>
            <p:spPr bwMode="auto">
              <a:xfrm rot="60000">
                <a:off x="3960028" y="4878574"/>
                <a:ext cx="219936" cy="13516"/>
              </a:xfrm>
              <a:custGeom>
                <a:avLst/>
                <a:gdLst>
                  <a:gd name="T0" fmla="*/ 50 w 930"/>
                  <a:gd name="T1" fmla="*/ 57 h 57"/>
                  <a:gd name="T2" fmla="*/ 0 w 930"/>
                  <a:gd name="T3" fmla="*/ 40 h 57"/>
                  <a:gd name="T4" fmla="*/ 879 w 930"/>
                  <a:gd name="T5" fmla="*/ 0 h 57"/>
                  <a:gd name="T6" fmla="*/ 930 w 930"/>
                  <a:gd name="T7" fmla="*/ 17 h 57"/>
                  <a:gd name="T8" fmla="*/ 50 w 930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57">
                    <a:moveTo>
                      <a:pt x="50" y="57"/>
                    </a:moveTo>
                    <a:lnTo>
                      <a:pt x="0" y="40"/>
                    </a:lnTo>
                    <a:lnTo>
                      <a:pt x="879" y="0"/>
                    </a:lnTo>
                    <a:lnTo>
                      <a:pt x="930" y="17"/>
                    </a:lnTo>
                    <a:lnTo>
                      <a:pt x="50" y="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7" name="Freeform 222"/>
              <p:cNvSpPr>
                <a:spLocks/>
              </p:cNvSpPr>
              <p:nvPr/>
            </p:nvSpPr>
            <p:spPr bwMode="auto">
              <a:xfrm rot="60000">
                <a:off x="3958917" y="4887262"/>
                <a:ext cx="12135" cy="121645"/>
              </a:xfrm>
              <a:custGeom>
                <a:avLst/>
                <a:gdLst>
                  <a:gd name="T0" fmla="*/ 50 w 50"/>
                  <a:gd name="T1" fmla="*/ 519 h 519"/>
                  <a:gd name="T2" fmla="*/ 0 w 50"/>
                  <a:gd name="T3" fmla="*/ 503 h 519"/>
                  <a:gd name="T4" fmla="*/ 0 w 50"/>
                  <a:gd name="T5" fmla="*/ 0 h 519"/>
                  <a:gd name="T6" fmla="*/ 50 w 50"/>
                  <a:gd name="T7" fmla="*/ 17 h 519"/>
                  <a:gd name="T8" fmla="*/ 50 w 50"/>
                  <a:gd name="T9" fmla="*/ 51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19">
                    <a:moveTo>
                      <a:pt x="50" y="519"/>
                    </a:moveTo>
                    <a:lnTo>
                      <a:pt x="0" y="503"/>
                    </a:lnTo>
                    <a:lnTo>
                      <a:pt x="0" y="0"/>
                    </a:lnTo>
                    <a:lnTo>
                      <a:pt x="50" y="17"/>
                    </a:lnTo>
                    <a:lnTo>
                      <a:pt x="50" y="519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8" name="Freeform 223"/>
              <p:cNvSpPr>
                <a:spLocks/>
              </p:cNvSpPr>
              <p:nvPr/>
            </p:nvSpPr>
            <p:spPr bwMode="auto">
              <a:xfrm rot="60000">
                <a:off x="3971088" y="4883175"/>
                <a:ext cx="207802" cy="127652"/>
              </a:xfrm>
              <a:custGeom>
                <a:avLst/>
                <a:gdLst>
                  <a:gd name="T0" fmla="*/ 0 w 880"/>
                  <a:gd name="T1" fmla="*/ 40 h 542"/>
                  <a:gd name="T2" fmla="*/ 880 w 880"/>
                  <a:gd name="T3" fmla="*/ 0 h 542"/>
                  <a:gd name="T4" fmla="*/ 880 w 880"/>
                  <a:gd name="T5" fmla="*/ 502 h 542"/>
                  <a:gd name="T6" fmla="*/ 0 w 880"/>
                  <a:gd name="T7" fmla="*/ 542 h 542"/>
                  <a:gd name="T8" fmla="*/ 0 w 880"/>
                  <a:gd name="T9" fmla="*/ 4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0" h="542">
                    <a:moveTo>
                      <a:pt x="0" y="40"/>
                    </a:moveTo>
                    <a:lnTo>
                      <a:pt x="880" y="0"/>
                    </a:lnTo>
                    <a:lnTo>
                      <a:pt x="880" y="502"/>
                    </a:lnTo>
                    <a:lnTo>
                      <a:pt x="0" y="5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9" name="Freeform 224"/>
              <p:cNvSpPr>
                <a:spLocks/>
              </p:cNvSpPr>
              <p:nvPr/>
            </p:nvSpPr>
            <p:spPr bwMode="auto">
              <a:xfrm rot="60000">
                <a:off x="4713515" y="4865846"/>
                <a:ext cx="7585" cy="91609"/>
              </a:xfrm>
              <a:custGeom>
                <a:avLst/>
                <a:gdLst>
                  <a:gd name="T0" fmla="*/ 30 w 30"/>
                  <a:gd name="T1" fmla="*/ 394 h 394"/>
                  <a:gd name="T2" fmla="*/ 0 w 30"/>
                  <a:gd name="T3" fmla="*/ 377 h 394"/>
                  <a:gd name="T4" fmla="*/ 0 w 30"/>
                  <a:gd name="T5" fmla="*/ 0 h 394"/>
                  <a:gd name="T6" fmla="*/ 30 w 30"/>
                  <a:gd name="T7" fmla="*/ 17 h 394"/>
                  <a:gd name="T8" fmla="*/ 30 w 3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94">
                    <a:moveTo>
                      <a:pt x="30" y="394"/>
                    </a:moveTo>
                    <a:lnTo>
                      <a:pt x="0" y="377"/>
                    </a:lnTo>
                    <a:lnTo>
                      <a:pt x="0" y="0"/>
                    </a:lnTo>
                    <a:lnTo>
                      <a:pt x="30" y="17"/>
                    </a:lnTo>
                    <a:lnTo>
                      <a:pt x="30" y="394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0" name="Freeform 225"/>
              <p:cNvSpPr>
                <a:spLocks/>
              </p:cNvSpPr>
              <p:nvPr/>
            </p:nvSpPr>
            <p:spPr bwMode="auto">
              <a:xfrm rot="60000">
                <a:off x="4714308" y="4862089"/>
                <a:ext cx="92525" cy="9011"/>
              </a:xfrm>
              <a:custGeom>
                <a:avLst/>
                <a:gdLst>
                  <a:gd name="T0" fmla="*/ 30 w 387"/>
                  <a:gd name="T1" fmla="*/ 37 h 37"/>
                  <a:gd name="T2" fmla="*/ 0 w 387"/>
                  <a:gd name="T3" fmla="*/ 20 h 37"/>
                  <a:gd name="T4" fmla="*/ 357 w 387"/>
                  <a:gd name="T5" fmla="*/ 0 h 37"/>
                  <a:gd name="T6" fmla="*/ 387 w 387"/>
                  <a:gd name="T7" fmla="*/ 17 h 37"/>
                  <a:gd name="T8" fmla="*/ 30 w 387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37">
                    <a:moveTo>
                      <a:pt x="30" y="37"/>
                    </a:moveTo>
                    <a:lnTo>
                      <a:pt x="0" y="20"/>
                    </a:lnTo>
                    <a:lnTo>
                      <a:pt x="357" y="0"/>
                    </a:lnTo>
                    <a:lnTo>
                      <a:pt x="387" y="17"/>
                    </a:ln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1" name="Freeform 226"/>
              <p:cNvSpPr>
                <a:spLocks/>
              </p:cNvSpPr>
              <p:nvPr/>
            </p:nvSpPr>
            <p:spPr bwMode="auto">
              <a:xfrm rot="60000">
                <a:off x="4721106" y="4865152"/>
                <a:ext cx="84941" cy="93110"/>
              </a:xfrm>
              <a:custGeom>
                <a:avLst/>
                <a:gdLst>
                  <a:gd name="T0" fmla="*/ 357 w 357"/>
                  <a:gd name="T1" fmla="*/ 377 h 397"/>
                  <a:gd name="T2" fmla="*/ 0 w 357"/>
                  <a:gd name="T3" fmla="*/ 397 h 397"/>
                  <a:gd name="T4" fmla="*/ 0 w 357"/>
                  <a:gd name="T5" fmla="*/ 20 h 397"/>
                  <a:gd name="T6" fmla="*/ 357 w 357"/>
                  <a:gd name="T7" fmla="*/ 0 h 397"/>
                  <a:gd name="T8" fmla="*/ 357 w 357"/>
                  <a:gd name="T9" fmla="*/ 37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7" h="397">
                    <a:moveTo>
                      <a:pt x="357" y="377"/>
                    </a:moveTo>
                    <a:lnTo>
                      <a:pt x="0" y="397"/>
                    </a:lnTo>
                    <a:lnTo>
                      <a:pt x="0" y="20"/>
                    </a:lnTo>
                    <a:lnTo>
                      <a:pt x="357" y="0"/>
                    </a:lnTo>
                    <a:lnTo>
                      <a:pt x="357" y="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2" name="Freeform 76"/>
              <p:cNvSpPr>
                <a:spLocks/>
              </p:cNvSpPr>
              <p:nvPr/>
            </p:nvSpPr>
            <p:spPr bwMode="auto">
              <a:xfrm rot="60000">
                <a:off x="3625469" y="5225506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3" name="Freeform 76"/>
              <p:cNvSpPr>
                <a:spLocks/>
              </p:cNvSpPr>
              <p:nvPr/>
            </p:nvSpPr>
            <p:spPr bwMode="auto">
              <a:xfrm rot="60000">
                <a:off x="3628505" y="5051576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4" name="Freeform 76"/>
              <p:cNvSpPr>
                <a:spLocks/>
              </p:cNvSpPr>
              <p:nvPr/>
            </p:nvSpPr>
            <p:spPr bwMode="auto">
              <a:xfrm rot="60000">
                <a:off x="3627898" y="5086361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5" name="Freeform 76"/>
              <p:cNvSpPr>
                <a:spLocks/>
              </p:cNvSpPr>
              <p:nvPr/>
            </p:nvSpPr>
            <p:spPr bwMode="auto">
              <a:xfrm rot="60000">
                <a:off x="3626684" y="5155932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6" name="Freeform 76"/>
              <p:cNvSpPr>
                <a:spLocks/>
              </p:cNvSpPr>
              <p:nvPr/>
            </p:nvSpPr>
            <p:spPr bwMode="auto">
              <a:xfrm rot="60000">
                <a:off x="3626076" y="5190719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7" name="Freeform 76"/>
              <p:cNvSpPr>
                <a:spLocks/>
              </p:cNvSpPr>
              <p:nvPr/>
            </p:nvSpPr>
            <p:spPr bwMode="auto">
              <a:xfrm rot="60000">
                <a:off x="3627291" y="5121147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8" name="Freeform 84"/>
              <p:cNvSpPr>
                <a:spLocks/>
              </p:cNvSpPr>
              <p:nvPr/>
            </p:nvSpPr>
            <p:spPr bwMode="auto">
              <a:xfrm rot="60000">
                <a:off x="3631398" y="4981017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9" name="Freeform 221"/>
              <p:cNvSpPr>
                <a:spLocks/>
              </p:cNvSpPr>
              <p:nvPr/>
            </p:nvSpPr>
            <p:spPr bwMode="auto">
              <a:xfrm rot="60000">
                <a:off x="3960028" y="5167151"/>
                <a:ext cx="219936" cy="13516"/>
              </a:xfrm>
              <a:custGeom>
                <a:avLst/>
                <a:gdLst>
                  <a:gd name="T0" fmla="*/ 50 w 930"/>
                  <a:gd name="T1" fmla="*/ 57 h 57"/>
                  <a:gd name="T2" fmla="*/ 0 w 930"/>
                  <a:gd name="T3" fmla="*/ 40 h 57"/>
                  <a:gd name="T4" fmla="*/ 879 w 930"/>
                  <a:gd name="T5" fmla="*/ 0 h 57"/>
                  <a:gd name="T6" fmla="*/ 930 w 930"/>
                  <a:gd name="T7" fmla="*/ 17 h 57"/>
                  <a:gd name="T8" fmla="*/ 50 w 930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57">
                    <a:moveTo>
                      <a:pt x="50" y="57"/>
                    </a:moveTo>
                    <a:lnTo>
                      <a:pt x="0" y="40"/>
                    </a:lnTo>
                    <a:lnTo>
                      <a:pt x="879" y="0"/>
                    </a:lnTo>
                    <a:lnTo>
                      <a:pt x="930" y="17"/>
                    </a:lnTo>
                    <a:lnTo>
                      <a:pt x="50" y="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0" name="Freeform 222"/>
              <p:cNvSpPr>
                <a:spLocks/>
              </p:cNvSpPr>
              <p:nvPr/>
            </p:nvSpPr>
            <p:spPr bwMode="auto">
              <a:xfrm rot="60000">
                <a:off x="3958917" y="5175839"/>
                <a:ext cx="12135" cy="121645"/>
              </a:xfrm>
              <a:custGeom>
                <a:avLst/>
                <a:gdLst>
                  <a:gd name="T0" fmla="*/ 50 w 50"/>
                  <a:gd name="T1" fmla="*/ 519 h 519"/>
                  <a:gd name="T2" fmla="*/ 0 w 50"/>
                  <a:gd name="T3" fmla="*/ 503 h 519"/>
                  <a:gd name="T4" fmla="*/ 0 w 50"/>
                  <a:gd name="T5" fmla="*/ 0 h 519"/>
                  <a:gd name="T6" fmla="*/ 50 w 50"/>
                  <a:gd name="T7" fmla="*/ 17 h 519"/>
                  <a:gd name="T8" fmla="*/ 50 w 50"/>
                  <a:gd name="T9" fmla="*/ 51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19">
                    <a:moveTo>
                      <a:pt x="50" y="519"/>
                    </a:moveTo>
                    <a:lnTo>
                      <a:pt x="0" y="503"/>
                    </a:lnTo>
                    <a:lnTo>
                      <a:pt x="0" y="0"/>
                    </a:lnTo>
                    <a:lnTo>
                      <a:pt x="50" y="17"/>
                    </a:lnTo>
                    <a:lnTo>
                      <a:pt x="50" y="519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1" name="Freeform 223"/>
              <p:cNvSpPr>
                <a:spLocks/>
              </p:cNvSpPr>
              <p:nvPr/>
            </p:nvSpPr>
            <p:spPr bwMode="auto">
              <a:xfrm rot="60000">
                <a:off x="3971088" y="5171752"/>
                <a:ext cx="207802" cy="127652"/>
              </a:xfrm>
              <a:custGeom>
                <a:avLst/>
                <a:gdLst>
                  <a:gd name="T0" fmla="*/ 0 w 880"/>
                  <a:gd name="T1" fmla="*/ 40 h 542"/>
                  <a:gd name="T2" fmla="*/ 880 w 880"/>
                  <a:gd name="T3" fmla="*/ 0 h 542"/>
                  <a:gd name="T4" fmla="*/ 880 w 880"/>
                  <a:gd name="T5" fmla="*/ 502 h 542"/>
                  <a:gd name="T6" fmla="*/ 0 w 880"/>
                  <a:gd name="T7" fmla="*/ 542 h 542"/>
                  <a:gd name="T8" fmla="*/ 0 w 880"/>
                  <a:gd name="T9" fmla="*/ 4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0" h="542">
                    <a:moveTo>
                      <a:pt x="0" y="40"/>
                    </a:moveTo>
                    <a:lnTo>
                      <a:pt x="880" y="0"/>
                    </a:lnTo>
                    <a:lnTo>
                      <a:pt x="880" y="502"/>
                    </a:lnTo>
                    <a:lnTo>
                      <a:pt x="0" y="5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2" name="Freeform 224"/>
              <p:cNvSpPr>
                <a:spLocks/>
              </p:cNvSpPr>
              <p:nvPr/>
            </p:nvSpPr>
            <p:spPr bwMode="auto">
              <a:xfrm rot="60000">
                <a:off x="4713515" y="5154423"/>
                <a:ext cx="7585" cy="91609"/>
              </a:xfrm>
              <a:custGeom>
                <a:avLst/>
                <a:gdLst>
                  <a:gd name="T0" fmla="*/ 30 w 30"/>
                  <a:gd name="T1" fmla="*/ 394 h 394"/>
                  <a:gd name="T2" fmla="*/ 0 w 30"/>
                  <a:gd name="T3" fmla="*/ 377 h 394"/>
                  <a:gd name="T4" fmla="*/ 0 w 30"/>
                  <a:gd name="T5" fmla="*/ 0 h 394"/>
                  <a:gd name="T6" fmla="*/ 30 w 30"/>
                  <a:gd name="T7" fmla="*/ 17 h 394"/>
                  <a:gd name="T8" fmla="*/ 30 w 3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94">
                    <a:moveTo>
                      <a:pt x="30" y="394"/>
                    </a:moveTo>
                    <a:lnTo>
                      <a:pt x="0" y="377"/>
                    </a:lnTo>
                    <a:lnTo>
                      <a:pt x="0" y="0"/>
                    </a:lnTo>
                    <a:lnTo>
                      <a:pt x="30" y="17"/>
                    </a:lnTo>
                    <a:lnTo>
                      <a:pt x="30" y="394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3" name="Freeform 225"/>
              <p:cNvSpPr>
                <a:spLocks/>
              </p:cNvSpPr>
              <p:nvPr/>
            </p:nvSpPr>
            <p:spPr bwMode="auto">
              <a:xfrm rot="60000">
                <a:off x="4714308" y="5150666"/>
                <a:ext cx="92525" cy="9011"/>
              </a:xfrm>
              <a:custGeom>
                <a:avLst/>
                <a:gdLst>
                  <a:gd name="T0" fmla="*/ 30 w 387"/>
                  <a:gd name="T1" fmla="*/ 37 h 37"/>
                  <a:gd name="T2" fmla="*/ 0 w 387"/>
                  <a:gd name="T3" fmla="*/ 20 h 37"/>
                  <a:gd name="T4" fmla="*/ 357 w 387"/>
                  <a:gd name="T5" fmla="*/ 0 h 37"/>
                  <a:gd name="T6" fmla="*/ 387 w 387"/>
                  <a:gd name="T7" fmla="*/ 17 h 37"/>
                  <a:gd name="T8" fmla="*/ 30 w 387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37">
                    <a:moveTo>
                      <a:pt x="30" y="37"/>
                    </a:moveTo>
                    <a:lnTo>
                      <a:pt x="0" y="20"/>
                    </a:lnTo>
                    <a:lnTo>
                      <a:pt x="357" y="0"/>
                    </a:lnTo>
                    <a:lnTo>
                      <a:pt x="387" y="17"/>
                    </a:ln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4" name="Freeform 226"/>
              <p:cNvSpPr>
                <a:spLocks/>
              </p:cNvSpPr>
              <p:nvPr/>
            </p:nvSpPr>
            <p:spPr bwMode="auto">
              <a:xfrm rot="60000">
                <a:off x="4721106" y="5153729"/>
                <a:ext cx="84941" cy="93110"/>
              </a:xfrm>
              <a:custGeom>
                <a:avLst/>
                <a:gdLst>
                  <a:gd name="T0" fmla="*/ 357 w 357"/>
                  <a:gd name="T1" fmla="*/ 377 h 397"/>
                  <a:gd name="T2" fmla="*/ 0 w 357"/>
                  <a:gd name="T3" fmla="*/ 397 h 397"/>
                  <a:gd name="T4" fmla="*/ 0 w 357"/>
                  <a:gd name="T5" fmla="*/ 20 h 397"/>
                  <a:gd name="T6" fmla="*/ 357 w 357"/>
                  <a:gd name="T7" fmla="*/ 0 h 397"/>
                  <a:gd name="T8" fmla="*/ 357 w 357"/>
                  <a:gd name="T9" fmla="*/ 37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7" h="397">
                    <a:moveTo>
                      <a:pt x="357" y="377"/>
                    </a:moveTo>
                    <a:lnTo>
                      <a:pt x="0" y="397"/>
                    </a:lnTo>
                    <a:lnTo>
                      <a:pt x="0" y="20"/>
                    </a:lnTo>
                    <a:lnTo>
                      <a:pt x="357" y="0"/>
                    </a:lnTo>
                    <a:lnTo>
                      <a:pt x="357" y="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3" name="Group 941"/>
            <p:cNvGrpSpPr/>
            <p:nvPr/>
          </p:nvGrpSpPr>
          <p:grpSpPr>
            <a:xfrm>
              <a:off x="3801539" y="3582019"/>
              <a:ext cx="1165340" cy="155955"/>
              <a:chOff x="3583881" y="4043330"/>
              <a:chExt cx="1324165" cy="177210"/>
            </a:xfrm>
          </p:grpSpPr>
          <p:sp>
            <p:nvSpPr>
              <p:cNvPr id="359" name="Freeform 94"/>
              <p:cNvSpPr>
                <a:spLocks/>
              </p:cNvSpPr>
              <p:nvPr/>
            </p:nvSpPr>
            <p:spPr bwMode="auto">
              <a:xfrm>
                <a:off x="3583881" y="4043330"/>
                <a:ext cx="1324165" cy="177210"/>
              </a:xfrm>
              <a:custGeom>
                <a:avLst/>
                <a:gdLst>
                  <a:gd name="T0" fmla="*/ 5602 w 5602"/>
                  <a:gd name="T1" fmla="*/ 31 h 762"/>
                  <a:gd name="T2" fmla="*/ 0 w 5602"/>
                  <a:gd name="T3" fmla="*/ 0 h 762"/>
                  <a:gd name="T4" fmla="*/ 0 w 5602"/>
                  <a:gd name="T5" fmla="*/ 762 h 762"/>
                  <a:gd name="T6" fmla="*/ 5602 w 5602"/>
                  <a:gd name="T7" fmla="*/ 744 h 762"/>
                  <a:gd name="T8" fmla="*/ 5602 w 5602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762">
                    <a:moveTo>
                      <a:pt x="5602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602" y="744"/>
                    </a:lnTo>
                    <a:lnTo>
                      <a:pt x="5602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grpSp>
            <p:nvGrpSpPr>
              <p:cNvPr id="14" name="Group 943"/>
              <p:cNvGrpSpPr/>
              <p:nvPr/>
            </p:nvGrpSpPr>
            <p:grpSpPr>
              <a:xfrm>
                <a:off x="3589949" y="4055343"/>
                <a:ext cx="908563" cy="154685"/>
                <a:chOff x="4790644" y="3875778"/>
                <a:chExt cx="999419" cy="170153"/>
              </a:xfrm>
            </p:grpSpPr>
            <p:sp>
              <p:nvSpPr>
                <p:cNvPr id="381" name="Freeform 95"/>
                <p:cNvSpPr>
                  <a:spLocks/>
                </p:cNvSpPr>
                <p:nvPr/>
              </p:nvSpPr>
              <p:spPr bwMode="auto">
                <a:xfrm>
                  <a:off x="5159378" y="3895602"/>
                  <a:ext cx="630685" cy="132157"/>
                </a:xfrm>
                <a:custGeom>
                  <a:avLst/>
                  <a:gdLst>
                    <a:gd name="T0" fmla="*/ 23 w 2430"/>
                    <a:gd name="T1" fmla="*/ 6 h 518"/>
                    <a:gd name="T2" fmla="*/ 2407 w 2430"/>
                    <a:gd name="T3" fmla="*/ 0 h 518"/>
                    <a:gd name="T4" fmla="*/ 2430 w 2430"/>
                    <a:gd name="T5" fmla="*/ 23 h 518"/>
                    <a:gd name="T6" fmla="*/ 2430 w 2430"/>
                    <a:gd name="T7" fmla="*/ 489 h 518"/>
                    <a:gd name="T8" fmla="*/ 2407 w 2430"/>
                    <a:gd name="T9" fmla="*/ 512 h 518"/>
                    <a:gd name="T10" fmla="*/ 23 w 2430"/>
                    <a:gd name="T11" fmla="*/ 518 h 518"/>
                    <a:gd name="T12" fmla="*/ 0 w 2430"/>
                    <a:gd name="T13" fmla="*/ 495 h 518"/>
                    <a:gd name="T14" fmla="*/ 0 w 2430"/>
                    <a:gd name="T15" fmla="*/ 29 h 518"/>
                    <a:gd name="T16" fmla="*/ 23 w 2430"/>
                    <a:gd name="T17" fmla="*/ 6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30" h="518">
                      <a:moveTo>
                        <a:pt x="23" y="6"/>
                      </a:moveTo>
                      <a:lnTo>
                        <a:pt x="2407" y="0"/>
                      </a:lnTo>
                      <a:cubicBezTo>
                        <a:pt x="2419" y="0"/>
                        <a:pt x="2430" y="10"/>
                        <a:pt x="2430" y="23"/>
                      </a:cubicBezTo>
                      <a:lnTo>
                        <a:pt x="2430" y="489"/>
                      </a:lnTo>
                      <a:cubicBezTo>
                        <a:pt x="2430" y="501"/>
                        <a:pt x="2419" y="512"/>
                        <a:pt x="2407" y="512"/>
                      </a:cubicBezTo>
                      <a:lnTo>
                        <a:pt x="23" y="518"/>
                      </a:lnTo>
                      <a:cubicBezTo>
                        <a:pt x="10" y="518"/>
                        <a:pt x="0" y="508"/>
                        <a:pt x="0" y="495"/>
                      </a:cubicBezTo>
                      <a:lnTo>
                        <a:pt x="0" y="29"/>
                      </a:lnTo>
                      <a:cubicBezTo>
                        <a:pt x="0" y="17"/>
                        <a:pt x="10" y="6"/>
                        <a:pt x="23" y="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2" name="Freeform 96"/>
                <p:cNvSpPr>
                  <a:spLocks/>
                </p:cNvSpPr>
                <p:nvPr/>
              </p:nvSpPr>
              <p:spPr bwMode="auto">
                <a:xfrm>
                  <a:off x="5172726" y="3979851"/>
                  <a:ext cx="36707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4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3" name="Freeform 97"/>
                <p:cNvSpPr>
                  <a:spLocks/>
                </p:cNvSpPr>
                <p:nvPr/>
              </p:nvSpPr>
              <p:spPr bwMode="auto">
                <a:xfrm>
                  <a:off x="5382954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1 h 180"/>
                    <a:gd name="T8" fmla="*/ 102 w 140"/>
                    <a:gd name="T9" fmla="*/ 135 h 180"/>
                    <a:gd name="T10" fmla="*/ 86 w 140"/>
                    <a:gd name="T11" fmla="*/ 135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1"/>
                      </a:lnTo>
                      <a:lnTo>
                        <a:pt x="102" y="135"/>
                      </a:lnTo>
                      <a:lnTo>
                        <a:pt x="86" y="135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4" name="Freeform 98"/>
                <p:cNvSpPr>
                  <a:spLocks/>
                </p:cNvSpPr>
                <p:nvPr/>
              </p:nvSpPr>
              <p:spPr bwMode="auto">
                <a:xfrm>
                  <a:off x="5593183" y="3978200"/>
                  <a:ext cx="36707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4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5" name="Freeform 99"/>
                <p:cNvSpPr>
                  <a:spLocks/>
                </p:cNvSpPr>
                <p:nvPr/>
              </p:nvSpPr>
              <p:spPr bwMode="auto">
                <a:xfrm>
                  <a:off x="5224448" y="3978200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6" name="Freeform 100"/>
                <p:cNvSpPr>
                  <a:spLocks/>
                </p:cNvSpPr>
                <p:nvPr/>
              </p:nvSpPr>
              <p:spPr bwMode="auto">
                <a:xfrm>
                  <a:off x="5434677" y="3979851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7" name="Freeform 101"/>
                <p:cNvSpPr>
                  <a:spLocks/>
                </p:cNvSpPr>
                <p:nvPr/>
              </p:nvSpPr>
              <p:spPr bwMode="auto">
                <a:xfrm>
                  <a:off x="5644905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8" name="Freeform 102"/>
                <p:cNvSpPr>
                  <a:spLocks/>
                </p:cNvSpPr>
                <p:nvPr/>
              </p:nvSpPr>
              <p:spPr bwMode="auto">
                <a:xfrm>
                  <a:off x="5274503" y="3978200"/>
                  <a:ext cx="35039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9" name="Freeform 103"/>
                <p:cNvSpPr>
                  <a:spLocks/>
                </p:cNvSpPr>
                <p:nvPr/>
              </p:nvSpPr>
              <p:spPr bwMode="auto">
                <a:xfrm>
                  <a:off x="5484731" y="3979851"/>
                  <a:ext cx="36707" cy="47907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0" name="Freeform 104"/>
                <p:cNvSpPr>
                  <a:spLocks/>
                </p:cNvSpPr>
                <p:nvPr/>
              </p:nvSpPr>
              <p:spPr bwMode="auto">
                <a:xfrm>
                  <a:off x="5694959" y="3979851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1" name="Freeform 105"/>
                <p:cNvSpPr>
                  <a:spLocks/>
                </p:cNvSpPr>
                <p:nvPr/>
              </p:nvSpPr>
              <p:spPr bwMode="auto">
                <a:xfrm>
                  <a:off x="5322889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2" name="Freeform 106"/>
                <p:cNvSpPr>
                  <a:spLocks/>
                </p:cNvSpPr>
                <p:nvPr/>
              </p:nvSpPr>
              <p:spPr bwMode="auto">
                <a:xfrm>
                  <a:off x="5533118" y="3978200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3" name="Freeform 107"/>
                <p:cNvSpPr>
                  <a:spLocks/>
                </p:cNvSpPr>
                <p:nvPr/>
              </p:nvSpPr>
              <p:spPr bwMode="auto">
                <a:xfrm>
                  <a:off x="5172726" y="3897253"/>
                  <a:ext cx="36707" cy="47907"/>
                </a:xfrm>
                <a:custGeom>
                  <a:avLst/>
                  <a:gdLst>
                    <a:gd name="T0" fmla="*/ 140 w 140"/>
                    <a:gd name="T1" fmla="*/ 178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6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5 h 181"/>
                    <a:gd name="T18" fmla="*/ 102 w 140"/>
                    <a:gd name="T19" fmla="*/ 44 h 181"/>
                    <a:gd name="T20" fmla="*/ 102 w 140"/>
                    <a:gd name="T21" fmla="*/ 78 h 181"/>
                    <a:gd name="T22" fmla="*/ 140 w 140"/>
                    <a:gd name="T23" fmla="*/ 77 h 181"/>
                    <a:gd name="T24" fmla="*/ 140 w 140"/>
                    <a:gd name="T25" fmla="*/ 178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8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6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5"/>
                      </a:lnTo>
                      <a:lnTo>
                        <a:pt x="102" y="44"/>
                      </a:lnTo>
                      <a:lnTo>
                        <a:pt x="102" y="78"/>
                      </a:lnTo>
                      <a:lnTo>
                        <a:pt x="140" y="77"/>
                      </a:lnTo>
                      <a:lnTo>
                        <a:pt x="140" y="178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4" name="Freeform 108"/>
                <p:cNvSpPr>
                  <a:spLocks/>
                </p:cNvSpPr>
                <p:nvPr/>
              </p:nvSpPr>
              <p:spPr bwMode="auto">
                <a:xfrm>
                  <a:off x="5382954" y="3898906"/>
                  <a:ext cx="36707" cy="47907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5" name="Freeform 109"/>
                <p:cNvSpPr>
                  <a:spLocks/>
                </p:cNvSpPr>
                <p:nvPr/>
              </p:nvSpPr>
              <p:spPr bwMode="auto">
                <a:xfrm>
                  <a:off x="5593183" y="3900557"/>
                  <a:ext cx="36707" cy="47907"/>
                </a:xfrm>
                <a:custGeom>
                  <a:avLst/>
                  <a:gdLst>
                    <a:gd name="T0" fmla="*/ 140 w 140"/>
                    <a:gd name="T1" fmla="*/ 178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6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5 h 181"/>
                    <a:gd name="T18" fmla="*/ 102 w 140"/>
                    <a:gd name="T19" fmla="*/ 44 h 181"/>
                    <a:gd name="T20" fmla="*/ 102 w 140"/>
                    <a:gd name="T21" fmla="*/ 78 h 181"/>
                    <a:gd name="T22" fmla="*/ 140 w 140"/>
                    <a:gd name="T23" fmla="*/ 77 h 181"/>
                    <a:gd name="T24" fmla="*/ 140 w 140"/>
                    <a:gd name="T25" fmla="*/ 178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8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6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5"/>
                      </a:lnTo>
                      <a:lnTo>
                        <a:pt x="102" y="44"/>
                      </a:lnTo>
                      <a:lnTo>
                        <a:pt x="102" y="78"/>
                      </a:lnTo>
                      <a:lnTo>
                        <a:pt x="140" y="77"/>
                      </a:lnTo>
                      <a:lnTo>
                        <a:pt x="140" y="178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6" name="Freeform 110"/>
                <p:cNvSpPr>
                  <a:spLocks/>
                </p:cNvSpPr>
                <p:nvPr/>
              </p:nvSpPr>
              <p:spPr bwMode="auto">
                <a:xfrm>
                  <a:off x="5224448" y="3898906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7" name="Freeform 111"/>
                <p:cNvSpPr>
                  <a:spLocks/>
                </p:cNvSpPr>
                <p:nvPr/>
              </p:nvSpPr>
              <p:spPr bwMode="auto">
                <a:xfrm>
                  <a:off x="5434677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8" name="Freeform 112"/>
                <p:cNvSpPr>
                  <a:spLocks/>
                </p:cNvSpPr>
                <p:nvPr/>
              </p:nvSpPr>
              <p:spPr bwMode="auto">
                <a:xfrm>
                  <a:off x="5644905" y="3902210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9" name="Freeform 113"/>
                <p:cNvSpPr>
                  <a:spLocks/>
                </p:cNvSpPr>
                <p:nvPr/>
              </p:nvSpPr>
              <p:spPr bwMode="auto">
                <a:xfrm>
                  <a:off x="5274503" y="3898906"/>
                  <a:ext cx="35039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0" name="Freeform 114"/>
                <p:cNvSpPr>
                  <a:spLocks/>
                </p:cNvSpPr>
                <p:nvPr/>
              </p:nvSpPr>
              <p:spPr bwMode="auto">
                <a:xfrm>
                  <a:off x="5484731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1" name="Freeform 115"/>
                <p:cNvSpPr>
                  <a:spLocks/>
                </p:cNvSpPr>
                <p:nvPr/>
              </p:nvSpPr>
              <p:spPr bwMode="auto">
                <a:xfrm>
                  <a:off x="5694959" y="3902210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2" name="Freeform 116"/>
                <p:cNvSpPr>
                  <a:spLocks/>
                </p:cNvSpPr>
                <p:nvPr/>
              </p:nvSpPr>
              <p:spPr bwMode="auto">
                <a:xfrm>
                  <a:off x="5322889" y="3898906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3" name="Freeform 117"/>
                <p:cNvSpPr>
                  <a:spLocks/>
                </p:cNvSpPr>
                <p:nvPr/>
              </p:nvSpPr>
              <p:spPr bwMode="auto">
                <a:xfrm>
                  <a:off x="5533118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5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4" name="Freeform 118"/>
                <p:cNvSpPr>
                  <a:spLocks/>
                </p:cNvSpPr>
                <p:nvPr/>
              </p:nvSpPr>
              <p:spPr bwMode="auto">
                <a:xfrm>
                  <a:off x="5182737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5" name="Freeform 119"/>
                <p:cNvSpPr>
                  <a:spLocks/>
                </p:cNvSpPr>
                <p:nvPr/>
              </p:nvSpPr>
              <p:spPr bwMode="auto">
                <a:xfrm>
                  <a:off x="5182737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6" name="Freeform 120"/>
                <p:cNvSpPr>
                  <a:spLocks/>
                </p:cNvSpPr>
                <p:nvPr/>
              </p:nvSpPr>
              <p:spPr bwMode="auto">
                <a:xfrm>
                  <a:off x="5236128" y="3877430"/>
                  <a:ext cx="13348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7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2"/>
                        <a:pt x="56" y="28"/>
                      </a:cubicBezTo>
                      <a:cubicBezTo>
                        <a:pt x="56" y="43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7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7" name="Freeform 121"/>
                <p:cNvSpPr>
                  <a:spLocks/>
                </p:cNvSpPr>
                <p:nvPr/>
              </p:nvSpPr>
              <p:spPr bwMode="auto">
                <a:xfrm>
                  <a:off x="5236128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7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2"/>
                        <a:pt x="56" y="28"/>
                      </a:cubicBezTo>
                      <a:cubicBezTo>
                        <a:pt x="56" y="43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7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8" name="Freeform 122"/>
                <p:cNvSpPr>
                  <a:spLocks/>
                </p:cNvSpPr>
                <p:nvPr/>
              </p:nvSpPr>
              <p:spPr bwMode="auto">
                <a:xfrm>
                  <a:off x="5287851" y="3877430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9" name="Freeform 123"/>
                <p:cNvSpPr>
                  <a:spLocks/>
                </p:cNvSpPr>
                <p:nvPr/>
              </p:nvSpPr>
              <p:spPr bwMode="auto">
                <a:xfrm>
                  <a:off x="5287851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0" name="Freeform 124"/>
                <p:cNvSpPr>
                  <a:spLocks/>
                </p:cNvSpPr>
                <p:nvPr/>
              </p:nvSpPr>
              <p:spPr bwMode="auto">
                <a:xfrm>
                  <a:off x="5336237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1" name="Freeform 125"/>
                <p:cNvSpPr>
                  <a:spLocks/>
                </p:cNvSpPr>
                <p:nvPr/>
              </p:nvSpPr>
              <p:spPr bwMode="auto">
                <a:xfrm>
                  <a:off x="5336237" y="4032714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2" name="Oval 126"/>
                <p:cNvSpPr>
                  <a:spLocks noChangeArrowheads="1"/>
                </p:cNvSpPr>
                <p:nvPr/>
              </p:nvSpPr>
              <p:spPr bwMode="auto">
                <a:xfrm>
                  <a:off x="5391296" y="3875778"/>
                  <a:ext cx="13348" cy="14868"/>
                </a:xfrm>
                <a:prstGeom prst="ellipse">
                  <a:avLst/>
                </a:pr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3" name="Oval 127"/>
                <p:cNvSpPr>
                  <a:spLocks noChangeArrowheads="1"/>
                </p:cNvSpPr>
                <p:nvPr/>
              </p:nvSpPr>
              <p:spPr bwMode="auto">
                <a:xfrm>
                  <a:off x="5391296" y="4031063"/>
                  <a:ext cx="13348" cy="14868"/>
                </a:xfrm>
                <a:prstGeom prst="ellipse">
                  <a:avLst/>
                </a:pr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4" name="Freeform 128"/>
                <p:cNvSpPr>
                  <a:spLocks/>
                </p:cNvSpPr>
                <p:nvPr/>
              </p:nvSpPr>
              <p:spPr bwMode="auto">
                <a:xfrm>
                  <a:off x="5443020" y="3877430"/>
                  <a:ext cx="13348" cy="13216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5" name="Freeform 129"/>
                <p:cNvSpPr>
                  <a:spLocks/>
                </p:cNvSpPr>
                <p:nvPr/>
              </p:nvSpPr>
              <p:spPr bwMode="auto">
                <a:xfrm>
                  <a:off x="5443020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6" name="Freeform 130"/>
                <p:cNvSpPr>
                  <a:spLocks/>
                </p:cNvSpPr>
                <p:nvPr/>
              </p:nvSpPr>
              <p:spPr bwMode="auto">
                <a:xfrm>
                  <a:off x="5494742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7" name="Freeform 131"/>
                <p:cNvSpPr>
                  <a:spLocks/>
                </p:cNvSpPr>
                <p:nvPr/>
              </p:nvSpPr>
              <p:spPr bwMode="auto">
                <a:xfrm>
                  <a:off x="5494742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8" name="Freeform 132"/>
                <p:cNvSpPr>
                  <a:spLocks/>
                </p:cNvSpPr>
                <p:nvPr/>
              </p:nvSpPr>
              <p:spPr bwMode="auto">
                <a:xfrm>
                  <a:off x="5544796" y="3877430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1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7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9" name="Freeform 133"/>
                <p:cNvSpPr>
                  <a:spLocks/>
                </p:cNvSpPr>
                <p:nvPr/>
              </p:nvSpPr>
              <p:spPr bwMode="auto">
                <a:xfrm>
                  <a:off x="5544796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1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7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0" name="Freeform 134"/>
                <p:cNvSpPr>
                  <a:spLocks/>
                </p:cNvSpPr>
                <p:nvPr/>
              </p:nvSpPr>
              <p:spPr bwMode="auto">
                <a:xfrm>
                  <a:off x="5608199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1" name="Freeform 135"/>
                <p:cNvSpPr>
                  <a:spLocks/>
                </p:cNvSpPr>
                <p:nvPr/>
              </p:nvSpPr>
              <p:spPr bwMode="auto">
                <a:xfrm>
                  <a:off x="5608199" y="4031063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2" name="Freeform 136"/>
                <p:cNvSpPr>
                  <a:spLocks/>
                </p:cNvSpPr>
                <p:nvPr/>
              </p:nvSpPr>
              <p:spPr bwMode="auto">
                <a:xfrm>
                  <a:off x="5654916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6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3" name="Freeform 137"/>
                <p:cNvSpPr>
                  <a:spLocks/>
                </p:cNvSpPr>
                <p:nvPr/>
              </p:nvSpPr>
              <p:spPr bwMode="auto">
                <a:xfrm>
                  <a:off x="5654916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6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4" name="Freeform 138"/>
                <p:cNvSpPr>
                  <a:spLocks/>
                </p:cNvSpPr>
                <p:nvPr/>
              </p:nvSpPr>
              <p:spPr bwMode="auto">
                <a:xfrm>
                  <a:off x="5706639" y="3877430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5" name="Freeform 139"/>
                <p:cNvSpPr>
                  <a:spLocks/>
                </p:cNvSpPr>
                <p:nvPr/>
              </p:nvSpPr>
              <p:spPr bwMode="auto">
                <a:xfrm>
                  <a:off x="5706639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6" name="Freeform 140"/>
                <p:cNvSpPr>
                  <a:spLocks/>
                </p:cNvSpPr>
                <p:nvPr/>
              </p:nvSpPr>
              <p:spPr bwMode="auto">
                <a:xfrm>
                  <a:off x="5753357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7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7" name="Freeform 141"/>
                <p:cNvSpPr>
                  <a:spLocks/>
                </p:cNvSpPr>
                <p:nvPr/>
              </p:nvSpPr>
              <p:spPr bwMode="auto">
                <a:xfrm>
                  <a:off x="5753357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7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8" name="Freeform 142"/>
                <p:cNvSpPr>
                  <a:spLocks/>
                </p:cNvSpPr>
                <p:nvPr/>
              </p:nvSpPr>
              <p:spPr bwMode="auto">
                <a:xfrm>
                  <a:off x="5080959" y="3887342"/>
                  <a:ext cx="60065" cy="77643"/>
                </a:xfrm>
                <a:custGeom>
                  <a:avLst/>
                  <a:gdLst>
                    <a:gd name="T0" fmla="*/ 23 w 234"/>
                    <a:gd name="T1" fmla="*/ 1 h 304"/>
                    <a:gd name="T2" fmla="*/ 211 w 234"/>
                    <a:gd name="T3" fmla="*/ 0 h 304"/>
                    <a:gd name="T4" fmla="*/ 234 w 234"/>
                    <a:gd name="T5" fmla="*/ 23 h 304"/>
                    <a:gd name="T6" fmla="*/ 234 w 234"/>
                    <a:gd name="T7" fmla="*/ 279 h 304"/>
                    <a:gd name="T8" fmla="*/ 211 w 234"/>
                    <a:gd name="T9" fmla="*/ 302 h 304"/>
                    <a:gd name="T10" fmla="*/ 23 w 234"/>
                    <a:gd name="T11" fmla="*/ 303 h 304"/>
                    <a:gd name="T12" fmla="*/ 0 w 234"/>
                    <a:gd name="T13" fmla="*/ 280 h 304"/>
                    <a:gd name="T14" fmla="*/ 0 w 234"/>
                    <a:gd name="T15" fmla="*/ 25 h 304"/>
                    <a:gd name="T16" fmla="*/ 23 w 234"/>
                    <a:gd name="T17" fmla="*/ 1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4" h="304">
                      <a:moveTo>
                        <a:pt x="23" y="1"/>
                      </a:moveTo>
                      <a:lnTo>
                        <a:pt x="211" y="0"/>
                      </a:lnTo>
                      <a:cubicBezTo>
                        <a:pt x="224" y="0"/>
                        <a:pt x="234" y="11"/>
                        <a:pt x="234" y="23"/>
                      </a:cubicBezTo>
                      <a:lnTo>
                        <a:pt x="234" y="279"/>
                      </a:lnTo>
                      <a:cubicBezTo>
                        <a:pt x="234" y="292"/>
                        <a:pt x="223" y="302"/>
                        <a:pt x="211" y="302"/>
                      </a:cubicBezTo>
                      <a:lnTo>
                        <a:pt x="23" y="303"/>
                      </a:lnTo>
                      <a:cubicBezTo>
                        <a:pt x="10" y="304"/>
                        <a:pt x="0" y="293"/>
                        <a:pt x="0" y="280"/>
                      </a:cubicBezTo>
                      <a:lnTo>
                        <a:pt x="0" y="25"/>
                      </a:lnTo>
                      <a:cubicBezTo>
                        <a:pt x="0" y="12"/>
                        <a:pt x="10" y="1"/>
                        <a:pt x="23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9" name="Freeform 143"/>
                <p:cNvSpPr>
                  <a:spLocks/>
                </p:cNvSpPr>
                <p:nvPr/>
              </p:nvSpPr>
              <p:spPr bwMode="auto">
                <a:xfrm>
                  <a:off x="5082628" y="3974896"/>
                  <a:ext cx="38376" cy="11564"/>
                </a:xfrm>
                <a:custGeom>
                  <a:avLst/>
                  <a:gdLst>
                    <a:gd name="T0" fmla="*/ 0 w 147"/>
                    <a:gd name="T1" fmla="*/ 43 h 43"/>
                    <a:gd name="T2" fmla="*/ 147 w 147"/>
                    <a:gd name="T3" fmla="*/ 40 h 43"/>
                    <a:gd name="T4" fmla="*/ 147 w 147"/>
                    <a:gd name="T5" fmla="*/ 0 h 43"/>
                    <a:gd name="T6" fmla="*/ 0 w 147"/>
                    <a:gd name="T7" fmla="*/ 4 h 43"/>
                    <a:gd name="T8" fmla="*/ 0 w 147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43">
                      <a:moveTo>
                        <a:pt x="0" y="43"/>
                      </a:moveTo>
                      <a:lnTo>
                        <a:pt x="147" y="40"/>
                      </a:lnTo>
                      <a:lnTo>
                        <a:pt x="147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0" name="Freeform 144"/>
                <p:cNvSpPr>
                  <a:spLocks/>
                </p:cNvSpPr>
                <p:nvPr/>
              </p:nvSpPr>
              <p:spPr bwMode="auto">
                <a:xfrm>
                  <a:off x="4790644" y="3898906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40 h 43"/>
                    <a:gd name="T4" fmla="*/ 146 w 146"/>
                    <a:gd name="T5" fmla="*/ 0 h 43"/>
                    <a:gd name="T6" fmla="*/ 0 w 146"/>
                    <a:gd name="T7" fmla="*/ 4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40"/>
                      </a:lnTo>
                      <a:lnTo>
                        <a:pt x="146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1" name="Freeform 145"/>
                <p:cNvSpPr>
                  <a:spLocks/>
                </p:cNvSpPr>
                <p:nvPr/>
              </p:nvSpPr>
              <p:spPr bwMode="auto">
                <a:xfrm>
                  <a:off x="4790644" y="3926989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39 h 43"/>
                    <a:gd name="T4" fmla="*/ 146 w 146"/>
                    <a:gd name="T5" fmla="*/ 0 h 43"/>
                    <a:gd name="T6" fmla="*/ 0 w 146"/>
                    <a:gd name="T7" fmla="*/ 3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39"/>
                      </a:lnTo>
                      <a:lnTo>
                        <a:pt x="146" y="0"/>
                      </a:lnTo>
                      <a:lnTo>
                        <a:pt x="0" y="3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2" name="Freeform 146"/>
                <p:cNvSpPr>
                  <a:spLocks/>
                </p:cNvSpPr>
                <p:nvPr/>
              </p:nvSpPr>
              <p:spPr bwMode="auto">
                <a:xfrm>
                  <a:off x="4790644" y="3978200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39 h 43"/>
                    <a:gd name="T4" fmla="*/ 146 w 146"/>
                    <a:gd name="T5" fmla="*/ 0 h 43"/>
                    <a:gd name="T6" fmla="*/ 0 w 146"/>
                    <a:gd name="T7" fmla="*/ 4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39"/>
                      </a:lnTo>
                      <a:lnTo>
                        <a:pt x="146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3" name="Freeform 147"/>
                <p:cNvSpPr>
                  <a:spLocks/>
                </p:cNvSpPr>
                <p:nvPr/>
              </p:nvSpPr>
              <p:spPr bwMode="auto">
                <a:xfrm>
                  <a:off x="4852378" y="389890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100"/>
                        <a:pt x="35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4" name="Freeform 148"/>
                <p:cNvSpPr>
                  <a:spLocks/>
                </p:cNvSpPr>
                <p:nvPr/>
              </p:nvSpPr>
              <p:spPr bwMode="auto">
                <a:xfrm>
                  <a:off x="4850709" y="391212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3"/>
                        <a:pt x="0" y="17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5" name="Freeform 149"/>
                <p:cNvSpPr>
                  <a:spLocks/>
                </p:cNvSpPr>
                <p:nvPr/>
              </p:nvSpPr>
              <p:spPr bwMode="auto">
                <a:xfrm>
                  <a:off x="4872400" y="3898906"/>
                  <a:ext cx="8343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6" name="Freeform 150"/>
                <p:cNvSpPr>
                  <a:spLocks/>
                </p:cNvSpPr>
                <p:nvPr/>
              </p:nvSpPr>
              <p:spPr bwMode="auto">
                <a:xfrm>
                  <a:off x="4869063" y="391212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7" name="Freeform 151"/>
                <p:cNvSpPr>
                  <a:spLocks/>
                </p:cNvSpPr>
                <p:nvPr/>
              </p:nvSpPr>
              <p:spPr bwMode="auto">
                <a:xfrm>
                  <a:off x="4890753" y="389890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50"/>
                        <a:pt x="36" y="100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8" name="Freeform 152"/>
                <p:cNvSpPr>
                  <a:spLocks/>
                </p:cNvSpPr>
                <p:nvPr/>
              </p:nvSpPr>
              <p:spPr bwMode="auto">
                <a:xfrm>
                  <a:off x="4889085" y="3910469"/>
                  <a:ext cx="13348" cy="13216"/>
                </a:xfrm>
                <a:custGeom>
                  <a:avLst/>
                  <a:gdLst>
                    <a:gd name="T0" fmla="*/ 52 w 52"/>
                    <a:gd name="T1" fmla="*/ 0 h 49"/>
                    <a:gd name="T2" fmla="*/ 52 w 52"/>
                    <a:gd name="T3" fmla="*/ 49 h 49"/>
                    <a:gd name="T4" fmla="*/ 0 w 52"/>
                    <a:gd name="T5" fmla="*/ 49 h 49"/>
                    <a:gd name="T6" fmla="*/ 0 w 52"/>
                    <a:gd name="T7" fmla="*/ 0 h 49"/>
                    <a:gd name="T8" fmla="*/ 52 w 5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9">
                      <a:moveTo>
                        <a:pt x="52" y="0"/>
                      </a:moveTo>
                      <a:cubicBezTo>
                        <a:pt x="52" y="17"/>
                        <a:pt x="52" y="33"/>
                        <a:pt x="52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9" name="Freeform 153"/>
                <p:cNvSpPr>
                  <a:spLocks/>
                </p:cNvSpPr>
                <p:nvPr/>
              </p:nvSpPr>
              <p:spPr bwMode="auto">
                <a:xfrm>
                  <a:off x="4910775" y="389890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0" name="Freeform 154"/>
                <p:cNvSpPr>
                  <a:spLocks/>
                </p:cNvSpPr>
                <p:nvPr/>
              </p:nvSpPr>
              <p:spPr bwMode="auto">
                <a:xfrm>
                  <a:off x="4909107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9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1" name="Freeform 155"/>
                <p:cNvSpPr>
                  <a:spLocks/>
                </p:cNvSpPr>
                <p:nvPr/>
              </p:nvSpPr>
              <p:spPr bwMode="auto">
                <a:xfrm>
                  <a:off x="4930796" y="3897253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2" name="Freeform 156"/>
                <p:cNvSpPr>
                  <a:spLocks/>
                </p:cNvSpPr>
                <p:nvPr/>
              </p:nvSpPr>
              <p:spPr bwMode="auto">
                <a:xfrm>
                  <a:off x="4927459" y="3910469"/>
                  <a:ext cx="15017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3" name="Freeform 157"/>
                <p:cNvSpPr>
                  <a:spLocks/>
                </p:cNvSpPr>
                <p:nvPr/>
              </p:nvSpPr>
              <p:spPr bwMode="auto">
                <a:xfrm>
                  <a:off x="4950818" y="3897253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8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9"/>
                      </a:cubicBezTo>
                      <a:cubicBezTo>
                        <a:pt x="23" y="149"/>
                        <a:pt x="11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4" name="Freeform 158"/>
                <p:cNvSpPr>
                  <a:spLocks/>
                </p:cNvSpPr>
                <p:nvPr/>
              </p:nvSpPr>
              <p:spPr bwMode="auto">
                <a:xfrm>
                  <a:off x="4947481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5" name="Freeform 159"/>
                <p:cNvSpPr>
                  <a:spLocks/>
                </p:cNvSpPr>
                <p:nvPr/>
              </p:nvSpPr>
              <p:spPr bwMode="auto">
                <a:xfrm>
                  <a:off x="4969172" y="3897253"/>
                  <a:ext cx="10011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6" name="Freeform 160"/>
                <p:cNvSpPr>
                  <a:spLocks/>
                </p:cNvSpPr>
                <p:nvPr/>
              </p:nvSpPr>
              <p:spPr bwMode="auto">
                <a:xfrm>
                  <a:off x="4967503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7" name="Freeform 161"/>
                <p:cNvSpPr>
                  <a:spLocks/>
                </p:cNvSpPr>
                <p:nvPr/>
              </p:nvSpPr>
              <p:spPr bwMode="auto">
                <a:xfrm>
                  <a:off x="4989194" y="3897253"/>
                  <a:ext cx="8343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8" name="Freeform 162"/>
                <p:cNvSpPr>
                  <a:spLocks/>
                </p:cNvSpPr>
                <p:nvPr/>
              </p:nvSpPr>
              <p:spPr bwMode="auto">
                <a:xfrm>
                  <a:off x="4987525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9" name="Freeform 163"/>
                <p:cNvSpPr>
                  <a:spLocks/>
                </p:cNvSpPr>
                <p:nvPr/>
              </p:nvSpPr>
              <p:spPr bwMode="auto">
                <a:xfrm>
                  <a:off x="5009215" y="3897253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0" name="Freeform 164"/>
                <p:cNvSpPr>
                  <a:spLocks/>
                </p:cNvSpPr>
                <p:nvPr/>
              </p:nvSpPr>
              <p:spPr bwMode="auto">
                <a:xfrm>
                  <a:off x="5005878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1" name="Freeform 165"/>
                <p:cNvSpPr>
                  <a:spLocks/>
                </p:cNvSpPr>
                <p:nvPr/>
              </p:nvSpPr>
              <p:spPr bwMode="auto">
                <a:xfrm>
                  <a:off x="5027568" y="3897253"/>
                  <a:ext cx="10011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2" name="Freeform 166"/>
                <p:cNvSpPr>
                  <a:spLocks/>
                </p:cNvSpPr>
                <p:nvPr/>
              </p:nvSpPr>
              <p:spPr bwMode="auto">
                <a:xfrm>
                  <a:off x="5025900" y="3910469"/>
                  <a:ext cx="13348" cy="11564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3" name="Rectangle 167"/>
                <p:cNvSpPr>
                  <a:spLocks noChangeArrowheads="1"/>
                </p:cNvSpPr>
                <p:nvPr/>
              </p:nvSpPr>
              <p:spPr bwMode="auto">
                <a:xfrm>
                  <a:off x="5047590" y="3897253"/>
                  <a:ext cx="8343" cy="379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4" name="Rectangle 168"/>
                <p:cNvSpPr>
                  <a:spLocks noChangeArrowheads="1"/>
                </p:cNvSpPr>
                <p:nvPr/>
              </p:nvSpPr>
              <p:spPr bwMode="auto">
                <a:xfrm>
                  <a:off x="5045922" y="3910469"/>
                  <a:ext cx="13348" cy="1156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5" name="Freeform 169"/>
                <p:cNvSpPr>
                  <a:spLocks/>
                </p:cNvSpPr>
                <p:nvPr/>
              </p:nvSpPr>
              <p:spPr bwMode="auto">
                <a:xfrm>
                  <a:off x="4852378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100"/>
                        <a:pt x="35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6" name="Freeform 170"/>
                <p:cNvSpPr>
                  <a:spLocks/>
                </p:cNvSpPr>
                <p:nvPr/>
              </p:nvSpPr>
              <p:spPr bwMode="auto">
                <a:xfrm>
                  <a:off x="4850709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3"/>
                        <a:pt x="0" y="17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7" name="Freeform 171"/>
                <p:cNvSpPr>
                  <a:spLocks/>
                </p:cNvSpPr>
                <p:nvPr/>
              </p:nvSpPr>
              <p:spPr bwMode="auto">
                <a:xfrm>
                  <a:off x="4872400" y="3950116"/>
                  <a:ext cx="8343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8" name="Freeform 172"/>
                <p:cNvSpPr>
                  <a:spLocks/>
                </p:cNvSpPr>
                <p:nvPr/>
              </p:nvSpPr>
              <p:spPr bwMode="auto">
                <a:xfrm>
                  <a:off x="4869063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9" name="Freeform 173"/>
                <p:cNvSpPr>
                  <a:spLocks/>
                </p:cNvSpPr>
                <p:nvPr/>
              </p:nvSpPr>
              <p:spPr bwMode="auto">
                <a:xfrm>
                  <a:off x="4890753" y="395011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50"/>
                        <a:pt x="36" y="100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0" name="Freeform 174"/>
                <p:cNvSpPr>
                  <a:spLocks/>
                </p:cNvSpPr>
                <p:nvPr/>
              </p:nvSpPr>
              <p:spPr bwMode="auto">
                <a:xfrm>
                  <a:off x="4889085" y="3963332"/>
                  <a:ext cx="13348" cy="11564"/>
                </a:xfrm>
                <a:custGeom>
                  <a:avLst/>
                  <a:gdLst>
                    <a:gd name="T0" fmla="*/ 52 w 52"/>
                    <a:gd name="T1" fmla="*/ 0 h 49"/>
                    <a:gd name="T2" fmla="*/ 52 w 52"/>
                    <a:gd name="T3" fmla="*/ 49 h 49"/>
                    <a:gd name="T4" fmla="*/ 0 w 52"/>
                    <a:gd name="T5" fmla="*/ 49 h 49"/>
                    <a:gd name="T6" fmla="*/ 0 w 52"/>
                    <a:gd name="T7" fmla="*/ 0 h 49"/>
                    <a:gd name="T8" fmla="*/ 52 w 5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9">
                      <a:moveTo>
                        <a:pt x="52" y="0"/>
                      </a:moveTo>
                      <a:cubicBezTo>
                        <a:pt x="52" y="17"/>
                        <a:pt x="52" y="33"/>
                        <a:pt x="52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1" name="Freeform 175"/>
                <p:cNvSpPr>
                  <a:spLocks/>
                </p:cNvSpPr>
                <p:nvPr/>
              </p:nvSpPr>
              <p:spPr bwMode="auto">
                <a:xfrm>
                  <a:off x="4910775" y="395011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2" name="Freeform 176"/>
                <p:cNvSpPr>
                  <a:spLocks/>
                </p:cNvSpPr>
                <p:nvPr/>
              </p:nvSpPr>
              <p:spPr bwMode="auto">
                <a:xfrm>
                  <a:off x="4909107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9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3" name="Freeform 177"/>
                <p:cNvSpPr>
                  <a:spLocks/>
                </p:cNvSpPr>
                <p:nvPr/>
              </p:nvSpPr>
              <p:spPr bwMode="auto">
                <a:xfrm>
                  <a:off x="4930796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4" name="Freeform 178"/>
                <p:cNvSpPr>
                  <a:spLocks/>
                </p:cNvSpPr>
                <p:nvPr/>
              </p:nvSpPr>
              <p:spPr bwMode="auto">
                <a:xfrm>
                  <a:off x="4927459" y="3961680"/>
                  <a:ext cx="15017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5" name="Freeform 179"/>
                <p:cNvSpPr>
                  <a:spLocks/>
                </p:cNvSpPr>
                <p:nvPr/>
              </p:nvSpPr>
              <p:spPr bwMode="auto">
                <a:xfrm>
                  <a:off x="4950818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8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9"/>
                      </a:cubicBezTo>
                      <a:cubicBezTo>
                        <a:pt x="23" y="149"/>
                        <a:pt x="11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6" name="Freeform 180"/>
                <p:cNvSpPr>
                  <a:spLocks/>
                </p:cNvSpPr>
                <p:nvPr/>
              </p:nvSpPr>
              <p:spPr bwMode="auto">
                <a:xfrm>
                  <a:off x="4947481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7" name="Freeform 181"/>
                <p:cNvSpPr>
                  <a:spLocks/>
                </p:cNvSpPr>
                <p:nvPr/>
              </p:nvSpPr>
              <p:spPr bwMode="auto">
                <a:xfrm>
                  <a:off x="4969172" y="3948465"/>
                  <a:ext cx="10011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8" name="Freeform 182"/>
                <p:cNvSpPr>
                  <a:spLocks/>
                </p:cNvSpPr>
                <p:nvPr/>
              </p:nvSpPr>
              <p:spPr bwMode="auto">
                <a:xfrm>
                  <a:off x="4967503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9" name="Freeform 183"/>
                <p:cNvSpPr>
                  <a:spLocks/>
                </p:cNvSpPr>
                <p:nvPr/>
              </p:nvSpPr>
              <p:spPr bwMode="auto">
                <a:xfrm>
                  <a:off x="4989194" y="3948465"/>
                  <a:ext cx="8343" cy="39647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0" name="Freeform 184"/>
                <p:cNvSpPr>
                  <a:spLocks/>
                </p:cNvSpPr>
                <p:nvPr/>
              </p:nvSpPr>
              <p:spPr bwMode="auto">
                <a:xfrm>
                  <a:off x="4987525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1" name="Freeform 185"/>
                <p:cNvSpPr>
                  <a:spLocks/>
                </p:cNvSpPr>
                <p:nvPr/>
              </p:nvSpPr>
              <p:spPr bwMode="auto">
                <a:xfrm>
                  <a:off x="5009215" y="3948465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2" name="Freeform 186"/>
                <p:cNvSpPr>
                  <a:spLocks/>
                </p:cNvSpPr>
                <p:nvPr/>
              </p:nvSpPr>
              <p:spPr bwMode="auto">
                <a:xfrm>
                  <a:off x="5005878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3" name="Freeform 187"/>
                <p:cNvSpPr>
                  <a:spLocks/>
                </p:cNvSpPr>
                <p:nvPr/>
              </p:nvSpPr>
              <p:spPr bwMode="auto">
                <a:xfrm>
                  <a:off x="5027568" y="3948465"/>
                  <a:ext cx="10011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4" name="Freeform 188"/>
                <p:cNvSpPr>
                  <a:spLocks/>
                </p:cNvSpPr>
                <p:nvPr/>
              </p:nvSpPr>
              <p:spPr bwMode="auto">
                <a:xfrm>
                  <a:off x="5025900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5" name="Rectangle 189"/>
                <p:cNvSpPr>
                  <a:spLocks noChangeArrowheads="1"/>
                </p:cNvSpPr>
                <p:nvPr/>
              </p:nvSpPr>
              <p:spPr bwMode="auto">
                <a:xfrm>
                  <a:off x="5047590" y="3948465"/>
                  <a:ext cx="8343" cy="379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6" name="Rectangle 190"/>
                <p:cNvSpPr>
                  <a:spLocks noChangeArrowheads="1"/>
                </p:cNvSpPr>
                <p:nvPr/>
              </p:nvSpPr>
              <p:spPr bwMode="auto">
                <a:xfrm>
                  <a:off x="5045922" y="3961680"/>
                  <a:ext cx="13348" cy="13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7" name="Freeform 191"/>
                <p:cNvSpPr>
                  <a:spLocks/>
                </p:cNvSpPr>
                <p:nvPr/>
              </p:nvSpPr>
              <p:spPr bwMode="auto">
                <a:xfrm>
                  <a:off x="5055933" y="3898906"/>
                  <a:ext cx="26696" cy="84250"/>
                </a:xfrm>
                <a:custGeom>
                  <a:avLst/>
                  <a:gdLst>
                    <a:gd name="T0" fmla="*/ 0 w 102"/>
                    <a:gd name="T1" fmla="*/ 4 h 325"/>
                    <a:gd name="T2" fmla="*/ 34 w 102"/>
                    <a:gd name="T3" fmla="*/ 1 h 325"/>
                    <a:gd name="T4" fmla="*/ 45 w 102"/>
                    <a:gd name="T5" fmla="*/ 0 h 325"/>
                    <a:gd name="T6" fmla="*/ 45 w 102"/>
                    <a:gd name="T7" fmla="*/ 11 h 325"/>
                    <a:gd name="T8" fmla="*/ 45 w 102"/>
                    <a:gd name="T9" fmla="*/ 305 h 325"/>
                    <a:gd name="T10" fmla="*/ 102 w 102"/>
                    <a:gd name="T11" fmla="*/ 305 h 325"/>
                    <a:gd name="T12" fmla="*/ 102 w 102"/>
                    <a:gd name="T13" fmla="*/ 325 h 325"/>
                    <a:gd name="T14" fmla="*/ 35 w 102"/>
                    <a:gd name="T15" fmla="*/ 325 h 325"/>
                    <a:gd name="T16" fmla="*/ 25 w 102"/>
                    <a:gd name="T17" fmla="*/ 325 h 325"/>
                    <a:gd name="T18" fmla="*/ 25 w 102"/>
                    <a:gd name="T19" fmla="*/ 315 h 325"/>
                    <a:gd name="T20" fmla="*/ 25 w 102"/>
                    <a:gd name="T21" fmla="*/ 22 h 325"/>
                    <a:gd name="T22" fmla="*/ 2 w 102"/>
                    <a:gd name="T23" fmla="*/ 24 h 325"/>
                    <a:gd name="T24" fmla="*/ 0 w 102"/>
                    <a:gd name="T25" fmla="*/ 4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2" h="325">
                      <a:moveTo>
                        <a:pt x="0" y="4"/>
                      </a:moveTo>
                      <a:lnTo>
                        <a:pt x="34" y="1"/>
                      </a:lnTo>
                      <a:lnTo>
                        <a:pt x="45" y="0"/>
                      </a:lnTo>
                      <a:lnTo>
                        <a:pt x="45" y="11"/>
                      </a:lnTo>
                      <a:lnTo>
                        <a:pt x="45" y="305"/>
                      </a:lnTo>
                      <a:lnTo>
                        <a:pt x="102" y="305"/>
                      </a:lnTo>
                      <a:lnTo>
                        <a:pt x="102" y="325"/>
                      </a:lnTo>
                      <a:lnTo>
                        <a:pt x="35" y="325"/>
                      </a:lnTo>
                      <a:lnTo>
                        <a:pt x="25" y="325"/>
                      </a:lnTo>
                      <a:lnTo>
                        <a:pt x="25" y="315"/>
                      </a:lnTo>
                      <a:lnTo>
                        <a:pt x="25" y="22"/>
                      </a:lnTo>
                      <a:lnTo>
                        <a:pt x="2" y="2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8" name="Freeform 192"/>
                <p:cNvSpPr>
                  <a:spLocks/>
                </p:cNvSpPr>
                <p:nvPr/>
              </p:nvSpPr>
              <p:spPr bwMode="auto">
                <a:xfrm>
                  <a:off x="4825683" y="3898906"/>
                  <a:ext cx="26696" cy="87554"/>
                </a:xfrm>
                <a:custGeom>
                  <a:avLst/>
                  <a:gdLst>
                    <a:gd name="T0" fmla="*/ 102 w 102"/>
                    <a:gd name="T1" fmla="*/ 20 h 336"/>
                    <a:gd name="T2" fmla="*/ 77 w 102"/>
                    <a:gd name="T3" fmla="*/ 22 h 336"/>
                    <a:gd name="T4" fmla="*/ 77 w 102"/>
                    <a:gd name="T5" fmla="*/ 326 h 336"/>
                    <a:gd name="T6" fmla="*/ 77 w 102"/>
                    <a:gd name="T7" fmla="*/ 336 h 336"/>
                    <a:gd name="T8" fmla="*/ 68 w 102"/>
                    <a:gd name="T9" fmla="*/ 336 h 336"/>
                    <a:gd name="T10" fmla="*/ 1 w 102"/>
                    <a:gd name="T11" fmla="*/ 336 h 336"/>
                    <a:gd name="T12" fmla="*/ 0 w 102"/>
                    <a:gd name="T13" fmla="*/ 316 h 336"/>
                    <a:gd name="T14" fmla="*/ 57 w 102"/>
                    <a:gd name="T15" fmla="*/ 316 h 336"/>
                    <a:gd name="T16" fmla="*/ 57 w 102"/>
                    <a:gd name="T17" fmla="*/ 12 h 336"/>
                    <a:gd name="T18" fmla="*/ 57 w 102"/>
                    <a:gd name="T19" fmla="*/ 2 h 336"/>
                    <a:gd name="T20" fmla="*/ 67 w 102"/>
                    <a:gd name="T21" fmla="*/ 2 h 336"/>
                    <a:gd name="T22" fmla="*/ 100 w 102"/>
                    <a:gd name="T23" fmla="*/ 0 h 336"/>
                    <a:gd name="T24" fmla="*/ 102 w 102"/>
                    <a:gd name="T25" fmla="*/ 20 h 3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2" h="336">
                      <a:moveTo>
                        <a:pt x="102" y="20"/>
                      </a:moveTo>
                      <a:lnTo>
                        <a:pt x="77" y="22"/>
                      </a:lnTo>
                      <a:lnTo>
                        <a:pt x="77" y="326"/>
                      </a:lnTo>
                      <a:lnTo>
                        <a:pt x="77" y="336"/>
                      </a:lnTo>
                      <a:lnTo>
                        <a:pt x="68" y="336"/>
                      </a:lnTo>
                      <a:lnTo>
                        <a:pt x="1" y="336"/>
                      </a:lnTo>
                      <a:lnTo>
                        <a:pt x="0" y="316"/>
                      </a:lnTo>
                      <a:lnTo>
                        <a:pt x="57" y="316"/>
                      </a:lnTo>
                      <a:lnTo>
                        <a:pt x="57" y="12"/>
                      </a:lnTo>
                      <a:lnTo>
                        <a:pt x="57" y="2"/>
                      </a:lnTo>
                      <a:lnTo>
                        <a:pt x="67" y="2"/>
                      </a:lnTo>
                      <a:lnTo>
                        <a:pt x="100" y="0"/>
                      </a:lnTo>
                      <a:lnTo>
                        <a:pt x="102" y="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79" name="Freeform 195"/>
                <p:cNvSpPr>
                  <a:spLocks/>
                </p:cNvSpPr>
                <p:nvPr/>
              </p:nvSpPr>
              <p:spPr bwMode="auto">
                <a:xfrm>
                  <a:off x="5741677" y="3897253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80 h 180"/>
                    <a:gd name="T6" fmla="*/ 38 w 140"/>
                    <a:gd name="T7" fmla="*/ 79 h 180"/>
                    <a:gd name="T8" fmla="*/ 38 w 140"/>
                    <a:gd name="T9" fmla="*/ 45 h 180"/>
                    <a:gd name="T10" fmla="*/ 54 w 140"/>
                    <a:gd name="T11" fmla="*/ 45 h 180"/>
                    <a:gd name="T12" fmla="*/ 54 w 140"/>
                    <a:gd name="T13" fmla="*/ 1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1 w 140"/>
                    <a:gd name="T19" fmla="*/ 44 h 180"/>
                    <a:gd name="T20" fmla="*/ 101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80"/>
                      </a:lnTo>
                      <a:lnTo>
                        <a:pt x="38" y="79"/>
                      </a:lnTo>
                      <a:lnTo>
                        <a:pt x="38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1" y="44"/>
                      </a:lnTo>
                      <a:lnTo>
                        <a:pt x="101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80" name="Freeform 196"/>
                <p:cNvSpPr>
                  <a:spLocks/>
                </p:cNvSpPr>
                <p:nvPr/>
              </p:nvSpPr>
              <p:spPr bwMode="auto">
                <a:xfrm>
                  <a:off x="5741677" y="3976547"/>
                  <a:ext cx="36707" cy="47907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0 h 180"/>
                    <a:gd name="T6" fmla="*/ 101 w 140"/>
                    <a:gd name="T7" fmla="*/ 101 h 180"/>
                    <a:gd name="T8" fmla="*/ 101 w 140"/>
                    <a:gd name="T9" fmla="*/ 135 h 180"/>
                    <a:gd name="T10" fmla="*/ 86 w 140"/>
                    <a:gd name="T11" fmla="*/ 135 h 180"/>
                    <a:gd name="T12" fmla="*/ 86 w 140"/>
                    <a:gd name="T13" fmla="*/ 179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8 w 140"/>
                    <a:gd name="T19" fmla="*/ 136 h 180"/>
                    <a:gd name="T20" fmla="*/ 38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0"/>
                      </a:lnTo>
                      <a:lnTo>
                        <a:pt x="101" y="101"/>
                      </a:lnTo>
                      <a:lnTo>
                        <a:pt x="101" y="135"/>
                      </a:lnTo>
                      <a:lnTo>
                        <a:pt x="86" y="135"/>
                      </a:lnTo>
                      <a:lnTo>
                        <a:pt x="86" y="179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8" y="136"/>
                      </a:lnTo>
                      <a:lnTo>
                        <a:pt x="38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81" name="Freeform 197"/>
                <p:cNvSpPr>
                  <a:spLocks/>
                </p:cNvSpPr>
                <p:nvPr/>
              </p:nvSpPr>
              <p:spPr bwMode="auto">
                <a:xfrm>
                  <a:off x="5090970" y="3897253"/>
                  <a:ext cx="36707" cy="57819"/>
                </a:xfrm>
                <a:custGeom>
                  <a:avLst/>
                  <a:gdLst>
                    <a:gd name="T0" fmla="*/ 146 w 146"/>
                    <a:gd name="T1" fmla="*/ 215 h 219"/>
                    <a:gd name="T2" fmla="*/ 0 w 146"/>
                    <a:gd name="T3" fmla="*/ 219 h 219"/>
                    <a:gd name="T4" fmla="*/ 0 w 146"/>
                    <a:gd name="T5" fmla="*/ 83 h 219"/>
                    <a:gd name="T6" fmla="*/ 40 w 146"/>
                    <a:gd name="T7" fmla="*/ 82 h 219"/>
                    <a:gd name="T8" fmla="*/ 40 w 146"/>
                    <a:gd name="T9" fmla="*/ 47 h 219"/>
                    <a:gd name="T10" fmla="*/ 56 w 146"/>
                    <a:gd name="T11" fmla="*/ 47 h 219"/>
                    <a:gd name="T12" fmla="*/ 56 w 146"/>
                    <a:gd name="T13" fmla="*/ 1 h 219"/>
                    <a:gd name="T14" fmla="*/ 90 w 146"/>
                    <a:gd name="T15" fmla="*/ 0 h 219"/>
                    <a:gd name="T16" fmla="*/ 90 w 146"/>
                    <a:gd name="T17" fmla="*/ 46 h 219"/>
                    <a:gd name="T18" fmla="*/ 106 w 146"/>
                    <a:gd name="T19" fmla="*/ 46 h 219"/>
                    <a:gd name="T20" fmla="*/ 106 w 146"/>
                    <a:gd name="T21" fmla="*/ 81 h 219"/>
                    <a:gd name="T22" fmla="*/ 146 w 146"/>
                    <a:gd name="T23" fmla="*/ 80 h 219"/>
                    <a:gd name="T24" fmla="*/ 146 w 146"/>
                    <a:gd name="T25" fmla="*/ 215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6" h="219">
                      <a:moveTo>
                        <a:pt x="146" y="215"/>
                      </a:moveTo>
                      <a:lnTo>
                        <a:pt x="0" y="219"/>
                      </a:lnTo>
                      <a:lnTo>
                        <a:pt x="0" y="83"/>
                      </a:lnTo>
                      <a:lnTo>
                        <a:pt x="40" y="82"/>
                      </a:lnTo>
                      <a:lnTo>
                        <a:pt x="40" y="47"/>
                      </a:lnTo>
                      <a:lnTo>
                        <a:pt x="56" y="47"/>
                      </a:lnTo>
                      <a:lnTo>
                        <a:pt x="56" y="1"/>
                      </a:lnTo>
                      <a:lnTo>
                        <a:pt x="90" y="0"/>
                      </a:lnTo>
                      <a:lnTo>
                        <a:pt x="90" y="46"/>
                      </a:lnTo>
                      <a:lnTo>
                        <a:pt x="106" y="46"/>
                      </a:lnTo>
                      <a:lnTo>
                        <a:pt x="106" y="81"/>
                      </a:lnTo>
                      <a:lnTo>
                        <a:pt x="146" y="80"/>
                      </a:lnTo>
                      <a:lnTo>
                        <a:pt x="146" y="215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sp>
            <p:nvSpPr>
              <p:cNvPr id="361" name="Freeform 229"/>
              <p:cNvSpPr>
                <a:spLocks/>
              </p:cNvSpPr>
              <p:nvPr/>
            </p:nvSpPr>
            <p:spPr bwMode="auto">
              <a:xfrm>
                <a:off x="4545531" y="4074867"/>
                <a:ext cx="54605" cy="117139"/>
              </a:xfrm>
              <a:custGeom>
                <a:avLst/>
                <a:gdLst>
                  <a:gd name="T0" fmla="*/ 23 w 234"/>
                  <a:gd name="T1" fmla="*/ 4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2 h 497"/>
                  <a:gd name="T10" fmla="*/ 23 w 234"/>
                  <a:gd name="T11" fmla="*/ 496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4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3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1"/>
                      <a:pt x="223" y="492"/>
                      <a:pt x="211" y="492"/>
                    </a:cubicBezTo>
                    <a:lnTo>
                      <a:pt x="23" y="496"/>
                    </a:lnTo>
                    <a:cubicBezTo>
                      <a:pt x="10" y="497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2" name="Freeform 230"/>
              <p:cNvSpPr>
                <a:spLocks/>
              </p:cNvSpPr>
              <p:nvPr/>
            </p:nvSpPr>
            <p:spPr bwMode="auto">
              <a:xfrm>
                <a:off x="4550081" y="4192006"/>
                <a:ext cx="45504" cy="15018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1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5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5" y="0"/>
                      <a:pt x="177" y="1"/>
                    </a:cubicBezTo>
                    <a:lnTo>
                      <a:pt x="16" y="4"/>
                    </a:lnTo>
                    <a:cubicBezTo>
                      <a:pt x="7" y="4"/>
                      <a:pt x="0" y="12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3" name="Freeform 231"/>
              <p:cNvSpPr>
                <a:spLocks/>
              </p:cNvSpPr>
              <p:nvPr/>
            </p:nvSpPr>
            <p:spPr bwMode="auto">
              <a:xfrm>
                <a:off x="4544014" y="4055343"/>
                <a:ext cx="56122" cy="15018"/>
              </a:xfrm>
              <a:custGeom>
                <a:avLst/>
                <a:gdLst>
                  <a:gd name="T0" fmla="*/ 15 w 241"/>
                  <a:gd name="T1" fmla="*/ 69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5 h 70"/>
                  <a:gd name="T8" fmla="*/ 225 w 241"/>
                  <a:gd name="T9" fmla="*/ 0 h 70"/>
                  <a:gd name="T10" fmla="*/ 15 w 241"/>
                  <a:gd name="T11" fmla="*/ 5 h 70"/>
                  <a:gd name="T12" fmla="*/ 0 w 241"/>
                  <a:gd name="T13" fmla="*/ 21 h 70"/>
                  <a:gd name="T14" fmla="*/ 0 w 241"/>
                  <a:gd name="T15" fmla="*/ 54 h 70"/>
                  <a:gd name="T16" fmla="*/ 15 w 241"/>
                  <a:gd name="T17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5" y="69"/>
                    </a:moveTo>
                    <a:lnTo>
                      <a:pt x="225" y="65"/>
                    </a:lnTo>
                    <a:cubicBezTo>
                      <a:pt x="234" y="65"/>
                      <a:pt x="241" y="57"/>
                      <a:pt x="241" y="49"/>
                    </a:cubicBezTo>
                    <a:lnTo>
                      <a:pt x="241" y="15"/>
                    </a:lnTo>
                    <a:cubicBezTo>
                      <a:pt x="241" y="7"/>
                      <a:pt x="234" y="0"/>
                      <a:pt x="225" y="0"/>
                    </a:cubicBezTo>
                    <a:lnTo>
                      <a:pt x="15" y="5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5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4" name="Freeform 232"/>
              <p:cNvSpPr>
                <a:spLocks/>
              </p:cNvSpPr>
              <p:nvPr/>
            </p:nvSpPr>
            <p:spPr bwMode="auto">
              <a:xfrm>
                <a:off x="4630472" y="4074867"/>
                <a:ext cx="54605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9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3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3" y="493"/>
                      <a:pt x="211" y="493"/>
                    </a:cubicBezTo>
                    <a:lnTo>
                      <a:pt x="23" y="497"/>
                    </a:lnTo>
                    <a:cubicBezTo>
                      <a:pt x="10" y="497"/>
                      <a:pt x="0" y="487"/>
                      <a:pt x="0" y="474"/>
                    </a:cubicBezTo>
                    <a:lnTo>
                      <a:pt x="0" y="29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5" name="Freeform 233"/>
              <p:cNvSpPr>
                <a:spLocks/>
              </p:cNvSpPr>
              <p:nvPr/>
            </p:nvSpPr>
            <p:spPr bwMode="auto">
              <a:xfrm>
                <a:off x="4635022" y="4192006"/>
                <a:ext cx="45504" cy="16520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6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6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6" name="Freeform 234"/>
              <p:cNvSpPr>
                <a:spLocks/>
              </p:cNvSpPr>
              <p:nvPr/>
            </p:nvSpPr>
            <p:spPr bwMode="auto">
              <a:xfrm>
                <a:off x="4628955" y="4055343"/>
                <a:ext cx="56122" cy="16520"/>
              </a:xfrm>
              <a:custGeom>
                <a:avLst/>
                <a:gdLst>
                  <a:gd name="T0" fmla="*/ 16 w 241"/>
                  <a:gd name="T1" fmla="*/ 70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6 h 70"/>
                  <a:gd name="T8" fmla="*/ 225 w 241"/>
                  <a:gd name="T9" fmla="*/ 1 h 70"/>
                  <a:gd name="T10" fmla="*/ 16 w 241"/>
                  <a:gd name="T11" fmla="*/ 5 h 70"/>
                  <a:gd name="T12" fmla="*/ 0 w 241"/>
                  <a:gd name="T13" fmla="*/ 21 h 70"/>
                  <a:gd name="T14" fmla="*/ 0 w 241"/>
                  <a:gd name="T15" fmla="*/ 55 h 70"/>
                  <a:gd name="T16" fmla="*/ 16 w 241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6" y="70"/>
                    </a:moveTo>
                    <a:lnTo>
                      <a:pt x="225" y="65"/>
                    </a:lnTo>
                    <a:cubicBezTo>
                      <a:pt x="234" y="65"/>
                      <a:pt x="241" y="58"/>
                      <a:pt x="241" y="49"/>
                    </a:cubicBezTo>
                    <a:lnTo>
                      <a:pt x="241" y="16"/>
                    </a:lnTo>
                    <a:cubicBezTo>
                      <a:pt x="241" y="7"/>
                      <a:pt x="234" y="0"/>
                      <a:pt x="225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5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7" name="Freeform 235"/>
              <p:cNvSpPr>
                <a:spLocks/>
              </p:cNvSpPr>
              <p:nvPr/>
            </p:nvSpPr>
            <p:spPr bwMode="auto">
              <a:xfrm>
                <a:off x="4733615" y="4077871"/>
                <a:ext cx="56122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2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3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2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1" y="496"/>
                      <a:pt x="0" y="486"/>
                      <a:pt x="0" y="473"/>
                    </a:cubicBezTo>
                    <a:lnTo>
                      <a:pt x="0" y="28"/>
                    </a:lnTo>
                    <a:cubicBezTo>
                      <a:pt x="0" y="15"/>
                      <a:pt x="11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8" name="Freeform 236"/>
              <p:cNvSpPr>
                <a:spLocks/>
              </p:cNvSpPr>
              <p:nvPr/>
            </p:nvSpPr>
            <p:spPr bwMode="auto">
              <a:xfrm>
                <a:off x="4738165" y="4193508"/>
                <a:ext cx="45504" cy="16520"/>
              </a:xfrm>
              <a:custGeom>
                <a:avLst/>
                <a:gdLst>
                  <a:gd name="T0" fmla="*/ 16 w 192"/>
                  <a:gd name="T1" fmla="*/ 69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9"/>
                    </a:moveTo>
                    <a:lnTo>
                      <a:pt x="176" y="65"/>
                    </a:lnTo>
                    <a:cubicBezTo>
                      <a:pt x="185" y="65"/>
                      <a:pt x="192" y="58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9" name="Freeform 237"/>
              <p:cNvSpPr>
                <a:spLocks/>
              </p:cNvSpPr>
              <p:nvPr/>
            </p:nvSpPr>
            <p:spPr bwMode="auto">
              <a:xfrm>
                <a:off x="4732098" y="4056846"/>
                <a:ext cx="57638" cy="16520"/>
              </a:xfrm>
              <a:custGeom>
                <a:avLst/>
                <a:gdLst>
                  <a:gd name="T0" fmla="*/ 16 w 242"/>
                  <a:gd name="T1" fmla="*/ 69 h 69"/>
                  <a:gd name="T2" fmla="*/ 226 w 242"/>
                  <a:gd name="T3" fmla="*/ 65 h 69"/>
                  <a:gd name="T4" fmla="*/ 242 w 242"/>
                  <a:gd name="T5" fmla="*/ 48 h 69"/>
                  <a:gd name="T6" fmla="*/ 242 w 242"/>
                  <a:gd name="T7" fmla="*/ 15 h 69"/>
                  <a:gd name="T8" fmla="*/ 226 w 242"/>
                  <a:gd name="T9" fmla="*/ 0 h 69"/>
                  <a:gd name="T10" fmla="*/ 16 w 242"/>
                  <a:gd name="T11" fmla="*/ 4 h 69"/>
                  <a:gd name="T12" fmla="*/ 0 w 242"/>
                  <a:gd name="T13" fmla="*/ 21 h 69"/>
                  <a:gd name="T14" fmla="*/ 0 w 242"/>
                  <a:gd name="T15" fmla="*/ 54 h 69"/>
                  <a:gd name="T16" fmla="*/ 16 w 24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69">
                    <a:moveTo>
                      <a:pt x="16" y="69"/>
                    </a:moveTo>
                    <a:lnTo>
                      <a:pt x="226" y="65"/>
                    </a:lnTo>
                    <a:cubicBezTo>
                      <a:pt x="234" y="64"/>
                      <a:pt x="242" y="57"/>
                      <a:pt x="242" y="48"/>
                    </a:cubicBezTo>
                    <a:lnTo>
                      <a:pt x="242" y="15"/>
                    </a:lnTo>
                    <a:cubicBezTo>
                      <a:pt x="242" y="6"/>
                      <a:pt x="234" y="0"/>
                      <a:pt x="226" y="0"/>
                    </a:cubicBezTo>
                    <a:lnTo>
                      <a:pt x="16" y="4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0" name="Freeform 238"/>
              <p:cNvSpPr>
                <a:spLocks/>
              </p:cNvSpPr>
              <p:nvPr/>
            </p:nvSpPr>
            <p:spPr bwMode="auto">
              <a:xfrm>
                <a:off x="4818556" y="4077871"/>
                <a:ext cx="56122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2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6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1" name="Freeform 239"/>
              <p:cNvSpPr>
                <a:spLocks/>
              </p:cNvSpPr>
              <p:nvPr/>
            </p:nvSpPr>
            <p:spPr bwMode="auto">
              <a:xfrm>
                <a:off x="4823105" y="4195010"/>
                <a:ext cx="45504" cy="16520"/>
              </a:xfrm>
              <a:custGeom>
                <a:avLst/>
                <a:gdLst>
                  <a:gd name="T0" fmla="*/ 16 w 192"/>
                  <a:gd name="T1" fmla="*/ 68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8"/>
                    </a:moveTo>
                    <a:lnTo>
                      <a:pt x="176" y="65"/>
                    </a:lnTo>
                    <a:cubicBezTo>
                      <a:pt x="185" y="65"/>
                      <a:pt x="192" y="57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2" name="Freeform 240"/>
              <p:cNvSpPr>
                <a:spLocks/>
              </p:cNvSpPr>
              <p:nvPr/>
            </p:nvSpPr>
            <p:spPr bwMode="auto">
              <a:xfrm>
                <a:off x="4817039" y="4058347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0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5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5" y="0"/>
                      <a:pt x="226" y="0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3" name="Freeform 241"/>
              <p:cNvSpPr>
                <a:spLocks/>
              </p:cNvSpPr>
              <p:nvPr/>
            </p:nvSpPr>
            <p:spPr bwMode="auto">
              <a:xfrm>
                <a:off x="4556149" y="4076369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4" name="Freeform 242"/>
              <p:cNvSpPr>
                <a:spLocks/>
              </p:cNvSpPr>
              <p:nvPr/>
            </p:nvSpPr>
            <p:spPr bwMode="auto">
              <a:xfrm>
                <a:off x="4556149" y="4148454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5" name="Freeform 243"/>
              <p:cNvSpPr>
                <a:spLocks/>
              </p:cNvSpPr>
              <p:nvPr/>
            </p:nvSpPr>
            <p:spPr bwMode="auto">
              <a:xfrm>
                <a:off x="4641090" y="407636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6" name="Freeform 244"/>
              <p:cNvSpPr>
                <a:spLocks/>
              </p:cNvSpPr>
              <p:nvPr/>
            </p:nvSpPr>
            <p:spPr bwMode="auto">
              <a:xfrm>
                <a:off x="4641090" y="4148454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7" name="Freeform 245"/>
              <p:cNvSpPr>
                <a:spLocks/>
              </p:cNvSpPr>
              <p:nvPr/>
            </p:nvSpPr>
            <p:spPr bwMode="auto">
              <a:xfrm>
                <a:off x="4745750" y="4077871"/>
                <a:ext cx="31854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3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8" name="Freeform 246"/>
              <p:cNvSpPr>
                <a:spLocks/>
              </p:cNvSpPr>
              <p:nvPr/>
            </p:nvSpPr>
            <p:spPr bwMode="auto">
              <a:xfrm>
                <a:off x="4745750" y="4149956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8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8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9" name="Freeform 247"/>
              <p:cNvSpPr>
                <a:spLocks/>
              </p:cNvSpPr>
              <p:nvPr/>
            </p:nvSpPr>
            <p:spPr bwMode="auto">
              <a:xfrm>
                <a:off x="4829172" y="4079372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1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1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0" name="Freeform 248"/>
              <p:cNvSpPr>
                <a:spLocks/>
              </p:cNvSpPr>
              <p:nvPr/>
            </p:nvSpPr>
            <p:spPr bwMode="auto">
              <a:xfrm>
                <a:off x="4829172" y="415296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5" name="Group 1067"/>
            <p:cNvGrpSpPr/>
            <p:nvPr/>
          </p:nvGrpSpPr>
          <p:grpSpPr>
            <a:xfrm>
              <a:off x="3790860" y="3147195"/>
              <a:ext cx="1131969" cy="157277"/>
              <a:chOff x="3571747" y="3549243"/>
              <a:chExt cx="1286245" cy="178713"/>
            </a:xfrm>
          </p:grpSpPr>
          <p:sp>
            <p:nvSpPr>
              <p:cNvPr id="315" name="Freeform 228"/>
              <p:cNvSpPr>
                <a:spLocks/>
              </p:cNvSpPr>
              <p:nvPr/>
            </p:nvSpPr>
            <p:spPr bwMode="auto">
              <a:xfrm>
                <a:off x="3571747" y="3549243"/>
                <a:ext cx="1286245" cy="178713"/>
              </a:xfrm>
              <a:custGeom>
                <a:avLst/>
                <a:gdLst>
                  <a:gd name="T0" fmla="*/ 5436 w 5436"/>
                  <a:gd name="T1" fmla="*/ 31 h 762"/>
                  <a:gd name="T2" fmla="*/ 0 w 5436"/>
                  <a:gd name="T3" fmla="*/ 0 h 762"/>
                  <a:gd name="T4" fmla="*/ 0 w 5436"/>
                  <a:gd name="T5" fmla="*/ 762 h 762"/>
                  <a:gd name="T6" fmla="*/ 5436 w 5436"/>
                  <a:gd name="T7" fmla="*/ 744 h 762"/>
                  <a:gd name="T8" fmla="*/ 5436 w 5436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62">
                    <a:moveTo>
                      <a:pt x="5436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436" y="744"/>
                    </a:lnTo>
                    <a:lnTo>
                      <a:pt x="5436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6" name="Freeform 274"/>
              <p:cNvSpPr>
                <a:spLocks/>
              </p:cNvSpPr>
              <p:nvPr/>
            </p:nvSpPr>
            <p:spPr bwMode="auto">
              <a:xfrm>
                <a:off x="3746179" y="3579279"/>
                <a:ext cx="189600" cy="121645"/>
              </a:xfrm>
              <a:custGeom>
                <a:avLst/>
                <a:gdLst>
                  <a:gd name="T0" fmla="*/ 23 w 800"/>
                  <a:gd name="T1" fmla="*/ 6 h 518"/>
                  <a:gd name="T2" fmla="*/ 777 w 800"/>
                  <a:gd name="T3" fmla="*/ 0 h 518"/>
                  <a:gd name="T4" fmla="*/ 800 w 800"/>
                  <a:gd name="T5" fmla="*/ 23 h 518"/>
                  <a:gd name="T6" fmla="*/ 800 w 800"/>
                  <a:gd name="T7" fmla="*/ 489 h 518"/>
                  <a:gd name="T8" fmla="*/ 777 w 800"/>
                  <a:gd name="T9" fmla="*/ 512 h 518"/>
                  <a:gd name="T10" fmla="*/ 23 w 800"/>
                  <a:gd name="T11" fmla="*/ 518 h 518"/>
                  <a:gd name="T12" fmla="*/ 0 w 800"/>
                  <a:gd name="T13" fmla="*/ 495 h 518"/>
                  <a:gd name="T14" fmla="*/ 0 w 800"/>
                  <a:gd name="T15" fmla="*/ 29 h 518"/>
                  <a:gd name="T16" fmla="*/ 23 w 80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0" h="518">
                    <a:moveTo>
                      <a:pt x="23" y="6"/>
                    </a:moveTo>
                    <a:lnTo>
                      <a:pt x="777" y="0"/>
                    </a:lnTo>
                    <a:cubicBezTo>
                      <a:pt x="789" y="0"/>
                      <a:pt x="800" y="10"/>
                      <a:pt x="800" y="23"/>
                    </a:cubicBezTo>
                    <a:lnTo>
                      <a:pt x="800" y="489"/>
                    </a:lnTo>
                    <a:cubicBezTo>
                      <a:pt x="800" y="501"/>
                      <a:pt x="789" y="512"/>
                      <a:pt x="777" y="512"/>
                    </a:cubicBezTo>
                    <a:lnTo>
                      <a:pt x="23" y="518"/>
                    </a:lnTo>
                    <a:cubicBezTo>
                      <a:pt x="11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1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7" name="Freeform 275"/>
              <p:cNvSpPr>
                <a:spLocks/>
              </p:cNvSpPr>
              <p:nvPr/>
            </p:nvSpPr>
            <p:spPr bwMode="auto">
              <a:xfrm>
                <a:off x="3758313" y="3657372"/>
                <a:ext cx="33370" cy="43552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8" name="Freeform 276"/>
              <p:cNvSpPr>
                <a:spLocks/>
              </p:cNvSpPr>
              <p:nvPr/>
            </p:nvSpPr>
            <p:spPr bwMode="auto">
              <a:xfrm>
                <a:off x="3805334" y="365587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" name="Freeform 277"/>
              <p:cNvSpPr>
                <a:spLocks/>
              </p:cNvSpPr>
              <p:nvPr/>
            </p:nvSpPr>
            <p:spPr bwMode="auto">
              <a:xfrm>
                <a:off x="3850838" y="365587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0" name="Freeform 278"/>
              <p:cNvSpPr>
                <a:spLocks/>
              </p:cNvSpPr>
              <p:nvPr/>
            </p:nvSpPr>
            <p:spPr bwMode="auto">
              <a:xfrm>
                <a:off x="3896342" y="3657372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1" name="Freeform 279"/>
              <p:cNvSpPr>
                <a:spLocks/>
              </p:cNvSpPr>
              <p:nvPr/>
            </p:nvSpPr>
            <p:spPr bwMode="auto">
              <a:xfrm>
                <a:off x="3758313" y="358228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2" name="Freeform 280"/>
              <p:cNvSpPr>
                <a:spLocks/>
              </p:cNvSpPr>
              <p:nvPr/>
            </p:nvSpPr>
            <p:spPr bwMode="auto">
              <a:xfrm>
                <a:off x="3805334" y="35837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3" name="Freeform 281"/>
              <p:cNvSpPr>
                <a:spLocks/>
              </p:cNvSpPr>
              <p:nvPr/>
            </p:nvSpPr>
            <p:spPr bwMode="auto">
              <a:xfrm>
                <a:off x="3850838" y="3583784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4" name="Freeform 282"/>
              <p:cNvSpPr>
                <a:spLocks/>
              </p:cNvSpPr>
              <p:nvPr/>
            </p:nvSpPr>
            <p:spPr bwMode="auto">
              <a:xfrm>
                <a:off x="3896342" y="3583784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5" name="Freeform 283"/>
              <p:cNvSpPr>
                <a:spLocks/>
              </p:cNvSpPr>
              <p:nvPr/>
            </p:nvSpPr>
            <p:spPr bwMode="auto">
              <a:xfrm>
                <a:off x="3938812" y="3580781"/>
                <a:ext cx="189600" cy="120143"/>
              </a:xfrm>
              <a:custGeom>
                <a:avLst/>
                <a:gdLst>
                  <a:gd name="T0" fmla="*/ 23 w 803"/>
                  <a:gd name="T1" fmla="*/ 2 h 514"/>
                  <a:gd name="T2" fmla="*/ 780 w 803"/>
                  <a:gd name="T3" fmla="*/ 0 h 514"/>
                  <a:gd name="T4" fmla="*/ 803 w 803"/>
                  <a:gd name="T5" fmla="*/ 23 h 514"/>
                  <a:gd name="T6" fmla="*/ 803 w 803"/>
                  <a:gd name="T7" fmla="*/ 488 h 514"/>
                  <a:gd name="T8" fmla="*/ 780 w 803"/>
                  <a:gd name="T9" fmla="*/ 512 h 514"/>
                  <a:gd name="T10" fmla="*/ 23 w 803"/>
                  <a:gd name="T11" fmla="*/ 514 h 514"/>
                  <a:gd name="T12" fmla="*/ 0 w 803"/>
                  <a:gd name="T13" fmla="*/ 491 h 514"/>
                  <a:gd name="T14" fmla="*/ 0 w 803"/>
                  <a:gd name="T15" fmla="*/ 25 h 514"/>
                  <a:gd name="T16" fmla="*/ 23 w 803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3" h="514">
                    <a:moveTo>
                      <a:pt x="23" y="2"/>
                    </a:moveTo>
                    <a:lnTo>
                      <a:pt x="780" y="0"/>
                    </a:lnTo>
                    <a:cubicBezTo>
                      <a:pt x="793" y="0"/>
                      <a:pt x="803" y="10"/>
                      <a:pt x="803" y="23"/>
                    </a:cubicBezTo>
                    <a:lnTo>
                      <a:pt x="803" y="488"/>
                    </a:lnTo>
                    <a:cubicBezTo>
                      <a:pt x="803" y="501"/>
                      <a:pt x="793" y="512"/>
                      <a:pt x="780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0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" name="Freeform 284"/>
              <p:cNvSpPr>
                <a:spLocks/>
              </p:cNvSpPr>
              <p:nvPr/>
            </p:nvSpPr>
            <p:spPr bwMode="auto">
              <a:xfrm>
                <a:off x="3949430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" name="Freeform 285"/>
              <p:cNvSpPr>
                <a:spLocks/>
              </p:cNvSpPr>
              <p:nvPr/>
            </p:nvSpPr>
            <p:spPr bwMode="auto">
              <a:xfrm>
                <a:off x="3997967" y="3657372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" name="Freeform 286"/>
              <p:cNvSpPr>
                <a:spLocks/>
              </p:cNvSpPr>
              <p:nvPr/>
            </p:nvSpPr>
            <p:spPr bwMode="auto">
              <a:xfrm>
                <a:off x="4041955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9" name="Freeform 287"/>
              <p:cNvSpPr>
                <a:spLocks/>
              </p:cNvSpPr>
              <p:nvPr/>
            </p:nvSpPr>
            <p:spPr bwMode="auto">
              <a:xfrm>
                <a:off x="4087459" y="365587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0" name="Freeform 288"/>
              <p:cNvSpPr>
                <a:spLocks/>
              </p:cNvSpPr>
              <p:nvPr/>
            </p:nvSpPr>
            <p:spPr bwMode="auto">
              <a:xfrm>
                <a:off x="3949430" y="358378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3 w 140"/>
                  <a:gd name="T11" fmla="*/ 45 h 180"/>
                  <a:gd name="T12" fmla="*/ 53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1" name="Freeform 289"/>
              <p:cNvSpPr>
                <a:spLocks/>
              </p:cNvSpPr>
              <p:nvPr/>
            </p:nvSpPr>
            <p:spPr bwMode="auto">
              <a:xfrm>
                <a:off x="3997967" y="3583784"/>
                <a:ext cx="31854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2" name="Freeform 290"/>
              <p:cNvSpPr>
                <a:spLocks/>
              </p:cNvSpPr>
              <p:nvPr/>
            </p:nvSpPr>
            <p:spPr bwMode="auto">
              <a:xfrm>
                <a:off x="4041955" y="3585286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3" name="Freeform 291"/>
              <p:cNvSpPr>
                <a:spLocks/>
              </p:cNvSpPr>
              <p:nvPr/>
            </p:nvSpPr>
            <p:spPr bwMode="auto">
              <a:xfrm>
                <a:off x="4087459" y="3585286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4" name="Freeform 292"/>
              <p:cNvSpPr>
                <a:spLocks/>
              </p:cNvSpPr>
              <p:nvPr/>
            </p:nvSpPr>
            <p:spPr bwMode="auto">
              <a:xfrm>
                <a:off x="4132962" y="3579279"/>
                <a:ext cx="188083" cy="121645"/>
              </a:xfrm>
              <a:custGeom>
                <a:avLst/>
                <a:gdLst>
                  <a:gd name="T0" fmla="*/ 23 w 790"/>
                  <a:gd name="T1" fmla="*/ 2 h 514"/>
                  <a:gd name="T2" fmla="*/ 767 w 790"/>
                  <a:gd name="T3" fmla="*/ 0 h 514"/>
                  <a:gd name="T4" fmla="*/ 790 w 790"/>
                  <a:gd name="T5" fmla="*/ 23 h 514"/>
                  <a:gd name="T6" fmla="*/ 790 w 790"/>
                  <a:gd name="T7" fmla="*/ 489 h 514"/>
                  <a:gd name="T8" fmla="*/ 767 w 790"/>
                  <a:gd name="T9" fmla="*/ 512 h 514"/>
                  <a:gd name="T10" fmla="*/ 23 w 790"/>
                  <a:gd name="T11" fmla="*/ 514 h 514"/>
                  <a:gd name="T12" fmla="*/ 0 w 790"/>
                  <a:gd name="T13" fmla="*/ 491 h 514"/>
                  <a:gd name="T14" fmla="*/ 0 w 790"/>
                  <a:gd name="T15" fmla="*/ 25 h 514"/>
                  <a:gd name="T16" fmla="*/ 23 w 790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0" h="514">
                    <a:moveTo>
                      <a:pt x="23" y="2"/>
                    </a:moveTo>
                    <a:lnTo>
                      <a:pt x="767" y="0"/>
                    </a:lnTo>
                    <a:cubicBezTo>
                      <a:pt x="780" y="0"/>
                      <a:pt x="790" y="10"/>
                      <a:pt x="790" y="23"/>
                    </a:cubicBezTo>
                    <a:lnTo>
                      <a:pt x="790" y="489"/>
                    </a:lnTo>
                    <a:cubicBezTo>
                      <a:pt x="790" y="501"/>
                      <a:pt x="780" y="512"/>
                      <a:pt x="767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1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5" name="Freeform 293"/>
              <p:cNvSpPr>
                <a:spLocks/>
              </p:cNvSpPr>
              <p:nvPr/>
            </p:nvSpPr>
            <p:spPr bwMode="auto">
              <a:xfrm>
                <a:off x="4142063" y="3655870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6" name="Freeform 294"/>
              <p:cNvSpPr>
                <a:spLocks/>
              </p:cNvSpPr>
              <p:nvPr/>
            </p:nvSpPr>
            <p:spPr bwMode="auto">
              <a:xfrm>
                <a:off x="4189084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7" name="Freeform 295"/>
              <p:cNvSpPr>
                <a:spLocks/>
              </p:cNvSpPr>
              <p:nvPr/>
            </p:nvSpPr>
            <p:spPr bwMode="auto">
              <a:xfrm>
                <a:off x="4233071" y="365737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8" name="Freeform 296"/>
              <p:cNvSpPr>
                <a:spLocks/>
              </p:cNvSpPr>
              <p:nvPr/>
            </p:nvSpPr>
            <p:spPr bwMode="auto">
              <a:xfrm>
                <a:off x="4142063" y="3585286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9" name="Freeform 297"/>
              <p:cNvSpPr>
                <a:spLocks/>
              </p:cNvSpPr>
              <p:nvPr/>
            </p:nvSpPr>
            <p:spPr bwMode="auto">
              <a:xfrm>
                <a:off x="4189084" y="358678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0" name="Freeform 298"/>
              <p:cNvSpPr>
                <a:spLocks/>
              </p:cNvSpPr>
              <p:nvPr/>
            </p:nvSpPr>
            <p:spPr bwMode="auto">
              <a:xfrm>
                <a:off x="4233071" y="3586788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1" name="Freeform 299"/>
              <p:cNvSpPr>
                <a:spLocks/>
              </p:cNvSpPr>
              <p:nvPr/>
            </p:nvSpPr>
            <p:spPr bwMode="auto">
              <a:xfrm>
                <a:off x="4275541" y="358228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2" name="Freeform 300"/>
              <p:cNvSpPr>
                <a:spLocks/>
              </p:cNvSpPr>
              <p:nvPr/>
            </p:nvSpPr>
            <p:spPr bwMode="auto">
              <a:xfrm>
                <a:off x="4275541" y="36543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3" name="Freeform 301"/>
              <p:cNvSpPr>
                <a:spLocks/>
              </p:cNvSpPr>
              <p:nvPr/>
            </p:nvSpPr>
            <p:spPr bwMode="auto">
              <a:xfrm>
                <a:off x="4612271" y="3586788"/>
                <a:ext cx="54605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4" name="Freeform 302"/>
              <p:cNvSpPr>
                <a:spLocks/>
              </p:cNvSpPr>
              <p:nvPr/>
            </p:nvSpPr>
            <p:spPr bwMode="auto">
              <a:xfrm>
                <a:off x="4548565" y="3586788"/>
                <a:ext cx="54605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5" name="Freeform 303"/>
              <p:cNvSpPr>
                <a:spLocks/>
              </p:cNvSpPr>
              <p:nvPr/>
            </p:nvSpPr>
            <p:spPr bwMode="auto">
              <a:xfrm>
                <a:off x="4622888" y="3588290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6" name="Freeform 304"/>
              <p:cNvSpPr>
                <a:spLocks/>
              </p:cNvSpPr>
              <p:nvPr/>
            </p:nvSpPr>
            <p:spPr bwMode="auto">
              <a:xfrm>
                <a:off x="4559182" y="3588290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7" name="Freeform 305"/>
              <p:cNvSpPr>
                <a:spLocks/>
              </p:cNvSpPr>
              <p:nvPr/>
            </p:nvSpPr>
            <p:spPr bwMode="auto">
              <a:xfrm>
                <a:off x="4622888" y="366037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8" name="Freeform 306"/>
              <p:cNvSpPr>
                <a:spLocks/>
              </p:cNvSpPr>
              <p:nvPr/>
            </p:nvSpPr>
            <p:spPr bwMode="auto">
              <a:xfrm>
                <a:off x="4559182" y="366037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9" name="Rectangle 309"/>
              <p:cNvSpPr>
                <a:spLocks noChangeArrowheads="1"/>
              </p:cNvSpPr>
              <p:nvPr/>
            </p:nvSpPr>
            <p:spPr bwMode="auto">
              <a:xfrm>
                <a:off x="3653654" y="3574774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0" name="Freeform 310"/>
              <p:cNvSpPr>
                <a:spLocks/>
              </p:cNvSpPr>
              <p:nvPr/>
            </p:nvSpPr>
            <p:spPr bwMode="auto">
              <a:xfrm>
                <a:off x="3673372" y="3595799"/>
                <a:ext cx="25786" cy="27032"/>
              </a:xfrm>
              <a:custGeom>
                <a:avLst/>
                <a:gdLst>
                  <a:gd name="T0" fmla="*/ 56 w 113"/>
                  <a:gd name="T1" fmla="*/ 1 h 113"/>
                  <a:gd name="T2" fmla="*/ 113 w 113"/>
                  <a:gd name="T3" fmla="*/ 57 h 113"/>
                  <a:gd name="T4" fmla="*/ 56 w 113"/>
                  <a:gd name="T5" fmla="*/ 113 h 113"/>
                  <a:gd name="T6" fmla="*/ 0 w 113"/>
                  <a:gd name="T7" fmla="*/ 56 h 113"/>
                  <a:gd name="T8" fmla="*/ 56 w 113"/>
                  <a:gd name="T9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113">
                    <a:moveTo>
                      <a:pt x="56" y="1"/>
                    </a:moveTo>
                    <a:cubicBezTo>
                      <a:pt x="87" y="1"/>
                      <a:pt x="113" y="26"/>
                      <a:pt x="113" y="57"/>
                    </a:cubicBezTo>
                    <a:cubicBezTo>
                      <a:pt x="113" y="88"/>
                      <a:pt x="87" y="113"/>
                      <a:pt x="56" y="113"/>
                    </a:cubicBezTo>
                    <a:cubicBezTo>
                      <a:pt x="25" y="113"/>
                      <a:pt x="0" y="87"/>
                      <a:pt x="0" y="56"/>
                    </a:cubicBezTo>
                    <a:cubicBezTo>
                      <a:pt x="0" y="25"/>
                      <a:pt x="25" y="0"/>
                      <a:pt x="56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1" name="Rectangle 311"/>
              <p:cNvSpPr>
                <a:spLocks noChangeArrowheads="1"/>
              </p:cNvSpPr>
              <p:nvPr/>
            </p:nvSpPr>
            <p:spPr bwMode="auto">
              <a:xfrm>
                <a:off x="4348348" y="3591293"/>
                <a:ext cx="33370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2" name="Rectangle 312"/>
              <p:cNvSpPr>
                <a:spLocks noChangeArrowheads="1"/>
              </p:cNvSpPr>
              <p:nvPr/>
            </p:nvSpPr>
            <p:spPr bwMode="auto">
              <a:xfrm>
                <a:off x="4393852" y="3591293"/>
                <a:ext cx="31854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3" name="Rectangle 313"/>
              <p:cNvSpPr>
                <a:spLocks noChangeArrowheads="1"/>
              </p:cNvSpPr>
              <p:nvPr/>
            </p:nvSpPr>
            <p:spPr bwMode="auto">
              <a:xfrm>
                <a:off x="4348348" y="3633342"/>
                <a:ext cx="33370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4" name="Rectangle 314"/>
              <p:cNvSpPr>
                <a:spLocks noChangeArrowheads="1"/>
              </p:cNvSpPr>
              <p:nvPr/>
            </p:nvSpPr>
            <p:spPr bwMode="auto">
              <a:xfrm>
                <a:off x="4393852" y="3633342"/>
                <a:ext cx="31854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5" name="Rectangle 316"/>
              <p:cNvSpPr>
                <a:spLocks noChangeArrowheads="1"/>
              </p:cNvSpPr>
              <p:nvPr/>
            </p:nvSpPr>
            <p:spPr bwMode="auto">
              <a:xfrm>
                <a:off x="4689627" y="3586788"/>
                <a:ext cx="31854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6" name="Rectangle 317"/>
              <p:cNvSpPr>
                <a:spLocks noChangeArrowheads="1"/>
              </p:cNvSpPr>
              <p:nvPr/>
            </p:nvSpPr>
            <p:spPr bwMode="auto">
              <a:xfrm>
                <a:off x="4733615" y="3586788"/>
                <a:ext cx="33370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7" name="Rectangle 318"/>
              <p:cNvSpPr>
                <a:spLocks noChangeArrowheads="1"/>
              </p:cNvSpPr>
              <p:nvPr/>
            </p:nvSpPr>
            <p:spPr bwMode="auto">
              <a:xfrm>
                <a:off x="4689627" y="3663379"/>
                <a:ext cx="31854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8" name="Rectangle 319"/>
              <p:cNvSpPr>
                <a:spLocks noChangeArrowheads="1"/>
              </p:cNvSpPr>
              <p:nvPr/>
            </p:nvSpPr>
            <p:spPr bwMode="auto">
              <a:xfrm>
                <a:off x="4733615" y="3663379"/>
                <a:ext cx="33370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6" name="Group 1112"/>
            <p:cNvGrpSpPr/>
            <p:nvPr/>
          </p:nvGrpSpPr>
          <p:grpSpPr>
            <a:xfrm>
              <a:off x="3790860" y="3305794"/>
              <a:ext cx="1131969" cy="161242"/>
              <a:chOff x="3571747" y="3729458"/>
              <a:chExt cx="1286245" cy="183217"/>
            </a:xfrm>
          </p:grpSpPr>
          <p:sp>
            <p:nvSpPr>
              <p:cNvPr id="284" name="Freeform 227"/>
              <p:cNvSpPr>
                <a:spLocks/>
              </p:cNvSpPr>
              <p:nvPr/>
            </p:nvSpPr>
            <p:spPr bwMode="auto">
              <a:xfrm>
                <a:off x="3571747" y="3729458"/>
                <a:ext cx="1286245" cy="183217"/>
              </a:xfrm>
              <a:custGeom>
                <a:avLst/>
                <a:gdLst>
                  <a:gd name="T0" fmla="*/ 5436 w 5436"/>
                  <a:gd name="T1" fmla="*/ 0 h 781"/>
                  <a:gd name="T2" fmla="*/ 0 w 5436"/>
                  <a:gd name="T3" fmla="*/ 19 h 781"/>
                  <a:gd name="T4" fmla="*/ 0 w 5436"/>
                  <a:gd name="T5" fmla="*/ 781 h 781"/>
                  <a:gd name="T6" fmla="*/ 5436 w 5436"/>
                  <a:gd name="T7" fmla="*/ 713 h 781"/>
                  <a:gd name="T8" fmla="*/ 5436 w 5436"/>
                  <a:gd name="T9" fmla="*/ 0 h 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81">
                    <a:moveTo>
                      <a:pt x="5436" y="0"/>
                    </a:moveTo>
                    <a:lnTo>
                      <a:pt x="0" y="19"/>
                    </a:lnTo>
                    <a:lnTo>
                      <a:pt x="0" y="781"/>
                    </a:lnTo>
                    <a:lnTo>
                      <a:pt x="5436" y="713"/>
                    </a:lnTo>
                    <a:lnTo>
                      <a:pt x="543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5" name="Freeform 249"/>
              <p:cNvSpPr>
                <a:spLocks/>
              </p:cNvSpPr>
              <p:nvPr/>
            </p:nvSpPr>
            <p:spPr bwMode="auto">
              <a:xfrm>
                <a:off x="4142063" y="3745977"/>
                <a:ext cx="574867" cy="120143"/>
              </a:xfrm>
              <a:custGeom>
                <a:avLst/>
                <a:gdLst>
                  <a:gd name="T0" fmla="*/ 23 w 2430"/>
                  <a:gd name="T1" fmla="*/ 5 h 517"/>
                  <a:gd name="T2" fmla="*/ 2407 w 2430"/>
                  <a:gd name="T3" fmla="*/ 0 h 517"/>
                  <a:gd name="T4" fmla="*/ 2430 w 2430"/>
                  <a:gd name="T5" fmla="*/ 22 h 517"/>
                  <a:gd name="T6" fmla="*/ 2430 w 2430"/>
                  <a:gd name="T7" fmla="*/ 488 h 517"/>
                  <a:gd name="T8" fmla="*/ 2407 w 2430"/>
                  <a:gd name="T9" fmla="*/ 512 h 517"/>
                  <a:gd name="T10" fmla="*/ 23 w 2430"/>
                  <a:gd name="T11" fmla="*/ 517 h 517"/>
                  <a:gd name="T12" fmla="*/ 0 w 2430"/>
                  <a:gd name="T13" fmla="*/ 495 h 517"/>
                  <a:gd name="T14" fmla="*/ 0 w 2430"/>
                  <a:gd name="T15" fmla="*/ 29 h 517"/>
                  <a:gd name="T16" fmla="*/ 23 w 2430"/>
                  <a:gd name="T17" fmla="*/ 5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7">
                    <a:moveTo>
                      <a:pt x="23" y="5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2"/>
                    </a:cubicBezTo>
                    <a:lnTo>
                      <a:pt x="2430" y="488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7"/>
                    </a:lnTo>
                    <a:cubicBezTo>
                      <a:pt x="10" y="517"/>
                      <a:pt x="0" y="507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6" name="Freeform 250"/>
              <p:cNvSpPr>
                <a:spLocks/>
              </p:cNvSpPr>
              <p:nvPr/>
            </p:nvSpPr>
            <p:spPr bwMode="auto">
              <a:xfrm>
                <a:off x="4154198" y="382407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7" name="Freeform 251"/>
              <p:cNvSpPr>
                <a:spLocks/>
              </p:cNvSpPr>
              <p:nvPr/>
            </p:nvSpPr>
            <p:spPr bwMode="auto">
              <a:xfrm>
                <a:off x="4345314" y="38225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8" name="Freeform 252"/>
              <p:cNvSpPr>
                <a:spLocks/>
              </p:cNvSpPr>
              <p:nvPr/>
            </p:nvSpPr>
            <p:spPr bwMode="auto">
              <a:xfrm>
                <a:off x="4537948" y="382106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9" name="Freeform 253"/>
              <p:cNvSpPr>
                <a:spLocks/>
              </p:cNvSpPr>
              <p:nvPr/>
            </p:nvSpPr>
            <p:spPr bwMode="auto">
              <a:xfrm>
                <a:off x="4201218" y="382106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0" name="Freeform 254"/>
              <p:cNvSpPr>
                <a:spLocks/>
              </p:cNvSpPr>
              <p:nvPr/>
            </p:nvSpPr>
            <p:spPr bwMode="auto">
              <a:xfrm>
                <a:off x="4393852" y="3822568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1" name="Freeform 255"/>
              <p:cNvSpPr>
                <a:spLocks/>
              </p:cNvSpPr>
              <p:nvPr/>
            </p:nvSpPr>
            <p:spPr bwMode="auto">
              <a:xfrm>
                <a:off x="4584969" y="38225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2" name="Freeform 256"/>
              <p:cNvSpPr>
                <a:spLocks/>
              </p:cNvSpPr>
              <p:nvPr/>
            </p:nvSpPr>
            <p:spPr bwMode="auto">
              <a:xfrm>
                <a:off x="4246722" y="382106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3" name="Freeform 257"/>
              <p:cNvSpPr>
                <a:spLocks/>
              </p:cNvSpPr>
              <p:nvPr/>
            </p:nvSpPr>
            <p:spPr bwMode="auto">
              <a:xfrm>
                <a:off x="4437839" y="3822568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4" name="Freeform 258"/>
              <p:cNvSpPr>
                <a:spLocks/>
              </p:cNvSpPr>
              <p:nvPr/>
            </p:nvSpPr>
            <p:spPr bwMode="auto">
              <a:xfrm>
                <a:off x="4628955" y="382256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5" name="Freeform 259"/>
              <p:cNvSpPr>
                <a:spLocks/>
              </p:cNvSpPr>
              <p:nvPr/>
            </p:nvSpPr>
            <p:spPr bwMode="auto">
              <a:xfrm>
                <a:off x="4292226" y="3822568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6" name="Freeform 260"/>
              <p:cNvSpPr>
                <a:spLocks/>
              </p:cNvSpPr>
              <p:nvPr/>
            </p:nvSpPr>
            <p:spPr bwMode="auto">
              <a:xfrm>
                <a:off x="4483342" y="3821066"/>
                <a:ext cx="33370" cy="42050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6 h 181"/>
                  <a:gd name="T18" fmla="*/ 39 w 140"/>
                  <a:gd name="T19" fmla="*/ 137 h 181"/>
                  <a:gd name="T20" fmla="*/ 39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7" name="Freeform 261"/>
              <p:cNvSpPr>
                <a:spLocks/>
              </p:cNvSpPr>
              <p:nvPr/>
            </p:nvSpPr>
            <p:spPr bwMode="auto">
              <a:xfrm>
                <a:off x="4154198" y="374747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8" name="Freeform 262"/>
              <p:cNvSpPr>
                <a:spLocks/>
              </p:cNvSpPr>
              <p:nvPr/>
            </p:nvSpPr>
            <p:spPr bwMode="auto">
              <a:xfrm>
                <a:off x="4345314" y="374898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9" name="Freeform 263"/>
              <p:cNvSpPr>
                <a:spLocks/>
              </p:cNvSpPr>
              <p:nvPr/>
            </p:nvSpPr>
            <p:spPr bwMode="auto">
              <a:xfrm>
                <a:off x="4537948" y="3750482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0" name="Freeform 264"/>
              <p:cNvSpPr>
                <a:spLocks/>
              </p:cNvSpPr>
              <p:nvPr/>
            </p:nvSpPr>
            <p:spPr bwMode="auto">
              <a:xfrm>
                <a:off x="4201218" y="374898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1" name="Freeform 265"/>
              <p:cNvSpPr>
                <a:spLocks/>
              </p:cNvSpPr>
              <p:nvPr/>
            </p:nvSpPr>
            <p:spPr bwMode="auto">
              <a:xfrm>
                <a:off x="4393852" y="3750482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2" name="Freeform 266"/>
              <p:cNvSpPr>
                <a:spLocks/>
              </p:cNvSpPr>
              <p:nvPr/>
            </p:nvSpPr>
            <p:spPr bwMode="auto">
              <a:xfrm>
                <a:off x="4584969" y="375198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3" name="Freeform 267"/>
              <p:cNvSpPr>
                <a:spLocks/>
              </p:cNvSpPr>
              <p:nvPr/>
            </p:nvSpPr>
            <p:spPr bwMode="auto">
              <a:xfrm>
                <a:off x="4246722" y="374898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4" name="Freeform 268"/>
              <p:cNvSpPr>
                <a:spLocks/>
              </p:cNvSpPr>
              <p:nvPr/>
            </p:nvSpPr>
            <p:spPr bwMode="auto">
              <a:xfrm>
                <a:off x="4437839" y="375048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5" name="Freeform 269"/>
              <p:cNvSpPr>
                <a:spLocks/>
              </p:cNvSpPr>
              <p:nvPr/>
            </p:nvSpPr>
            <p:spPr bwMode="auto">
              <a:xfrm>
                <a:off x="4628955" y="37519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6" name="Freeform 270"/>
              <p:cNvSpPr>
                <a:spLocks/>
              </p:cNvSpPr>
              <p:nvPr/>
            </p:nvSpPr>
            <p:spPr bwMode="auto">
              <a:xfrm>
                <a:off x="4292226" y="3748981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7" name="Freeform 271"/>
              <p:cNvSpPr>
                <a:spLocks/>
              </p:cNvSpPr>
              <p:nvPr/>
            </p:nvSpPr>
            <p:spPr bwMode="auto">
              <a:xfrm>
                <a:off x="4483342" y="375048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8" name="Freeform 272"/>
              <p:cNvSpPr>
                <a:spLocks/>
              </p:cNvSpPr>
              <p:nvPr/>
            </p:nvSpPr>
            <p:spPr bwMode="auto">
              <a:xfrm>
                <a:off x="4672943" y="3747479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9" name="Freeform 273"/>
              <p:cNvSpPr>
                <a:spLocks/>
              </p:cNvSpPr>
              <p:nvPr/>
            </p:nvSpPr>
            <p:spPr bwMode="auto">
              <a:xfrm>
                <a:off x="4672943" y="3819564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0" name="Rectangle 307"/>
              <p:cNvSpPr>
                <a:spLocks noChangeArrowheads="1"/>
              </p:cNvSpPr>
              <p:nvPr/>
            </p:nvSpPr>
            <p:spPr bwMode="auto">
              <a:xfrm>
                <a:off x="4058639" y="3742973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1" name="Oval 308"/>
              <p:cNvSpPr>
                <a:spLocks noChangeArrowheads="1"/>
              </p:cNvSpPr>
              <p:nvPr/>
            </p:nvSpPr>
            <p:spPr bwMode="auto">
              <a:xfrm>
                <a:off x="4078358" y="3763998"/>
                <a:ext cx="25786" cy="25531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2" name="Rectangle 315"/>
              <p:cNvSpPr>
                <a:spLocks noChangeArrowheads="1"/>
              </p:cNvSpPr>
              <p:nvPr/>
            </p:nvSpPr>
            <p:spPr bwMode="auto">
              <a:xfrm>
                <a:off x="3611184" y="3753486"/>
                <a:ext cx="183533" cy="555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3" name="Rectangle 320"/>
              <p:cNvSpPr>
                <a:spLocks noChangeArrowheads="1"/>
              </p:cNvSpPr>
              <p:nvPr/>
            </p:nvSpPr>
            <p:spPr bwMode="auto">
              <a:xfrm>
                <a:off x="4766984" y="3760995"/>
                <a:ext cx="19719" cy="84100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4" name="Freeform 321"/>
              <p:cNvSpPr>
                <a:spLocks/>
              </p:cNvSpPr>
              <p:nvPr/>
            </p:nvSpPr>
            <p:spPr bwMode="auto">
              <a:xfrm>
                <a:off x="4756366" y="3789529"/>
                <a:ext cx="39436" cy="27032"/>
              </a:xfrm>
              <a:custGeom>
                <a:avLst/>
                <a:gdLst>
                  <a:gd name="T0" fmla="*/ 167 w 167"/>
                  <a:gd name="T1" fmla="*/ 0 h 118"/>
                  <a:gd name="T2" fmla="*/ 167 w 167"/>
                  <a:gd name="T3" fmla="*/ 118 h 118"/>
                  <a:gd name="T4" fmla="*/ 0 w 167"/>
                  <a:gd name="T5" fmla="*/ 117 h 118"/>
                  <a:gd name="T6" fmla="*/ 0 w 167"/>
                  <a:gd name="T7" fmla="*/ 0 h 118"/>
                  <a:gd name="T8" fmla="*/ 167 w 167"/>
                  <a:gd name="T9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118">
                    <a:moveTo>
                      <a:pt x="167" y="0"/>
                    </a:moveTo>
                    <a:lnTo>
                      <a:pt x="167" y="118"/>
                    </a:lnTo>
                    <a:lnTo>
                      <a:pt x="0" y="117"/>
                    </a:lnTo>
                    <a:lnTo>
                      <a:pt x="0" y="0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7" name="Group 1144"/>
            <p:cNvGrpSpPr/>
            <p:nvPr/>
          </p:nvGrpSpPr>
          <p:grpSpPr>
            <a:xfrm>
              <a:off x="3801539" y="3737975"/>
              <a:ext cx="1165340" cy="161242"/>
              <a:chOff x="3583881" y="4220540"/>
              <a:chExt cx="1324165" cy="183217"/>
            </a:xfrm>
          </p:grpSpPr>
          <p:sp>
            <p:nvSpPr>
              <p:cNvPr id="182" name="Freeform 93"/>
              <p:cNvSpPr>
                <a:spLocks/>
              </p:cNvSpPr>
              <p:nvPr/>
            </p:nvSpPr>
            <p:spPr bwMode="auto">
              <a:xfrm>
                <a:off x="3583881" y="4220540"/>
                <a:ext cx="1324165" cy="183217"/>
              </a:xfrm>
              <a:custGeom>
                <a:avLst/>
                <a:gdLst>
                  <a:gd name="T0" fmla="*/ 5602 w 5602"/>
                  <a:gd name="T1" fmla="*/ 0 h 781"/>
                  <a:gd name="T2" fmla="*/ 0 w 5602"/>
                  <a:gd name="T3" fmla="*/ 19 h 781"/>
                  <a:gd name="T4" fmla="*/ 0 w 5602"/>
                  <a:gd name="T5" fmla="*/ 781 h 781"/>
                  <a:gd name="T6" fmla="*/ 5602 w 5602"/>
                  <a:gd name="T7" fmla="*/ 713 h 781"/>
                  <a:gd name="T8" fmla="*/ 5602 w 5602"/>
                  <a:gd name="T9" fmla="*/ 0 h 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781">
                    <a:moveTo>
                      <a:pt x="5602" y="0"/>
                    </a:moveTo>
                    <a:lnTo>
                      <a:pt x="0" y="19"/>
                    </a:lnTo>
                    <a:lnTo>
                      <a:pt x="0" y="781"/>
                    </a:lnTo>
                    <a:lnTo>
                      <a:pt x="5602" y="71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3" name="Freeform 95"/>
              <p:cNvSpPr>
                <a:spLocks/>
              </p:cNvSpPr>
              <p:nvPr/>
            </p:nvSpPr>
            <p:spPr bwMode="auto">
              <a:xfrm>
                <a:off x="3925162" y="4256360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4" name="Freeform 96"/>
              <p:cNvSpPr>
                <a:spLocks/>
              </p:cNvSpPr>
              <p:nvPr/>
            </p:nvSpPr>
            <p:spPr bwMode="auto">
              <a:xfrm>
                <a:off x="3937296" y="433295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5" name="Freeform 97"/>
              <p:cNvSpPr>
                <a:spLocks/>
              </p:cNvSpPr>
              <p:nvPr/>
            </p:nvSpPr>
            <p:spPr bwMode="auto">
              <a:xfrm>
                <a:off x="4128413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6" name="Freeform 98"/>
              <p:cNvSpPr>
                <a:spLocks/>
              </p:cNvSpPr>
              <p:nvPr/>
            </p:nvSpPr>
            <p:spPr bwMode="auto">
              <a:xfrm>
                <a:off x="4319530" y="433144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7" name="Freeform 99"/>
              <p:cNvSpPr>
                <a:spLocks/>
              </p:cNvSpPr>
              <p:nvPr/>
            </p:nvSpPr>
            <p:spPr bwMode="auto">
              <a:xfrm>
                <a:off x="3984316" y="433144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8" name="Freeform 100"/>
              <p:cNvSpPr>
                <a:spLocks/>
              </p:cNvSpPr>
              <p:nvPr/>
            </p:nvSpPr>
            <p:spPr bwMode="auto">
              <a:xfrm>
                <a:off x="4175434" y="433295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9" name="Freeform 101"/>
              <p:cNvSpPr>
                <a:spLocks/>
              </p:cNvSpPr>
              <p:nvPr/>
            </p:nvSpPr>
            <p:spPr bwMode="auto">
              <a:xfrm>
                <a:off x="4366550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0" name="Freeform 102"/>
              <p:cNvSpPr>
                <a:spLocks/>
              </p:cNvSpPr>
              <p:nvPr/>
            </p:nvSpPr>
            <p:spPr bwMode="auto">
              <a:xfrm>
                <a:off x="4029821" y="4331449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1" name="Freeform 103"/>
              <p:cNvSpPr>
                <a:spLocks/>
              </p:cNvSpPr>
              <p:nvPr/>
            </p:nvSpPr>
            <p:spPr bwMode="auto">
              <a:xfrm>
                <a:off x="4220937" y="433295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2" name="Freeform 104"/>
              <p:cNvSpPr>
                <a:spLocks/>
              </p:cNvSpPr>
              <p:nvPr/>
            </p:nvSpPr>
            <p:spPr bwMode="auto">
              <a:xfrm>
                <a:off x="4412054" y="433295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3" name="Freeform 105"/>
              <p:cNvSpPr>
                <a:spLocks/>
              </p:cNvSpPr>
              <p:nvPr/>
            </p:nvSpPr>
            <p:spPr bwMode="auto">
              <a:xfrm>
                <a:off x="4073808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4" name="Freeform 106"/>
              <p:cNvSpPr>
                <a:spLocks/>
              </p:cNvSpPr>
              <p:nvPr/>
            </p:nvSpPr>
            <p:spPr bwMode="auto">
              <a:xfrm>
                <a:off x="4264926" y="4331449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5" name="Freeform 107"/>
              <p:cNvSpPr>
                <a:spLocks/>
              </p:cNvSpPr>
              <p:nvPr/>
            </p:nvSpPr>
            <p:spPr bwMode="auto">
              <a:xfrm>
                <a:off x="3937296" y="425786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6" name="Freeform 108"/>
              <p:cNvSpPr>
                <a:spLocks/>
              </p:cNvSpPr>
              <p:nvPr/>
            </p:nvSpPr>
            <p:spPr bwMode="auto">
              <a:xfrm>
                <a:off x="4128413" y="4259364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7" name="Freeform 109"/>
              <p:cNvSpPr>
                <a:spLocks/>
              </p:cNvSpPr>
              <p:nvPr/>
            </p:nvSpPr>
            <p:spPr bwMode="auto">
              <a:xfrm>
                <a:off x="4319530" y="4260864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8" name="Freeform 110"/>
              <p:cNvSpPr>
                <a:spLocks/>
              </p:cNvSpPr>
              <p:nvPr/>
            </p:nvSpPr>
            <p:spPr bwMode="auto">
              <a:xfrm>
                <a:off x="3984316" y="42593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9" name="Freeform 111"/>
              <p:cNvSpPr>
                <a:spLocks/>
              </p:cNvSpPr>
              <p:nvPr/>
            </p:nvSpPr>
            <p:spPr bwMode="auto">
              <a:xfrm>
                <a:off x="4175434" y="426086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0" name="Freeform 112"/>
              <p:cNvSpPr>
                <a:spLocks/>
              </p:cNvSpPr>
              <p:nvPr/>
            </p:nvSpPr>
            <p:spPr bwMode="auto">
              <a:xfrm>
                <a:off x="4366550" y="426236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1" name="Freeform 113"/>
              <p:cNvSpPr>
                <a:spLocks/>
              </p:cNvSpPr>
              <p:nvPr/>
            </p:nvSpPr>
            <p:spPr bwMode="auto">
              <a:xfrm>
                <a:off x="4029821" y="4259364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2" name="Freeform 114"/>
              <p:cNvSpPr>
                <a:spLocks/>
              </p:cNvSpPr>
              <p:nvPr/>
            </p:nvSpPr>
            <p:spPr bwMode="auto">
              <a:xfrm>
                <a:off x="4220937" y="42608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3" name="Freeform 115"/>
              <p:cNvSpPr>
                <a:spLocks/>
              </p:cNvSpPr>
              <p:nvPr/>
            </p:nvSpPr>
            <p:spPr bwMode="auto">
              <a:xfrm>
                <a:off x="4412054" y="4262367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4" name="Freeform 116"/>
              <p:cNvSpPr>
                <a:spLocks/>
              </p:cNvSpPr>
              <p:nvPr/>
            </p:nvSpPr>
            <p:spPr bwMode="auto">
              <a:xfrm>
                <a:off x="4073808" y="42593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5" name="Freeform 117"/>
              <p:cNvSpPr>
                <a:spLocks/>
              </p:cNvSpPr>
              <p:nvPr/>
            </p:nvSpPr>
            <p:spPr bwMode="auto">
              <a:xfrm>
                <a:off x="4264926" y="426086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6" name="Freeform 118"/>
              <p:cNvSpPr>
                <a:spLocks/>
              </p:cNvSpPr>
              <p:nvPr/>
            </p:nvSpPr>
            <p:spPr bwMode="auto">
              <a:xfrm>
                <a:off x="3946397" y="423833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7" name="Freeform 119"/>
              <p:cNvSpPr>
                <a:spLocks/>
              </p:cNvSpPr>
              <p:nvPr/>
            </p:nvSpPr>
            <p:spPr bwMode="auto">
              <a:xfrm>
                <a:off x="3946397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8" name="Freeform 120"/>
              <p:cNvSpPr>
                <a:spLocks/>
              </p:cNvSpPr>
              <p:nvPr/>
            </p:nvSpPr>
            <p:spPr bwMode="auto">
              <a:xfrm>
                <a:off x="3994935" y="4239840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9" name="Freeform 121"/>
              <p:cNvSpPr>
                <a:spLocks/>
              </p:cNvSpPr>
              <p:nvPr/>
            </p:nvSpPr>
            <p:spPr bwMode="auto">
              <a:xfrm>
                <a:off x="3994935" y="4379507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0" name="Freeform 122"/>
              <p:cNvSpPr>
                <a:spLocks/>
              </p:cNvSpPr>
              <p:nvPr/>
            </p:nvSpPr>
            <p:spPr bwMode="auto">
              <a:xfrm>
                <a:off x="4041955" y="423984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1" name="Freeform 123"/>
              <p:cNvSpPr>
                <a:spLocks/>
              </p:cNvSpPr>
              <p:nvPr/>
            </p:nvSpPr>
            <p:spPr bwMode="auto">
              <a:xfrm>
                <a:off x="4041955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2" name="Freeform 124"/>
              <p:cNvSpPr>
                <a:spLocks/>
              </p:cNvSpPr>
              <p:nvPr/>
            </p:nvSpPr>
            <p:spPr bwMode="auto">
              <a:xfrm>
                <a:off x="4085943" y="423984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3" name="Freeform 125"/>
              <p:cNvSpPr>
                <a:spLocks/>
              </p:cNvSpPr>
              <p:nvPr/>
            </p:nvSpPr>
            <p:spPr bwMode="auto">
              <a:xfrm>
                <a:off x="4085943" y="4381008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4" name="Oval 126"/>
              <p:cNvSpPr>
                <a:spLocks noChangeArrowheads="1"/>
              </p:cNvSpPr>
              <p:nvPr/>
            </p:nvSpPr>
            <p:spPr bwMode="auto">
              <a:xfrm>
                <a:off x="4135996" y="4238338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5" name="Oval 127"/>
              <p:cNvSpPr>
                <a:spLocks noChangeArrowheads="1"/>
              </p:cNvSpPr>
              <p:nvPr/>
            </p:nvSpPr>
            <p:spPr bwMode="auto">
              <a:xfrm>
                <a:off x="4135996" y="4379507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6" name="Freeform 128"/>
              <p:cNvSpPr>
                <a:spLocks/>
              </p:cNvSpPr>
              <p:nvPr/>
            </p:nvSpPr>
            <p:spPr bwMode="auto">
              <a:xfrm>
                <a:off x="4183018" y="4239840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7" name="Freeform 129"/>
              <p:cNvSpPr>
                <a:spLocks/>
              </p:cNvSpPr>
              <p:nvPr/>
            </p:nvSpPr>
            <p:spPr bwMode="auto">
              <a:xfrm>
                <a:off x="4183018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8" name="Freeform 130"/>
              <p:cNvSpPr>
                <a:spLocks/>
              </p:cNvSpPr>
              <p:nvPr/>
            </p:nvSpPr>
            <p:spPr bwMode="auto">
              <a:xfrm>
                <a:off x="4230038" y="423984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9" name="Freeform 131"/>
              <p:cNvSpPr>
                <a:spLocks/>
              </p:cNvSpPr>
              <p:nvPr/>
            </p:nvSpPr>
            <p:spPr bwMode="auto">
              <a:xfrm>
                <a:off x="4230038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0" name="Freeform 132"/>
              <p:cNvSpPr>
                <a:spLocks/>
              </p:cNvSpPr>
              <p:nvPr/>
            </p:nvSpPr>
            <p:spPr bwMode="auto">
              <a:xfrm>
                <a:off x="4275542" y="423984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1" name="Freeform 133"/>
              <p:cNvSpPr>
                <a:spLocks/>
              </p:cNvSpPr>
              <p:nvPr/>
            </p:nvSpPr>
            <p:spPr bwMode="auto">
              <a:xfrm>
                <a:off x="4275542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2" name="Freeform 134"/>
              <p:cNvSpPr>
                <a:spLocks/>
              </p:cNvSpPr>
              <p:nvPr/>
            </p:nvSpPr>
            <p:spPr bwMode="auto">
              <a:xfrm>
                <a:off x="4333181" y="423833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3" name="Freeform 135"/>
              <p:cNvSpPr>
                <a:spLocks/>
              </p:cNvSpPr>
              <p:nvPr/>
            </p:nvSpPr>
            <p:spPr bwMode="auto">
              <a:xfrm>
                <a:off x="4333181" y="4379507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4" name="Freeform 136"/>
              <p:cNvSpPr>
                <a:spLocks/>
              </p:cNvSpPr>
              <p:nvPr/>
            </p:nvSpPr>
            <p:spPr bwMode="auto">
              <a:xfrm>
                <a:off x="4375651" y="4238338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5" name="Freeform 137"/>
              <p:cNvSpPr>
                <a:spLocks/>
              </p:cNvSpPr>
              <p:nvPr/>
            </p:nvSpPr>
            <p:spPr bwMode="auto">
              <a:xfrm>
                <a:off x="4375651" y="43795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6" name="Freeform 138"/>
              <p:cNvSpPr>
                <a:spLocks/>
              </p:cNvSpPr>
              <p:nvPr/>
            </p:nvSpPr>
            <p:spPr bwMode="auto">
              <a:xfrm>
                <a:off x="4422672" y="4239840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7" name="Freeform 139"/>
              <p:cNvSpPr>
                <a:spLocks/>
              </p:cNvSpPr>
              <p:nvPr/>
            </p:nvSpPr>
            <p:spPr bwMode="auto">
              <a:xfrm>
                <a:off x="4422672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8" name="Freeform 140"/>
              <p:cNvSpPr>
                <a:spLocks/>
              </p:cNvSpPr>
              <p:nvPr/>
            </p:nvSpPr>
            <p:spPr bwMode="auto">
              <a:xfrm>
                <a:off x="4465143" y="4239840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9" name="Freeform 141"/>
              <p:cNvSpPr>
                <a:spLocks/>
              </p:cNvSpPr>
              <p:nvPr/>
            </p:nvSpPr>
            <p:spPr bwMode="auto">
              <a:xfrm>
                <a:off x="4465143" y="43795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0" name="Freeform 142"/>
              <p:cNvSpPr>
                <a:spLocks/>
              </p:cNvSpPr>
              <p:nvPr/>
            </p:nvSpPr>
            <p:spPr bwMode="auto">
              <a:xfrm>
                <a:off x="3853872" y="4248851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1" name="Freeform 143"/>
              <p:cNvSpPr>
                <a:spLocks/>
              </p:cNvSpPr>
              <p:nvPr/>
            </p:nvSpPr>
            <p:spPr bwMode="auto">
              <a:xfrm>
                <a:off x="3855389" y="4328446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2" name="Freeform 144"/>
              <p:cNvSpPr>
                <a:spLocks/>
              </p:cNvSpPr>
              <p:nvPr/>
            </p:nvSpPr>
            <p:spPr bwMode="auto">
              <a:xfrm>
                <a:off x="3589949" y="4259364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3" name="Freeform 145"/>
              <p:cNvSpPr>
                <a:spLocks/>
              </p:cNvSpPr>
              <p:nvPr/>
            </p:nvSpPr>
            <p:spPr bwMode="auto">
              <a:xfrm>
                <a:off x="3589949" y="4284894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4" name="Freeform 146"/>
              <p:cNvSpPr>
                <a:spLocks/>
              </p:cNvSpPr>
              <p:nvPr/>
            </p:nvSpPr>
            <p:spPr bwMode="auto">
              <a:xfrm>
                <a:off x="3589949" y="4331449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5" name="Freeform 147"/>
              <p:cNvSpPr>
                <a:spLocks/>
              </p:cNvSpPr>
              <p:nvPr/>
            </p:nvSpPr>
            <p:spPr bwMode="auto">
              <a:xfrm>
                <a:off x="3646071" y="4259364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6" name="Freeform 148"/>
              <p:cNvSpPr>
                <a:spLocks/>
              </p:cNvSpPr>
              <p:nvPr/>
            </p:nvSpPr>
            <p:spPr bwMode="auto">
              <a:xfrm>
                <a:off x="3644554" y="427137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7" name="Freeform 149"/>
              <p:cNvSpPr>
                <a:spLocks/>
              </p:cNvSpPr>
              <p:nvPr/>
            </p:nvSpPr>
            <p:spPr bwMode="auto">
              <a:xfrm>
                <a:off x="3664273" y="4259364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8" name="Freeform 150"/>
              <p:cNvSpPr>
                <a:spLocks/>
              </p:cNvSpPr>
              <p:nvPr/>
            </p:nvSpPr>
            <p:spPr bwMode="auto">
              <a:xfrm>
                <a:off x="3661239" y="427137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9" name="Freeform 151"/>
              <p:cNvSpPr>
                <a:spLocks/>
              </p:cNvSpPr>
              <p:nvPr/>
            </p:nvSpPr>
            <p:spPr bwMode="auto">
              <a:xfrm>
                <a:off x="3680957" y="425936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0" name="Freeform 152"/>
              <p:cNvSpPr>
                <a:spLocks/>
              </p:cNvSpPr>
              <p:nvPr/>
            </p:nvSpPr>
            <p:spPr bwMode="auto">
              <a:xfrm>
                <a:off x="3679441" y="4269875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1" name="Freeform 153"/>
              <p:cNvSpPr>
                <a:spLocks/>
              </p:cNvSpPr>
              <p:nvPr/>
            </p:nvSpPr>
            <p:spPr bwMode="auto">
              <a:xfrm>
                <a:off x="3699159" y="425936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2" name="Freeform 154"/>
              <p:cNvSpPr>
                <a:spLocks/>
              </p:cNvSpPr>
              <p:nvPr/>
            </p:nvSpPr>
            <p:spPr bwMode="auto">
              <a:xfrm>
                <a:off x="3697643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3" name="Freeform 155"/>
              <p:cNvSpPr>
                <a:spLocks/>
              </p:cNvSpPr>
              <p:nvPr/>
            </p:nvSpPr>
            <p:spPr bwMode="auto">
              <a:xfrm>
                <a:off x="3717360" y="425786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4" name="Freeform 156"/>
              <p:cNvSpPr>
                <a:spLocks/>
              </p:cNvSpPr>
              <p:nvPr/>
            </p:nvSpPr>
            <p:spPr bwMode="auto">
              <a:xfrm>
                <a:off x="3714326" y="4269875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5" name="Freeform 157"/>
              <p:cNvSpPr>
                <a:spLocks/>
              </p:cNvSpPr>
              <p:nvPr/>
            </p:nvSpPr>
            <p:spPr bwMode="auto">
              <a:xfrm>
                <a:off x="3735562" y="425786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6" name="Freeform 158"/>
              <p:cNvSpPr>
                <a:spLocks/>
              </p:cNvSpPr>
              <p:nvPr/>
            </p:nvSpPr>
            <p:spPr bwMode="auto">
              <a:xfrm>
                <a:off x="3732528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7" name="Freeform 159"/>
              <p:cNvSpPr>
                <a:spLocks/>
              </p:cNvSpPr>
              <p:nvPr/>
            </p:nvSpPr>
            <p:spPr bwMode="auto">
              <a:xfrm>
                <a:off x="3752247" y="4257861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8" name="Freeform 160"/>
              <p:cNvSpPr>
                <a:spLocks/>
              </p:cNvSpPr>
              <p:nvPr/>
            </p:nvSpPr>
            <p:spPr bwMode="auto">
              <a:xfrm>
                <a:off x="3750730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9" name="Freeform 161"/>
              <p:cNvSpPr>
                <a:spLocks/>
              </p:cNvSpPr>
              <p:nvPr/>
            </p:nvSpPr>
            <p:spPr bwMode="auto">
              <a:xfrm>
                <a:off x="3770449" y="4257861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0" name="Freeform 162"/>
              <p:cNvSpPr>
                <a:spLocks/>
              </p:cNvSpPr>
              <p:nvPr/>
            </p:nvSpPr>
            <p:spPr bwMode="auto">
              <a:xfrm>
                <a:off x="3768932" y="4269875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1" name="Freeform 163"/>
              <p:cNvSpPr>
                <a:spLocks/>
              </p:cNvSpPr>
              <p:nvPr/>
            </p:nvSpPr>
            <p:spPr bwMode="auto">
              <a:xfrm>
                <a:off x="3788650" y="4257861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2" name="Freeform 164"/>
              <p:cNvSpPr>
                <a:spLocks/>
              </p:cNvSpPr>
              <p:nvPr/>
            </p:nvSpPr>
            <p:spPr bwMode="auto">
              <a:xfrm>
                <a:off x="3785616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3" name="Freeform 165"/>
              <p:cNvSpPr>
                <a:spLocks/>
              </p:cNvSpPr>
              <p:nvPr/>
            </p:nvSpPr>
            <p:spPr bwMode="auto">
              <a:xfrm>
                <a:off x="3805335" y="4257861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4" name="Freeform 166"/>
              <p:cNvSpPr>
                <a:spLocks/>
              </p:cNvSpPr>
              <p:nvPr/>
            </p:nvSpPr>
            <p:spPr bwMode="auto">
              <a:xfrm>
                <a:off x="3803818" y="4269875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5" name="Rectangle 167"/>
              <p:cNvSpPr>
                <a:spLocks noChangeArrowheads="1"/>
              </p:cNvSpPr>
              <p:nvPr/>
            </p:nvSpPr>
            <p:spPr bwMode="auto">
              <a:xfrm>
                <a:off x="3823536" y="4257861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6" name="Rectangle 168"/>
              <p:cNvSpPr>
                <a:spLocks noChangeArrowheads="1"/>
              </p:cNvSpPr>
              <p:nvPr/>
            </p:nvSpPr>
            <p:spPr bwMode="auto">
              <a:xfrm>
                <a:off x="3822020" y="4269875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7" name="Freeform 169"/>
              <p:cNvSpPr>
                <a:spLocks/>
              </p:cNvSpPr>
              <p:nvPr/>
            </p:nvSpPr>
            <p:spPr bwMode="auto">
              <a:xfrm>
                <a:off x="3646071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8" name="Freeform 170"/>
              <p:cNvSpPr>
                <a:spLocks/>
              </p:cNvSpPr>
              <p:nvPr/>
            </p:nvSpPr>
            <p:spPr bwMode="auto">
              <a:xfrm>
                <a:off x="3644554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9" name="Freeform 171"/>
              <p:cNvSpPr>
                <a:spLocks/>
              </p:cNvSpPr>
              <p:nvPr/>
            </p:nvSpPr>
            <p:spPr bwMode="auto">
              <a:xfrm>
                <a:off x="3664273" y="4305918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0" name="Freeform 172"/>
              <p:cNvSpPr>
                <a:spLocks/>
              </p:cNvSpPr>
              <p:nvPr/>
            </p:nvSpPr>
            <p:spPr bwMode="auto">
              <a:xfrm>
                <a:off x="3661239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1" name="Freeform 173"/>
              <p:cNvSpPr>
                <a:spLocks/>
              </p:cNvSpPr>
              <p:nvPr/>
            </p:nvSpPr>
            <p:spPr bwMode="auto">
              <a:xfrm>
                <a:off x="3680957" y="430591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2" name="Freeform 174"/>
              <p:cNvSpPr>
                <a:spLocks/>
              </p:cNvSpPr>
              <p:nvPr/>
            </p:nvSpPr>
            <p:spPr bwMode="auto">
              <a:xfrm>
                <a:off x="3679441" y="4317933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3" name="Freeform 175"/>
              <p:cNvSpPr>
                <a:spLocks/>
              </p:cNvSpPr>
              <p:nvPr/>
            </p:nvSpPr>
            <p:spPr bwMode="auto">
              <a:xfrm>
                <a:off x="3699159" y="430591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4" name="Freeform 176"/>
              <p:cNvSpPr>
                <a:spLocks/>
              </p:cNvSpPr>
              <p:nvPr/>
            </p:nvSpPr>
            <p:spPr bwMode="auto">
              <a:xfrm>
                <a:off x="3697643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5" name="Freeform 177"/>
              <p:cNvSpPr>
                <a:spLocks/>
              </p:cNvSpPr>
              <p:nvPr/>
            </p:nvSpPr>
            <p:spPr bwMode="auto">
              <a:xfrm>
                <a:off x="3717360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6" name="Freeform 178"/>
              <p:cNvSpPr>
                <a:spLocks/>
              </p:cNvSpPr>
              <p:nvPr/>
            </p:nvSpPr>
            <p:spPr bwMode="auto">
              <a:xfrm>
                <a:off x="3714326" y="4316431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7" name="Freeform 179"/>
              <p:cNvSpPr>
                <a:spLocks/>
              </p:cNvSpPr>
              <p:nvPr/>
            </p:nvSpPr>
            <p:spPr bwMode="auto">
              <a:xfrm>
                <a:off x="3735562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8" name="Freeform 180"/>
              <p:cNvSpPr>
                <a:spLocks/>
              </p:cNvSpPr>
              <p:nvPr/>
            </p:nvSpPr>
            <p:spPr bwMode="auto">
              <a:xfrm>
                <a:off x="3732528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9" name="Freeform 181"/>
              <p:cNvSpPr>
                <a:spLocks/>
              </p:cNvSpPr>
              <p:nvPr/>
            </p:nvSpPr>
            <p:spPr bwMode="auto">
              <a:xfrm>
                <a:off x="3752247" y="4304417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0" name="Freeform 182"/>
              <p:cNvSpPr>
                <a:spLocks/>
              </p:cNvSpPr>
              <p:nvPr/>
            </p:nvSpPr>
            <p:spPr bwMode="auto">
              <a:xfrm>
                <a:off x="3750730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1" name="Freeform 183"/>
              <p:cNvSpPr>
                <a:spLocks/>
              </p:cNvSpPr>
              <p:nvPr/>
            </p:nvSpPr>
            <p:spPr bwMode="auto">
              <a:xfrm>
                <a:off x="3770449" y="4304417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2" name="Freeform 184"/>
              <p:cNvSpPr>
                <a:spLocks/>
              </p:cNvSpPr>
              <p:nvPr/>
            </p:nvSpPr>
            <p:spPr bwMode="auto">
              <a:xfrm>
                <a:off x="3768932" y="431643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3" name="Freeform 185"/>
              <p:cNvSpPr>
                <a:spLocks/>
              </p:cNvSpPr>
              <p:nvPr/>
            </p:nvSpPr>
            <p:spPr bwMode="auto">
              <a:xfrm>
                <a:off x="3788650" y="4304417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4" name="Freeform 186"/>
              <p:cNvSpPr>
                <a:spLocks/>
              </p:cNvSpPr>
              <p:nvPr/>
            </p:nvSpPr>
            <p:spPr bwMode="auto">
              <a:xfrm>
                <a:off x="3785616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5" name="Freeform 187"/>
              <p:cNvSpPr>
                <a:spLocks/>
              </p:cNvSpPr>
              <p:nvPr/>
            </p:nvSpPr>
            <p:spPr bwMode="auto">
              <a:xfrm>
                <a:off x="3805335" y="4304417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6" name="Freeform 188"/>
              <p:cNvSpPr>
                <a:spLocks/>
              </p:cNvSpPr>
              <p:nvPr/>
            </p:nvSpPr>
            <p:spPr bwMode="auto">
              <a:xfrm>
                <a:off x="3803818" y="431643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7" name="Rectangle 189"/>
              <p:cNvSpPr>
                <a:spLocks noChangeArrowheads="1"/>
              </p:cNvSpPr>
              <p:nvPr/>
            </p:nvSpPr>
            <p:spPr bwMode="auto">
              <a:xfrm>
                <a:off x="3823536" y="4304417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8" name="Rectangle 190"/>
              <p:cNvSpPr>
                <a:spLocks noChangeArrowheads="1"/>
              </p:cNvSpPr>
              <p:nvPr/>
            </p:nvSpPr>
            <p:spPr bwMode="auto">
              <a:xfrm>
                <a:off x="3822020" y="4316431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9" name="Freeform 191"/>
              <p:cNvSpPr>
                <a:spLocks/>
              </p:cNvSpPr>
              <p:nvPr/>
            </p:nvSpPr>
            <p:spPr bwMode="auto">
              <a:xfrm>
                <a:off x="3831121" y="4259364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0" name="Freeform 192"/>
              <p:cNvSpPr>
                <a:spLocks/>
              </p:cNvSpPr>
              <p:nvPr/>
            </p:nvSpPr>
            <p:spPr bwMode="auto">
              <a:xfrm>
                <a:off x="3621803" y="4259364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1" name="Freeform 195"/>
              <p:cNvSpPr>
                <a:spLocks/>
              </p:cNvSpPr>
              <p:nvPr/>
            </p:nvSpPr>
            <p:spPr bwMode="auto">
              <a:xfrm>
                <a:off x="4454525" y="425786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2" name="Freeform 196"/>
              <p:cNvSpPr>
                <a:spLocks/>
              </p:cNvSpPr>
              <p:nvPr/>
            </p:nvSpPr>
            <p:spPr bwMode="auto">
              <a:xfrm>
                <a:off x="4454525" y="432994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3" name="Freeform 197"/>
              <p:cNvSpPr>
                <a:spLocks/>
              </p:cNvSpPr>
              <p:nvPr/>
            </p:nvSpPr>
            <p:spPr bwMode="auto">
              <a:xfrm>
                <a:off x="3862973" y="4257861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08" name="Content Placeholder 11"/>
            <p:cNvSpPr txBox="1">
              <a:spLocks/>
            </p:cNvSpPr>
            <p:nvPr/>
          </p:nvSpPr>
          <p:spPr>
            <a:xfrm>
              <a:off x="6946473" y="116632"/>
              <a:ext cx="139333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latin typeface="+mn-lt"/>
                </a:rPr>
                <a:t>Beacon Alarm</a:t>
              </a:r>
            </a:p>
          </p:txBody>
        </p:sp>
        <p:sp>
          <p:nvSpPr>
            <p:cNvPr id="109" name="Content Placeholder 11"/>
            <p:cNvSpPr txBox="1">
              <a:spLocks/>
            </p:cNvSpPr>
            <p:nvPr/>
          </p:nvSpPr>
          <p:spPr>
            <a:xfrm>
              <a:off x="6946473" y="410225"/>
              <a:ext cx="168821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latin typeface="+mn-lt"/>
                </a:rPr>
                <a:t>Camera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110" name="Content Placeholder 11"/>
            <p:cNvSpPr txBox="1">
              <a:spLocks/>
            </p:cNvSpPr>
            <p:nvPr/>
          </p:nvSpPr>
          <p:spPr>
            <a:xfrm>
              <a:off x="6971579" y="2585894"/>
              <a:ext cx="139333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latin typeface="+mn-lt"/>
                </a:rPr>
                <a:t>Glass Door</a:t>
              </a:r>
            </a:p>
          </p:txBody>
        </p:sp>
        <p:grpSp>
          <p:nvGrpSpPr>
            <p:cNvPr id="18" name="Group 871"/>
            <p:cNvGrpSpPr/>
            <p:nvPr/>
          </p:nvGrpSpPr>
          <p:grpSpPr>
            <a:xfrm>
              <a:off x="5928612" y="2665725"/>
              <a:ext cx="1029968" cy="81082"/>
              <a:chOff x="6076470" y="516402"/>
              <a:chExt cx="1135923" cy="89423"/>
            </a:xfrm>
          </p:grpSpPr>
          <p:cxnSp>
            <p:nvCxnSpPr>
              <p:cNvPr id="179" name="Straight Connector 178"/>
              <p:cNvCxnSpPr/>
              <p:nvPr/>
            </p:nvCxnSpPr>
            <p:spPr>
              <a:xfrm>
                <a:off x="6076470" y="563010"/>
                <a:ext cx="1046500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0" name="Oval 179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</p:grpSp>
        <p:sp>
          <p:nvSpPr>
            <p:cNvPr id="112" name="Content Placeholder 11"/>
            <p:cNvSpPr txBox="1">
              <a:spLocks/>
            </p:cNvSpPr>
            <p:nvPr/>
          </p:nvSpPr>
          <p:spPr>
            <a:xfrm>
              <a:off x="6946473" y="850730"/>
              <a:ext cx="168821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latin typeface="+mn-lt"/>
                </a:rPr>
                <a:t>RDU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113" name="Content Placeholder 11"/>
            <p:cNvSpPr txBox="1">
              <a:spLocks/>
            </p:cNvSpPr>
            <p:nvPr/>
          </p:nvSpPr>
          <p:spPr>
            <a:xfrm>
              <a:off x="1788458" y="2422737"/>
              <a:ext cx="1343882" cy="578337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latin typeface="+mn-lt"/>
                </a:rPr>
                <a:t>Server</a:t>
              </a:r>
            </a:p>
            <a:p>
              <a:pPr mar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latin typeface="+mn-lt"/>
                </a:rPr>
                <a:t>Equipments</a:t>
              </a:r>
              <a:endParaRPr lang="en-US" sz="1600" dirty="0">
                <a:latin typeface="+mn-lt"/>
              </a:endParaRPr>
            </a:p>
          </p:txBody>
        </p:sp>
        <p:sp>
          <p:nvSpPr>
            <p:cNvPr id="114" name="Content Placeholder 11"/>
            <p:cNvSpPr txBox="1">
              <a:spLocks/>
            </p:cNvSpPr>
            <p:nvPr/>
          </p:nvSpPr>
          <p:spPr>
            <a:xfrm>
              <a:off x="6946473" y="5126053"/>
              <a:ext cx="2106844" cy="43451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200" dirty="0">
                  <a:latin typeface="+mn-lt"/>
                </a:rPr>
                <a:t>19" Rack Mount (6U) Cooling Unit (3.5 kW)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115" name="Content Placeholder 11"/>
            <p:cNvSpPr txBox="1">
              <a:spLocks/>
            </p:cNvSpPr>
            <p:nvPr/>
          </p:nvSpPr>
          <p:spPr>
            <a:xfrm>
              <a:off x="6946473" y="4603722"/>
              <a:ext cx="1972978" cy="43451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200" dirty="0">
                  <a:latin typeface="+mn-lt"/>
                </a:rPr>
                <a:t>19" Rack Mount Battery Module (2U)</a:t>
              </a:r>
            </a:p>
          </p:txBody>
        </p:sp>
        <p:sp>
          <p:nvSpPr>
            <p:cNvPr id="116" name="Content Placeholder 11"/>
            <p:cNvSpPr txBox="1">
              <a:spLocks/>
            </p:cNvSpPr>
            <p:nvPr/>
          </p:nvSpPr>
          <p:spPr>
            <a:xfrm>
              <a:off x="6946473" y="4059798"/>
              <a:ext cx="1893449" cy="43451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200" dirty="0">
                  <a:latin typeface="+mn-lt"/>
                </a:rPr>
                <a:t>19" Rack Mount UPS 3 kVA (2U)</a:t>
              </a:r>
            </a:p>
          </p:txBody>
        </p:sp>
        <p:sp>
          <p:nvSpPr>
            <p:cNvPr id="117" name="Content Placeholder 11"/>
            <p:cNvSpPr txBox="1">
              <a:spLocks/>
            </p:cNvSpPr>
            <p:nvPr/>
          </p:nvSpPr>
          <p:spPr>
            <a:xfrm>
              <a:off x="6946473" y="5844308"/>
              <a:ext cx="2197527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latin typeface="+mn-lt"/>
                </a:rPr>
                <a:t>Cable Entry from Bottom</a:t>
              </a:r>
            </a:p>
          </p:txBody>
        </p:sp>
        <p:sp>
          <p:nvSpPr>
            <p:cNvPr id="118" name="Freeform 263"/>
            <p:cNvSpPr>
              <a:spLocks/>
            </p:cNvSpPr>
            <p:nvPr/>
          </p:nvSpPr>
          <p:spPr bwMode="auto">
            <a:xfrm flipH="1" flipV="1">
              <a:off x="4919600" y="2365452"/>
              <a:ext cx="143309" cy="123503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263"/>
            <p:cNvSpPr>
              <a:spLocks/>
            </p:cNvSpPr>
            <p:nvPr/>
          </p:nvSpPr>
          <p:spPr bwMode="auto">
            <a:xfrm flipH="1" flipV="1">
              <a:off x="4919600" y="3470929"/>
              <a:ext cx="143309" cy="123503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922120" y="1886185"/>
              <a:ext cx="67144" cy="134690"/>
            </a:xfrm>
            <a:prstGeom prst="rect">
              <a:avLst/>
            </a:prstGeom>
            <a:gradFill>
              <a:gsLst>
                <a:gs pos="80000">
                  <a:srgbClr val="999999">
                    <a:shade val="67500"/>
                    <a:satMod val="115000"/>
                  </a:srgbClr>
                </a:gs>
                <a:gs pos="60000">
                  <a:srgbClr val="999999">
                    <a:shade val="100000"/>
                    <a:satMod val="115000"/>
                    <a:lumMod val="90000"/>
                  </a:srgbClr>
                </a:gs>
              </a:gsLst>
              <a:lin ang="36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21" name="Freeform 263"/>
            <p:cNvSpPr>
              <a:spLocks/>
            </p:cNvSpPr>
            <p:nvPr/>
          </p:nvSpPr>
          <p:spPr bwMode="auto">
            <a:xfrm flipH="1" flipV="1">
              <a:off x="4895876" y="1212473"/>
              <a:ext cx="143309" cy="123503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19" name="Group 35"/>
            <p:cNvGrpSpPr/>
            <p:nvPr/>
          </p:nvGrpSpPr>
          <p:grpSpPr>
            <a:xfrm>
              <a:off x="4867287" y="1218704"/>
              <a:ext cx="159271" cy="228648"/>
              <a:chOff x="6179188" y="1332077"/>
              <a:chExt cx="175656" cy="252170"/>
            </a:xfrm>
          </p:grpSpPr>
          <p:sp>
            <p:nvSpPr>
              <p:cNvPr id="176" name="Freeform 273"/>
              <p:cNvSpPr>
                <a:spLocks/>
              </p:cNvSpPr>
              <p:nvPr/>
            </p:nvSpPr>
            <p:spPr bwMode="auto">
              <a:xfrm>
                <a:off x="6179188" y="1356439"/>
                <a:ext cx="124694" cy="227808"/>
              </a:xfrm>
              <a:custGeom>
                <a:avLst/>
                <a:gdLst>
                  <a:gd name="T0" fmla="*/ 19 w 1429"/>
                  <a:gd name="T1" fmla="*/ 0 h 2388"/>
                  <a:gd name="T2" fmla="*/ 1429 w 1429"/>
                  <a:gd name="T3" fmla="*/ 968 h 2388"/>
                  <a:gd name="T4" fmla="*/ 1429 w 1429"/>
                  <a:gd name="T5" fmla="*/ 2388 h 2388"/>
                  <a:gd name="T6" fmla="*/ 0 w 1429"/>
                  <a:gd name="T7" fmla="*/ 1409 h 2388"/>
                  <a:gd name="T8" fmla="*/ 19 w 1429"/>
                  <a:gd name="T9" fmla="*/ 0 h 2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9" h="2388">
                    <a:moveTo>
                      <a:pt x="19" y="0"/>
                    </a:moveTo>
                    <a:lnTo>
                      <a:pt x="1429" y="968"/>
                    </a:lnTo>
                    <a:lnTo>
                      <a:pt x="1429" y="2388"/>
                    </a:lnTo>
                    <a:lnTo>
                      <a:pt x="0" y="1409"/>
                    </a:lnTo>
                    <a:lnTo>
                      <a:pt x="19" y="0"/>
                    </a:lnTo>
                    <a:close/>
                  </a:path>
                </a:pathLst>
              </a:custGeom>
              <a:gradFill flip="none" rotWithShape="1">
                <a:gsLst>
                  <a:gs pos="35000">
                    <a:srgbClr val="CCCCCC">
                      <a:shade val="67500"/>
                      <a:satMod val="115000"/>
                    </a:srgbClr>
                  </a:gs>
                  <a:gs pos="85000">
                    <a:srgbClr val="CCCCCC">
                      <a:shade val="100000"/>
                      <a:satMod val="115000"/>
                    </a:srgbClr>
                  </a:gs>
                </a:gsLst>
                <a:lin ang="144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Freeform 274"/>
              <p:cNvSpPr>
                <a:spLocks/>
              </p:cNvSpPr>
              <p:nvPr/>
            </p:nvSpPr>
            <p:spPr bwMode="auto">
              <a:xfrm>
                <a:off x="6181357" y="1332077"/>
                <a:ext cx="173487" cy="119271"/>
              </a:xfrm>
              <a:custGeom>
                <a:avLst/>
                <a:gdLst>
                  <a:gd name="T0" fmla="*/ 610 w 1999"/>
                  <a:gd name="T1" fmla="*/ 0 h 1258"/>
                  <a:gd name="T2" fmla="*/ 1999 w 1999"/>
                  <a:gd name="T3" fmla="*/ 975 h 1258"/>
                  <a:gd name="T4" fmla="*/ 1410 w 1999"/>
                  <a:gd name="T5" fmla="*/ 1258 h 1258"/>
                  <a:gd name="T6" fmla="*/ 0 w 1999"/>
                  <a:gd name="T7" fmla="*/ 290 h 1258"/>
                  <a:gd name="T8" fmla="*/ 610 w 1999"/>
                  <a:gd name="T9" fmla="*/ 0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9" h="1258">
                    <a:moveTo>
                      <a:pt x="610" y="0"/>
                    </a:moveTo>
                    <a:lnTo>
                      <a:pt x="1999" y="975"/>
                    </a:lnTo>
                    <a:lnTo>
                      <a:pt x="1410" y="1258"/>
                    </a:lnTo>
                    <a:lnTo>
                      <a:pt x="0" y="290"/>
                    </a:lnTo>
                    <a:lnTo>
                      <a:pt x="61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99999">
                      <a:shade val="67500"/>
                      <a:satMod val="115000"/>
                    </a:srgbClr>
                  </a:gs>
                  <a:gs pos="60000">
                    <a:srgbClr val="999999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8" name="Freeform 275"/>
              <p:cNvSpPr>
                <a:spLocks/>
              </p:cNvSpPr>
              <p:nvPr/>
            </p:nvSpPr>
            <p:spPr bwMode="auto">
              <a:xfrm>
                <a:off x="6303882" y="1421348"/>
                <a:ext cx="50962" cy="162209"/>
              </a:xfrm>
              <a:custGeom>
                <a:avLst/>
                <a:gdLst>
                  <a:gd name="T0" fmla="*/ 0 w 589"/>
                  <a:gd name="T1" fmla="*/ 1703 h 1703"/>
                  <a:gd name="T2" fmla="*/ 584 w 589"/>
                  <a:gd name="T3" fmla="*/ 1424 h 1703"/>
                  <a:gd name="T4" fmla="*/ 589 w 589"/>
                  <a:gd name="T5" fmla="*/ 0 h 1703"/>
                  <a:gd name="T6" fmla="*/ 0 w 589"/>
                  <a:gd name="T7" fmla="*/ 283 h 1703"/>
                  <a:gd name="T8" fmla="*/ 0 w 589"/>
                  <a:gd name="T9" fmla="*/ 1703 h 1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9" h="1703">
                    <a:moveTo>
                      <a:pt x="0" y="1703"/>
                    </a:moveTo>
                    <a:lnTo>
                      <a:pt x="584" y="1424"/>
                    </a:lnTo>
                    <a:lnTo>
                      <a:pt x="589" y="0"/>
                    </a:lnTo>
                    <a:lnTo>
                      <a:pt x="0" y="283"/>
                    </a:lnTo>
                    <a:lnTo>
                      <a:pt x="0" y="1703"/>
                    </a:lnTo>
                    <a:close/>
                  </a:path>
                </a:pathLst>
              </a:custGeom>
              <a:gradFill>
                <a:gsLst>
                  <a:gs pos="80000">
                    <a:srgbClr val="999999">
                      <a:shade val="67500"/>
                      <a:satMod val="115000"/>
                    </a:srgbClr>
                  </a:gs>
                  <a:gs pos="60000">
                    <a:srgbClr val="999999">
                      <a:shade val="100000"/>
                      <a:satMod val="115000"/>
                      <a:lumMod val="90000"/>
                    </a:srgbClr>
                  </a:gs>
                </a:gsLst>
                <a:lin ang="3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23" name="Rectangle 122"/>
            <p:cNvSpPr/>
            <p:nvPr/>
          </p:nvSpPr>
          <p:spPr>
            <a:xfrm>
              <a:off x="4922120" y="1944789"/>
              <a:ext cx="67144" cy="2002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24" name="Content Placeholder 11"/>
            <p:cNvSpPr txBox="1">
              <a:spLocks/>
            </p:cNvSpPr>
            <p:nvPr/>
          </p:nvSpPr>
          <p:spPr>
            <a:xfrm>
              <a:off x="6946473" y="1241061"/>
              <a:ext cx="168821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latin typeface="+mn-lt"/>
                </a:rPr>
                <a:t>Motion Sensor</a:t>
              </a:r>
              <a:endParaRPr lang="en-US" sz="1400" dirty="0">
                <a:latin typeface="+mn-lt"/>
              </a:endParaRPr>
            </a:p>
          </p:txBody>
        </p:sp>
        <p:grpSp>
          <p:nvGrpSpPr>
            <p:cNvPr id="20" name="Group 865"/>
            <p:cNvGrpSpPr/>
            <p:nvPr/>
          </p:nvGrpSpPr>
          <p:grpSpPr>
            <a:xfrm>
              <a:off x="5118067" y="492017"/>
              <a:ext cx="1840513" cy="81082"/>
              <a:chOff x="5182542" y="516402"/>
              <a:chExt cx="2029851" cy="89423"/>
            </a:xfrm>
          </p:grpSpPr>
          <p:cxnSp>
            <p:nvCxnSpPr>
              <p:cNvPr id="173" name="Straight Connector 172"/>
              <p:cNvCxnSpPr/>
              <p:nvPr/>
            </p:nvCxnSpPr>
            <p:spPr>
              <a:xfrm>
                <a:off x="5182542" y="563010"/>
                <a:ext cx="1940428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Oval 173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1" name="Group 875"/>
            <p:cNvGrpSpPr/>
            <p:nvPr/>
          </p:nvGrpSpPr>
          <p:grpSpPr>
            <a:xfrm>
              <a:off x="4607339" y="932522"/>
              <a:ext cx="2351241" cy="81082"/>
              <a:chOff x="4619274" y="516402"/>
              <a:chExt cx="2593119" cy="89423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4619274" y="563010"/>
                <a:ext cx="2503696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Oval 170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127" name="Oval 126"/>
            <p:cNvSpPr/>
            <p:nvPr/>
          </p:nvSpPr>
          <p:spPr>
            <a:xfrm>
              <a:off x="6897235" y="5280601"/>
              <a:ext cx="41608" cy="41608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28" name="Oval 127"/>
            <p:cNvSpPr/>
            <p:nvPr/>
          </p:nvSpPr>
          <p:spPr>
            <a:xfrm>
              <a:off x="6877498" y="5260865"/>
              <a:ext cx="81082" cy="8108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cxnSp>
          <p:nvCxnSpPr>
            <p:cNvPr id="129" name="Straight Connector 128"/>
            <p:cNvCxnSpPr/>
            <p:nvPr/>
          </p:nvCxnSpPr>
          <p:spPr>
            <a:xfrm>
              <a:off x="4606466" y="4885806"/>
              <a:ext cx="2271033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/>
            <p:cNvSpPr/>
            <p:nvPr/>
          </p:nvSpPr>
          <p:spPr>
            <a:xfrm>
              <a:off x="6897235" y="4863282"/>
              <a:ext cx="41608" cy="41608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31" name="Oval 130"/>
            <p:cNvSpPr/>
            <p:nvPr/>
          </p:nvSpPr>
          <p:spPr>
            <a:xfrm>
              <a:off x="6877498" y="4843545"/>
              <a:ext cx="81082" cy="8108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cxnSp>
          <p:nvCxnSpPr>
            <p:cNvPr id="132" name="Straight Connector 131"/>
            <p:cNvCxnSpPr/>
            <p:nvPr/>
          </p:nvCxnSpPr>
          <p:spPr>
            <a:xfrm>
              <a:off x="4698571" y="4303736"/>
              <a:ext cx="2178928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/>
            <p:cNvSpPr/>
            <p:nvPr/>
          </p:nvSpPr>
          <p:spPr>
            <a:xfrm>
              <a:off x="6897235" y="4281212"/>
              <a:ext cx="41608" cy="41608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34" name="Oval 133"/>
            <p:cNvSpPr/>
            <p:nvPr/>
          </p:nvSpPr>
          <p:spPr>
            <a:xfrm>
              <a:off x="6877498" y="4261475"/>
              <a:ext cx="81082" cy="8108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35" name="Oval 134"/>
            <p:cNvSpPr/>
            <p:nvPr/>
          </p:nvSpPr>
          <p:spPr>
            <a:xfrm>
              <a:off x="6897235" y="5956359"/>
              <a:ext cx="41608" cy="41608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36" name="Oval 135"/>
            <p:cNvSpPr/>
            <p:nvPr/>
          </p:nvSpPr>
          <p:spPr>
            <a:xfrm>
              <a:off x="6877498" y="5936623"/>
              <a:ext cx="81082" cy="8108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cxnSp>
          <p:nvCxnSpPr>
            <p:cNvPr id="137" name="Straight Connector 136"/>
            <p:cNvCxnSpPr/>
            <p:nvPr/>
          </p:nvCxnSpPr>
          <p:spPr>
            <a:xfrm>
              <a:off x="3836788" y="257792"/>
              <a:ext cx="3040710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Oval 137"/>
            <p:cNvSpPr/>
            <p:nvPr/>
          </p:nvSpPr>
          <p:spPr>
            <a:xfrm>
              <a:off x="6897235" y="235268"/>
              <a:ext cx="41608" cy="41608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39" name="Oval 138"/>
            <p:cNvSpPr/>
            <p:nvPr/>
          </p:nvSpPr>
          <p:spPr>
            <a:xfrm>
              <a:off x="6877498" y="215531"/>
              <a:ext cx="81082" cy="8108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cxnSp>
          <p:nvCxnSpPr>
            <p:cNvPr id="140" name="Straight Connector 139"/>
            <p:cNvCxnSpPr/>
            <p:nvPr/>
          </p:nvCxnSpPr>
          <p:spPr>
            <a:xfrm flipV="1">
              <a:off x="3846308" y="274523"/>
              <a:ext cx="0" cy="208501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200"/>
            <p:cNvGrpSpPr/>
            <p:nvPr/>
          </p:nvGrpSpPr>
          <p:grpSpPr>
            <a:xfrm>
              <a:off x="4930091" y="1322853"/>
              <a:ext cx="2028490" cy="81082"/>
              <a:chOff x="4975228" y="516402"/>
              <a:chExt cx="2237165" cy="89423"/>
            </a:xfrm>
          </p:grpSpPr>
          <p:cxnSp>
            <p:nvCxnSpPr>
              <p:cNvPr id="167" name="Straight Connector 166"/>
              <p:cNvCxnSpPr/>
              <p:nvPr/>
            </p:nvCxnSpPr>
            <p:spPr>
              <a:xfrm>
                <a:off x="4975228" y="560315"/>
                <a:ext cx="2151804" cy="2695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8" name="Oval 167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3" name="Group 2206"/>
            <p:cNvGrpSpPr/>
            <p:nvPr/>
          </p:nvGrpSpPr>
          <p:grpSpPr>
            <a:xfrm>
              <a:off x="4978815" y="1939793"/>
              <a:ext cx="1979765" cy="81082"/>
              <a:chOff x="5028965" y="516402"/>
              <a:chExt cx="2183428" cy="89423"/>
            </a:xfrm>
          </p:grpSpPr>
          <p:cxnSp>
            <p:nvCxnSpPr>
              <p:cNvPr id="164" name="Straight Connector 163"/>
              <p:cNvCxnSpPr/>
              <p:nvPr/>
            </p:nvCxnSpPr>
            <p:spPr>
              <a:xfrm>
                <a:off x="5028965" y="563010"/>
                <a:ext cx="2098067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Oval 164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143" name="Content Placeholder 11"/>
            <p:cNvSpPr txBox="1">
              <a:spLocks/>
            </p:cNvSpPr>
            <p:nvPr/>
          </p:nvSpPr>
          <p:spPr>
            <a:xfrm>
              <a:off x="6946473" y="1858001"/>
              <a:ext cx="1688216" cy="24527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latin typeface="+mn-lt"/>
                </a:rPr>
                <a:t>Temp. Sensor</a:t>
              </a:r>
            </a:p>
          </p:txBody>
        </p:sp>
        <p:grpSp>
          <p:nvGrpSpPr>
            <p:cNvPr id="24" name="Group 2245"/>
            <p:cNvGrpSpPr/>
            <p:nvPr/>
          </p:nvGrpSpPr>
          <p:grpSpPr>
            <a:xfrm flipH="1" flipV="1">
              <a:off x="4610192" y="5751931"/>
              <a:ext cx="2306049" cy="225233"/>
              <a:chOff x="5858713" y="6331647"/>
              <a:chExt cx="2543278" cy="248403"/>
            </a:xfrm>
          </p:grpSpPr>
          <p:cxnSp>
            <p:nvCxnSpPr>
              <p:cNvPr id="162" name="Straight Connector 161"/>
              <p:cNvCxnSpPr/>
              <p:nvPr/>
            </p:nvCxnSpPr>
            <p:spPr>
              <a:xfrm>
                <a:off x="5858713" y="6580050"/>
                <a:ext cx="2543278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5859527" y="6331647"/>
                <a:ext cx="0" cy="22995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5" name="Straight Connector 144"/>
            <p:cNvCxnSpPr/>
            <p:nvPr/>
          </p:nvCxnSpPr>
          <p:spPr>
            <a:xfrm flipH="1">
              <a:off x="1788458" y="567914"/>
              <a:ext cx="1893449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>
              <a:off x="1788458" y="5864991"/>
              <a:ext cx="1893449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/>
            <p:cNvCxnSpPr/>
            <p:nvPr/>
          </p:nvCxnSpPr>
          <p:spPr>
            <a:xfrm>
              <a:off x="2022791" y="599261"/>
              <a:ext cx="0" cy="5248072"/>
            </a:xfrm>
            <a:prstGeom prst="straightConnector1">
              <a:avLst/>
            </a:prstGeom>
            <a:ln w="28575">
              <a:solidFill>
                <a:srgbClr val="CC33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Content Placeholder 11"/>
            <p:cNvSpPr txBox="1">
              <a:spLocks/>
            </p:cNvSpPr>
            <p:nvPr/>
          </p:nvSpPr>
          <p:spPr>
            <a:xfrm>
              <a:off x="1039416" y="3043745"/>
              <a:ext cx="856243" cy="359101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rgbClr val="CC3300"/>
                  </a:solidFill>
                  <a:latin typeface="+mn-lt"/>
                </a:rPr>
                <a:t>2100</a:t>
              </a:r>
            </a:p>
          </p:txBody>
        </p:sp>
        <p:sp>
          <p:nvSpPr>
            <p:cNvPr id="149" name="Content Placeholder 11"/>
            <p:cNvSpPr txBox="1">
              <a:spLocks/>
            </p:cNvSpPr>
            <p:nvPr/>
          </p:nvSpPr>
          <p:spPr>
            <a:xfrm rot="21300000">
              <a:off x="4319698" y="5868277"/>
              <a:ext cx="626931" cy="35910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3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4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CC3300"/>
                  </a:solidFill>
                  <a:latin typeface="+mn-lt"/>
                </a:rPr>
                <a:t>800</a:t>
              </a:r>
              <a:endParaRPr lang="en-US" sz="1600" b="1" dirty="0">
                <a:solidFill>
                  <a:srgbClr val="CC3300"/>
                </a:solidFill>
                <a:latin typeface="+mn-lt"/>
              </a:endParaRPr>
            </a:p>
          </p:txBody>
        </p:sp>
        <p:cxnSp>
          <p:nvCxnSpPr>
            <p:cNvPr id="150" name="Straight Arrow Connector 149"/>
            <p:cNvCxnSpPr/>
            <p:nvPr/>
          </p:nvCxnSpPr>
          <p:spPr>
            <a:xfrm flipH="1">
              <a:off x="3769418" y="5858951"/>
              <a:ext cx="1414871" cy="164012"/>
            </a:xfrm>
            <a:prstGeom prst="straightConnector1">
              <a:avLst/>
            </a:prstGeom>
            <a:ln w="28575">
              <a:solidFill>
                <a:srgbClr val="CC33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itle 10"/>
            <p:cNvSpPr txBox="1">
              <a:spLocks/>
            </p:cNvSpPr>
            <p:nvPr/>
          </p:nvSpPr>
          <p:spPr>
            <a:xfrm>
              <a:off x="-231564" y="1755597"/>
              <a:ext cx="2476075" cy="485637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0" kern="1200" baseline="0">
                  <a:solidFill>
                    <a:schemeClr val="accen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>
                <a:lnSpc>
                  <a:spcPct val="100000"/>
                </a:lnSpc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</a:tabLst>
              </a:pPr>
              <a:r>
                <a:rPr lang="en-IN" sz="2800" b="1" dirty="0">
                  <a:solidFill>
                    <a:srgbClr val="CC3300"/>
                  </a:solidFill>
                  <a:latin typeface="+mn-lt"/>
                  <a:ea typeface="+mn-ea"/>
                  <a:cs typeface="+mn-cs"/>
                </a:rPr>
                <a:t>Single Cabinet</a:t>
              </a:r>
            </a:p>
          </p:txBody>
        </p:sp>
        <p:sp>
          <p:nvSpPr>
            <p:cNvPr id="153" name="Rectangle 152"/>
            <p:cNvSpPr/>
            <p:nvPr/>
          </p:nvSpPr>
          <p:spPr>
            <a:xfrm rot="21360000">
              <a:off x="3408295" y="5087253"/>
              <a:ext cx="348203" cy="415382"/>
            </a:xfrm>
            <a:prstGeom prst="rect">
              <a:avLst/>
            </a:prstGeom>
            <a:gradFill>
              <a:gsLst>
                <a:gs pos="80000">
                  <a:schemeClr val="bg1">
                    <a:alpha val="15000"/>
                  </a:schemeClr>
                </a:gs>
                <a:gs pos="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grpSp>
          <p:nvGrpSpPr>
            <p:cNvPr id="25" name="Group 11"/>
            <p:cNvGrpSpPr/>
            <p:nvPr/>
          </p:nvGrpSpPr>
          <p:grpSpPr>
            <a:xfrm>
              <a:off x="3826091" y="4959616"/>
              <a:ext cx="1069118" cy="563819"/>
              <a:chOff x="5199577" y="5457825"/>
              <a:chExt cx="1179101" cy="621820"/>
            </a:xfrm>
          </p:grpSpPr>
          <p:sp>
            <p:nvSpPr>
              <p:cNvPr id="158" name="Parallelogram 10"/>
              <p:cNvSpPr/>
              <p:nvPr/>
            </p:nvSpPr>
            <p:spPr>
              <a:xfrm>
                <a:off x="5248618" y="5539544"/>
                <a:ext cx="1100289" cy="537547"/>
              </a:xfrm>
              <a:custGeom>
                <a:avLst/>
                <a:gdLst>
                  <a:gd name="connsiteX0" fmla="*/ 0 w 956665"/>
                  <a:gd name="connsiteY0" fmla="*/ 330378 h 330378"/>
                  <a:gd name="connsiteX1" fmla="*/ 82595 w 956665"/>
                  <a:gd name="connsiteY1" fmla="*/ 0 h 330378"/>
                  <a:gd name="connsiteX2" fmla="*/ 956665 w 956665"/>
                  <a:gd name="connsiteY2" fmla="*/ 0 h 330378"/>
                  <a:gd name="connsiteX3" fmla="*/ 874071 w 956665"/>
                  <a:gd name="connsiteY3" fmla="*/ 330378 h 330378"/>
                  <a:gd name="connsiteX4" fmla="*/ 0 w 956665"/>
                  <a:gd name="connsiteY4" fmla="*/ 330378 h 330378"/>
                  <a:gd name="connsiteX0" fmla="*/ 131718 w 1088383"/>
                  <a:gd name="connsiteY0" fmla="*/ 378003 h 378003"/>
                  <a:gd name="connsiteX1" fmla="*/ 0 w 1088383"/>
                  <a:gd name="connsiteY1" fmla="*/ 0 h 378003"/>
                  <a:gd name="connsiteX2" fmla="*/ 1088383 w 1088383"/>
                  <a:gd name="connsiteY2" fmla="*/ 47625 h 378003"/>
                  <a:gd name="connsiteX3" fmla="*/ 1005789 w 1088383"/>
                  <a:gd name="connsiteY3" fmla="*/ 378003 h 378003"/>
                  <a:gd name="connsiteX4" fmla="*/ 131718 w 1088383"/>
                  <a:gd name="connsiteY4" fmla="*/ 378003 h 378003"/>
                  <a:gd name="connsiteX0" fmla="*/ 7893 w 1088383"/>
                  <a:gd name="connsiteY0" fmla="*/ 461347 h 461347"/>
                  <a:gd name="connsiteX1" fmla="*/ 0 w 1088383"/>
                  <a:gd name="connsiteY1" fmla="*/ 0 h 461347"/>
                  <a:gd name="connsiteX2" fmla="*/ 1088383 w 1088383"/>
                  <a:gd name="connsiteY2" fmla="*/ 47625 h 461347"/>
                  <a:gd name="connsiteX3" fmla="*/ 1005789 w 1088383"/>
                  <a:gd name="connsiteY3" fmla="*/ 378003 h 461347"/>
                  <a:gd name="connsiteX4" fmla="*/ 7893 w 1088383"/>
                  <a:gd name="connsiteY4" fmla="*/ 461347 h 461347"/>
                  <a:gd name="connsiteX0" fmla="*/ 7893 w 1098657"/>
                  <a:gd name="connsiteY0" fmla="*/ 461347 h 461347"/>
                  <a:gd name="connsiteX1" fmla="*/ 0 w 1098657"/>
                  <a:gd name="connsiteY1" fmla="*/ 0 h 461347"/>
                  <a:gd name="connsiteX2" fmla="*/ 1088383 w 1098657"/>
                  <a:gd name="connsiteY2" fmla="*/ 47625 h 461347"/>
                  <a:gd name="connsiteX3" fmla="*/ 1098657 w 1098657"/>
                  <a:gd name="connsiteY3" fmla="*/ 344665 h 461347"/>
                  <a:gd name="connsiteX4" fmla="*/ 7893 w 1098657"/>
                  <a:gd name="connsiteY4" fmla="*/ 461347 h 461347"/>
                  <a:gd name="connsiteX0" fmla="*/ 7893 w 1100289"/>
                  <a:gd name="connsiteY0" fmla="*/ 537547 h 537547"/>
                  <a:gd name="connsiteX1" fmla="*/ 0 w 1100289"/>
                  <a:gd name="connsiteY1" fmla="*/ 76200 h 537547"/>
                  <a:gd name="connsiteX2" fmla="*/ 1100289 w 1100289"/>
                  <a:gd name="connsiteY2" fmla="*/ 0 h 537547"/>
                  <a:gd name="connsiteX3" fmla="*/ 1098657 w 1100289"/>
                  <a:gd name="connsiteY3" fmla="*/ 420865 h 537547"/>
                  <a:gd name="connsiteX4" fmla="*/ 7893 w 1100289"/>
                  <a:gd name="connsiteY4" fmla="*/ 537547 h 537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0289" h="537547">
                    <a:moveTo>
                      <a:pt x="7893" y="537547"/>
                    </a:moveTo>
                    <a:lnTo>
                      <a:pt x="0" y="76200"/>
                    </a:lnTo>
                    <a:lnTo>
                      <a:pt x="1100289" y="0"/>
                    </a:lnTo>
                    <a:lnTo>
                      <a:pt x="1098657" y="420865"/>
                    </a:lnTo>
                    <a:lnTo>
                      <a:pt x="7893" y="537547"/>
                    </a:lnTo>
                    <a:close/>
                  </a:path>
                </a:pathLst>
              </a:custGeom>
              <a:gradFill>
                <a:gsLst>
                  <a:gs pos="80000">
                    <a:schemeClr val="bg1">
                      <a:alpha val="15000"/>
                    </a:schemeClr>
                  </a:gs>
                  <a:gs pos="0">
                    <a:schemeClr val="tx1">
                      <a:alpha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Freeform 193"/>
              <p:cNvSpPr>
                <a:spLocks/>
              </p:cNvSpPr>
              <p:nvPr/>
            </p:nvSpPr>
            <p:spPr bwMode="auto">
              <a:xfrm rot="60000">
                <a:off x="6337019" y="5504452"/>
                <a:ext cx="41659" cy="465840"/>
              </a:xfrm>
              <a:custGeom>
                <a:avLst/>
                <a:gdLst>
                  <a:gd name="T0" fmla="*/ 5 w 76"/>
                  <a:gd name="T1" fmla="*/ 1050 h 1050"/>
                  <a:gd name="T2" fmla="*/ 0 w 76"/>
                  <a:gd name="T3" fmla="*/ 44 h 1050"/>
                  <a:gd name="T4" fmla="*/ 55 w 76"/>
                  <a:gd name="T5" fmla="*/ 0 h 1050"/>
                  <a:gd name="T6" fmla="*/ 60 w 76"/>
                  <a:gd name="T7" fmla="*/ 1006 h 1050"/>
                  <a:gd name="T8" fmla="*/ 5 w 76"/>
                  <a:gd name="T9" fmla="*/ 1050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050">
                    <a:moveTo>
                      <a:pt x="5" y="1050"/>
                    </a:moveTo>
                    <a:lnTo>
                      <a:pt x="0" y="44"/>
                    </a:lnTo>
                    <a:cubicBezTo>
                      <a:pt x="55" y="35"/>
                      <a:pt x="71" y="23"/>
                      <a:pt x="55" y="0"/>
                    </a:cubicBezTo>
                    <a:lnTo>
                      <a:pt x="60" y="1006"/>
                    </a:lnTo>
                    <a:cubicBezTo>
                      <a:pt x="76" y="1029"/>
                      <a:pt x="60" y="1040"/>
                      <a:pt x="5" y="105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0" name="Freeform 88"/>
              <p:cNvSpPr>
                <a:spLocks/>
              </p:cNvSpPr>
              <p:nvPr/>
            </p:nvSpPr>
            <p:spPr bwMode="auto">
              <a:xfrm rot="60000">
                <a:off x="5199577" y="5559835"/>
                <a:ext cx="65910" cy="519810"/>
              </a:xfrm>
              <a:custGeom>
                <a:avLst/>
                <a:gdLst>
                  <a:gd name="T0" fmla="*/ 240 w 240"/>
                  <a:gd name="T1" fmla="*/ 1168 h 1175"/>
                  <a:gd name="T2" fmla="*/ 92 w 240"/>
                  <a:gd name="T3" fmla="*/ 1137 h 1175"/>
                  <a:gd name="T4" fmla="*/ 5 w 240"/>
                  <a:gd name="T5" fmla="*/ 1005 h 1175"/>
                  <a:gd name="T6" fmla="*/ 0 w 240"/>
                  <a:gd name="T7" fmla="*/ 0 h 1175"/>
                  <a:gd name="T8" fmla="*/ 87 w 240"/>
                  <a:gd name="T9" fmla="*/ 132 h 1175"/>
                  <a:gd name="T10" fmla="*/ 235 w 240"/>
                  <a:gd name="T11" fmla="*/ 162 h 1175"/>
                  <a:gd name="T12" fmla="*/ 240 w 240"/>
                  <a:gd name="T13" fmla="*/ 1168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0" h="1175">
                    <a:moveTo>
                      <a:pt x="240" y="1168"/>
                    </a:moveTo>
                    <a:cubicBezTo>
                      <a:pt x="168" y="1175"/>
                      <a:pt x="119" y="1166"/>
                      <a:pt x="92" y="1137"/>
                    </a:cubicBezTo>
                    <a:lnTo>
                      <a:pt x="5" y="1005"/>
                    </a:lnTo>
                    <a:lnTo>
                      <a:pt x="0" y="0"/>
                    </a:lnTo>
                    <a:lnTo>
                      <a:pt x="87" y="132"/>
                    </a:lnTo>
                    <a:cubicBezTo>
                      <a:pt x="114" y="160"/>
                      <a:pt x="163" y="169"/>
                      <a:pt x="235" y="162"/>
                    </a:cubicBezTo>
                    <a:lnTo>
                      <a:pt x="240" y="1168"/>
                    </a:lnTo>
                    <a:close/>
                  </a:path>
                </a:pathLst>
              </a:custGeom>
              <a:gradFill>
                <a:gsLst>
                  <a:gs pos="30000">
                    <a:schemeClr val="tx1">
                      <a:lumMod val="85000"/>
                      <a:lumOff val="15000"/>
                    </a:schemeClr>
                  </a:gs>
                  <a:gs pos="70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1" name="Freeform 85"/>
              <p:cNvSpPr>
                <a:spLocks/>
              </p:cNvSpPr>
              <p:nvPr/>
            </p:nvSpPr>
            <p:spPr bwMode="auto">
              <a:xfrm rot="180000">
                <a:off x="5206266" y="5457825"/>
                <a:ext cx="1172397" cy="204514"/>
              </a:xfrm>
              <a:custGeom>
                <a:avLst/>
                <a:gdLst>
                  <a:gd name="T0" fmla="*/ 235 w 5617"/>
                  <a:gd name="T1" fmla="*/ 451 h 458"/>
                  <a:gd name="T2" fmla="*/ 87 w 5617"/>
                  <a:gd name="T3" fmla="*/ 421 h 458"/>
                  <a:gd name="T4" fmla="*/ 0 w 5617"/>
                  <a:gd name="T5" fmla="*/ 289 h 458"/>
                  <a:gd name="T6" fmla="*/ 5507 w 5617"/>
                  <a:gd name="T7" fmla="*/ 0 h 458"/>
                  <a:gd name="T8" fmla="*/ 5601 w 5617"/>
                  <a:gd name="T9" fmla="*/ 84 h 458"/>
                  <a:gd name="T10" fmla="*/ 5546 w 5617"/>
                  <a:gd name="T11" fmla="*/ 128 h 458"/>
                  <a:gd name="T12" fmla="*/ 3201 w 5617"/>
                  <a:gd name="T13" fmla="*/ 273 h 458"/>
                  <a:gd name="T14" fmla="*/ 3197 w 5617"/>
                  <a:gd name="T15" fmla="*/ 274 h 458"/>
                  <a:gd name="T16" fmla="*/ 2864 w 5617"/>
                  <a:gd name="T17" fmla="*/ 323 h 458"/>
                  <a:gd name="T18" fmla="*/ 235 w 5617"/>
                  <a:gd name="T19" fmla="*/ 451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17" h="458">
                    <a:moveTo>
                      <a:pt x="235" y="451"/>
                    </a:moveTo>
                    <a:cubicBezTo>
                      <a:pt x="163" y="458"/>
                      <a:pt x="114" y="449"/>
                      <a:pt x="87" y="421"/>
                    </a:cubicBezTo>
                    <a:lnTo>
                      <a:pt x="0" y="289"/>
                    </a:lnTo>
                    <a:lnTo>
                      <a:pt x="5507" y="0"/>
                    </a:lnTo>
                    <a:lnTo>
                      <a:pt x="5601" y="84"/>
                    </a:lnTo>
                    <a:cubicBezTo>
                      <a:pt x="5617" y="107"/>
                      <a:pt x="5601" y="119"/>
                      <a:pt x="5546" y="128"/>
                    </a:cubicBezTo>
                    <a:lnTo>
                      <a:pt x="3201" y="273"/>
                    </a:lnTo>
                    <a:lnTo>
                      <a:pt x="3197" y="274"/>
                    </a:lnTo>
                    <a:lnTo>
                      <a:pt x="2864" y="323"/>
                    </a:lnTo>
                    <a:lnTo>
                      <a:pt x="235" y="451"/>
                    </a:lnTo>
                    <a:close/>
                  </a:path>
                </a:pathLst>
              </a:custGeom>
              <a:gradFill>
                <a:gsLst>
                  <a:gs pos="60000">
                    <a:schemeClr val="tx1">
                      <a:lumMod val="75000"/>
                      <a:lumOff val="25000"/>
                    </a:schemeClr>
                  </a:gs>
                  <a:gs pos="35000">
                    <a:schemeClr val="tx1">
                      <a:lumMod val="50000"/>
                      <a:lumOff val="50000"/>
                    </a:schemeClr>
                  </a:gs>
                </a:gsLst>
                <a:lin ang="522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cxnSp>
          <p:nvCxnSpPr>
            <p:cNvPr id="155" name="Straight Connector 154"/>
            <p:cNvCxnSpPr/>
            <p:nvPr/>
          </p:nvCxnSpPr>
          <p:spPr>
            <a:xfrm>
              <a:off x="4689227" y="5303125"/>
              <a:ext cx="2188271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/>
            <p:cNvSpPr/>
            <p:nvPr/>
          </p:nvSpPr>
          <p:spPr>
            <a:xfrm>
              <a:off x="5056251" y="5776549"/>
              <a:ext cx="25835" cy="2583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7" name="Oval 156"/>
            <p:cNvSpPr/>
            <p:nvPr/>
          </p:nvSpPr>
          <p:spPr>
            <a:xfrm>
              <a:off x="3883645" y="5900772"/>
              <a:ext cx="25835" cy="2583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595129562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/>
          <p:cNvGrpSpPr/>
          <p:nvPr/>
        </p:nvGrpSpPr>
        <p:grpSpPr>
          <a:xfrm>
            <a:off x="-58646" y="72321"/>
            <a:ext cx="9126446" cy="4488889"/>
            <a:chOff x="-58646" y="72321"/>
            <a:chExt cx="9126446" cy="4488889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664475" y="3912887"/>
              <a:ext cx="522342" cy="521204"/>
            </a:xfrm>
            <a:custGeom>
              <a:avLst/>
              <a:gdLst>
                <a:gd name="T0" fmla="*/ 2767 w 2767"/>
                <a:gd name="T1" fmla="*/ 2811 h 3411"/>
                <a:gd name="T2" fmla="*/ 2767 w 2767"/>
                <a:gd name="T3" fmla="*/ 3411 h 3411"/>
                <a:gd name="T4" fmla="*/ 0 w 2767"/>
                <a:gd name="T5" fmla="*/ 600 h 3411"/>
                <a:gd name="T6" fmla="*/ 0 w 2767"/>
                <a:gd name="T7" fmla="*/ 0 h 3411"/>
                <a:gd name="T8" fmla="*/ 2767 w 2767"/>
                <a:gd name="T9" fmla="*/ 2811 h 3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7" h="3411">
                  <a:moveTo>
                    <a:pt x="2767" y="2811"/>
                  </a:moveTo>
                  <a:lnTo>
                    <a:pt x="2767" y="3411"/>
                  </a:lnTo>
                  <a:lnTo>
                    <a:pt x="0" y="600"/>
                  </a:lnTo>
                  <a:lnTo>
                    <a:pt x="0" y="0"/>
                  </a:lnTo>
                  <a:lnTo>
                    <a:pt x="2767" y="2811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4186817" y="4220586"/>
              <a:ext cx="1380384" cy="213506"/>
            </a:xfrm>
            <a:custGeom>
              <a:avLst/>
              <a:gdLst>
                <a:gd name="T0" fmla="*/ 7289 w 7289"/>
                <a:gd name="T1" fmla="*/ 615 h 1393"/>
                <a:gd name="T2" fmla="*/ 7289 w 7289"/>
                <a:gd name="T3" fmla="*/ 0 h 1393"/>
                <a:gd name="T4" fmla="*/ 0 w 7289"/>
                <a:gd name="T5" fmla="*/ 778 h 1393"/>
                <a:gd name="T6" fmla="*/ 0 w 7289"/>
                <a:gd name="T7" fmla="*/ 1393 h 1393"/>
                <a:gd name="T8" fmla="*/ 7289 w 7289"/>
                <a:gd name="T9" fmla="*/ 615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9" h="1393">
                  <a:moveTo>
                    <a:pt x="7289" y="615"/>
                  </a:moveTo>
                  <a:lnTo>
                    <a:pt x="7289" y="0"/>
                  </a:lnTo>
                  <a:lnTo>
                    <a:pt x="0" y="778"/>
                  </a:lnTo>
                  <a:lnTo>
                    <a:pt x="0" y="1393"/>
                  </a:lnTo>
                  <a:lnTo>
                    <a:pt x="7289" y="615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186817" y="4329431"/>
              <a:ext cx="123132" cy="104660"/>
            </a:xfrm>
            <a:custGeom>
              <a:avLst/>
              <a:gdLst>
                <a:gd name="T0" fmla="*/ 645 w 645"/>
                <a:gd name="T1" fmla="*/ 0 h 684"/>
                <a:gd name="T2" fmla="*/ 0 w 645"/>
                <a:gd name="T3" fmla="*/ 69 h 684"/>
                <a:gd name="T4" fmla="*/ 0 w 645"/>
                <a:gd name="T5" fmla="*/ 684 h 684"/>
                <a:gd name="T6" fmla="*/ 645 w 645"/>
                <a:gd name="T7" fmla="*/ 615 h 684"/>
                <a:gd name="T8" fmla="*/ 645 w 645"/>
                <a:gd name="T9" fmla="*/ 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5" h="684">
                  <a:moveTo>
                    <a:pt x="645" y="0"/>
                  </a:moveTo>
                  <a:lnTo>
                    <a:pt x="0" y="69"/>
                  </a:lnTo>
                  <a:lnTo>
                    <a:pt x="0" y="684"/>
                  </a:lnTo>
                  <a:lnTo>
                    <a:pt x="645" y="615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5445365" y="4220586"/>
              <a:ext cx="121837" cy="104660"/>
            </a:xfrm>
            <a:custGeom>
              <a:avLst/>
              <a:gdLst>
                <a:gd name="T0" fmla="*/ 644 w 644"/>
                <a:gd name="T1" fmla="*/ 615 h 684"/>
                <a:gd name="T2" fmla="*/ 644 w 644"/>
                <a:gd name="T3" fmla="*/ 0 h 684"/>
                <a:gd name="T4" fmla="*/ 0 w 644"/>
                <a:gd name="T5" fmla="*/ 69 h 684"/>
                <a:gd name="T6" fmla="*/ 0 w 644"/>
                <a:gd name="T7" fmla="*/ 684 h 684"/>
                <a:gd name="T8" fmla="*/ 644 w 644"/>
                <a:gd name="T9" fmla="*/ 615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4" h="684">
                  <a:moveTo>
                    <a:pt x="644" y="615"/>
                  </a:moveTo>
                  <a:lnTo>
                    <a:pt x="644" y="0"/>
                  </a:lnTo>
                  <a:lnTo>
                    <a:pt x="0" y="69"/>
                  </a:lnTo>
                  <a:lnTo>
                    <a:pt x="0" y="684"/>
                  </a:lnTo>
                  <a:lnTo>
                    <a:pt x="644" y="615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13" name="Oval 12"/>
            <p:cNvSpPr/>
            <p:nvPr/>
          </p:nvSpPr>
          <p:spPr>
            <a:xfrm>
              <a:off x="5386967" y="4277668"/>
              <a:ext cx="23263" cy="187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/>
            </a:p>
          </p:txBody>
        </p:sp>
        <p:sp>
          <p:nvSpPr>
            <p:cNvPr id="14" name="Oval 13"/>
            <p:cNvSpPr/>
            <p:nvPr/>
          </p:nvSpPr>
          <p:spPr>
            <a:xfrm>
              <a:off x="4331088" y="4367990"/>
              <a:ext cx="23263" cy="187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3" name="Group 36"/>
            <p:cNvGrpSpPr/>
            <p:nvPr/>
          </p:nvGrpSpPr>
          <p:grpSpPr>
            <a:xfrm>
              <a:off x="5276319" y="403713"/>
              <a:ext cx="166310" cy="174720"/>
              <a:chOff x="2680970" y="476250"/>
              <a:chExt cx="209868" cy="273050"/>
            </a:xfrm>
          </p:grpSpPr>
          <p:sp>
            <p:nvSpPr>
              <p:cNvPr id="796" name="Rectangle 15"/>
              <p:cNvSpPr>
                <a:spLocks noChangeArrowheads="1"/>
              </p:cNvSpPr>
              <p:nvPr/>
            </p:nvSpPr>
            <p:spPr bwMode="auto">
              <a:xfrm>
                <a:off x="2762250" y="654050"/>
                <a:ext cx="66675" cy="95250"/>
              </a:xfrm>
              <a:prstGeom prst="rect">
                <a:avLst/>
              </a:prstGeom>
              <a:solidFill>
                <a:srgbClr val="81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7" name="Freeform 16"/>
              <p:cNvSpPr>
                <a:spLocks/>
              </p:cNvSpPr>
              <p:nvPr/>
            </p:nvSpPr>
            <p:spPr bwMode="auto">
              <a:xfrm>
                <a:off x="2680970" y="484188"/>
                <a:ext cx="41910" cy="163513"/>
              </a:xfrm>
              <a:custGeom>
                <a:avLst/>
                <a:gdLst>
                  <a:gd name="T0" fmla="*/ 228 w 228"/>
                  <a:gd name="T1" fmla="*/ 970 h 970"/>
                  <a:gd name="T2" fmla="*/ 86 w 228"/>
                  <a:gd name="T3" fmla="*/ 873 h 970"/>
                  <a:gd name="T4" fmla="*/ 71 w 228"/>
                  <a:gd name="T5" fmla="*/ 862 h 970"/>
                  <a:gd name="T6" fmla="*/ 57 w 228"/>
                  <a:gd name="T7" fmla="*/ 849 h 970"/>
                  <a:gd name="T8" fmla="*/ 45 w 228"/>
                  <a:gd name="T9" fmla="*/ 835 h 970"/>
                  <a:gd name="T10" fmla="*/ 33 w 228"/>
                  <a:gd name="T11" fmla="*/ 820 h 970"/>
                  <a:gd name="T12" fmla="*/ 24 w 228"/>
                  <a:gd name="T13" fmla="*/ 804 h 970"/>
                  <a:gd name="T14" fmla="*/ 15 w 228"/>
                  <a:gd name="T15" fmla="*/ 787 h 970"/>
                  <a:gd name="T16" fmla="*/ 9 w 228"/>
                  <a:gd name="T17" fmla="*/ 769 h 970"/>
                  <a:gd name="T18" fmla="*/ 4 w 228"/>
                  <a:gd name="T19" fmla="*/ 751 h 970"/>
                  <a:gd name="T20" fmla="*/ 1 w 228"/>
                  <a:gd name="T21" fmla="*/ 732 h 970"/>
                  <a:gd name="T22" fmla="*/ 0 w 228"/>
                  <a:gd name="T23" fmla="*/ 712 h 970"/>
                  <a:gd name="T24" fmla="*/ 0 w 228"/>
                  <a:gd name="T25" fmla="*/ 258 h 970"/>
                  <a:gd name="T26" fmla="*/ 1 w 228"/>
                  <a:gd name="T27" fmla="*/ 238 h 970"/>
                  <a:gd name="T28" fmla="*/ 4 w 228"/>
                  <a:gd name="T29" fmla="*/ 219 h 970"/>
                  <a:gd name="T30" fmla="*/ 9 w 228"/>
                  <a:gd name="T31" fmla="*/ 200 h 970"/>
                  <a:gd name="T32" fmla="*/ 15 w 228"/>
                  <a:gd name="T33" fmla="*/ 182 h 970"/>
                  <a:gd name="T34" fmla="*/ 24 w 228"/>
                  <a:gd name="T35" fmla="*/ 165 h 970"/>
                  <a:gd name="T36" fmla="*/ 33 w 228"/>
                  <a:gd name="T37" fmla="*/ 149 h 970"/>
                  <a:gd name="T38" fmla="*/ 45 w 228"/>
                  <a:gd name="T39" fmla="*/ 134 h 970"/>
                  <a:gd name="T40" fmla="*/ 57 w 228"/>
                  <a:gd name="T41" fmla="*/ 120 h 970"/>
                  <a:gd name="T42" fmla="*/ 71 w 228"/>
                  <a:gd name="T43" fmla="*/ 108 h 970"/>
                  <a:gd name="T44" fmla="*/ 86 w 228"/>
                  <a:gd name="T45" fmla="*/ 97 h 970"/>
                  <a:gd name="T46" fmla="*/ 228 w 228"/>
                  <a:gd name="T47" fmla="*/ 0 h 970"/>
                  <a:gd name="T48" fmla="*/ 209 w 228"/>
                  <a:gd name="T49" fmla="*/ 14 h 970"/>
                  <a:gd name="T50" fmla="*/ 192 w 228"/>
                  <a:gd name="T51" fmla="*/ 29 h 970"/>
                  <a:gd name="T52" fmla="*/ 176 w 228"/>
                  <a:gd name="T53" fmla="*/ 47 h 970"/>
                  <a:gd name="T54" fmla="*/ 162 w 228"/>
                  <a:gd name="T55" fmla="*/ 65 h 970"/>
                  <a:gd name="T56" fmla="*/ 150 w 228"/>
                  <a:gd name="T57" fmla="*/ 85 h 970"/>
                  <a:gd name="T58" fmla="*/ 140 w 228"/>
                  <a:gd name="T59" fmla="*/ 107 h 970"/>
                  <a:gd name="T60" fmla="*/ 131 w 228"/>
                  <a:gd name="T61" fmla="*/ 129 h 970"/>
                  <a:gd name="T62" fmla="*/ 125 w 228"/>
                  <a:gd name="T63" fmla="*/ 152 h 970"/>
                  <a:gd name="T64" fmla="*/ 122 w 228"/>
                  <a:gd name="T65" fmla="*/ 176 h 970"/>
                  <a:gd name="T66" fmla="*/ 120 w 228"/>
                  <a:gd name="T67" fmla="*/ 201 h 970"/>
                  <a:gd name="T68" fmla="*/ 120 w 228"/>
                  <a:gd name="T69" fmla="*/ 769 h 970"/>
                  <a:gd name="T70" fmla="*/ 122 w 228"/>
                  <a:gd name="T71" fmla="*/ 793 h 970"/>
                  <a:gd name="T72" fmla="*/ 125 w 228"/>
                  <a:gd name="T73" fmla="*/ 817 h 970"/>
                  <a:gd name="T74" fmla="*/ 131 w 228"/>
                  <a:gd name="T75" fmla="*/ 841 h 970"/>
                  <a:gd name="T76" fmla="*/ 140 w 228"/>
                  <a:gd name="T77" fmla="*/ 863 h 970"/>
                  <a:gd name="T78" fmla="*/ 150 w 228"/>
                  <a:gd name="T79" fmla="*/ 884 h 970"/>
                  <a:gd name="T80" fmla="*/ 162 w 228"/>
                  <a:gd name="T81" fmla="*/ 904 h 970"/>
                  <a:gd name="T82" fmla="*/ 176 w 228"/>
                  <a:gd name="T83" fmla="*/ 923 h 970"/>
                  <a:gd name="T84" fmla="*/ 192 w 228"/>
                  <a:gd name="T85" fmla="*/ 940 h 970"/>
                  <a:gd name="T86" fmla="*/ 209 w 228"/>
                  <a:gd name="T87" fmla="*/ 956 h 970"/>
                  <a:gd name="T88" fmla="*/ 228 w 228"/>
                  <a:gd name="T89" fmla="*/ 970 h 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8" h="970">
                    <a:moveTo>
                      <a:pt x="228" y="970"/>
                    </a:moveTo>
                    <a:lnTo>
                      <a:pt x="86" y="873"/>
                    </a:lnTo>
                    <a:lnTo>
                      <a:pt x="71" y="862"/>
                    </a:lnTo>
                    <a:lnTo>
                      <a:pt x="57" y="849"/>
                    </a:lnTo>
                    <a:lnTo>
                      <a:pt x="45" y="835"/>
                    </a:lnTo>
                    <a:lnTo>
                      <a:pt x="33" y="820"/>
                    </a:lnTo>
                    <a:lnTo>
                      <a:pt x="24" y="804"/>
                    </a:lnTo>
                    <a:lnTo>
                      <a:pt x="15" y="787"/>
                    </a:lnTo>
                    <a:lnTo>
                      <a:pt x="9" y="769"/>
                    </a:lnTo>
                    <a:lnTo>
                      <a:pt x="4" y="751"/>
                    </a:lnTo>
                    <a:lnTo>
                      <a:pt x="1" y="732"/>
                    </a:lnTo>
                    <a:lnTo>
                      <a:pt x="0" y="712"/>
                    </a:lnTo>
                    <a:lnTo>
                      <a:pt x="0" y="258"/>
                    </a:lnTo>
                    <a:lnTo>
                      <a:pt x="1" y="238"/>
                    </a:lnTo>
                    <a:lnTo>
                      <a:pt x="4" y="219"/>
                    </a:lnTo>
                    <a:lnTo>
                      <a:pt x="9" y="200"/>
                    </a:lnTo>
                    <a:lnTo>
                      <a:pt x="15" y="182"/>
                    </a:lnTo>
                    <a:lnTo>
                      <a:pt x="24" y="165"/>
                    </a:lnTo>
                    <a:lnTo>
                      <a:pt x="33" y="149"/>
                    </a:lnTo>
                    <a:lnTo>
                      <a:pt x="45" y="134"/>
                    </a:lnTo>
                    <a:lnTo>
                      <a:pt x="57" y="120"/>
                    </a:lnTo>
                    <a:lnTo>
                      <a:pt x="71" y="108"/>
                    </a:lnTo>
                    <a:lnTo>
                      <a:pt x="86" y="97"/>
                    </a:lnTo>
                    <a:lnTo>
                      <a:pt x="228" y="0"/>
                    </a:lnTo>
                    <a:lnTo>
                      <a:pt x="209" y="14"/>
                    </a:lnTo>
                    <a:lnTo>
                      <a:pt x="192" y="29"/>
                    </a:lnTo>
                    <a:lnTo>
                      <a:pt x="176" y="47"/>
                    </a:lnTo>
                    <a:lnTo>
                      <a:pt x="162" y="65"/>
                    </a:lnTo>
                    <a:lnTo>
                      <a:pt x="150" y="85"/>
                    </a:lnTo>
                    <a:lnTo>
                      <a:pt x="140" y="107"/>
                    </a:lnTo>
                    <a:lnTo>
                      <a:pt x="131" y="129"/>
                    </a:lnTo>
                    <a:lnTo>
                      <a:pt x="125" y="152"/>
                    </a:lnTo>
                    <a:lnTo>
                      <a:pt x="122" y="176"/>
                    </a:lnTo>
                    <a:lnTo>
                      <a:pt x="120" y="201"/>
                    </a:lnTo>
                    <a:lnTo>
                      <a:pt x="120" y="769"/>
                    </a:lnTo>
                    <a:lnTo>
                      <a:pt x="122" y="793"/>
                    </a:lnTo>
                    <a:lnTo>
                      <a:pt x="125" y="817"/>
                    </a:lnTo>
                    <a:lnTo>
                      <a:pt x="131" y="841"/>
                    </a:lnTo>
                    <a:lnTo>
                      <a:pt x="140" y="863"/>
                    </a:lnTo>
                    <a:lnTo>
                      <a:pt x="150" y="884"/>
                    </a:lnTo>
                    <a:lnTo>
                      <a:pt x="162" y="904"/>
                    </a:lnTo>
                    <a:lnTo>
                      <a:pt x="176" y="923"/>
                    </a:lnTo>
                    <a:lnTo>
                      <a:pt x="192" y="940"/>
                    </a:lnTo>
                    <a:lnTo>
                      <a:pt x="209" y="956"/>
                    </a:lnTo>
                    <a:lnTo>
                      <a:pt x="228" y="97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8" name="Freeform 17"/>
              <p:cNvSpPr>
                <a:spLocks/>
              </p:cNvSpPr>
              <p:nvPr/>
            </p:nvSpPr>
            <p:spPr bwMode="auto">
              <a:xfrm rot="10800000">
                <a:off x="2700338" y="476250"/>
                <a:ext cx="190500" cy="177800"/>
              </a:xfrm>
              <a:custGeom>
                <a:avLst/>
                <a:gdLst>
                  <a:gd name="T0" fmla="*/ 243 w 1135"/>
                  <a:gd name="T1" fmla="*/ 0 h 1053"/>
                  <a:gd name="T2" fmla="*/ 892 w 1135"/>
                  <a:gd name="T3" fmla="*/ 0 h 1053"/>
                  <a:gd name="T4" fmla="*/ 1135 w 1135"/>
                  <a:gd name="T5" fmla="*/ 243 h 1053"/>
                  <a:gd name="T6" fmla="*/ 1135 w 1135"/>
                  <a:gd name="T7" fmla="*/ 811 h 1053"/>
                  <a:gd name="T8" fmla="*/ 892 w 1135"/>
                  <a:gd name="T9" fmla="*/ 1053 h 1053"/>
                  <a:gd name="T10" fmla="*/ 243 w 1135"/>
                  <a:gd name="T11" fmla="*/ 1053 h 1053"/>
                  <a:gd name="T12" fmla="*/ 0 w 1135"/>
                  <a:gd name="T13" fmla="*/ 811 h 1053"/>
                  <a:gd name="T14" fmla="*/ 0 w 1135"/>
                  <a:gd name="T15" fmla="*/ 243 h 1053"/>
                  <a:gd name="T16" fmla="*/ 243 w 1135"/>
                  <a:gd name="T17" fmla="*/ 0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5" h="1053">
                    <a:moveTo>
                      <a:pt x="243" y="0"/>
                    </a:moveTo>
                    <a:lnTo>
                      <a:pt x="892" y="0"/>
                    </a:lnTo>
                    <a:cubicBezTo>
                      <a:pt x="1026" y="0"/>
                      <a:pt x="1135" y="109"/>
                      <a:pt x="1135" y="243"/>
                    </a:cubicBezTo>
                    <a:lnTo>
                      <a:pt x="1135" y="811"/>
                    </a:lnTo>
                    <a:cubicBezTo>
                      <a:pt x="1135" y="944"/>
                      <a:pt x="1026" y="1053"/>
                      <a:pt x="892" y="1053"/>
                    </a:cubicBezTo>
                    <a:lnTo>
                      <a:pt x="243" y="1053"/>
                    </a:lnTo>
                    <a:cubicBezTo>
                      <a:pt x="110" y="1053"/>
                      <a:pt x="0" y="944"/>
                      <a:pt x="0" y="811"/>
                    </a:cubicBezTo>
                    <a:lnTo>
                      <a:pt x="0" y="243"/>
                    </a:lnTo>
                    <a:cubicBezTo>
                      <a:pt x="0" y="109"/>
                      <a:pt x="110" y="0"/>
                      <a:pt x="243" y="0"/>
                    </a:cubicBezTo>
                    <a:close/>
                  </a:path>
                </a:pathLst>
              </a:custGeom>
              <a:gradFill flip="none" rotWithShape="1">
                <a:gsLst>
                  <a:gs pos="2000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50000"/>
                      <a:lumOff val="5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 u="sng"/>
              </a:p>
            </p:txBody>
          </p:sp>
          <p:sp>
            <p:nvSpPr>
              <p:cNvPr id="799" name="Oval 18"/>
              <p:cNvSpPr>
                <a:spLocks noChangeArrowheads="1"/>
              </p:cNvSpPr>
              <p:nvPr/>
            </p:nvSpPr>
            <p:spPr bwMode="auto">
              <a:xfrm>
                <a:off x="2755900" y="525463"/>
                <a:ext cx="79375" cy="793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rgbClr val="808080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4213884" y="494267"/>
              <a:ext cx="1298148" cy="3845779"/>
            </a:xfrm>
            <a:custGeom>
              <a:avLst/>
              <a:gdLst>
                <a:gd name="T0" fmla="*/ 0 w 6928"/>
                <a:gd name="T1" fmla="*/ 0 h 25679"/>
                <a:gd name="T2" fmla="*/ 6928 w 6928"/>
                <a:gd name="T3" fmla="*/ 402 h 25679"/>
                <a:gd name="T4" fmla="*/ 6928 w 6928"/>
                <a:gd name="T5" fmla="*/ 24926 h 25679"/>
                <a:gd name="T6" fmla="*/ 0 w 6928"/>
                <a:gd name="T7" fmla="*/ 25679 h 25679"/>
                <a:gd name="T8" fmla="*/ 0 w 6928"/>
                <a:gd name="T9" fmla="*/ 0 h 25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28" h="25679">
                  <a:moveTo>
                    <a:pt x="0" y="0"/>
                  </a:moveTo>
                  <a:lnTo>
                    <a:pt x="6928" y="402"/>
                  </a:lnTo>
                  <a:lnTo>
                    <a:pt x="6928" y="24926"/>
                  </a:lnTo>
                  <a:lnTo>
                    <a:pt x="0" y="2567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35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241530" y="546159"/>
              <a:ext cx="1170737" cy="3621876"/>
            </a:xfrm>
            <a:custGeom>
              <a:avLst/>
              <a:gdLst>
                <a:gd name="T0" fmla="*/ 0 w 6246"/>
                <a:gd name="T1" fmla="*/ 0 h 24185"/>
                <a:gd name="T2" fmla="*/ 6246 w 6246"/>
                <a:gd name="T3" fmla="*/ 369 h 24185"/>
                <a:gd name="T4" fmla="*/ 6246 w 6246"/>
                <a:gd name="T5" fmla="*/ 23494 h 24185"/>
                <a:gd name="T6" fmla="*/ 0 w 6246"/>
                <a:gd name="T7" fmla="*/ 24185 h 24185"/>
                <a:gd name="T8" fmla="*/ 0 w 6246"/>
                <a:gd name="T9" fmla="*/ 0 h 24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46" h="24185">
                  <a:moveTo>
                    <a:pt x="0" y="0"/>
                  </a:moveTo>
                  <a:lnTo>
                    <a:pt x="6246" y="369"/>
                  </a:lnTo>
                  <a:lnTo>
                    <a:pt x="6246" y="23494"/>
                  </a:lnTo>
                  <a:lnTo>
                    <a:pt x="0" y="24185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/>
                </a:gs>
                <a:gs pos="65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453"/>
            <p:cNvSpPr>
              <a:spLocks noEditPoints="1"/>
            </p:cNvSpPr>
            <p:nvPr/>
          </p:nvSpPr>
          <p:spPr bwMode="auto">
            <a:xfrm>
              <a:off x="5546022" y="501664"/>
              <a:ext cx="1158518" cy="3831468"/>
            </a:xfrm>
            <a:custGeom>
              <a:avLst/>
              <a:gdLst>
                <a:gd name="T0" fmla="*/ 6246 w 6246"/>
                <a:gd name="T1" fmla="*/ 0 h 25586"/>
                <a:gd name="T2" fmla="*/ 0 w 6246"/>
                <a:gd name="T3" fmla="*/ 369 h 25586"/>
                <a:gd name="T4" fmla="*/ 0 w 6246"/>
                <a:gd name="T5" fmla="*/ 24894 h 25586"/>
                <a:gd name="T6" fmla="*/ 6246 w 6246"/>
                <a:gd name="T7" fmla="*/ 25586 h 25586"/>
                <a:gd name="T8" fmla="*/ 6246 w 6246"/>
                <a:gd name="T9" fmla="*/ 0 h 25586"/>
                <a:gd name="T10" fmla="*/ 5346 w 6246"/>
                <a:gd name="T11" fmla="*/ 955 h 25586"/>
                <a:gd name="T12" fmla="*/ 900 w 6246"/>
                <a:gd name="T13" fmla="*/ 1217 h 25586"/>
                <a:gd name="T14" fmla="*/ 900 w 6246"/>
                <a:gd name="T15" fmla="*/ 21688 h 25586"/>
                <a:gd name="T16" fmla="*/ 5346 w 6246"/>
                <a:gd name="T17" fmla="*/ 22180 h 25586"/>
                <a:gd name="T18" fmla="*/ 5346 w 6246"/>
                <a:gd name="T19" fmla="*/ 955 h 25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46" h="25586">
                  <a:moveTo>
                    <a:pt x="6246" y="0"/>
                  </a:moveTo>
                  <a:lnTo>
                    <a:pt x="0" y="369"/>
                  </a:lnTo>
                  <a:lnTo>
                    <a:pt x="0" y="24894"/>
                  </a:lnTo>
                  <a:lnTo>
                    <a:pt x="6246" y="25586"/>
                  </a:lnTo>
                  <a:lnTo>
                    <a:pt x="6246" y="0"/>
                  </a:lnTo>
                  <a:close/>
                  <a:moveTo>
                    <a:pt x="5346" y="955"/>
                  </a:moveTo>
                  <a:lnTo>
                    <a:pt x="900" y="1217"/>
                  </a:lnTo>
                  <a:lnTo>
                    <a:pt x="900" y="21688"/>
                  </a:lnTo>
                  <a:lnTo>
                    <a:pt x="5346" y="22180"/>
                  </a:lnTo>
                  <a:lnTo>
                    <a:pt x="5346" y="955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85000"/>
                    <a:lumOff val="1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19" name="Freeform 454"/>
            <p:cNvSpPr>
              <a:spLocks/>
            </p:cNvSpPr>
            <p:nvPr/>
          </p:nvSpPr>
          <p:spPr bwMode="auto">
            <a:xfrm>
              <a:off x="5712996" y="644801"/>
              <a:ext cx="824572" cy="3178577"/>
            </a:xfrm>
            <a:custGeom>
              <a:avLst/>
              <a:gdLst>
                <a:gd name="T0" fmla="*/ 4446 w 4446"/>
                <a:gd name="T1" fmla="*/ 0 h 21225"/>
                <a:gd name="T2" fmla="*/ 0 w 4446"/>
                <a:gd name="T3" fmla="*/ 262 h 21225"/>
                <a:gd name="T4" fmla="*/ 0 w 4446"/>
                <a:gd name="T5" fmla="*/ 20733 h 21225"/>
                <a:gd name="T6" fmla="*/ 4446 w 4446"/>
                <a:gd name="T7" fmla="*/ 21225 h 21225"/>
                <a:gd name="T8" fmla="*/ 4446 w 4446"/>
                <a:gd name="T9" fmla="*/ 0 h 2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6" h="21225">
                  <a:moveTo>
                    <a:pt x="4446" y="0"/>
                  </a:moveTo>
                  <a:lnTo>
                    <a:pt x="0" y="262"/>
                  </a:lnTo>
                  <a:lnTo>
                    <a:pt x="0" y="20733"/>
                  </a:lnTo>
                  <a:lnTo>
                    <a:pt x="4446" y="21225"/>
                  </a:lnTo>
                  <a:lnTo>
                    <a:pt x="4446" y="0"/>
                  </a:lnTo>
                  <a:close/>
                </a:path>
              </a:pathLst>
            </a:custGeom>
            <a:solidFill>
              <a:srgbClr val="BFE4FF">
                <a:alpha val="5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grpSp>
          <p:nvGrpSpPr>
            <p:cNvPr id="4" name="Group 8"/>
            <p:cNvGrpSpPr/>
            <p:nvPr/>
          </p:nvGrpSpPr>
          <p:grpSpPr>
            <a:xfrm>
              <a:off x="5281251" y="3117701"/>
              <a:ext cx="64907" cy="178739"/>
              <a:chOff x="4876194" y="4717629"/>
              <a:chExt cx="81907" cy="279331"/>
            </a:xfrm>
          </p:grpSpPr>
          <p:sp>
            <p:nvSpPr>
              <p:cNvPr id="791" name="Freeform 8"/>
              <p:cNvSpPr>
                <a:spLocks/>
              </p:cNvSpPr>
              <p:nvPr/>
            </p:nvSpPr>
            <p:spPr bwMode="auto">
              <a:xfrm>
                <a:off x="4876194" y="4717629"/>
                <a:ext cx="81907" cy="279331"/>
              </a:xfrm>
              <a:custGeom>
                <a:avLst/>
                <a:gdLst>
                  <a:gd name="T0" fmla="*/ 0 w 344"/>
                  <a:gd name="T1" fmla="*/ 1195 h 1195"/>
                  <a:gd name="T2" fmla="*/ 244 w 344"/>
                  <a:gd name="T3" fmla="*/ 1180 h 1195"/>
                  <a:gd name="T4" fmla="*/ 344 w 344"/>
                  <a:gd name="T5" fmla="*/ 1074 h 1195"/>
                  <a:gd name="T6" fmla="*/ 344 w 344"/>
                  <a:gd name="T7" fmla="*/ 97 h 1195"/>
                  <a:gd name="T8" fmla="*/ 244 w 344"/>
                  <a:gd name="T9" fmla="*/ 3 h 1195"/>
                  <a:gd name="T10" fmla="*/ 0 w 344"/>
                  <a:gd name="T11" fmla="*/ 17 h 1195"/>
                  <a:gd name="T12" fmla="*/ 0 w 344"/>
                  <a:gd name="T13" fmla="*/ 1195 h 1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195">
                    <a:moveTo>
                      <a:pt x="0" y="1195"/>
                    </a:moveTo>
                    <a:lnTo>
                      <a:pt x="244" y="1180"/>
                    </a:lnTo>
                    <a:cubicBezTo>
                      <a:pt x="299" y="1177"/>
                      <a:pt x="344" y="1129"/>
                      <a:pt x="344" y="107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19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2" name="Oval 11"/>
              <p:cNvSpPr>
                <a:spLocks noChangeArrowheads="1"/>
              </p:cNvSpPr>
              <p:nvPr/>
            </p:nvSpPr>
            <p:spPr bwMode="auto">
              <a:xfrm>
                <a:off x="4897429" y="4771692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3" name="Oval 14"/>
              <p:cNvSpPr>
                <a:spLocks noChangeArrowheads="1"/>
              </p:cNvSpPr>
              <p:nvPr/>
            </p:nvSpPr>
            <p:spPr bwMode="auto">
              <a:xfrm>
                <a:off x="4897429" y="4915863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4" name="Freeform 17"/>
              <p:cNvSpPr>
                <a:spLocks/>
              </p:cNvSpPr>
              <p:nvPr/>
            </p:nvSpPr>
            <p:spPr bwMode="auto">
              <a:xfrm>
                <a:off x="4897429" y="4771692"/>
                <a:ext cx="25786" cy="24028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5" name="Freeform 20"/>
              <p:cNvSpPr>
                <a:spLocks/>
              </p:cNvSpPr>
              <p:nvPr/>
            </p:nvSpPr>
            <p:spPr bwMode="auto">
              <a:xfrm>
                <a:off x="4897429" y="491586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grpSp>
          <p:nvGrpSpPr>
            <p:cNvPr id="5" name="Group 7"/>
            <p:cNvGrpSpPr/>
            <p:nvPr/>
          </p:nvGrpSpPr>
          <p:grpSpPr>
            <a:xfrm>
              <a:off x="5281251" y="3300283"/>
              <a:ext cx="64907" cy="164325"/>
              <a:chOff x="4876194" y="5002967"/>
              <a:chExt cx="81907" cy="256805"/>
            </a:xfrm>
          </p:grpSpPr>
          <p:sp>
            <p:nvSpPr>
              <p:cNvPr id="786" name="Freeform 9"/>
              <p:cNvSpPr>
                <a:spLocks/>
              </p:cNvSpPr>
              <p:nvPr/>
            </p:nvSpPr>
            <p:spPr bwMode="auto">
              <a:xfrm>
                <a:off x="4876194" y="5002967"/>
                <a:ext cx="81907" cy="256805"/>
              </a:xfrm>
              <a:custGeom>
                <a:avLst/>
                <a:gdLst>
                  <a:gd name="T0" fmla="*/ 0 w 344"/>
                  <a:gd name="T1" fmla="*/ 1095 h 1095"/>
                  <a:gd name="T2" fmla="*/ 244 w 344"/>
                  <a:gd name="T3" fmla="*/ 1080 h 1095"/>
                  <a:gd name="T4" fmla="*/ 344 w 344"/>
                  <a:gd name="T5" fmla="*/ 974 h 1095"/>
                  <a:gd name="T6" fmla="*/ 344 w 344"/>
                  <a:gd name="T7" fmla="*/ 97 h 1095"/>
                  <a:gd name="T8" fmla="*/ 244 w 344"/>
                  <a:gd name="T9" fmla="*/ 3 h 1095"/>
                  <a:gd name="T10" fmla="*/ 0 w 344"/>
                  <a:gd name="T11" fmla="*/ 17 h 1095"/>
                  <a:gd name="T12" fmla="*/ 0 w 344"/>
                  <a:gd name="T13" fmla="*/ 1095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095">
                    <a:moveTo>
                      <a:pt x="0" y="1095"/>
                    </a:moveTo>
                    <a:lnTo>
                      <a:pt x="244" y="1080"/>
                    </a:lnTo>
                    <a:cubicBezTo>
                      <a:pt x="299" y="1077"/>
                      <a:pt x="344" y="1029"/>
                      <a:pt x="344" y="97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09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7" name="Oval 12"/>
              <p:cNvSpPr>
                <a:spLocks noChangeArrowheads="1"/>
              </p:cNvSpPr>
              <p:nvPr/>
            </p:nvSpPr>
            <p:spPr bwMode="auto">
              <a:xfrm>
                <a:off x="4897429" y="5040512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8" name="Oval 15"/>
              <p:cNvSpPr>
                <a:spLocks noChangeArrowheads="1"/>
              </p:cNvSpPr>
              <p:nvPr/>
            </p:nvSpPr>
            <p:spPr bwMode="auto">
              <a:xfrm>
                <a:off x="4897429" y="5184683"/>
                <a:ext cx="34887" cy="3604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9" name="Freeform 18"/>
              <p:cNvSpPr>
                <a:spLocks/>
              </p:cNvSpPr>
              <p:nvPr/>
            </p:nvSpPr>
            <p:spPr bwMode="auto">
              <a:xfrm>
                <a:off x="4897429" y="5040512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90" name="Freeform 21"/>
              <p:cNvSpPr>
                <a:spLocks/>
              </p:cNvSpPr>
              <p:nvPr/>
            </p:nvSpPr>
            <p:spPr bwMode="auto">
              <a:xfrm>
                <a:off x="4897429" y="518468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5281251" y="3544817"/>
              <a:ext cx="64907" cy="151833"/>
              <a:chOff x="4876194" y="5291309"/>
              <a:chExt cx="81907" cy="237282"/>
            </a:xfrm>
          </p:grpSpPr>
          <p:sp>
            <p:nvSpPr>
              <p:cNvPr id="781" name="Freeform 10"/>
              <p:cNvSpPr>
                <a:spLocks/>
              </p:cNvSpPr>
              <p:nvPr/>
            </p:nvSpPr>
            <p:spPr bwMode="auto">
              <a:xfrm>
                <a:off x="4876194" y="5291309"/>
                <a:ext cx="81907" cy="237282"/>
              </a:xfrm>
              <a:custGeom>
                <a:avLst/>
                <a:gdLst>
                  <a:gd name="T0" fmla="*/ 0 w 344"/>
                  <a:gd name="T1" fmla="*/ 1015 h 1015"/>
                  <a:gd name="T2" fmla="*/ 244 w 344"/>
                  <a:gd name="T3" fmla="*/ 1000 h 1015"/>
                  <a:gd name="T4" fmla="*/ 344 w 344"/>
                  <a:gd name="T5" fmla="*/ 894 h 1015"/>
                  <a:gd name="T6" fmla="*/ 344 w 344"/>
                  <a:gd name="T7" fmla="*/ 97 h 1015"/>
                  <a:gd name="T8" fmla="*/ 244 w 344"/>
                  <a:gd name="T9" fmla="*/ 3 h 1015"/>
                  <a:gd name="T10" fmla="*/ 0 w 344"/>
                  <a:gd name="T11" fmla="*/ 17 h 1015"/>
                  <a:gd name="T12" fmla="*/ 0 w 344"/>
                  <a:gd name="T13" fmla="*/ 1015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1015">
                    <a:moveTo>
                      <a:pt x="0" y="1015"/>
                    </a:moveTo>
                    <a:lnTo>
                      <a:pt x="244" y="1000"/>
                    </a:lnTo>
                    <a:cubicBezTo>
                      <a:pt x="299" y="997"/>
                      <a:pt x="344" y="949"/>
                      <a:pt x="344" y="894"/>
                    </a:cubicBezTo>
                    <a:lnTo>
                      <a:pt x="344" y="97"/>
                    </a:lnTo>
                    <a:cubicBezTo>
                      <a:pt x="344" y="42"/>
                      <a:pt x="299" y="0"/>
                      <a:pt x="244" y="3"/>
                    </a:cubicBezTo>
                    <a:lnTo>
                      <a:pt x="0" y="17"/>
                    </a:lnTo>
                    <a:lnTo>
                      <a:pt x="0" y="1015"/>
                    </a:lnTo>
                    <a:close/>
                  </a:path>
                </a:pathLst>
              </a:custGeom>
              <a:solidFill>
                <a:srgbClr val="232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2" name="Oval 13"/>
              <p:cNvSpPr>
                <a:spLocks noChangeArrowheads="1"/>
              </p:cNvSpPr>
              <p:nvPr/>
            </p:nvSpPr>
            <p:spPr bwMode="auto">
              <a:xfrm>
                <a:off x="4897429" y="5333359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3" name="Oval 16"/>
              <p:cNvSpPr>
                <a:spLocks noChangeArrowheads="1"/>
              </p:cNvSpPr>
              <p:nvPr/>
            </p:nvSpPr>
            <p:spPr bwMode="auto">
              <a:xfrm>
                <a:off x="4897429" y="5455003"/>
                <a:ext cx="34887" cy="34542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4" name="Freeform 19"/>
              <p:cNvSpPr>
                <a:spLocks/>
              </p:cNvSpPr>
              <p:nvPr/>
            </p:nvSpPr>
            <p:spPr bwMode="auto">
              <a:xfrm>
                <a:off x="4897429" y="5333359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5" name="Freeform 22"/>
              <p:cNvSpPr>
                <a:spLocks/>
              </p:cNvSpPr>
              <p:nvPr/>
            </p:nvSpPr>
            <p:spPr bwMode="auto">
              <a:xfrm>
                <a:off x="4897429" y="5455003"/>
                <a:ext cx="25786" cy="25531"/>
              </a:xfrm>
              <a:custGeom>
                <a:avLst/>
                <a:gdLst>
                  <a:gd name="T0" fmla="*/ 74 w 109"/>
                  <a:gd name="T1" fmla="*/ 0 h 109"/>
                  <a:gd name="T2" fmla="*/ 103 w 109"/>
                  <a:gd name="T3" fmla="*/ 6 h 109"/>
                  <a:gd name="T4" fmla="*/ 109 w 109"/>
                  <a:gd name="T5" fmla="*/ 34 h 109"/>
                  <a:gd name="T6" fmla="*/ 34 w 109"/>
                  <a:gd name="T7" fmla="*/ 109 h 109"/>
                  <a:gd name="T8" fmla="*/ 6 w 109"/>
                  <a:gd name="T9" fmla="*/ 103 h 109"/>
                  <a:gd name="T10" fmla="*/ 0 w 109"/>
                  <a:gd name="T11" fmla="*/ 74 h 109"/>
                  <a:gd name="T12" fmla="*/ 74 w 109"/>
                  <a:gd name="T13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109">
                    <a:moveTo>
                      <a:pt x="74" y="0"/>
                    </a:moveTo>
                    <a:cubicBezTo>
                      <a:pt x="85" y="0"/>
                      <a:pt x="94" y="2"/>
                      <a:pt x="103" y="6"/>
                    </a:cubicBezTo>
                    <a:cubicBezTo>
                      <a:pt x="107" y="14"/>
                      <a:pt x="109" y="24"/>
                      <a:pt x="109" y="34"/>
                    </a:cubicBezTo>
                    <a:cubicBezTo>
                      <a:pt x="109" y="75"/>
                      <a:pt x="76" y="109"/>
                      <a:pt x="34" y="109"/>
                    </a:cubicBezTo>
                    <a:cubicBezTo>
                      <a:pt x="24" y="109"/>
                      <a:pt x="15" y="107"/>
                      <a:pt x="6" y="103"/>
                    </a:cubicBezTo>
                    <a:cubicBezTo>
                      <a:pt x="2" y="94"/>
                      <a:pt x="0" y="8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3665777" y="494267"/>
              <a:ext cx="510846" cy="3845779"/>
            </a:xfrm>
            <a:custGeom>
              <a:avLst/>
              <a:gdLst>
                <a:gd name="T0" fmla="*/ 0 w 2726"/>
                <a:gd name="T1" fmla="*/ 22908 h 25679"/>
                <a:gd name="T2" fmla="*/ 2726 w 2726"/>
                <a:gd name="T3" fmla="*/ 25679 h 25679"/>
                <a:gd name="T4" fmla="*/ 2726 w 2726"/>
                <a:gd name="T5" fmla="*/ 0 h 25679"/>
                <a:gd name="T6" fmla="*/ 0 w 2726"/>
                <a:gd name="T7" fmla="*/ 2365 h 25679"/>
                <a:gd name="T8" fmla="*/ 0 w 2726"/>
                <a:gd name="T9" fmla="*/ 22908 h 25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6" h="25679">
                  <a:moveTo>
                    <a:pt x="0" y="22908"/>
                  </a:moveTo>
                  <a:lnTo>
                    <a:pt x="2726" y="25679"/>
                  </a:lnTo>
                  <a:lnTo>
                    <a:pt x="2726" y="0"/>
                  </a:lnTo>
                  <a:lnTo>
                    <a:pt x="0" y="2365"/>
                  </a:lnTo>
                  <a:lnTo>
                    <a:pt x="0" y="2290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75000"/>
                    <a:lumOff val="25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5512033" y="554809"/>
              <a:ext cx="37262" cy="3672806"/>
            </a:xfrm>
            <a:prstGeom prst="rect">
              <a:avLst/>
            </a:pr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grpSp>
          <p:nvGrpSpPr>
            <p:cNvPr id="7" name="Group 4"/>
            <p:cNvGrpSpPr/>
            <p:nvPr/>
          </p:nvGrpSpPr>
          <p:grpSpPr>
            <a:xfrm>
              <a:off x="5262018" y="3651036"/>
              <a:ext cx="38464" cy="414176"/>
              <a:chOff x="4851925" y="5551118"/>
              <a:chExt cx="48538" cy="647268"/>
            </a:xfrm>
          </p:grpSpPr>
          <p:sp>
            <p:nvSpPr>
              <p:cNvPr id="764" name="Rectangle 52"/>
              <p:cNvSpPr>
                <a:spLocks noChangeArrowheads="1"/>
              </p:cNvSpPr>
              <p:nvPr/>
            </p:nvSpPr>
            <p:spPr bwMode="auto">
              <a:xfrm>
                <a:off x="4861026" y="5551118"/>
                <a:ext cx="3034" cy="647268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65" name="Rectangle 53"/>
              <p:cNvSpPr>
                <a:spLocks noChangeArrowheads="1"/>
              </p:cNvSpPr>
              <p:nvPr/>
            </p:nvSpPr>
            <p:spPr bwMode="auto">
              <a:xfrm>
                <a:off x="4851925" y="5551118"/>
                <a:ext cx="7585" cy="647268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66" name="Freeform 54"/>
              <p:cNvSpPr>
                <a:spLocks/>
              </p:cNvSpPr>
              <p:nvPr/>
            </p:nvSpPr>
            <p:spPr bwMode="auto">
              <a:xfrm>
                <a:off x="4873160" y="5564633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lnTo>
                      <a:pt x="0" y="129"/>
                    </a:lnTo>
                    <a:lnTo>
                      <a:pt x="0" y="14"/>
                    </a:lnTo>
                    <a:lnTo>
                      <a:pt x="115" y="0"/>
                    </a:lnTo>
                    <a:lnTo>
                      <a:pt x="115" y="1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67" name="Freeform 55"/>
              <p:cNvSpPr>
                <a:spLocks/>
              </p:cNvSpPr>
              <p:nvPr/>
            </p:nvSpPr>
            <p:spPr bwMode="auto">
              <a:xfrm>
                <a:off x="4873160" y="560518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68" name="Freeform 56"/>
              <p:cNvSpPr>
                <a:spLocks/>
              </p:cNvSpPr>
              <p:nvPr/>
            </p:nvSpPr>
            <p:spPr bwMode="auto">
              <a:xfrm>
                <a:off x="4873160" y="5644228"/>
                <a:ext cx="27303" cy="31538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19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69" name="Freeform 57"/>
              <p:cNvSpPr>
                <a:spLocks/>
              </p:cNvSpPr>
              <p:nvPr/>
            </p:nvSpPr>
            <p:spPr bwMode="auto">
              <a:xfrm>
                <a:off x="4873160" y="5684775"/>
                <a:ext cx="27303" cy="30035"/>
              </a:xfrm>
              <a:custGeom>
                <a:avLst/>
                <a:gdLst>
                  <a:gd name="T0" fmla="*/ 115 w 115"/>
                  <a:gd name="T1" fmla="*/ 115 h 128"/>
                  <a:gd name="T2" fmla="*/ 0 w 115"/>
                  <a:gd name="T3" fmla="*/ 128 h 128"/>
                  <a:gd name="T4" fmla="*/ 0 w 115"/>
                  <a:gd name="T5" fmla="*/ 14 h 128"/>
                  <a:gd name="T6" fmla="*/ 115 w 115"/>
                  <a:gd name="T7" fmla="*/ 0 h 128"/>
                  <a:gd name="T8" fmla="*/ 115 w 115"/>
                  <a:gd name="T9" fmla="*/ 11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5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0" name="Freeform 58"/>
              <p:cNvSpPr>
                <a:spLocks/>
              </p:cNvSpPr>
              <p:nvPr/>
            </p:nvSpPr>
            <p:spPr bwMode="auto">
              <a:xfrm>
                <a:off x="4873160" y="5725324"/>
                <a:ext cx="27303" cy="30035"/>
              </a:xfrm>
              <a:custGeom>
                <a:avLst/>
                <a:gdLst>
                  <a:gd name="T0" fmla="*/ 115 w 115"/>
                  <a:gd name="T1" fmla="*/ 114 h 128"/>
                  <a:gd name="T2" fmla="*/ 0 w 115"/>
                  <a:gd name="T3" fmla="*/ 128 h 128"/>
                  <a:gd name="T4" fmla="*/ 0 w 115"/>
                  <a:gd name="T5" fmla="*/ 13 h 128"/>
                  <a:gd name="T6" fmla="*/ 115 w 115"/>
                  <a:gd name="T7" fmla="*/ 0 h 128"/>
                  <a:gd name="T8" fmla="*/ 115 w 115"/>
                  <a:gd name="T9" fmla="*/ 11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4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3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4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1" name="Freeform 59"/>
              <p:cNvSpPr>
                <a:spLocks/>
              </p:cNvSpPr>
              <p:nvPr/>
            </p:nvSpPr>
            <p:spPr bwMode="auto">
              <a:xfrm>
                <a:off x="4873160" y="576587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5"/>
                      <a:pt x="0" y="129"/>
                    </a:cubicBezTo>
                    <a:cubicBezTo>
                      <a:pt x="0" y="91"/>
                      <a:pt x="0" y="53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2" name="Freeform 60"/>
              <p:cNvSpPr>
                <a:spLocks/>
              </p:cNvSpPr>
              <p:nvPr/>
            </p:nvSpPr>
            <p:spPr bwMode="auto">
              <a:xfrm>
                <a:off x="4873160" y="5806421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3" name="Freeform 61"/>
              <p:cNvSpPr>
                <a:spLocks/>
              </p:cNvSpPr>
              <p:nvPr/>
            </p:nvSpPr>
            <p:spPr bwMode="auto">
              <a:xfrm>
                <a:off x="4873160" y="5846968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4" name="Freeform 62"/>
              <p:cNvSpPr>
                <a:spLocks/>
              </p:cNvSpPr>
              <p:nvPr/>
            </p:nvSpPr>
            <p:spPr bwMode="auto">
              <a:xfrm>
                <a:off x="4873160" y="5887516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5" name="Freeform 63"/>
              <p:cNvSpPr>
                <a:spLocks/>
              </p:cNvSpPr>
              <p:nvPr/>
            </p:nvSpPr>
            <p:spPr bwMode="auto">
              <a:xfrm>
                <a:off x="4873160" y="5928064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19"/>
                      <a:pt x="38" y="124"/>
                      <a:pt x="0" y="129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5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6" name="Freeform 64"/>
              <p:cNvSpPr>
                <a:spLocks/>
              </p:cNvSpPr>
              <p:nvPr/>
            </p:nvSpPr>
            <p:spPr bwMode="auto">
              <a:xfrm>
                <a:off x="4873160" y="5968612"/>
                <a:ext cx="27303" cy="30035"/>
              </a:xfrm>
              <a:custGeom>
                <a:avLst/>
                <a:gdLst>
                  <a:gd name="T0" fmla="*/ 115 w 115"/>
                  <a:gd name="T1" fmla="*/ 115 h 128"/>
                  <a:gd name="T2" fmla="*/ 0 w 115"/>
                  <a:gd name="T3" fmla="*/ 128 h 128"/>
                  <a:gd name="T4" fmla="*/ 0 w 115"/>
                  <a:gd name="T5" fmla="*/ 14 h 128"/>
                  <a:gd name="T6" fmla="*/ 115 w 115"/>
                  <a:gd name="T7" fmla="*/ 0 h 128"/>
                  <a:gd name="T8" fmla="*/ 115 w 115"/>
                  <a:gd name="T9" fmla="*/ 11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5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4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7" name="Freeform 65"/>
              <p:cNvSpPr>
                <a:spLocks/>
              </p:cNvSpPr>
              <p:nvPr/>
            </p:nvSpPr>
            <p:spPr bwMode="auto">
              <a:xfrm>
                <a:off x="4873160" y="6009161"/>
                <a:ext cx="27303" cy="30035"/>
              </a:xfrm>
              <a:custGeom>
                <a:avLst/>
                <a:gdLst>
                  <a:gd name="T0" fmla="*/ 115 w 115"/>
                  <a:gd name="T1" fmla="*/ 114 h 128"/>
                  <a:gd name="T2" fmla="*/ 0 w 115"/>
                  <a:gd name="T3" fmla="*/ 128 h 128"/>
                  <a:gd name="T4" fmla="*/ 0 w 115"/>
                  <a:gd name="T5" fmla="*/ 13 h 128"/>
                  <a:gd name="T6" fmla="*/ 115 w 115"/>
                  <a:gd name="T7" fmla="*/ 0 h 128"/>
                  <a:gd name="T8" fmla="*/ 115 w 115"/>
                  <a:gd name="T9" fmla="*/ 11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8">
                    <a:moveTo>
                      <a:pt x="115" y="114"/>
                    </a:moveTo>
                    <a:cubicBezTo>
                      <a:pt x="77" y="119"/>
                      <a:pt x="38" y="124"/>
                      <a:pt x="0" y="128"/>
                    </a:cubicBezTo>
                    <a:cubicBezTo>
                      <a:pt x="0" y="90"/>
                      <a:pt x="0" y="52"/>
                      <a:pt x="0" y="13"/>
                    </a:cubicBezTo>
                    <a:cubicBezTo>
                      <a:pt x="38" y="9"/>
                      <a:pt x="77" y="4"/>
                      <a:pt x="115" y="0"/>
                    </a:cubicBezTo>
                    <a:cubicBezTo>
                      <a:pt x="115" y="38"/>
                      <a:pt x="115" y="76"/>
                      <a:pt x="115" y="114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8" name="Freeform 66"/>
              <p:cNvSpPr>
                <a:spLocks/>
              </p:cNvSpPr>
              <p:nvPr/>
            </p:nvSpPr>
            <p:spPr bwMode="auto">
              <a:xfrm>
                <a:off x="4873160" y="6049709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5"/>
                      <a:pt x="0" y="129"/>
                    </a:cubicBezTo>
                    <a:cubicBezTo>
                      <a:pt x="0" y="91"/>
                      <a:pt x="0" y="53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79" name="Freeform 67"/>
              <p:cNvSpPr>
                <a:spLocks/>
              </p:cNvSpPr>
              <p:nvPr/>
            </p:nvSpPr>
            <p:spPr bwMode="auto">
              <a:xfrm>
                <a:off x="4873160" y="6090256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cubicBezTo>
                      <a:pt x="77" y="120"/>
                      <a:pt x="38" y="124"/>
                      <a:pt x="0" y="129"/>
                    </a:cubicBezTo>
                    <a:cubicBezTo>
                      <a:pt x="0" y="91"/>
                      <a:pt x="0" y="52"/>
                      <a:pt x="0" y="14"/>
                    </a:cubicBezTo>
                    <a:cubicBezTo>
                      <a:pt x="38" y="10"/>
                      <a:pt x="77" y="5"/>
                      <a:pt x="115" y="0"/>
                    </a:cubicBezTo>
                    <a:cubicBezTo>
                      <a:pt x="115" y="39"/>
                      <a:pt x="115" y="77"/>
                      <a:pt x="115" y="11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780" name="Freeform 68"/>
              <p:cNvSpPr>
                <a:spLocks/>
              </p:cNvSpPr>
              <p:nvPr/>
            </p:nvSpPr>
            <p:spPr bwMode="auto">
              <a:xfrm>
                <a:off x="4873160" y="6130805"/>
                <a:ext cx="27303" cy="30035"/>
              </a:xfrm>
              <a:custGeom>
                <a:avLst/>
                <a:gdLst>
                  <a:gd name="T0" fmla="*/ 115 w 115"/>
                  <a:gd name="T1" fmla="*/ 115 h 129"/>
                  <a:gd name="T2" fmla="*/ 0 w 115"/>
                  <a:gd name="T3" fmla="*/ 129 h 129"/>
                  <a:gd name="T4" fmla="*/ 0 w 115"/>
                  <a:gd name="T5" fmla="*/ 14 h 129"/>
                  <a:gd name="T6" fmla="*/ 115 w 115"/>
                  <a:gd name="T7" fmla="*/ 0 h 129"/>
                  <a:gd name="T8" fmla="*/ 115 w 115"/>
                  <a:gd name="T9" fmla="*/ 11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129">
                    <a:moveTo>
                      <a:pt x="115" y="115"/>
                    </a:moveTo>
                    <a:lnTo>
                      <a:pt x="0" y="129"/>
                    </a:lnTo>
                    <a:lnTo>
                      <a:pt x="0" y="14"/>
                    </a:lnTo>
                    <a:lnTo>
                      <a:pt x="115" y="0"/>
                    </a:lnTo>
                    <a:lnTo>
                      <a:pt x="115" y="1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sp>
          <p:nvSpPr>
            <p:cNvPr id="26" name="Rectangle 219"/>
            <p:cNvSpPr>
              <a:spLocks noChangeArrowheads="1"/>
            </p:cNvSpPr>
            <p:nvPr/>
          </p:nvSpPr>
          <p:spPr bwMode="auto">
            <a:xfrm>
              <a:off x="4176622" y="494267"/>
              <a:ext cx="37262" cy="3845780"/>
            </a:xfrm>
            <a:prstGeom prst="rect">
              <a:avLst/>
            </a:pr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Rectangle 220"/>
            <p:cNvSpPr>
              <a:spLocks noChangeArrowheads="1"/>
            </p:cNvSpPr>
            <p:nvPr/>
          </p:nvSpPr>
          <p:spPr bwMode="auto">
            <a:xfrm>
              <a:off x="4213884" y="494267"/>
              <a:ext cx="27646" cy="384578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8" name="Group 17"/>
            <p:cNvGrpSpPr/>
            <p:nvPr/>
          </p:nvGrpSpPr>
          <p:grpSpPr>
            <a:xfrm>
              <a:off x="4247539" y="1911690"/>
              <a:ext cx="1019287" cy="114355"/>
              <a:chOff x="3571747" y="2832894"/>
              <a:chExt cx="1286245" cy="178713"/>
            </a:xfrm>
          </p:grpSpPr>
          <p:sp>
            <p:nvSpPr>
              <p:cNvPr id="720" name="Freeform 322"/>
              <p:cNvSpPr>
                <a:spLocks/>
              </p:cNvSpPr>
              <p:nvPr/>
            </p:nvSpPr>
            <p:spPr bwMode="auto">
              <a:xfrm>
                <a:off x="3571747" y="2832894"/>
                <a:ext cx="1286245" cy="178713"/>
              </a:xfrm>
              <a:custGeom>
                <a:avLst/>
                <a:gdLst>
                  <a:gd name="T0" fmla="*/ 5436 w 5436"/>
                  <a:gd name="T1" fmla="*/ 31 h 762"/>
                  <a:gd name="T2" fmla="*/ 0 w 5436"/>
                  <a:gd name="T3" fmla="*/ 0 h 762"/>
                  <a:gd name="T4" fmla="*/ 0 w 5436"/>
                  <a:gd name="T5" fmla="*/ 762 h 762"/>
                  <a:gd name="T6" fmla="*/ 5436 w 5436"/>
                  <a:gd name="T7" fmla="*/ 744 h 762"/>
                  <a:gd name="T8" fmla="*/ 5436 w 5436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62">
                    <a:moveTo>
                      <a:pt x="5436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436" y="744"/>
                    </a:lnTo>
                    <a:lnTo>
                      <a:pt x="5436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1" name="Freeform 323"/>
              <p:cNvSpPr>
                <a:spLocks/>
              </p:cNvSpPr>
              <p:nvPr/>
            </p:nvSpPr>
            <p:spPr bwMode="auto">
              <a:xfrm>
                <a:off x="3746179" y="2864431"/>
                <a:ext cx="189600" cy="120143"/>
              </a:xfrm>
              <a:custGeom>
                <a:avLst/>
                <a:gdLst>
                  <a:gd name="T0" fmla="*/ 23 w 800"/>
                  <a:gd name="T1" fmla="*/ 6 h 518"/>
                  <a:gd name="T2" fmla="*/ 777 w 800"/>
                  <a:gd name="T3" fmla="*/ 0 h 518"/>
                  <a:gd name="T4" fmla="*/ 800 w 800"/>
                  <a:gd name="T5" fmla="*/ 23 h 518"/>
                  <a:gd name="T6" fmla="*/ 800 w 800"/>
                  <a:gd name="T7" fmla="*/ 489 h 518"/>
                  <a:gd name="T8" fmla="*/ 777 w 800"/>
                  <a:gd name="T9" fmla="*/ 512 h 518"/>
                  <a:gd name="T10" fmla="*/ 23 w 800"/>
                  <a:gd name="T11" fmla="*/ 518 h 518"/>
                  <a:gd name="T12" fmla="*/ 0 w 800"/>
                  <a:gd name="T13" fmla="*/ 495 h 518"/>
                  <a:gd name="T14" fmla="*/ 0 w 800"/>
                  <a:gd name="T15" fmla="*/ 29 h 518"/>
                  <a:gd name="T16" fmla="*/ 23 w 80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0" h="518">
                    <a:moveTo>
                      <a:pt x="23" y="6"/>
                    </a:moveTo>
                    <a:lnTo>
                      <a:pt x="777" y="0"/>
                    </a:lnTo>
                    <a:cubicBezTo>
                      <a:pt x="789" y="0"/>
                      <a:pt x="800" y="10"/>
                      <a:pt x="800" y="23"/>
                    </a:cubicBezTo>
                    <a:lnTo>
                      <a:pt x="800" y="489"/>
                    </a:lnTo>
                    <a:cubicBezTo>
                      <a:pt x="800" y="501"/>
                      <a:pt x="789" y="512"/>
                      <a:pt x="777" y="512"/>
                    </a:cubicBezTo>
                    <a:lnTo>
                      <a:pt x="23" y="518"/>
                    </a:lnTo>
                    <a:cubicBezTo>
                      <a:pt x="11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1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2" name="Freeform 324"/>
              <p:cNvSpPr>
                <a:spLocks/>
              </p:cNvSpPr>
              <p:nvPr/>
            </p:nvSpPr>
            <p:spPr bwMode="auto">
              <a:xfrm>
                <a:off x="3758313" y="2941022"/>
                <a:ext cx="33370" cy="43552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3" name="Freeform 325"/>
              <p:cNvSpPr>
                <a:spLocks/>
              </p:cNvSpPr>
              <p:nvPr/>
            </p:nvSpPr>
            <p:spPr bwMode="auto">
              <a:xfrm>
                <a:off x="3805334" y="293952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4" name="Freeform 326"/>
              <p:cNvSpPr>
                <a:spLocks/>
              </p:cNvSpPr>
              <p:nvPr/>
            </p:nvSpPr>
            <p:spPr bwMode="auto">
              <a:xfrm>
                <a:off x="3850838" y="293952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5" name="Freeform 327"/>
              <p:cNvSpPr>
                <a:spLocks/>
              </p:cNvSpPr>
              <p:nvPr/>
            </p:nvSpPr>
            <p:spPr bwMode="auto">
              <a:xfrm>
                <a:off x="3896342" y="2941022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6" name="Freeform 328"/>
              <p:cNvSpPr>
                <a:spLocks/>
              </p:cNvSpPr>
              <p:nvPr/>
            </p:nvSpPr>
            <p:spPr bwMode="auto">
              <a:xfrm>
                <a:off x="3758313" y="2865933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7" name="Freeform 329"/>
              <p:cNvSpPr>
                <a:spLocks/>
              </p:cNvSpPr>
              <p:nvPr/>
            </p:nvSpPr>
            <p:spPr bwMode="auto">
              <a:xfrm>
                <a:off x="3805334" y="286743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8" name="Freeform 330"/>
              <p:cNvSpPr>
                <a:spLocks/>
              </p:cNvSpPr>
              <p:nvPr/>
            </p:nvSpPr>
            <p:spPr bwMode="auto">
              <a:xfrm>
                <a:off x="3850838" y="2867434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29" name="Freeform 331"/>
              <p:cNvSpPr>
                <a:spLocks/>
              </p:cNvSpPr>
              <p:nvPr/>
            </p:nvSpPr>
            <p:spPr bwMode="auto">
              <a:xfrm>
                <a:off x="3896342" y="2867434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0" name="Freeform 332"/>
              <p:cNvSpPr>
                <a:spLocks/>
              </p:cNvSpPr>
              <p:nvPr/>
            </p:nvSpPr>
            <p:spPr bwMode="auto">
              <a:xfrm>
                <a:off x="3938812" y="2864431"/>
                <a:ext cx="189600" cy="120143"/>
              </a:xfrm>
              <a:custGeom>
                <a:avLst/>
                <a:gdLst>
                  <a:gd name="T0" fmla="*/ 23 w 803"/>
                  <a:gd name="T1" fmla="*/ 2 h 514"/>
                  <a:gd name="T2" fmla="*/ 780 w 803"/>
                  <a:gd name="T3" fmla="*/ 0 h 514"/>
                  <a:gd name="T4" fmla="*/ 803 w 803"/>
                  <a:gd name="T5" fmla="*/ 23 h 514"/>
                  <a:gd name="T6" fmla="*/ 803 w 803"/>
                  <a:gd name="T7" fmla="*/ 488 h 514"/>
                  <a:gd name="T8" fmla="*/ 780 w 803"/>
                  <a:gd name="T9" fmla="*/ 512 h 514"/>
                  <a:gd name="T10" fmla="*/ 23 w 803"/>
                  <a:gd name="T11" fmla="*/ 514 h 514"/>
                  <a:gd name="T12" fmla="*/ 0 w 803"/>
                  <a:gd name="T13" fmla="*/ 491 h 514"/>
                  <a:gd name="T14" fmla="*/ 0 w 803"/>
                  <a:gd name="T15" fmla="*/ 25 h 514"/>
                  <a:gd name="T16" fmla="*/ 23 w 803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3" h="514">
                    <a:moveTo>
                      <a:pt x="23" y="2"/>
                    </a:moveTo>
                    <a:lnTo>
                      <a:pt x="780" y="0"/>
                    </a:lnTo>
                    <a:cubicBezTo>
                      <a:pt x="793" y="0"/>
                      <a:pt x="803" y="10"/>
                      <a:pt x="803" y="23"/>
                    </a:cubicBezTo>
                    <a:lnTo>
                      <a:pt x="803" y="488"/>
                    </a:lnTo>
                    <a:cubicBezTo>
                      <a:pt x="803" y="501"/>
                      <a:pt x="793" y="512"/>
                      <a:pt x="780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0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1" name="Freeform 333"/>
              <p:cNvSpPr>
                <a:spLocks/>
              </p:cNvSpPr>
              <p:nvPr/>
            </p:nvSpPr>
            <p:spPr bwMode="auto">
              <a:xfrm>
                <a:off x="3949430" y="294102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2" name="Freeform 334"/>
              <p:cNvSpPr>
                <a:spLocks/>
              </p:cNvSpPr>
              <p:nvPr/>
            </p:nvSpPr>
            <p:spPr bwMode="auto">
              <a:xfrm>
                <a:off x="3997967" y="2941022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3" name="Freeform 335"/>
              <p:cNvSpPr>
                <a:spLocks/>
              </p:cNvSpPr>
              <p:nvPr/>
            </p:nvSpPr>
            <p:spPr bwMode="auto">
              <a:xfrm>
                <a:off x="4041955" y="2941022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4" name="Freeform 336"/>
              <p:cNvSpPr>
                <a:spLocks/>
              </p:cNvSpPr>
              <p:nvPr/>
            </p:nvSpPr>
            <p:spPr bwMode="auto">
              <a:xfrm>
                <a:off x="4087459" y="293952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5" name="Freeform 337"/>
              <p:cNvSpPr>
                <a:spLocks/>
              </p:cNvSpPr>
              <p:nvPr/>
            </p:nvSpPr>
            <p:spPr bwMode="auto">
              <a:xfrm>
                <a:off x="3949430" y="286743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3 w 140"/>
                  <a:gd name="T11" fmla="*/ 45 h 180"/>
                  <a:gd name="T12" fmla="*/ 53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6" name="Freeform 338"/>
              <p:cNvSpPr>
                <a:spLocks/>
              </p:cNvSpPr>
              <p:nvPr/>
            </p:nvSpPr>
            <p:spPr bwMode="auto">
              <a:xfrm>
                <a:off x="3997967" y="2868937"/>
                <a:ext cx="31854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7" name="Freeform 339"/>
              <p:cNvSpPr>
                <a:spLocks/>
              </p:cNvSpPr>
              <p:nvPr/>
            </p:nvSpPr>
            <p:spPr bwMode="auto">
              <a:xfrm>
                <a:off x="4041955" y="286893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8" name="Freeform 340"/>
              <p:cNvSpPr>
                <a:spLocks/>
              </p:cNvSpPr>
              <p:nvPr/>
            </p:nvSpPr>
            <p:spPr bwMode="auto">
              <a:xfrm>
                <a:off x="4087459" y="2868937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39" name="Freeform 341"/>
              <p:cNvSpPr>
                <a:spLocks/>
              </p:cNvSpPr>
              <p:nvPr/>
            </p:nvSpPr>
            <p:spPr bwMode="auto">
              <a:xfrm>
                <a:off x="4132962" y="2864431"/>
                <a:ext cx="188083" cy="120143"/>
              </a:xfrm>
              <a:custGeom>
                <a:avLst/>
                <a:gdLst>
                  <a:gd name="T0" fmla="*/ 23 w 790"/>
                  <a:gd name="T1" fmla="*/ 2 h 514"/>
                  <a:gd name="T2" fmla="*/ 767 w 790"/>
                  <a:gd name="T3" fmla="*/ 0 h 514"/>
                  <a:gd name="T4" fmla="*/ 790 w 790"/>
                  <a:gd name="T5" fmla="*/ 23 h 514"/>
                  <a:gd name="T6" fmla="*/ 790 w 790"/>
                  <a:gd name="T7" fmla="*/ 489 h 514"/>
                  <a:gd name="T8" fmla="*/ 767 w 790"/>
                  <a:gd name="T9" fmla="*/ 512 h 514"/>
                  <a:gd name="T10" fmla="*/ 23 w 790"/>
                  <a:gd name="T11" fmla="*/ 514 h 514"/>
                  <a:gd name="T12" fmla="*/ 0 w 790"/>
                  <a:gd name="T13" fmla="*/ 491 h 514"/>
                  <a:gd name="T14" fmla="*/ 0 w 790"/>
                  <a:gd name="T15" fmla="*/ 25 h 514"/>
                  <a:gd name="T16" fmla="*/ 23 w 790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0" h="514">
                    <a:moveTo>
                      <a:pt x="23" y="2"/>
                    </a:moveTo>
                    <a:lnTo>
                      <a:pt x="767" y="0"/>
                    </a:lnTo>
                    <a:cubicBezTo>
                      <a:pt x="780" y="0"/>
                      <a:pt x="790" y="10"/>
                      <a:pt x="790" y="23"/>
                    </a:cubicBezTo>
                    <a:lnTo>
                      <a:pt x="790" y="489"/>
                    </a:lnTo>
                    <a:cubicBezTo>
                      <a:pt x="790" y="501"/>
                      <a:pt x="780" y="512"/>
                      <a:pt x="767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1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0" name="Freeform 342"/>
              <p:cNvSpPr>
                <a:spLocks/>
              </p:cNvSpPr>
              <p:nvPr/>
            </p:nvSpPr>
            <p:spPr bwMode="auto">
              <a:xfrm>
                <a:off x="4142063" y="2939520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1" name="Freeform 343"/>
              <p:cNvSpPr>
                <a:spLocks/>
              </p:cNvSpPr>
              <p:nvPr/>
            </p:nvSpPr>
            <p:spPr bwMode="auto">
              <a:xfrm>
                <a:off x="4189084" y="294102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2" name="Freeform 344"/>
              <p:cNvSpPr>
                <a:spLocks/>
              </p:cNvSpPr>
              <p:nvPr/>
            </p:nvSpPr>
            <p:spPr bwMode="auto">
              <a:xfrm>
                <a:off x="4233071" y="294102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3" name="Freeform 345"/>
              <p:cNvSpPr>
                <a:spLocks/>
              </p:cNvSpPr>
              <p:nvPr/>
            </p:nvSpPr>
            <p:spPr bwMode="auto">
              <a:xfrm>
                <a:off x="4142063" y="2868937"/>
                <a:ext cx="31854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4" name="Freeform 346"/>
              <p:cNvSpPr>
                <a:spLocks/>
              </p:cNvSpPr>
              <p:nvPr/>
            </p:nvSpPr>
            <p:spPr bwMode="auto">
              <a:xfrm>
                <a:off x="4189084" y="287043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5" name="Freeform 347"/>
              <p:cNvSpPr>
                <a:spLocks/>
              </p:cNvSpPr>
              <p:nvPr/>
            </p:nvSpPr>
            <p:spPr bwMode="auto">
              <a:xfrm>
                <a:off x="4233071" y="2870438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6" name="Freeform 348"/>
              <p:cNvSpPr>
                <a:spLocks/>
              </p:cNvSpPr>
              <p:nvPr/>
            </p:nvSpPr>
            <p:spPr bwMode="auto">
              <a:xfrm>
                <a:off x="4275541" y="2865933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7" name="Freeform 349"/>
              <p:cNvSpPr>
                <a:spLocks/>
              </p:cNvSpPr>
              <p:nvPr/>
            </p:nvSpPr>
            <p:spPr bwMode="auto">
              <a:xfrm>
                <a:off x="4275541" y="2938019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8" name="Freeform 350"/>
              <p:cNvSpPr>
                <a:spLocks/>
              </p:cNvSpPr>
              <p:nvPr/>
            </p:nvSpPr>
            <p:spPr bwMode="auto">
              <a:xfrm>
                <a:off x="4612271" y="2870438"/>
                <a:ext cx="54605" cy="117139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49" name="Freeform 351"/>
              <p:cNvSpPr>
                <a:spLocks/>
              </p:cNvSpPr>
              <p:nvPr/>
            </p:nvSpPr>
            <p:spPr bwMode="auto">
              <a:xfrm>
                <a:off x="4548565" y="2870438"/>
                <a:ext cx="54605" cy="117139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0" name="Freeform 352"/>
              <p:cNvSpPr>
                <a:spLocks/>
              </p:cNvSpPr>
              <p:nvPr/>
            </p:nvSpPr>
            <p:spPr bwMode="auto">
              <a:xfrm>
                <a:off x="4622888" y="287194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1" name="Freeform 353"/>
              <p:cNvSpPr>
                <a:spLocks/>
              </p:cNvSpPr>
              <p:nvPr/>
            </p:nvSpPr>
            <p:spPr bwMode="auto">
              <a:xfrm>
                <a:off x="4559182" y="287194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2" name="Freeform 354"/>
              <p:cNvSpPr>
                <a:spLocks/>
              </p:cNvSpPr>
              <p:nvPr/>
            </p:nvSpPr>
            <p:spPr bwMode="auto">
              <a:xfrm>
                <a:off x="4622888" y="294402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3" name="Freeform 355"/>
              <p:cNvSpPr>
                <a:spLocks/>
              </p:cNvSpPr>
              <p:nvPr/>
            </p:nvSpPr>
            <p:spPr bwMode="auto">
              <a:xfrm>
                <a:off x="4559182" y="294402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4" name="Rectangle 356"/>
              <p:cNvSpPr>
                <a:spLocks noChangeArrowheads="1"/>
              </p:cNvSpPr>
              <p:nvPr/>
            </p:nvSpPr>
            <p:spPr bwMode="auto">
              <a:xfrm>
                <a:off x="3653654" y="2858424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5" name="Freeform 357"/>
              <p:cNvSpPr>
                <a:spLocks/>
              </p:cNvSpPr>
              <p:nvPr/>
            </p:nvSpPr>
            <p:spPr bwMode="auto">
              <a:xfrm>
                <a:off x="3673372" y="2879449"/>
                <a:ext cx="25786" cy="27032"/>
              </a:xfrm>
              <a:custGeom>
                <a:avLst/>
                <a:gdLst>
                  <a:gd name="T0" fmla="*/ 56 w 113"/>
                  <a:gd name="T1" fmla="*/ 1 h 113"/>
                  <a:gd name="T2" fmla="*/ 113 w 113"/>
                  <a:gd name="T3" fmla="*/ 57 h 113"/>
                  <a:gd name="T4" fmla="*/ 56 w 113"/>
                  <a:gd name="T5" fmla="*/ 113 h 113"/>
                  <a:gd name="T6" fmla="*/ 0 w 113"/>
                  <a:gd name="T7" fmla="*/ 56 h 113"/>
                  <a:gd name="T8" fmla="*/ 56 w 113"/>
                  <a:gd name="T9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113">
                    <a:moveTo>
                      <a:pt x="56" y="1"/>
                    </a:moveTo>
                    <a:cubicBezTo>
                      <a:pt x="87" y="1"/>
                      <a:pt x="113" y="26"/>
                      <a:pt x="113" y="57"/>
                    </a:cubicBezTo>
                    <a:cubicBezTo>
                      <a:pt x="113" y="88"/>
                      <a:pt x="87" y="113"/>
                      <a:pt x="56" y="113"/>
                    </a:cubicBezTo>
                    <a:cubicBezTo>
                      <a:pt x="25" y="113"/>
                      <a:pt x="0" y="87"/>
                      <a:pt x="0" y="56"/>
                    </a:cubicBezTo>
                    <a:cubicBezTo>
                      <a:pt x="0" y="25"/>
                      <a:pt x="25" y="0"/>
                      <a:pt x="56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6" name="Rectangle 358"/>
              <p:cNvSpPr>
                <a:spLocks noChangeArrowheads="1"/>
              </p:cNvSpPr>
              <p:nvPr/>
            </p:nvSpPr>
            <p:spPr bwMode="auto">
              <a:xfrm>
                <a:off x="4348348" y="2874944"/>
                <a:ext cx="33370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7" name="Rectangle 359"/>
              <p:cNvSpPr>
                <a:spLocks noChangeArrowheads="1"/>
              </p:cNvSpPr>
              <p:nvPr/>
            </p:nvSpPr>
            <p:spPr bwMode="auto">
              <a:xfrm>
                <a:off x="4393852" y="2874944"/>
                <a:ext cx="31854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8" name="Rectangle 360"/>
              <p:cNvSpPr>
                <a:spLocks noChangeArrowheads="1"/>
              </p:cNvSpPr>
              <p:nvPr/>
            </p:nvSpPr>
            <p:spPr bwMode="auto">
              <a:xfrm>
                <a:off x="4348348" y="2916994"/>
                <a:ext cx="33370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59" name="Rectangle 361"/>
              <p:cNvSpPr>
                <a:spLocks noChangeArrowheads="1"/>
              </p:cNvSpPr>
              <p:nvPr/>
            </p:nvSpPr>
            <p:spPr bwMode="auto">
              <a:xfrm>
                <a:off x="4393852" y="2916994"/>
                <a:ext cx="31854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0" name="Rectangle 362"/>
              <p:cNvSpPr>
                <a:spLocks noChangeArrowheads="1"/>
              </p:cNvSpPr>
              <p:nvPr/>
            </p:nvSpPr>
            <p:spPr bwMode="auto">
              <a:xfrm>
                <a:off x="4689627" y="2870438"/>
                <a:ext cx="31854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1" name="Rectangle 363"/>
              <p:cNvSpPr>
                <a:spLocks noChangeArrowheads="1"/>
              </p:cNvSpPr>
              <p:nvPr/>
            </p:nvSpPr>
            <p:spPr bwMode="auto">
              <a:xfrm>
                <a:off x="4733615" y="2870438"/>
                <a:ext cx="33370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2" name="Rectangle 364"/>
              <p:cNvSpPr>
                <a:spLocks noChangeArrowheads="1"/>
              </p:cNvSpPr>
              <p:nvPr/>
            </p:nvSpPr>
            <p:spPr bwMode="auto">
              <a:xfrm>
                <a:off x="4689627" y="2947030"/>
                <a:ext cx="31854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63" name="Rectangle 365"/>
              <p:cNvSpPr>
                <a:spLocks noChangeArrowheads="1"/>
              </p:cNvSpPr>
              <p:nvPr/>
            </p:nvSpPr>
            <p:spPr bwMode="auto">
              <a:xfrm>
                <a:off x="4733615" y="2947030"/>
                <a:ext cx="33370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29" name="Freeform 366"/>
            <p:cNvSpPr>
              <a:spLocks/>
            </p:cNvSpPr>
            <p:nvPr/>
          </p:nvSpPr>
          <p:spPr bwMode="auto">
            <a:xfrm>
              <a:off x="4247539" y="1731989"/>
              <a:ext cx="1019287" cy="1143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" name="Freeform 367"/>
            <p:cNvSpPr>
              <a:spLocks/>
            </p:cNvSpPr>
            <p:nvPr/>
          </p:nvSpPr>
          <p:spPr bwMode="auto">
            <a:xfrm>
              <a:off x="4247539" y="2180759"/>
              <a:ext cx="1019287" cy="1143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368"/>
            <p:cNvSpPr>
              <a:spLocks/>
            </p:cNvSpPr>
            <p:nvPr/>
          </p:nvSpPr>
          <p:spPr bwMode="auto">
            <a:xfrm>
              <a:off x="4247539" y="1552289"/>
              <a:ext cx="1019287" cy="1143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Freeform 369"/>
            <p:cNvSpPr>
              <a:spLocks/>
            </p:cNvSpPr>
            <p:nvPr/>
          </p:nvSpPr>
          <p:spPr bwMode="auto">
            <a:xfrm>
              <a:off x="4247539" y="1372588"/>
              <a:ext cx="1019287" cy="113393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Freeform 370"/>
            <p:cNvSpPr>
              <a:spLocks/>
            </p:cNvSpPr>
            <p:nvPr/>
          </p:nvSpPr>
          <p:spPr bwMode="auto">
            <a:xfrm>
              <a:off x="4247539" y="1192889"/>
              <a:ext cx="1019287" cy="113393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Freeform 371"/>
            <p:cNvSpPr>
              <a:spLocks/>
            </p:cNvSpPr>
            <p:nvPr/>
          </p:nvSpPr>
          <p:spPr bwMode="auto">
            <a:xfrm>
              <a:off x="4247539" y="997812"/>
              <a:ext cx="1019287" cy="114355"/>
            </a:xfrm>
            <a:custGeom>
              <a:avLst/>
              <a:gdLst>
                <a:gd name="T0" fmla="*/ 5436 w 5436"/>
                <a:gd name="T1" fmla="*/ 31 h 762"/>
                <a:gd name="T2" fmla="*/ 0 w 5436"/>
                <a:gd name="T3" fmla="*/ 0 h 762"/>
                <a:gd name="T4" fmla="*/ 0 w 5436"/>
                <a:gd name="T5" fmla="*/ 762 h 762"/>
                <a:gd name="T6" fmla="*/ 5436 w 5436"/>
                <a:gd name="T7" fmla="*/ 744 h 762"/>
                <a:gd name="T8" fmla="*/ 5436 w 5436"/>
                <a:gd name="T9" fmla="*/ 31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6" h="762">
                  <a:moveTo>
                    <a:pt x="5436" y="31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5436" y="744"/>
                  </a:lnTo>
                  <a:lnTo>
                    <a:pt x="5436" y="3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" name="Freeform 372"/>
            <p:cNvSpPr>
              <a:spLocks/>
            </p:cNvSpPr>
            <p:nvPr/>
          </p:nvSpPr>
          <p:spPr bwMode="auto">
            <a:xfrm>
              <a:off x="4247539" y="1726223"/>
              <a:ext cx="509644" cy="1345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" name="Freeform 373"/>
            <p:cNvSpPr>
              <a:spLocks/>
            </p:cNvSpPr>
            <p:nvPr/>
          </p:nvSpPr>
          <p:spPr bwMode="auto">
            <a:xfrm>
              <a:off x="4247539" y="2175954"/>
              <a:ext cx="509644" cy="12493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Freeform 374"/>
            <p:cNvSpPr>
              <a:spLocks/>
            </p:cNvSpPr>
            <p:nvPr/>
          </p:nvSpPr>
          <p:spPr bwMode="auto">
            <a:xfrm>
              <a:off x="4247539" y="1546523"/>
              <a:ext cx="509644" cy="1345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375"/>
            <p:cNvSpPr>
              <a:spLocks/>
            </p:cNvSpPr>
            <p:nvPr/>
          </p:nvSpPr>
          <p:spPr bwMode="auto">
            <a:xfrm>
              <a:off x="4247539" y="1366823"/>
              <a:ext cx="509644" cy="1345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376"/>
            <p:cNvSpPr>
              <a:spLocks/>
            </p:cNvSpPr>
            <p:nvPr/>
          </p:nvSpPr>
          <p:spPr bwMode="auto">
            <a:xfrm>
              <a:off x="4247539" y="1187123"/>
              <a:ext cx="509644" cy="12493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377"/>
            <p:cNvSpPr>
              <a:spLocks/>
            </p:cNvSpPr>
            <p:nvPr/>
          </p:nvSpPr>
          <p:spPr bwMode="auto">
            <a:xfrm>
              <a:off x="4247539" y="992047"/>
              <a:ext cx="509644" cy="13454"/>
            </a:xfrm>
            <a:custGeom>
              <a:avLst/>
              <a:gdLst>
                <a:gd name="T0" fmla="*/ 1 w 2719"/>
                <a:gd name="T1" fmla="*/ 0 h 86"/>
                <a:gd name="T2" fmla="*/ 2719 w 2719"/>
                <a:gd name="T3" fmla="*/ 16 h 86"/>
                <a:gd name="T4" fmla="*/ 2718 w 2719"/>
                <a:gd name="T5" fmla="*/ 86 h 86"/>
                <a:gd name="T6" fmla="*/ 0 w 2719"/>
                <a:gd name="T7" fmla="*/ 71 h 86"/>
                <a:gd name="T8" fmla="*/ 1 w 2719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9" h="86">
                  <a:moveTo>
                    <a:pt x="1" y="0"/>
                  </a:moveTo>
                  <a:lnTo>
                    <a:pt x="2719" y="16"/>
                  </a:lnTo>
                  <a:lnTo>
                    <a:pt x="2718" y="86"/>
                  </a:lnTo>
                  <a:lnTo>
                    <a:pt x="0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>
                <a:alpha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386"/>
            <p:cNvSpPr>
              <a:spLocks/>
            </p:cNvSpPr>
            <p:nvPr/>
          </p:nvSpPr>
          <p:spPr bwMode="auto">
            <a:xfrm>
              <a:off x="4379758" y="675890"/>
              <a:ext cx="774081" cy="163365"/>
            </a:xfrm>
            <a:custGeom>
              <a:avLst/>
              <a:gdLst>
                <a:gd name="T0" fmla="*/ 4136 w 4136"/>
                <a:gd name="T1" fmla="*/ 181 h 1094"/>
                <a:gd name="T2" fmla="*/ 0 w 4136"/>
                <a:gd name="T3" fmla="*/ 0 h 1094"/>
                <a:gd name="T4" fmla="*/ 0 w 4136"/>
                <a:gd name="T5" fmla="*/ 962 h 1094"/>
                <a:gd name="T6" fmla="*/ 4136 w 4136"/>
                <a:gd name="T7" fmla="*/ 1094 h 1094"/>
                <a:gd name="T8" fmla="*/ 4136 w 4136"/>
                <a:gd name="T9" fmla="*/ 181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6" h="1094">
                  <a:moveTo>
                    <a:pt x="4136" y="181"/>
                  </a:moveTo>
                  <a:lnTo>
                    <a:pt x="0" y="0"/>
                  </a:lnTo>
                  <a:lnTo>
                    <a:pt x="0" y="962"/>
                  </a:lnTo>
                  <a:lnTo>
                    <a:pt x="4136" y="1094"/>
                  </a:lnTo>
                  <a:lnTo>
                    <a:pt x="4136" y="181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Line 387"/>
            <p:cNvSpPr>
              <a:spLocks noChangeShapeType="1"/>
            </p:cNvSpPr>
            <p:nvPr/>
          </p:nvSpPr>
          <p:spPr bwMode="auto">
            <a:xfrm flipH="1" flipV="1">
              <a:off x="4341296" y="646099"/>
              <a:ext cx="849806" cy="26907"/>
            </a:xfrm>
            <a:prstGeom prst="line">
              <a:avLst/>
            </a:prstGeom>
            <a:noFill/>
            <a:ln w="11" cap="flat">
              <a:solidFill>
                <a:srgbClr val="FEFEFE">
                  <a:alpha val="2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Line 388"/>
            <p:cNvSpPr>
              <a:spLocks noChangeShapeType="1"/>
            </p:cNvSpPr>
            <p:nvPr/>
          </p:nvSpPr>
          <p:spPr bwMode="auto">
            <a:xfrm flipH="1" flipV="1">
              <a:off x="4341296" y="847902"/>
              <a:ext cx="849806" cy="26907"/>
            </a:xfrm>
            <a:prstGeom prst="line">
              <a:avLst/>
            </a:prstGeom>
            <a:noFill/>
            <a:ln w="11" cap="flat">
              <a:solidFill>
                <a:srgbClr val="FEFEFE">
                  <a:alpha val="25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Line 389"/>
            <p:cNvSpPr>
              <a:spLocks noChangeShapeType="1"/>
            </p:cNvSpPr>
            <p:nvPr/>
          </p:nvSpPr>
          <p:spPr bwMode="auto">
            <a:xfrm flipH="1" flipV="1">
              <a:off x="4249944" y="922857"/>
              <a:ext cx="1185161" cy="12493"/>
            </a:xfrm>
            <a:prstGeom prst="line">
              <a:avLst/>
            </a:prstGeom>
            <a:noFill/>
            <a:ln w="11" cap="flat">
              <a:solidFill>
                <a:schemeClr val="bg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" name="Freeform 390"/>
            <p:cNvSpPr>
              <a:spLocks/>
            </p:cNvSpPr>
            <p:nvPr/>
          </p:nvSpPr>
          <p:spPr bwMode="auto">
            <a:xfrm>
              <a:off x="5205524" y="756610"/>
              <a:ext cx="24040" cy="147028"/>
            </a:xfrm>
            <a:custGeom>
              <a:avLst/>
              <a:gdLst>
                <a:gd name="T0" fmla="*/ 0 w 131"/>
                <a:gd name="T1" fmla="*/ 0 h 981"/>
                <a:gd name="T2" fmla="*/ 131 w 131"/>
                <a:gd name="T3" fmla="*/ 131 h 981"/>
                <a:gd name="T4" fmla="*/ 131 w 131"/>
                <a:gd name="T5" fmla="*/ 850 h 981"/>
                <a:gd name="T6" fmla="*/ 0 w 131"/>
                <a:gd name="T7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981">
                  <a:moveTo>
                    <a:pt x="0" y="0"/>
                  </a:moveTo>
                  <a:cubicBezTo>
                    <a:pt x="72" y="0"/>
                    <a:pt x="131" y="59"/>
                    <a:pt x="131" y="131"/>
                  </a:cubicBezTo>
                  <a:lnTo>
                    <a:pt x="131" y="850"/>
                  </a:lnTo>
                  <a:cubicBezTo>
                    <a:pt x="131" y="922"/>
                    <a:pt x="72" y="981"/>
                    <a:pt x="0" y="981"/>
                  </a:cubicBezTo>
                </a:path>
              </a:pathLst>
            </a:cu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6" name="Freeform 391"/>
            <p:cNvSpPr>
              <a:spLocks/>
            </p:cNvSpPr>
            <p:nvPr/>
          </p:nvSpPr>
          <p:spPr bwMode="auto">
            <a:xfrm>
              <a:off x="4287205" y="726821"/>
              <a:ext cx="25243" cy="146067"/>
            </a:xfrm>
            <a:custGeom>
              <a:avLst/>
              <a:gdLst>
                <a:gd name="T0" fmla="*/ 0 w 131"/>
                <a:gd name="T1" fmla="*/ 0 h 981"/>
                <a:gd name="T2" fmla="*/ 131 w 131"/>
                <a:gd name="T3" fmla="*/ 131 h 981"/>
                <a:gd name="T4" fmla="*/ 131 w 131"/>
                <a:gd name="T5" fmla="*/ 850 h 981"/>
                <a:gd name="T6" fmla="*/ 0 w 131"/>
                <a:gd name="T7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981">
                  <a:moveTo>
                    <a:pt x="0" y="0"/>
                  </a:moveTo>
                  <a:cubicBezTo>
                    <a:pt x="72" y="0"/>
                    <a:pt x="131" y="59"/>
                    <a:pt x="131" y="131"/>
                  </a:cubicBezTo>
                  <a:lnTo>
                    <a:pt x="131" y="850"/>
                  </a:lnTo>
                  <a:cubicBezTo>
                    <a:pt x="131" y="922"/>
                    <a:pt x="72" y="981"/>
                    <a:pt x="0" y="981"/>
                  </a:cubicBezTo>
                </a:path>
              </a:pathLst>
            </a:custGeom>
            <a:noFill/>
            <a:ln w="25400" cap="flat">
              <a:solidFill>
                <a:schemeClr val="bg1">
                  <a:lumMod val="6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392"/>
            <p:cNvSpPr>
              <a:spLocks/>
            </p:cNvSpPr>
            <p:nvPr/>
          </p:nvSpPr>
          <p:spPr bwMode="auto">
            <a:xfrm>
              <a:off x="4397788" y="691265"/>
              <a:ext cx="350980" cy="123004"/>
            </a:xfrm>
            <a:custGeom>
              <a:avLst/>
              <a:gdLst>
                <a:gd name="T0" fmla="*/ 1869 w 1874"/>
                <a:gd name="T1" fmla="*/ 98 h 821"/>
                <a:gd name="T2" fmla="*/ 0 w 1874"/>
                <a:gd name="T3" fmla="*/ 0 h 821"/>
                <a:gd name="T4" fmla="*/ 0 w 1874"/>
                <a:gd name="T5" fmla="*/ 762 h 821"/>
                <a:gd name="T6" fmla="*/ 1874 w 1874"/>
                <a:gd name="T7" fmla="*/ 821 h 821"/>
                <a:gd name="T8" fmla="*/ 1869 w 1874"/>
                <a:gd name="T9" fmla="*/ 98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4" h="821">
                  <a:moveTo>
                    <a:pt x="1869" y="98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1874" y="821"/>
                  </a:lnTo>
                  <a:lnTo>
                    <a:pt x="1869" y="98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393"/>
            <p:cNvSpPr>
              <a:spLocks/>
            </p:cNvSpPr>
            <p:nvPr/>
          </p:nvSpPr>
          <p:spPr bwMode="auto">
            <a:xfrm>
              <a:off x="4860554" y="707601"/>
              <a:ext cx="275256" cy="116277"/>
            </a:xfrm>
            <a:custGeom>
              <a:avLst/>
              <a:gdLst>
                <a:gd name="T0" fmla="*/ 1468 w 1468"/>
                <a:gd name="T1" fmla="*/ 65 h 779"/>
                <a:gd name="T2" fmla="*/ 0 w 1468"/>
                <a:gd name="T3" fmla="*/ 0 h 779"/>
                <a:gd name="T4" fmla="*/ 6 w 1468"/>
                <a:gd name="T5" fmla="*/ 731 h 779"/>
                <a:gd name="T6" fmla="*/ 1468 w 1468"/>
                <a:gd name="T7" fmla="*/ 779 h 779"/>
                <a:gd name="T8" fmla="*/ 1468 w 1468"/>
                <a:gd name="T9" fmla="*/ 65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8" h="779">
                  <a:moveTo>
                    <a:pt x="1468" y="65"/>
                  </a:moveTo>
                  <a:lnTo>
                    <a:pt x="0" y="0"/>
                  </a:lnTo>
                  <a:lnTo>
                    <a:pt x="6" y="731"/>
                  </a:lnTo>
                  <a:lnTo>
                    <a:pt x="1468" y="779"/>
                  </a:lnTo>
                  <a:lnTo>
                    <a:pt x="1468" y="65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" name="Freeform 394"/>
            <p:cNvSpPr>
              <a:spLocks/>
            </p:cNvSpPr>
            <p:nvPr/>
          </p:nvSpPr>
          <p:spPr bwMode="auto">
            <a:xfrm>
              <a:off x="4736749" y="879614"/>
              <a:ext cx="31251" cy="25946"/>
            </a:xfrm>
            <a:custGeom>
              <a:avLst/>
              <a:gdLst>
                <a:gd name="T0" fmla="*/ 84 w 168"/>
                <a:gd name="T1" fmla="*/ 0 h 169"/>
                <a:gd name="T2" fmla="*/ 168 w 168"/>
                <a:gd name="T3" fmla="*/ 85 h 169"/>
                <a:gd name="T4" fmla="*/ 84 w 168"/>
                <a:gd name="T5" fmla="*/ 169 h 169"/>
                <a:gd name="T6" fmla="*/ 0 w 168"/>
                <a:gd name="T7" fmla="*/ 84 h 169"/>
                <a:gd name="T8" fmla="*/ 84 w 168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169">
                  <a:moveTo>
                    <a:pt x="84" y="0"/>
                  </a:moveTo>
                  <a:cubicBezTo>
                    <a:pt x="131" y="0"/>
                    <a:pt x="168" y="38"/>
                    <a:pt x="168" y="85"/>
                  </a:cubicBezTo>
                  <a:cubicBezTo>
                    <a:pt x="168" y="131"/>
                    <a:pt x="131" y="169"/>
                    <a:pt x="84" y="169"/>
                  </a:cubicBezTo>
                  <a:cubicBezTo>
                    <a:pt x="38" y="168"/>
                    <a:pt x="0" y="130"/>
                    <a:pt x="0" y="84"/>
                  </a:cubicBezTo>
                  <a:cubicBezTo>
                    <a:pt x="0" y="37"/>
                    <a:pt x="38" y="0"/>
                    <a:pt x="84" y="0"/>
                  </a:cubicBezTo>
                  <a:close/>
                </a:path>
              </a:pathLst>
            </a:custGeom>
            <a:solidFill>
              <a:srgbClr val="D8D9D9"/>
            </a:solidFill>
            <a:ln w="3" cap="flat">
              <a:solidFill>
                <a:srgbClr val="FEFEF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397"/>
            <p:cNvSpPr>
              <a:spLocks/>
            </p:cNvSpPr>
            <p:nvPr/>
          </p:nvSpPr>
          <p:spPr bwMode="auto">
            <a:xfrm>
              <a:off x="4763192" y="714328"/>
              <a:ext cx="84138" cy="38438"/>
            </a:xfrm>
            <a:custGeom>
              <a:avLst/>
              <a:gdLst>
                <a:gd name="T0" fmla="*/ 451 w 451"/>
                <a:gd name="T1" fmla="*/ 19 h 261"/>
                <a:gd name="T2" fmla="*/ 0 w 451"/>
                <a:gd name="T3" fmla="*/ 0 h 261"/>
                <a:gd name="T4" fmla="*/ 0 w 451"/>
                <a:gd name="T5" fmla="*/ 247 h 261"/>
                <a:gd name="T6" fmla="*/ 451 w 451"/>
                <a:gd name="T7" fmla="*/ 261 h 261"/>
                <a:gd name="T8" fmla="*/ 451 w 451"/>
                <a:gd name="T9" fmla="*/ 19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261">
                  <a:moveTo>
                    <a:pt x="451" y="19"/>
                  </a:moveTo>
                  <a:lnTo>
                    <a:pt x="0" y="0"/>
                  </a:lnTo>
                  <a:lnTo>
                    <a:pt x="0" y="247"/>
                  </a:lnTo>
                  <a:lnTo>
                    <a:pt x="451" y="261"/>
                  </a:lnTo>
                  <a:lnTo>
                    <a:pt x="451" y="19"/>
                  </a:lnTo>
                  <a:close/>
                </a:path>
              </a:pathLst>
            </a:custGeom>
            <a:solidFill>
              <a:srgbClr val="0099FF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398"/>
            <p:cNvSpPr>
              <a:spLocks/>
            </p:cNvSpPr>
            <p:nvPr/>
          </p:nvSpPr>
          <p:spPr bwMode="auto">
            <a:xfrm>
              <a:off x="4241529" y="4168996"/>
              <a:ext cx="1242856" cy="130691"/>
            </a:xfrm>
            <a:custGeom>
              <a:avLst/>
              <a:gdLst>
                <a:gd name="T0" fmla="*/ 6628 w 6628"/>
                <a:gd name="T1" fmla="*/ 186 h 871"/>
                <a:gd name="T2" fmla="*/ 6628 w 6628"/>
                <a:gd name="T3" fmla="*/ 0 h 871"/>
                <a:gd name="T4" fmla="*/ 0 w 6628"/>
                <a:gd name="T5" fmla="*/ 660 h 871"/>
                <a:gd name="T6" fmla="*/ 0 w 6628"/>
                <a:gd name="T7" fmla="*/ 871 h 871"/>
                <a:gd name="T8" fmla="*/ 6628 w 6628"/>
                <a:gd name="T9" fmla="*/ 18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28" h="871">
                  <a:moveTo>
                    <a:pt x="6628" y="186"/>
                  </a:moveTo>
                  <a:lnTo>
                    <a:pt x="6628" y="0"/>
                  </a:lnTo>
                  <a:lnTo>
                    <a:pt x="0" y="660"/>
                  </a:lnTo>
                  <a:lnTo>
                    <a:pt x="0" y="871"/>
                  </a:lnTo>
                  <a:lnTo>
                    <a:pt x="6628" y="186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Line 399"/>
            <p:cNvSpPr>
              <a:spLocks noChangeShapeType="1"/>
            </p:cNvSpPr>
            <p:nvPr/>
          </p:nvSpPr>
          <p:spPr bwMode="auto">
            <a:xfrm>
              <a:off x="5412266" y="4065212"/>
              <a:ext cx="74524" cy="58619"/>
            </a:xfrm>
            <a:prstGeom prst="line">
              <a:avLst/>
            </a:prstGeom>
            <a:noFill/>
            <a:ln w="3" cap="flat">
              <a:solidFill>
                <a:srgbClr val="31313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53" name="Rectangle 400"/>
            <p:cNvSpPr>
              <a:spLocks noChangeArrowheads="1"/>
            </p:cNvSpPr>
            <p:nvPr/>
          </p:nvSpPr>
          <p:spPr bwMode="auto">
            <a:xfrm>
              <a:off x="5484386" y="554809"/>
              <a:ext cx="27646" cy="36391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54" name="Freeform 401"/>
            <p:cNvSpPr>
              <a:spLocks/>
            </p:cNvSpPr>
            <p:nvPr/>
          </p:nvSpPr>
          <p:spPr bwMode="auto">
            <a:xfrm>
              <a:off x="4176622" y="4192059"/>
              <a:ext cx="1372671" cy="120121"/>
            </a:xfrm>
            <a:custGeom>
              <a:avLst/>
              <a:gdLst>
                <a:gd name="T0" fmla="*/ 7330 w 7330"/>
                <a:gd name="T1" fmla="*/ 52 h 806"/>
                <a:gd name="T2" fmla="*/ 7289 w 7330"/>
                <a:gd name="T3" fmla="*/ 0 h 806"/>
                <a:gd name="T4" fmla="*/ 0 w 7330"/>
                <a:gd name="T5" fmla="*/ 753 h 806"/>
                <a:gd name="T6" fmla="*/ 41 w 7330"/>
                <a:gd name="T7" fmla="*/ 806 h 806"/>
                <a:gd name="T8" fmla="*/ 7330 w 7330"/>
                <a:gd name="T9" fmla="*/ 52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0" h="806">
                  <a:moveTo>
                    <a:pt x="7330" y="52"/>
                  </a:moveTo>
                  <a:lnTo>
                    <a:pt x="7289" y="0"/>
                  </a:lnTo>
                  <a:lnTo>
                    <a:pt x="0" y="753"/>
                  </a:lnTo>
                  <a:lnTo>
                    <a:pt x="41" y="806"/>
                  </a:lnTo>
                  <a:lnTo>
                    <a:pt x="7330" y="52"/>
                  </a:lnTo>
                  <a:close/>
                </a:path>
              </a:pathLst>
            </a:custGeom>
            <a:solidFill>
              <a:srgbClr val="676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Freeform 402"/>
            <p:cNvSpPr>
              <a:spLocks/>
            </p:cNvSpPr>
            <p:nvPr/>
          </p:nvSpPr>
          <p:spPr bwMode="auto">
            <a:xfrm>
              <a:off x="4176622" y="4304492"/>
              <a:ext cx="7212" cy="39400"/>
            </a:xfrm>
            <a:custGeom>
              <a:avLst/>
              <a:gdLst>
                <a:gd name="T0" fmla="*/ 41 w 41"/>
                <a:gd name="T1" fmla="*/ 53 h 263"/>
                <a:gd name="T2" fmla="*/ 0 w 41"/>
                <a:gd name="T3" fmla="*/ 0 h 263"/>
                <a:gd name="T4" fmla="*/ 0 w 41"/>
                <a:gd name="T5" fmla="*/ 210 h 263"/>
                <a:gd name="T6" fmla="*/ 41 w 41"/>
                <a:gd name="T7" fmla="*/ 263 h 263"/>
                <a:gd name="T8" fmla="*/ 41 w 41"/>
                <a:gd name="T9" fmla="*/ 5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263">
                  <a:moveTo>
                    <a:pt x="41" y="53"/>
                  </a:moveTo>
                  <a:lnTo>
                    <a:pt x="0" y="0"/>
                  </a:lnTo>
                  <a:lnTo>
                    <a:pt x="0" y="210"/>
                  </a:lnTo>
                  <a:lnTo>
                    <a:pt x="41" y="263"/>
                  </a:lnTo>
                  <a:lnTo>
                    <a:pt x="41" y="53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403"/>
            <p:cNvSpPr>
              <a:spLocks/>
            </p:cNvSpPr>
            <p:nvPr/>
          </p:nvSpPr>
          <p:spPr bwMode="auto">
            <a:xfrm>
              <a:off x="4183835" y="4199747"/>
              <a:ext cx="1365459" cy="144144"/>
            </a:xfrm>
            <a:custGeom>
              <a:avLst/>
              <a:gdLst>
                <a:gd name="T0" fmla="*/ 7289 w 7289"/>
                <a:gd name="T1" fmla="*/ 186 h 964"/>
                <a:gd name="T2" fmla="*/ 7289 w 7289"/>
                <a:gd name="T3" fmla="*/ 0 h 964"/>
                <a:gd name="T4" fmla="*/ 0 w 7289"/>
                <a:gd name="T5" fmla="*/ 754 h 964"/>
                <a:gd name="T6" fmla="*/ 0 w 7289"/>
                <a:gd name="T7" fmla="*/ 964 h 964"/>
                <a:gd name="T8" fmla="*/ 7289 w 7289"/>
                <a:gd name="T9" fmla="*/ 18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9" h="964">
                  <a:moveTo>
                    <a:pt x="7289" y="186"/>
                  </a:moveTo>
                  <a:lnTo>
                    <a:pt x="7289" y="0"/>
                  </a:lnTo>
                  <a:lnTo>
                    <a:pt x="0" y="754"/>
                  </a:lnTo>
                  <a:lnTo>
                    <a:pt x="0" y="964"/>
                  </a:lnTo>
                  <a:lnTo>
                    <a:pt x="7289" y="186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413"/>
            <p:cNvSpPr>
              <a:spLocks/>
            </p:cNvSpPr>
            <p:nvPr/>
          </p:nvSpPr>
          <p:spPr bwMode="auto">
            <a:xfrm>
              <a:off x="6704404" y="500994"/>
              <a:ext cx="60100" cy="3832327"/>
            </a:xfrm>
            <a:custGeom>
              <a:avLst/>
              <a:gdLst>
                <a:gd name="T0" fmla="*/ 0 w 324"/>
                <a:gd name="T1" fmla="*/ 25585 h 25585"/>
                <a:gd name="T2" fmla="*/ 324 w 324"/>
                <a:gd name="T3" fmla="*/ 25485 h 25585"/>
                <a:gd name="T4" fmla="*/ 324 w 324"/>
                <a:gd name="T5" fmla="*/ 100 h 25585"/>
                <a:gd name="T6" fmla="*/ 0 w 324"/>
                <a:gd name="T7" fmla="*/ 0 h 25585"/>
                <a:gd name="T8" fmla="*/ 0 w 324"/>
                <a:gd name="T9" fmla="*/ 25585 h 25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" h="25585">
                  <a:moveTo>
                    <a:pt x="0" y="25585"/>
                  </a:moveTo>
                  <a:lnTo>
                    <a:pt x="324" y="25485"/>
                  </a:lnTo>
                  <a:lnTo>
                    <a:pt x="324" y="100"/>
                  </a:lnTo>
                  <a:lnTo>
                    <a:pt x="0" y="0"/>
                  </a:lnTo>
                  <a:lnTo>
                    <a:pt x="0" y="25585"/>
                  </a:lnTo>
                  <a:close/>
                </a:path>
              </a:pathLst>
            </a:custGeom>
            <a:solidFill>
              <a:srgbClr val="31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100"/>
            </a:p>
          </p:txBody>
        </p:sp>
        <p:sp>
          <p:nvSpPr>
            <p:cNvPr id="58" name="Freeform 416"/>
            <p:cNvSpPr>
              <a:spLocks/>
            </p:cNvSpPr>
            <p:nvPr/>
          </p:nvSpPr>
          <p:spPr bwMode="auto">
            <a:xfrm>
              <a:off x="5552899" y="3777883"/>
              <a:ext cx="1068568" cy="146067"/>
            </a:xfrm>
            <a:custGeom>
              <a:avLst/>
              <a:gdLst>
                <a:gd name="T0" fmla="*/ 4983 w 5707"/>
                <a:gd name="T1" fmla="*/ 973 h 973"/>
                <a:gd name="T2" fmla="*/ 5707 w 5707"/>
                <a:gd name="T3" fmla="*/ 531 h 973"/>
                <a:gd name="T4" fmla="*/ 723 w 5707"/>
                <a:gd name="T5" fmla="*/ 0 h 973"/>
                <a:gd name="T6" fmla="*/ 0 w 5707"/>
                <a:gd name="T7" fmla="*/ 442 h 973"/>
                <a:gd name="T8" fmla="*/ 4983 w 5707"/>
                <a:gd name="T9" fmla="*/ 973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07" h="973">
                  <a:moveTo>
                    <a:pt x="4983" y="973"/>
                  </a:moveTo>
                  <a:lnTo>
                    <a:pt x="5707" y="531"/>
                  </a:lnTo>
                  <a:lnTo>
                    <a:pt x="723" y="0"/>
                  </a:lnTo>
                  <a:lnTo>
                    <a:pt x="0" y="442"/>
                  </a:lnTo>
                  <a:lnTo>
                    <a:pt x="4983" y="973"/>
                  </a:lnTo>
                  <a:close/>
                </a:path>
              </a:pathLst>
            </a:custGeom>
            <a:solidFill>
              <a:srgbClr val="676766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59" name="Freeform 417"/>
            <p:cNvSpPr>
              <a:spLocks/>
            </p:cNvSpPr>
            <p:nvPr/>
          </p:nvSpPr>
          <p:spPr bwMode="auto">
            <a:xfrm>
              <a:off x="6486844" y="3857642"/>
              <a:ext cx="134623" cy="422825"/>
            </a:xfrm>
            <a:custGeom>
              <a:avLst/>
              <a:gdLst>
                <a:gd name="T0" fmla="*/ 0 w 724"/>
                <a:gd name="T1" fmla="*/ 2827 h 2827"/>
                <a:gd name="T2" fmla="*/ 724 w 724"/>
                <a:gd name="T3" fmla="*/ 2385 h 2827"/>
                <a:gd name="T4" fmla="*/ 724 w 724"/>
                <a:gd name="T5" fmla="*/ 0 h 2827"/>
                <a:gd name="T6" fmla="*/ 0 w 724"/>
                <a:gd name="T7" fmla="*/ 442 h 2827"/>
                <a:gd name="T8" fmla="*/ 0 w 724"/>
                <a:gd name="T9" fmla="*/ 2827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4" h="2827">
                  <a:moveTo>
                    <a:pt x="0" y="2827"/>
                  </a:moveTo>
                  <a:lnTo>
                    <a:pt x="724" y="2385"/>
                  </a:lnTo>
                  <a:lnTo>
                    <a:pt x="724" y="0"/>
                  </a:lnTo>
                  <a:lnTo>
                    <a:pt x="0" y="442"/>
                  </a:lnTo>
                  <a:lnTo>
                    <a:pt x="0" y="2827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18600000" scaled="0"/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100"/>
            </a:p>
          </p:txBody>
        </p:sp>
        <p:sp>
          <p:nvSpPr>
            <p:cNvPr id="60" name="Freeform 418"/>
            <p:cNvSpPr>
              <a:spLocks/>
            </p:cNvSpPr>
            <p:nvPr/>
          </p:nvSpPr>
          <p:spPr bwMode="auto">
            <a:xfrm>
              <a:off x="5552899" y="3844189"/>
              <a:ext cx="933946" cy="436277"/>
            </a:xfrm>
            <a:custGeom>
              <a:avLst/>
              <a:gdLst>
                <a:gd name="T0" fmla="*/ 4983 w 4983"/>
                <a:gd name="T1" fmla="*/ 531 h 2916"/>
                <a:gd name="T2" fmla="*/ 0 w 4983"/>
                <a:gd name="T3" fmla="*/ 0 h 2916"/>
                <a:gd name="T4" fmla="*/ 0 w 4983"/>
                <a:gd name="T5" fmla="*/ 2325 h 2916"/>
                <a:gd name="T6" fmla="*/ 4983 w 4983"/>
                <a:gd name="T7" fmla="*/ 2916 h 2916"/>
                <a:gd name="T8" fmla="*/ 4983 w 4983"/>
                <a:gd name="T9" fmla="*/ 531 h 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83" h="2916">
                  <a:moveTo>
                    <a:pt x="4983" y="531"/>
                  </a:moveTo>
                  <a:lnTo>
                    <a:pt x="0" y="0"/>
                  </a:lnTo>
                  <a:lnTo>
                    <a:pt x="0" y="2325"/>
                  </a:lnTo>
                  <a:lnTo>
                    <a:pt x="4983" y="2916"/>
                  </a:lnTo>
                  <a:lnTo>
                    <a:pt x="4983" y="531"/>
                  </a:lnTo>
                  <a:close/>
                </a:path>
              </a:pathLst>
            </a:custGeom>
            <a:gradFill flip="none" rotWithShape="1">
              <a:gsLst>
                <a:gs pos="833">
                  <a:schemeClr val="tx1">
                    <a:lumMod val="85000"/>
                    <a:lumOff val="15000"/>
                  </a:schemeClr>
                </a:gs>
                <a:gs pos="99583">
                  <a:schemeClr val="tx1">
                    <a:lumMod val="85000"/>
                    <a:lumOff val="15000"/>
                  </a:schemeClr>
                </a:gs>
                <a:gs pos="62000">
                  <a:schemeClr val="tx1">
                    <a:lumMod val="75000"/>
                    <a:lumOff val="25000"/>
                  </a:schemeClr>
                </a:gs>
              </a:gsLst>
              <a:lin ang="186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grpSp>
          <p:nvGrpSpPr>
            <p:cNvPr id="15" name="Group 22"/>
            <p:cNvGrpSpPr/>
            <p:nvPr/>
          </p:nvGrpSpPr>
          <p:grpSpPr>
            <a:xfrm>
              <a:off x="4257155" y="2909171"/>
              <a:ext cx="1049336" cy="124926"/>
              <a:chOff x="3583881" y="4391742"/>
              <a:chExt cx="1324165" cy="195232"/>
            </a:xfrm>
          </p:grpSpPr>
          <p:sp>
            <p:nvSpPr>
              <p:cNvPr id="598" name="Freeform 92"/>
              <p:cNvSpPr>
                <a:spLocks/>
              </p:cNvSpPr>
              <p:nvPr/>
            </p:nvSpPr>
            <p:spPr bwMode="auto">
              <a:xfrm>
                <a:off x="3583881" y="4391742"/>
                <a:ext cx="1324165" cy="195232"/>
              </a:xfrm>
              <a:custGeom>
                <a:avLst/>
                <a:gdLst>
                  <a:gd name="T0" fmla="*/ 5602 w 5602"/>
                  <a:gd name="T1" fmla="*/ 0 h 831"/>
                  <a:gd name="T2" fmla="*/ 0 w 5602"/>
                  <a:gd name="T3" fmla="*/ 69 h 831"/>
                  <a:gd name="T4" fmla="*/ 0 w 5602"/>
                  <a:gd name="T5" fmla="*/ 831 h 831"/>
                  <a:gd name="T6" fmla="*/ 5602 w 5602"/>
                  <a:gd name="T7" fmla="*/ 713 h 831"/>
                  <a:gd name="T8" fmla="*/ 5602 w 5602"/>
                  <a:gd name="T9" fmla="*/ 0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831">
                    <a:moveTo>
                      <a:pt x="5602" y="0"/>
                    </a:moveTo>
                    <a:lnTo>
                      <a:pt x="0" y="69"/>
                    </a:lnTo>
                    <a:lnTo>
                      <a:pt x="0" y="831"/>
                    </a:lnTo>
                    <a:lnTo>
                      <a:pt x="5602" y="71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9" name="Freeform 198"/>
              <p:cNvSpPr>
                <a:spLocks/>
              </p:cNvSpPr>
              <p:nvPr/>
            </p:nvSpPr>
            <p:spPr bwMode="auto">
              <a:xfrm>
                <a:off x="4545531" y="4424781"/>
                <a:ext cx="54605" cy="115637"/>
              </a:xfrm>
              <a:custGeom>
                <a:avLst/>
                <a:gdLst>
                  <a:gd name="T0" fmla="*/ 23 w 234"/>
                  <a:gd name="T1" fmla="*/ 4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8 h 497"/>
                  <a:gd name="T8" fmla="*/ 211 w 234"/>
                  <a:gd name="T9" fmla="*/ 492 h 497"/>
                  <a:gd name="T10" fmla="*/ 23 w 234"/>
                  <a:gd name="T11" fmla="*/ 496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4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3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3" y="492"/>
                      <a:pt x="211" y="492"/>
                    </a:cubicBezTo>
                    <a:lnTo>
                      <a:pt x="23" y="496"/>
                    </a:lnTo>
                    <a:cubicBezTo>
                      <a:pt x="10" y="497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0" name="Freeform 199"/>
              <p:cNvSpPr>
                <a:spLocks/>
              </p:cNvSpPr>
              <p:nvPr/>
            </p:nvSpPr>
            <p:spPr bwMode="auto">
              <a:xfrm>
                <a:off x="4550082" y="4540419"/>
                <a:ext cx="45504" cy="16520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5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5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1" name="Freeform 200"/>
              <p:cNvSpPr>
                <a:spLocks/>
              </p:cNvSpPr>
              <p:nvPr/>
            </p:nvSpPr>
            <p:spPr bwMode="auto">
              <a:xfrm>
                <a:off x="4544016" y="4403757"/>
                <a:ext cx="56122" cy="16520"/>
              </a:xfrm>
              <a:custGeom>
                <a:avLst/>
                <a:gdLst>
                  <a:gd name="T0" fmla="*/ 15 w 241"/>
                  <a:gd name="T1" fmla="*/ 69 h 69"/>
                  <a:gd name="T2" fmla="*/ 225 w 241"/>
                  <a:gd name="T3" fmla="*/ 65 h 69"/>
                  <a:gd name="T4" fmla="*/ 241 w 241"/>
                  <a:gd name="T5" fmla="*/ 48 h 69"/>
                  <a:gd name="T6" fmla="*/ 241 w 241"/>
                  <a:gd name="T7" fmla="*/ 15 h 69"/>
                  <a:gd name="T8" fmla="*/ 225 w 241"/>
                  <a:gd name="T9" fmla="*/ 0 h 69"/>
                  <a:gd name="T10" fmla="*/ 15 w 241"/>
                  <a:gd name="T11" fmla="*/ 4 h 69"/>
                  <a:gd name="T12" fmla="*/ 0 w 241"/>
                  <a:gd name="T13" fmla="*/ 21 h 69"/>
                  <a:gd name="T14" fmla="*/ 0 w 241"/>
                  <a:gd name="T15" fmla="*/ 54 h 69"/>
                  <a:gd name="T16" fmla="*/ 15 w 241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69">
                    <a:moveTo>
                      <a:pt x="15" y="69"/>
                    </a:moveTo>
                    <a:lnTo>
                      <a:pt x="225" y="65"/>
                    </a:lnTo>
                    <a:cubicBezTo>
                      <a:pt x="234" y="64"/>
                      <a:pt x="241" y="57"/>
                      <a:pt x="241" y="48"/>
                    </a:cubicBezTo>
                    <a:lnTo>
                      <a:pt x="241" y="15"/>
                    </a:lnTo>
                    <a:cubicBezTo>
                      <a:pt x="241" y="7"/>
                      <a:pt x="234" y="0"/>
                      <a:pt x="225" y="0"/>
                    </a:cubicBezTo>
                    <a:lnTo>
                      <a:pt x="15" y="4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2"/>
                      <a:pt x="7" y="69"/>
                      <a:pt x="15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2" name="Freeform 201"/>
              <p:cNvSpPr>
                <a:spLocks/>
              </p:cNvSpPr>
              <p:nvPr/>
            </p:nvSpPr>
            <p:spPr bwMode="auto">
              <a:xfrm>
                <a:off x="4556150" y="4424781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3" name="Freeform 202"/>
              <p:cNvSpPr>
                <a:spLocks/>
              </p:cNvSpPr>
              <p:nvPr/>
            </p:nvSpPr>
            <p:spPr bwMode="auto">
              <a:xfrm>
                <a:off x="4556150" y="4496867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4" name="Freeform 203"/>
              <p:cNvSpPr>
                <a:spLocks/>
              </p:cNvSpPr>
              <p:nvPr/>
            </p:nvSpPr>
            <p:spPr bwMode="auto">
              <a:xfrm>
                <a:off x="4630472" y="4423280"/>
                <a:ext cx="54605" cy="115637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3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3" y="493"/>
                      <a:pt x="211" y="493"/>
                    </a:cubicBezTo>
                    <a:lnTo>
                      <a:pt x="23" y="497"/>
                    </a:lnTo>
                    <a:cubicBezTo>
                      <a:pt x="10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5" name="Freeform 204"/>
              <p:cNvSpPr>
                <a:spLocks/>
              </p:cNvSpPr>
              <p:nvPr/>
            </p:nvSpPr>
            <p:spPr bwMode="auto">
              <a:xfrm>
                <a:off x="4635023" y="4540419"/>
                <a:ext cx="45504" cy="15018"/>
              </a:xfrm>
              <a:custGeom>
                <a:avLst/>
                <a:gdLst>
                  <a:gd name="T0" fmla="*/ 16 w 193"/>
                  <a:gd name="T1" fmla="*/ 68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8"/>
                    </a:moveTo>
                    <a:lnTo>
                      <a:pt x="177" y="65"/>
                    </a:lnTo>
                    <a:cubicBezTo>
                      <a:pt x="186" y="65"/>
                      <a:pt x="193" y="57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6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6" name="Freeform 205"/>
              <p:cNvSpPr>
                <a:spLocks/>
              </p:cNvSpPr>
              <p:nvPr/>
            </p:nvSpPr>
            <p:spPr bwMode="auto">
              <a:xfrm>
                <a:off x="4628956" y="4402254"/>
                <a:ext cx="56122" cy="16520"/>
              </a:xfrm>
              <a:custGeom>
                <a:avLst/>
                <a:gdLst>
                  <a:gd name="T0" fmla="*/ 16 w 241"/>
                  <a:gd name="T1" fmla="*/ 70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6 h 70"/>
                  <a:gd name="T8" fmla="*/ 225 w 241"/>
                  <a:gd name="T9" fmla="*/ 1 h 70"/>
                  <a:gd name="T10" fmla="*/ 16 w 241"/>
                  <a:gd name="T11" fmla="*/ 5 h 70"/>
                  <a:gd name="T12" fmla="*/ 0 w 241"/>
                  <a:gd name="T13" fmla="*/ 21 h 70"/>
                  <a:gd name="T14" fmla="*/ 0 w 241"/>
                  <a:gd name="T15" fmla="*/ 54 h 70"/>
                  <a:gd name="T16" fmla="*/ 16 w 241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6" y="70"/>
                    </a:moveTo>
                    <a:lnTo>
                      <a:pt x="225" y="65"/>
                    </a:lnTo>
                    <a:cubicBezTo>
                      <a:pt x="234" y="65"/>
                      <a:pt x="241" y="58"/>
                      <a:pt x="241" y="49"/>
                    </a:cubicBezTo>
                    <a:lnTo>
                      <a:pt x="241" y="16"/>
                    </a:lnTo>
                    <a:cubicBezTo>
                      <a:pt x="241" y="7"/>
                      <a:pt x="234" y="0"/>
                      <a:pt x="225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7" name="Freeform 207"/>
              <p:cNvSpPr>
                <a:spLocks/>
              </p:cNvSpPr>
              <p:nvPr/>
            </p:nvSpPr>
            <p:spPr bwMode="auto">
              <a:xfrm>
                <a:off x="4641090" y="442478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8" name="Freeform 208"/>
              <p:cNvSpPr>
                <a:spLocks/>
              </p:cNvSpPr>
              <p:nvPr/>
            </p:nvSpPr>
            <p:spPr bwMode="auto">
              <a:xfrm>
                <a:off x="4641090" y="4496867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09" name="Freeform 209"/>
              <p:cNvSpPr>
                <a:spLocks/>
              </p:cNvSpPr>
              <p:nvPr/>
            </p:nvSpPr>
            <p:spPr bwMode="auto">
              <a:xfrm>
                <a:off x="4733615" y="4421778"/>
                <a:ext cx="56122" cy="115637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9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3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9"/>
                    </a:lnTo>
                    <a:cubicBezTo>
                      <a:pt x="0" y="16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0" name="Freeform 210"/>
              <p:cNvSpPr>
                <a:spLocks/>
              </p:cNvSpPr>
              <p:nvPr/>
            </p:nvSpPr>
            <p:spPr bwMode="auto">
              <a:xfrm>
                <a:off x="4738165" y="4537416"/>
                <a:ext cx="45504" cy="16520"/>
              </a:xfrm>
              <a:custGeom>
                <a:avLst/>
                <a:gdLst>
                  <a:gd name="T0" fmla="*/ 16 w 192"/>
                  <a:gd name="T1" fmla="*/ 69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9"/>
                    </a:moveTo>
                    <a:lnTo>
                      <a:pt x="176" y="65"/>
                    </a:lnTo>
                    <a:cubicBezTo>
                      <a:pt x="185" y="65"/>
                      <a:pt x="192" y="58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1" name="Freeform 211"/>
              <p:cNvSpPr>
                <a:spLocks/>
              </p:cNvSpPr>
              <p:nvPr/>
            </p:nvSpPr>
            <p:spPr bwMode="auto">
              <a:xfrm>
                <a:off x="4732098" y="4400753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1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4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4" y="0"/>
                      <a:pt x="226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2" name="Freeform 212"/>
              <p:cNvSpPr>
                <a:spLocks/>
              </p:cNvSpPr>
              <p:nvPr/>
            </p:nvSpPr>
            <p:spPr bwMode="auto">
              <a:xfrm>
                <a:off x="4745750" y="4423281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3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3" name="Freeform 213"/>
              <p:cNvSpPr>
                <a:spLocks/>
              </p:cNvSpPr>
              <p:nvPr/>
            </p:nvSpPr>
            <p:spPr bwMode="auto">
              <a:xfrm>
                <a:off x="4745750" y="4495366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4" name="Freeform 214"/>
              <p:cNvSpPr>
                <a:spLocks/>
              </p:cNvSpPr>
              <p:nvPr/>
            </p:nvSpPr>
            <p:spPr bwMode="auto">
              <a:xfrm>
                <a:off x="4818556" y="4420277"/>
                <a:ext cx="56122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2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5" name="Freeform 215"/>
              <p:cNvSpPr>
                <a:spLocks/>
              </p:cNvSpPr>
              <p:nvPr/>
            </p:nvSpPr>
            <p:spPr bwMode="auto">
              <a:xfrm>
                <a:off x="4823105" y="4537416"/>
                <a:ext cx="45504" cy="15018"/>
              </a:xfrm>
              <a:custGeom>
                <a:avLst/>
                <a:gdLst>
                  <a:gd name="T0" fmla="*/ 16 w 192"/>
                  <a:gd name="T1" fmla="*/ 68 h 68"/>
                  <a:gd name="T2" fmla="*/ 176 w 192"/>
                  <a:gd name="T3" fmla="*/ 65 h 68"/>
                  <a:gd name="T4" fmla="*/ 192 w 192"/>
                  <a:gd name="T5" fmla="*/ 48 h 68"/>
                  <a:gd name="T6" fmla="*/ 192 w 192"/>
                  <a:gd name="T7" fmla="*/ 15 h 68"/>
                  <a:gd name="T8" fmla="*/ 176 w 192"/>
                  <a:gd name="T9" fmla="*/ 0 h 68"/>
                  <a:gd name="T10" fmla="*/ 16 w 192"/>
                  <a:gd name="T11" fmla="*/ 3 h 68"/>
                  <a:gd name="T12" fmla="*/ 0 w 192"/>
                  <a:gd name="T13" fmla="*/ 20 h 68"/>
                  <a:gd name="T14" fmla="*/ 0 w 192"/>
                  <a:gd name="T15" fmla="*/ 53 h 68"/>
                  <a:gd name="T16" fmla="*/ 16 w 192"/>
                  <a:gd name="T1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8">
                    <a:moveTo>
                      <a:pt x="16" y="68"/>
                    </a:moveTo>
                    <a:lnTo>
                      <a:pt x="176" y="65"/>
                    </a:lnTo>
                    <a:cubicBezTo>
                      <a:pt x="185" y="65"/>
                      <a:pt x="192" y="57"/>
                      <a:pt x="192" y="48"/>
                    </a:cubicBezTo>
                    <a:lnTo>
                      <a:pt x="192" y="15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3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1"/>
                      <a:pt x="7" y="68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6" name="Freeform 216"/>
              <p:cNvSpPr>
                <a:spLocks/>
              </p:cNvSpPr>
              <p:nvPr/>
            </p:nvSpPr>
            <p:spPr bwMode="auto">
              <a:xfrm>
                <a:off x="4817039" y="4400753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0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5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5" y="0"/>
                      <a:pt x="226" y="0"/>
                    </a:cubicBezTo>
                    <a:lnTo>
                      <a:pt x="16" y="5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7" name="Freeform 217"/>
              <p:cNvSpPr>
                <a:spLocks/>
              </p:cNvSpPr>
              <p:nvPr/>
            </p:nvSpPr>
            <p:spPr bwMode="auto">
              <a:xfrm>
                <a:off x="4829172" y="442177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8" name="Freeform 218"/>
              <p:cNvSpPr>
                <a:spLocks/>
              </p:cNvSpPr>
              <p:nvPr/>
            </p:nvSpPr>
            <p:spPr bwMode="auto">
              <a:xfrm>
                <a:off x="4829172" y="4493864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19" name="Freeform 95"/>
              <p:cNvSpPr>
                <a:spLocks/>
              </p:cNvSpPr>
              <p:nvPr/>
            </p:nvSpPr>
            <p:spPr bwMode="auto">
              <a:xfrm rot="21540000">
                <a:off x="3925149" y="4428175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0" name="Freeform 96"/>
              <p:cNvSpPr>
                <a:spLocks/>
              </p:cNvSpPr>
              <p:nvPr/>
            </p:nvSpPr>
            <p:spPr bwMode="auto">
              <a:xfrm rot="21540000">
                <a:off x="3937992" y="450925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1" name="Freeform 97"/>
              <p:cNvSpPr>
                <a:spLocks/>
              </p:cNvSpPr>
              <p:nvPr/>
            </p:nvSpPr>
            <p:spPr bwMode="auto">
              <a:xfrm rot="21540000">
                <a:off x="4129065" y="4505924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2" name="Freeform 98"/>
              <p:cNvSpPr>
                <a:spLocks/>
              </p:cNvSpPr>
              <p:nvPr/>
            </p:nvSpPr>
            <p:spPr bwMode="auto">
              <a:xfrm rot="21540000">
                <a:off x="4320141" y="4501087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3" name="Freeform 99"/>
              <p:cNvSpPr>
                <a:spLocks/>
              </p:cNvSpPr>
              <p:nvPr/>
            </p:nvSpPr>
            <p:spPr bwMode="auto">
              <a:xfrm rot="21540000">
                <a:off x="3984965" y="450693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4" name="Freeform 100"/>
              <p:cNvSpPr>
                <a:spLocks/>
              </p:cNvSpPr>
              <p:nvPr/>
            </p:nvSpPr>
            <p:spPr bwMode="auto">
              <a:xfrm rot="21540000">
                <a:off x="4176080" y="450510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5" name="Freeform 101"/>
              <p:cNvSpPr>
                <a:spLocks/>
              </p:cNvSpPr>
              <p:nvPr/>
            </p:nvSpPr>
            <p:spPr bwMode="auto">
              <a:xfrm rot="21540000">
                <a:off x="4367167" y="450176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6" name="Freeform 102"/>
              <p:cNvSpPr>
                <a:spLocks/>
              </p:cNvSpPr>
              <p:nvPr/>
            </p:nvSpPr>
            <p:spPr bwMode="auto">
              <a:xfrm rot="21540000">
                <a:off x="4030476" y="4506157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7" name="Freeform 103"/>
              <p:cNvSpPr>
                <a:spLocks/>
              </p:cNvSpPr>
              <p:nvPr/>
            </p:nvSpPr>
            <p:spPr bwMode="auto">
              <a:xfrm rot="21540000">
                <a:off x="4221589" y="4504309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8" name="Freeform 104"/>
              <p:cNvSpPr>
                <a:spLocks/>
              </p:cNvSpPr>
              <p:nvPr/>
            </p:nvSpPr>
            <p:spPr bwMode="auto">
              <a:xfrm rot="21540000">
                <a:off x="4412663" y="4500973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29" name="Freeform 105"/>
              <p:cNvSpPr>
                <a:spLocks/>
              </p:cNvSpPr>
              <p:nvPr/>
            </p:nvSpPr>
            <p:spPr bwMode="auto">
              <a:xfrm rot="21540000">
                <a:off x="4074470" y="4506877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0" name="Freeform 106"/>
              <p:cNvSpPr>
                <a:spLocks/>
              </p:cNvSpPr>
              <p:nvPr/>
            </p:nvSpPr>
            <p:spPr bwMode="auto">
              <a:xfrm rot="21540000">
                <a:off x="4265531" y="4502041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1" name="Freeform 107"/>
              <p:cNvSpPr>
                <a:spLocks/>
              </p:cNvSpPr>
              <p:nvPr/>
            </p:nvSpPr>
            <p:spPr bwMode="auto">
              <a:xfrm rot="21540000">
                <a:off x="3936681" y="443418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2" name="Freeform 108"/>
              <p:cNvSpPr>
                <a:spLocks/>
              </p:cNvSpPr>
              <p:nvPr/>
            </p:nvSpPr>
            <p:spPr bwMode="auto">
              <a:xfrm rot="21540000">
                <a:off x="4127795" y="4432348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3" name="Freeform 109"/>
              <p:cNvSpPr>
                <a:spLocks/>
              </p:cNvSpPr>
              <p:nvPr/>
            </p:nvSpPr>
            <p:spPr bwMode="auto">
              <a:xfrm rot="21540000">
                <a:off x="4318909" y="4430514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4" name="Freeform 110"/>
              <p:cNvSpPr>
                <a:spLocks/>
              </p:cNvSpPr>
              <p:nvPr/>
            </p:nvSpPr>
            <p:spPr bwMode="auto">
              <a:xfrm rot="21540000">
                <a:off x="3983707" y="4434863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5" name="Freeform 111"/>
              <p:cNvSpPr>
                <a:spLocks/>
              </p:cNvSpPr>
              <p:nvPr/>
            </p:nvSpPr>
            <p:spPr bwMode="auto">
              <a:xfrm rot="21540000">
                <a:off x="4174821" y="4433029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6" name="Freeform 112"/>
              <p:cNvSpPr>
                <a:spLocks/>
              </p:cNvSpPr>
              <p:nvPr/>
            </p:nvSpPr>
            <p:spPr bwMode="auto">
              <a:xfrm rot="21540000">
                <a:off x="4365935" y="4431196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7" name="Freeform 113"/>
              <p:cNvSpPr>
                <a:spLocks/>
              </p:cNvSpPr>
              <p:nvPr/>
            </p:nvSpPr>
            <p:spPr bwMode="auto">
              <a:xfrm rot="21540000">
                <a:off x="4029204" y="4434082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8" name="Freeform 114"/>
              <p:cNvSpPr>
                <a:spLocks/>
              </p:cNvSpPr>
              <p:nvPr/>
            </p:nvSpPr>
            <p:spPr bwMode="auto">
              <a:xfrm rot="21540000">
                <a:off x="4220318" y="443223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39" name="Freeform 115"/>
              <p:cNvSpPr>
                <a:spLocks/>
              </p:cNvSpPr>
              <p:nvPr/>
            </p:nvSpPr>
            <p:spPr bwMode="auto">
              <a:xfrm rot="21540000">
                <a:off x="4411432" y="443040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0" name="Freeform 116"/>
              <p:cNvSpPr>
                <a:spLocks/>
              </p:cNvSpPr>
              <p:nvPr/>
            </p:nvSpPr>
            <p:spPr bwMode="auto">
              <a:xfrm rot="21540000">
                <a:off x="4073185" y="443330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1" name="Freeform 117"/>
              <p:cNvSpPr>
                <a:spLocks/>
              </p:cNvSpPr>
              <p:nvPr/>
            </p:nvSpPr>
            <p:spPr bwMode="auto">
              <a:xfrm rot="21540000">
                <a:off x="4264299" y="4431466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2" name="Freeform 118"/>
              <p:cNvSpPr>
                <a:spLocks/>
              </p:cNvSpPr>
              <p:nvPr/>
            </p:nvSpPr>
            <p:spPr bwMode="auto">
              <a:xfrm rot="21540000">
                <a:off x="3945179" y="4414676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3" name="Freeform 119"/>
              <p:cNvSpPr>
                <a:spLocks/>
              </p:cNvSpPr>
              <p:nvPr/>
            </p:nvSpPr>
            <p:spPr bwMode="auto">
              <a:xfrm rot="21540000">
                <a:off x="3947642" y="455582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4" name="Freeform 120"/>
              <p:cNvSpPr>
                <a:spLocks/>
              </p:cNvSpPr>
              <p:nvPr/>
            </p:nvSpPr>
            <p:spPr bwMode="auto">
              <a:xfrm rot="21540000">
                <a:off x="3993722" y="4415344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5" name="Freeform 121"/>
              <p:cNvSpPr>
                <a:spLocks/>
              </p:cNvSpPr>
              <p:nvPr/>
            </p:nvSpPr>
            <p:spPr bwMode="auto">
              <a:xfrm rot="21540000">
                <a:off x="3996173" y="4554989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6" name="Freeform 122"/>
              <p:cNvSpPr>
                <a:spLocks/>
              </p:cNvSpPr>
              <p:nvPr/>
            </p:nvSpPr>
            <p:spPr bwMode="auto">
              <a:xfrm rot="21540000">
                <a:off x="4040749" y="4414524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7" name="Freeform 123"/>
              <p:cNvSpPr>
                <a:spLocks/>
              </p:cNvSpPr>
              <p:nvPr/>
            </p:nvSpPr>
            <p:spPr bwMode="auto">
              <a:xfrm rot="21540000">
                <a:off x="4043186" y="455417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8" name="Freeform 124"/>
              <p:cNvSpPr>
                <a:spLocks/>
              </p:cNvSpPr>
              <p:nvPr/>
            </p:nvSpPr>
            <p:spPr bwMode="auto">
              <a:xfrm rot="21540000">
                <a:off x="4084729" y="441374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49" name="Freeform 125"/>
              <p:cNvSpPr>
                <a:spLocks/>
              </p:cNvSpPr>
              <p:nvPr/>
            </p:nvSpPr>
            <p:spPr bwMode="auto">
              <a:xfrm rot="21540000">
                <a:off x="4087180" y="4554890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0" name="Oval 126"/>
              <p:cNvSpPr>
                <a:spLocks noChangeArrowheads="1"/>
              </p:cNvSpPr>
              <p:nvPr/>
            </p:nvSpPr>
            <p:spPr bwMode="auto">
              <a:xfrm rot="21540000">
                <a:off x="4134750" y="4411381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1" name="Oval 127"/>
              <p:cNvSpPr>
                <a:spLocks noChangeArrowheads="1"/>
              </p:cNvSpPr>
              <p:nvPr/>
            </p:nvSpPr>
            <p:spPr bwMode="auto">
              <a:xfrm rot="21540000">
                <a:off x="4137213" y="4552528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2" name="Freeform 128"/>
              <p:cNvSpPr>
                <a:spLocks/>
              </p:cNvSpPr>
              <p:nvPr/>
            </p:nvSpPr>
            <p:spPr bwMode="auto">
              <a:xfrm rot="21540000">
                <a:off x="4181777" y="4412062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3" name="Freeform 129"/>
              <p:cNvSpPr>
                <a:spLocks/>
              </p:cNvSpPr>
              <p:nvPr/>
            </p:nvSpPr>
            <p:spPr bwMode="auto">
              <a:xfrm rot="21540000">
                <a:off x="4184228" y="4551708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4" name="Freeform 130"/>
              <p:cNvSpPr>
                <a:spLocks/>
              </p:cNvSpPr>
              <p:nvPr/>
            </p:nvSpPr>
            <p:spPr bwMode="auto">
              <a:xfrm rot="21540000">
                <a:off x="4228803" y="441122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5" name="Freeform 131"/>
              <p:cNvSpPr>
                <a:spLocks/>
              </p:cNvSpPr>
              <p:nvPr/>
            </p:nvSpPr>
            <p:spPr bwMode="auto">
              <a:xfrm rot="21540000">
                <a:off x="4231241" y="4550874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6" name="Freeform 132"/>
              <p:cNvSpPr>
                <a:spLocks/>
              </p:cNvSpPr>
              <p:nvPr/>
            </p:nvSpPr>
            <p:spPr bwMode="auto">
              <a:xfrm rot="21540000">
                <a:off x="4274300" y="4410448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7" name="Freeform 133"/>
              <p:cNvSpPr>
                <a:spLocks/>
              </p:cNvSpPr>
              <p:nvPr/>
            </p:nvSpPr>
            <p:spPr bwMode="auto">
              <a:xfrm rot="21540000">
                <a:off x="4276737" y="4550095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8" name="Freeform 134"/>
              <p:cNvSpPr>
                <a:spLocks/>
              </p:cNvSpPr>
              <p:nvPr/>
            </p:nvSpPr>
            <p:spPr bwMode="auto">
              <a:xfrm rot="21540000">
                <a:off x="4331904" y="440792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59" name="Freeform 135"/>
              <p:cNvSpPr>
                <a:spLocks/>
              </p:cNvSpPr>
              <p:nvPr/>
            </p:nvSpPr>
            <p:spPr bwMode="auto">
              <a:xfrm rot="21540000">
                <a:off x="4334354" y="4549067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0" name="Freeform 136"/>
              <p:cNvSpPr>
                <a:spLocks/>
              </p:cNvSpPr>
              <p:nvPr/>
            </p:nvSpPr>
            <p:spPr bwMode="auto">
              <a:xfrm rot="21540000">
                <a:off x="4374368" y="4407185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1" name="Freeform 137"/>
              <p:cNvSpPr>
                <a:spLocks/>
              </p:cNvSpPr>
              <p:nvPr/>
            </p:nvSpPr>
            <p:spPr bwMode="auto">
              <a:xfrm rot="21540000">
                <a:off x="4376831" y="4548332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2" name="Freeform 138"/>
              <p:cNvSpPr>
                <a:spLocks/>
              </p:cNvSpPr>
              <p:nvPr/>
            </p:nvSpPr>
            <p:spPr bwMode="auto">
              <a:xfrm rot="21540000">
                <a:off x="4421394" y="4407866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3" name="Freeform 139"/>
              <p:cNvSpPr>
                <a:spLocks/>
              </p:cNvSpPr>
              <p:nvPr/>
            </p:nvSpPr>
            <p:spPr bwMode="auto">
              <a:xfrm rot="21540000">
                <a:off x="4423845" y="454751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4" name="Freeform 140"/>
              <p:cNvSpPr>
                <a:spLocks/>
              </p:cNvSpPr>
              <p:nvPr/>
            </p:nvSpPr>
            <p:spPr bwMode="auto">
              <a:xfrm rot="21540000">
                <a:off x="4463872" y="4407116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5" name="Freeform 141"/>
              <p:cNvSpPr>
                <a:spLocks/>
              </p:cNvSpPr>
              <p:nvPr/>
            </p:nvSpPr>
            <p:spPr bwMode="auto">
              <a:xfrm rot="21540000">
                <a:off x="4466310" y="4546771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6" name="Freeform 142"/>
              <p:cNvSpPr>
                <a:spLocks/>
              </p:cNvSpPr>
              <p:nvPr/>
            </p:nvSpPr>
            <p:spPr bwMode="auto">
              <a:xfrm rot="21540000">
                <a:off x="3853346" y="4426447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7" name="Freeform 143"/>
              <p:cNvSpPr>
                <a:spLocks/>
              </p:cNvSpPr>
              <p:nvPr/>
            </p:nvSpPr>
            <p:spPr bwMode="auto">
              <a:xfrm rot="21540000">
                <a:off x="3855730" y="4506180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8" name="Freeform 144"/>
              <p:cNvSpPr>
                <a:spLocks/>
              </p:cNvSpPr>
              <p:nvPr/>
            </p:nvSpPr>
            <p:spPr bwMode="auto">
              <a:xfrm rot="21540000">
                <a:off x="3589125" y="4441741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69" name="Freeform 145"/>
              <p:cNvSpPr>
                <a:spLocks/>
              </p:cNvSpPr>
              <p:nvPr/>
            </p:nvSpPr>
            <p:spPr bwMode="auto">
              <a:xfrm rot="21540000">
                <a:off x="3589572" y="4467267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0" name="Freeform 146"/>
              <p:cNvSpPr>
                <a:spLocks/>
              </p:cNvSpPr>
              <p:nvPr/>
            </p:nvSpPr>
            <p:spPr bwMode="auto">
              <a:xfrm rot="21540000">
                <a:off x="3590385" y="4513816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1" name="Freeform 147"/>
              <p:cNvSpPr>
                <a:spLocks/>
              </p:cNvSpPr>
              <p:nvPr/>
            </p:nvSpPr>
            <p:spPr bwMode="auto">
              <a:xfrm rot="21540000">
                <a:off x="3645452" y="444099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2" name="Freeform 148"/>
              <p:cNvSpPr>
                <a:spLocks/>
              </p:cNvSpPr>
              <p:nvPr/>
            </p:nvSpPr>
            <p:spPr bwMode="auto">
              <a:xfrm rot="21540000">
                <a:off x="3643936" y="4452999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3" name="Freeform 149"/>
              <p:cNvSpPr>
                <a:spLocks/>
              </p:cNvSpPr>
              <p:nvPr/>
            </p:nvSpPr>
            <p:spPr bwMode="auto">
              <a:xfrm rot="21540000">
                <a:off x="3663653" y="4440680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4" name="Freeform 150"/>
              <p:cNvSpPr>
                <a:spLocks/>
              </p:cNvSpPr>
              <p:nvPr/>
            </p:nvSpPr>
            <p:spPr bwMode="auto">
              <a:xfrm rot="21540000">
                <a:off x="3660619" y="445270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5" name="Freeform 151"/>
              <p:cNvSpPr>
                <a:spLocks/>
              </p:cNvSpPr>
              <p:nvPr/>
            </p:nvSpPr>
            <p:spPr bwMode="auto">
              <a:xfrm rot="21540000">
                <a:off x="3680334" y="4440376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6" name="Freeform 152"/>
              <p:cNvSpPr>
                <a:spLocks/>
              </p:cNvSpPr>
              <p:nvPr/>
            </p:nvSpPr>
            <p:spPr bwMode="auto">
              <a:xfrm rot="21540000">
                <a:off x="3678805" y="4450888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7" name="Freeform 153"/>
              <p:cNvSpPr>
                <a:spLocks/>
              </p:cNvSpPr>
              <p:nvPr/>
            </p:nvSpPr>
            <p:spPr bwMode="auto">
              <a:xfrm rot="21540000">
                <a:off x="3698532" y="444005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8" name="Freeform 154"/>
              <p:cNvSpPr>
                <a:spLocks/>
              </p:cNvSpPr>
              <p:nvPr/>
            </p:nvSpPr>
            <p:spPr bwMode="auto">
              <a:xfrm rot="21540000">
                <a:off x="3697004" y="445057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79" name="Freeform 155"/>
              <p:cNvSpPr>
                <a:spLocks/>
              </p:cNvSpPr>
              <p:nvPr/>
            </p:nvSpPr>
            <p:spPr bwMode="auto">
              <a:xfrm rot="21540000">
                <a:off x="3716718" y="443825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0" name="Freeform 156"/>
              <p:cNvSpPr>
                <a:spLocks/>
              </p:cNvSpPr>
              <p:nvPr/>
            </p:nvSpPr>
            <p:spPr bwMode="auto">
              <a:xfrm rot="21540000">
                <a:off x="3713685" y="4450266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1" name="Freeform 157"/>
              <p:cNvSpPr>
                <a:spLocks/>
              </p:cNvSpPr>
              <p:nvPr/>
            </p:nvSpPr>
            <p:spPr bwMode="auto">
              <a:xfrm rot="21540000">
                <a:off x="3734918" y="4437934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2" name="Freeform 158"/>
              <p:cNvSpPr>
                <a:spLocks/>
              </p:cNvSpPr>
              <p:nvPr/>
            </p:nvSpPr>
            <p:spPr bwMode="auto">
              <a:xfrm rot="21540000">
                <a:off x="3731884" y="444996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3" name="Freeform 159"/>
              <p:cNvSpPr>
                <a:spLocks/>
              </p:cNvSpPr>
              <p:nvPr/>
            </p:nvSpPr>
            <p:spPr bwMode="auto">
              <a:xfrm rot="21540000">
                <a:off x="3751599" y="4437629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4" name="Freeform 160"/>
              <p:cNvSpPr>
                <a:spLocks/>
              </p:cNvSpPr>
              <p:nvPr/>
            </p:nvSpPr>
            <p:spPr bwMode="auto">
              <a:xfrm rot="21540000">
                <a:off x="3750083" y="4449644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5" name="Freeform 161"/>
              <p:cNvSpPr>
                <a:spLocks/>
              </p:cNvSpPr>
              <p:nvPr/>
            </p:nvSpPr>
            <p:spPr bwMode="auto">
              <a:xfrm rot="21540000">
                <a:off x="3769786" y="4437325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6" name="Freeform 162"/>
              <p:cNvSpPr>
                <a:spLocks/>
              </p:cNvSpPr>
              <p:nvPr/>
            </p:nvSpPr>
            <p:spPr bwMode="auto">
              <a:xfrm rot="21540000">
                <a:off x="3768282" y="4449326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7" name="Freeform 163"/>
              <p:cNvSpPr>
                <a:spLocks/>
              </p:cNvSpPr>
              <p:nvPr/>
            </p:nvSpPr>
            <p:spPr bwMode="auto">
              <a:xfrm rot="21540000">
                <a:off x="3787985" y="4437007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8" name="Freeform 164"/>
              <p:cNvSpPr>
                <a:spLocks/>
              </p:cNvSpPr>
              <p:nvPr/>
            </p:nvSpPr>
            <p:spPr bwMode="auto">
              <a:xfrm rot="21540000">
                <a:off x="3784964" y="444903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89" name="Freeform 165"/>
              <p:cNvSpPr>
                <a:spLocks/>
              </p:cNvSpPr>
              <p:nvPr/>
            </p:nvSpPr>
            <p:spPr bwMode="auto">
              <a:xfrm rot="21540000">
                <a:off x="3804667" y="4436703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0" name="Freeform 166"/>
              <p:cNvSpPr>
                <a:spLocks/>
              </p:cNvSpPr>
              <p:nvPr/>
            </p:nvSpPr>
            <p:spPr bwMode="auto">
              <a:xfrm rot="21540000">
                <a:off x="3803150" y="4448717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1" name="Rectangle 167"/>
              <p:cNvSpPr>
                <a:spLocks noChangeArrowheads="1"/>
              </p:cNvSpPr>
              <p:nvPr/>
            </p:nvSpPr>
            <p:spPr bwMode="auto">
              <a:xfrm rot="21540000">
                <a:off x="3822866" y="4436398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2" name="Rectangle 168"/>
              <p:cNvSpPr>
                <a:spLocks noChangeArrowheads="1"/>
              </p:cNvSpPr>
              <p:nvPr/>
            </p:nvSpPr>
            <p:spPr bwMode="auto">
              <a:xfrm rot="21540000">
                <a:off x="3821349" y="4448400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3" name="Freeform 169"/>
              <p:cNvSpPr>
                <a:spLocks/>
              </p:cNvSpPr>
              <p:nvPr/>
            </p:nvSpPr>
            <p:spPr bwMode="auto">
              <a:xfrm rot="21540000">
                <a:off x="3646266" y="4487546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4" name="Freeform 170"/>
              <p:cNvSpPr>
                <a:spLocks/>
              </p:cNvSpPr>
              <p:nvPr/>
            </p:nvSpPr>
            <p:spPr bwMode="auto">
              <a:xfrm rot="21540000">
                <a:off x="3644748" y="4499547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5" name="Freeform 171"/>
              <p:cNvSpPr>
                <a:spLocks/>
              </p:cNvSpPr>
              <p:nvPr/>
            </p:nvSpPr>
            <p:spPr bwMode="auto">
              <a:xfrm rot="21540000">
                <a:off x="3664465" y="4487228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6" name="Freeform 172"/>
              <p:cNvSpPr>
                <a:spLocks/>
              </p:cNvSpPr>
              <p:nvPr/>
            </p:nvSpPr>
            <p:spPr bwMode="auto">
              <a:xfrm rot="21540000">
                <a:off x="3661430" y="4499256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7" name="Freeform 173"/>
              <p:cNvSpPr>
                <a:spLocks/>
              </p:cNvSpPr>
              <p:nvPr/>
            </p:nvSpPr>
            <p:spPr bwMode="auto">
              <a:xfrm rot="21540000">
                <a:off x="3681147" y="448692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8" name="Freeform 174"/>
              <p:cNvSpPr>
                <a:spLocks/>
              </p:cNvSpPr>
              <p:nvPr/>
            </p:nvSpPr>
            <p:spPr bwMode="auto">
              <a:xfrm rot="21540000">
                <a:off x="3679630" y="4498938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699" name="Freeform 175"/>
              <p:cNvSpPr>
                <a:spLocks/>
              </p:cNvSpPr>
              <p:nvPr/>
            </p:nvSpPr>
            <p:spPr bwMode="auto">
              <a:xfrm rot="21540000">
                <a:off x="3699346" y="4486606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0" name="Freeform 176"/>
              <p:cNvSpPr>
                <a:spLocks/>
              </p:cNvSpPr>
              <p:nvPr/>
            </p:nvSpPr>
            <p:spPr bwMode="auto">
              <a:xfrm rot="21540000">
                <a:off x="3697829" y="4498621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1" name="Freeform 177"/>
              <p:cNvSpPr>
                <a:spLocks/>
              </p:cNvSpPr>
              <p:nvPr/>
            </p:nvSpPr>
            <p:spPr bwMode="auto">
              <a:xfrm rot="21540000">
                <a:off x="3717544" y="4486302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2" name="Freeform 178"/>
              <p:cNvSpPr>
                <a:spLocks/>
              </p:cNvSpPr>
              <p:nvPr/>
            </p:nvSpPr>
            <p:spPr bwMode="auto">
              <a:xfrm rot="21540000">
                <a:off x="3714496" y="4496814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3" name="Freeform 179"/>
              <p:cNvSpPr>
                <a:spLocks/>
              </p:cNvSpPr>
              <p:nvPr/>
            </p:nvSpPr>
            <p:spPr bwMode="auto">
              <a:xfrm rot="21540000">
                <a:off x="3735743" y="4485984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4" name="Freeform 180"/>
              <p:cNvSpPr>
                <a:spLocks/>
              </p:cNvSpPr>
              <p:nvPr/>
            </p:nvSpPr>
            <p:spPr bwMode="auto">
              <a:xfrm rot="21540000">
                <a:off x="3732697" y="449651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5" name="Freeform 181"/>
              <p:cNvSpPr>
                <a:spLocks/>
              </p:cNvSpPr>
              <p:nvPr/>
            </p:nvSpPr>
            <p:spPr bwMode="auto">
              <a:xfrm rot="21540000">
                <a:off x="3752413" y="4484179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6" name="Freeform 182"/>
              <p:cNvSpPr>
                <a:spLocks/>
              </p:cNvSpPr>
              <p:nvPr/>
            </p:nvSpPr>
            <p:spPr bwMode="auto">
              <a:xfrm rot="21540000">
                <a:off x="3750896" y="4496192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7" name="Freeform 183"/>
              <p:cNvSpPr>
                <a:spLocks/>
              </p:cNvSpPr>
              <p:nvPr/>
            </p:nvSpPr>
            <p:spPr bwMode="auto">
              <a:xfrm rot="21540000">
                <a:off x="3770612" y="4483874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8" name="Freeform 184"/>
              <p:cNvSpPr>
                <a:spLocks/>
              </p:cNvSpPr>
              <p:nvPr/>
            </p:nvSpPr>
            <p:spPr bwMode="auto">
              <a:xfrm rot="21540000">
                <a:off x="3769095" y="4495875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09" name="Freeform 185"/>
              <p:cNvSpPr>
                <a:spLocks/>
              </p:cNvSpPr>
              <p:nvPr/>
            </p:nvSpPr>
            <p:spPr bwMode="auto">
              <a:xfrm rot="21540000">
                <a:off x="3788810" y="4483557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0" name="Freeform 186"/>
              <p:cNvSpPr>
                <a:spLocks/>
              </p:cNvSpPr>
              <p:nvPr/>
            </p:nvSpPr>
            <p:spPr bwMode="auto">
              <a:xfrm rot="21540000">
                <a:off x="3785777" y="4495583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1" name="Freeform 187"/>
              <p:cNvSpPr>
                <a:spLocks/>
              </p:cNvSpPr>
              <p:nvPr/>
            </p:nvSpPr>
            <p:spPr bwMode="auto">
              <a:xfrm rot="21540000">
                <a:off x="3805479" y="4483252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2" name="Freeform 188"/>
              <p:cNvSpPr>
                <a:spLocks/>
              </p:cNvSpPr>
              <p:nvPr/>
            </p:nvSpPr>
            <p:spPr bwMode="auto">
              <a:xfrm rot="21540000">
                <a:off x="3803976" y="4495266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3" name="Rectangle 189"/>
              <p:cNvSpPr>
                <a:spLocks noChangeArrowheads="1"/>
              </p:cNvSpPr>
              <p:nvPr/>
            </p:nvSpPr>
            <p:spPr bwMode="auto">
              <a:xfrm rot="21540000">
                <a:off x="3823678" y="4482948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4" name="Rectangle 190"/>
              <p:cNvSpPr>
                <a:spLocks noChangeArrowheads="1"/>
              </p:cNvSpPr>
              <p:nvPr/>
            </p:nvSpPr>
            <p:spPr bwMode="auto">
              <a:xfrm rot="21540000">
                <a:off x="3822175" y="4494948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5" name="Freeform 191"/>
              <p:cNvSpPr>
                <a:spLocks/>
              </p:cNvSpPr>
              <p:nvPr/>
            </p:nvSpPr>
            <p:spPr bwMode="auto">
              <a:xfrm rot="21540000">
                <a:off x="3830841" y="4437620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6" name="Freeform 192"/>
              <p:cNvSpPr>
                <a:spLocks/>
              </p:cNvSpPr>
              <p:nvPr/>
            </p:nvSpPr>
            <p:spPr bwMode="auto">
              <a:xfrm rot="21540000">
                <a:off x="3621581" y="4441273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7" name="Freeform 195"/>
              <p:cNvSpPr>
                <a:spLocks/>
              </p:cNvSpPr>
              <p:nvPr/>
            </p:nvSpPr>
            <p:spPr bwMode="auto">
              <a:xfrm rot="21540000">
                <a:off x="4453822" y="4425153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8" name="Freeform 196"/>
              <p:cNvSpPr>
                <a:spLocks/>
              </p:cNvSpPr>
              <p:nvPr/>
            </p:nvSpPr>
            <p:spPr bwMode="auto">
              <a:xfrm rot="21540000">
                <a:off x="4455096" y="4497237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719" name="Freeform 197"/>
              <p:cNvSpPr>
                <a:spLocks/>
              </p:cNvSpPr>
              <p:nvPr/>
            </p:nvSpPr>
            <p:spPr bwMode="auto">
              <a:xfrm rot="21540000">
                <a:off x="3862452" y="4435494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20" name="Group 23"/>
            <p:cNvGrpSpPr/>
            <p:nvPr/>
          </p:nvGrpSpPr>
          <p:grpSpPr>
            <a:xfrm>
              <a:off x="4257155" y="3018721"/>
              <a:ext cx="1049336" cy="121082"/>
              <a:chOff x="3583881" y="4562946"/>
              <a:chExt cx="1324165" cy="189225"/>
            </a:xfrm>
          </p:grpSpPr>
          <p:sp>
            <p:nvSpPr>
              <p:cNvPr id="496" name="Freeform 91"/>
              <p:cNvSpPr>
                <a:spLocks/>
              </p:cNvSpPr>
              <p:nvPr/>
            </p:nvSpPr>
            <p:spPr bwMode="auto">
              <a:xfrm>
                <a:off x="3583881" y="4562946"/>
                <a:ext cx="1324165" cy="189225"/>
              </a:xfrm>
              <a:custGeom>
                <a:avLst/>
                <a:gdLst>
                  <a:gd name="T0" fmla="*/ 5602 w 5602"/>
                  <a:gd name="T1" fmla="*/ 0 h 811"/>
                  <a:gd name="T2" fmla="*/ 0 w 5602"/>
                  <a:gd name="T3" fmla="*/ 119 h 811"/>
                  <a:gd name="T4" fmla="*/ 0 w 5602"/>
                  <a:gd name="T5" fmla="*/ 811 h 811"/>
                  <a:gd name="T6" fmla="*/ 5602 w 5602"/>
                  <a:gd name="T7" fmla="*/ 643 h 811"/>
                  <a:gd name="T8" fmla="*/ 5602 w 5602"/>
                  <a:gd name="T9" fmla="*/ 0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811">
                    <a:moveTo>
                      <a:pt x="5602" y="0"/>
                    </a:moveTo>
                    <a:lnTo>
                      <a:pt x="0" y="119"/>
                    </a:lnTo>
                    <a:lnTo>
                      <a:pt x="0" y="811"/>
                    </a:lnTo>
                    <a:lnTo>
                      <a:pt x="5602" y="64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7" name="Freeform 95"/>
              <p:cNvSpPr>
                <a:spLocks/>
              </p:cNvSpPr>
              <p:nvPr/>
            </p:nvSpPr>
            <p:spPr bwMode="auto">
              <a:xfrm rot="21540000">
                <a:off x="3925149" y="4595896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8" name="Freeform 96"/>
              <p:cNvSpPr>
                <a:spLocks/>
              </p:cNvSpPr>
              <p:nvPr/>
            </p:nvSpPr>
            <p:spPr bwMode="auto">
              <a:xfrm rot="21540000">
                <a:off x="3937992" y="467698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9" name="Freeform 97"/>
              <p:cNvSpPr>
                <a:spLocks/>
              </p:cNvSpPr>
              <p:nvPr/>
            </p:nvSpPr>
            <p:spPr bwMode="auto">
              <a:xfrm rot="21540000">
                <a:off x="4129066" y="4673645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0" name="Freeform 98"/>
              <p:cNvSpPr>
                <a:spLocks/>
              </p:cNvSpPr>
              <p:nvPr/>
            </p:nvSpPr>
            <p:spPr bwMode="auto">
              <a:xfrm rot="21540000">
                <a:off x="4320141" y="466880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1" name="Freeform 99"/>
              <p:cNvSpPr>
                <a:spLocks/>
              </p:cNvSpPr>
              <p:nvPr/>
            </p:nvSpPr>
            <p:spPr bwMode="auto">
              <a:xfrm rot="21540000">
                <a:off x="3984965" y="467465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2" name="Freeform 100"/>
              <p:cNvSpPr>
                <a:spLocks/>
              </p:cNvSpPr>
              <p:nvPr/>
            </p:nvSpPr>
            <p:spPr bwMode="auto">
              <a:xfrm rot="21540000">
                <a:off x="4176080" y="4672824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3" name="Freeform 101"/>
              <p:cNvSpPr>
                <a:spLocks/>
              </p:cNvSpPr>
              <p:nvPr/>
            </p:nvSpPr>
            <p:spPr bwMode="auto">
              <a:xfrm rot="21540000">
                <a:off x="4367167" y="466948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4" name="Freeform 102"/>
              <p:cNvSpPr>
                <a:spLocks/>
              </p:cNvSpPr>
              <p:nvPr/>
            </p:nvSpPr>
            <p:spPr bwMode="auto">
              <a:xfrm rot="21540000">
                <a:off x="4030476" y="4673878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5" name="Freeform 103"/>
              <p:cNvSpPr>
                <a:spLocks/>
              </p:cNvSpPr>
              <p:nvPr/>
            </p:nvSpPr>
            <p:spPr bwMode="auto">
              <a:xfrm rot="21540000">
                <a:off x="4221589" y="467203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6" name="Freeform 104"/>
              <p:cNvSpPr>
                <a:spLocks/>
              </p:cNvSpPr>
              <p:nvPr/>
            </p:nvSpPr>
            <p:spPr bwMode="auto">
              <a:xfrm rot="21540000">
                <a:off x="4412664" y="466869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7" name="Freeform 105"/>
              <p:cNvSpPr>
                <a:spLocks/>
              </p:cNvSpPr>
              <p:nvPr/>
            </p:nvSpPr>
            <p:spPr bwMode="auto">
              <a:xfrm rot="21540000">
                <a:off x="4074470" y="467459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8" name="Freeform 106"/>
              <p:cNvSpPr>
                <a:spLocks/>
              </p:cNvSpPr>
              <p:nvPr/>
            </p:nvSpPr>
            <p:spPr bwMode="auto">
              <a:xfrm rot="21540000">
                <a:off x="4265532" y="466976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09" name="Freeform 107"/>
              <p:cNvSpPr>
                <a:spLocks/>
              </p:cNvSpPr>
              <p:nvPr/>
            </p:nvSpPr>
            <p:spPr bwMode="auto">
              <a:xfrm rot="21540000">
                <a:off x="3936681" y="4601902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0" name="Freeform 108"/>
              <p:cNvSpPr>
                <a:spLocks/>
              </p:cNvSpPr>
              <p:nvPr/>
            </p:nvSpPr>
            <p:spPr bwMode="auto">
              <a:xfrm rot="21540000">
                <a:off x="4127795" y="460006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1" name="Freeform 109"/>
              <p:cNvSpPr>
                <a:spLocks/>
              </p:cNvSpPr>
              <p:nvPr/>
            </p:nvSpPr>
            <p:spPr bwMode="auto">
              <a:xfrm rot="21540000">
                <a:off x="4318909" y="4598235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2" name="Freeform 110"/>
              <p:cNvSpPr>
                <a:spLocks/>
              </p:cNvSpPr>
              <p:nvPr/>
            </p:nvSpPr>
            <p:spPr bwMode="auto">
              <a:xfrm rot="21540000">
                <a:off x="3983707" y="46025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3" name="Freeform 111"/>
              <p:cNvSpPr>
                <a:spLocks/>
              </p:cNvSpPr>
              <p:nvPr/>
            </p:nvSpPr>
            <p:spPr bwMode="auto">
              <a:xfrm rot="21540000">
                <a:off x="4174821" y="4600750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4" name="Freeform 112"/>
              <p:cNvSpPr>
                <a:spLocks/>
              </p:cNvSpPr>
              <p:nvPr/>
            </p:nvSpPr>
            <p:spPr bwMode="auto">
              <a:xfrm rot="21540000">
                <a:off x="4365935" y="459891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5" name="Freeform 113"/>
              <p:cNvSpPr>
                <a:spLocks/>
              </p:cNvSpPr>
              <p:nvPr/>
            </p:nvSpPr>
            <p:spPr bwMode="auto">
              <a:xfrm rot="21540000">
                <a:off x="4029205" y="4601803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6" name="Freeform 114"/>
              <p:cNvSpPr>
                <a:spLocks/>
              </p:cNvSpPr>
              <p:nvPr/>
            </p:nvSpPr>
            <p:spPr bwMode="auto">
              <a:xfrm rot="21540000">
                <a:off x="4220318" y="4599955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7" name="Freeform 115"/>
              <p:cNvSpPr>
                <a:spLocks/>
              </p:cNvSpPr>
              <p:nvPr/>
            </p:nvSpPr>
            <p:spPr bwMode="auto">
              <a:xfrm rot="21540000">
                <a:off x="4411432" y="459812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8" name="Freeform 116"/>
              <p:cNvSpPr>
                <a:spLocks/>
              </p:cNvSpPr>
              <p:nvPr/>
            </p:nvSpPr>
            <p:spPr bwMode="auto">
              <a:xfrm rot="21540000">
                <a:off x="4073185" y="460102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19" name="Freeform 117"/>
              <p:cNvSpPr>
                <a:spLocks/>
              </p:cNvSpPr>
              <p:nvPr/>
            </p:nvSpPr>
            <p:spPr bwMode="auto">
              <a:xfrm rot="21540000">
                <a:off x="4264300" y="4599188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0" name="Freeform 118"/>
              <p:cNvSpPr>
                <a:spLocks/>
              </p:cNvSpPr>
              <p:nvPr/>
            </p:nvSpPr>
            <p:spPr bwMode="auto">
              <a:xfrm rot="21540000">
                <a:off x="3945179" y="458239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1" name="Freeform 119"/>
              <p:cNvSpPr>
                <a:spLocks/>
              </p:cNvSpPr>
              <p:nvPr/>
            </p:nvSpPr>
            <p:spPr bwMode="auto">
              <a:xfrm rot="21540000">
                <a:off x="3947643" y="4723545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2" name="Freeform 120"/>
              <p:cNvSpPr>
                <a:spLocks/>
              </p:cNvSpPr>
              <p:nvPr/>
            </p:nvSpPr>
            <p:spPr bwMode="auto">
              <a:xfrm rot="21540000">
                <a:off x="3993722" y="4583066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3" name="Freeform 121"/>
              <p:cNvSpPr>
                <a:spLocks/>
              </p:cNvSpPr>
              <p:nvPr/>
            </p:nvSpPr>
            <p:spPr bwMode="auto">
              <a:xfrm rot="21540000">
                <a:off x="3996173" y="4722711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4" name="Freeform 122"/>
              <p:cNvSpPr>
                <a:spLocks/>
              </p:cNvSpPr>
              <p:nvPr/>
            </p:nvSpPr>
            <p:spPr bwMode="auto">
              <a:xfrm rot="21540000">
                <a:off x="4040749" y="4582245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5" name="Freeform 123"/>
              <p:cNvSpPr>
                <a:spLocks/>
              </p:cNvSpPr>
              <p:nvPr/>
            </p:nvSpPr>
            <p:spPr bwMode="auto">
              <a:xfrm rot="21540000">
                <a:off x="4043187" y="4721891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6" name="Freeform 124"/>
              <p:cNvSpPr>
                <a:spLocks/>
              </p:cNvSpPr>
              <p:nvPr/>
            </p:nvSpPr>
            <p:spPr bwMode="auto">
              <a:xfrm rot="21540000">
                <a:off x="4084730" y="4581464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7" name="Freeform 125"/>
              <p:cNvSpPr>
                <a:spLocks/>
              </p:cNvSpPr>
              <p:nvPr/>
            </p:nvSpPr>
            <p:spPr bwMode="auto">
              <a:xfrm rot="21540000">
                <a:off x="4087180" y="4722611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8" name="Oval 126"/>
              <p:cNvSpPr>
                <a:spLocks noChangeArrowheads="1"/>
              </p:cNvSpPr>
              <p:nvPr/>
            </p:nvSpPr>
            <p:spPr bwMode="auto">
              <a:xfrm rot="21540000">
                <a:off x="4134750" y="4579102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29" name="Oval 127"/>
              <p:cNvSpPr>
                <a:spLocks noChangeArrowheads="1"/>
              </p:cNvSpPr>
              <p:nvPr/>
            </p:nvSpPr>
            <p:spPr bwMode="auto">
              <a:xfrm rot="21540000">
                <a:off x="4137213" y="4720249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0" name="Freeform 128"/>
              <p:cNvSpPr>
                <a:spLocks/>
              </p:cNvSpPr>
              <p:nvPr/>
            </p:nvSpPr>
            <p:spPr bwMode="auto">
              <a:xfrm rot="21540000">
                <a:off x="4181777" y="4579783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1" name="Freeform 129"/>
              <p:cNvSpPr>
                <a:spLocks/>
              </p:cNvSpPr>
              <p:nvPr/>
            </p:nvSpPr>
            <p:spPr bwMode="auto">
              <a:xfrm rot="21540000">
                <a:off x="4184228" y="4719429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2" name="Freeform 130"/>
              <p:cNvSpPr>
                <a:spLocks/>
              </p:cNvSpPr>
              <p:nvPr/>
            </p:nvSpPr>
            <p:spPr bwMode="auto">
              <a:xfrm rot="21540000">
                <a:off x="4228803" y="4578949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3" name="Freeform 131"/>
              <p:cNvSpPr>
                <a:spLocks/>
              </p:cNvSpPr>
              <p:nvPr/>
            </p:nvSpPr>
            <p:spPr bwMode="auto">
              <a:xfrm rot="21540000">
                <a:off x="4231241" y="4718595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4" name="Freeform 132"/>
              <p:cNvSpPr>
                <a:spLocks/>
              </p:cNvSpPr>
              <p:nvPr/>
            </p:nvSpPr>
            <p:spPr bwMode="auto">
              <a:xfrm rot="21540000">
                <a:off x="4274300" y="4578169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5" name="Freeform 133"/>
              <p:cNvSpPr>
                <a:spLocks/>
              </p:cNvSpPr>
              <p:nvPr/>
            </p:nvSpPr>
            <p:spPr bwMode="auto">
              <a:xfrm rot="21540000">
                <a:off x="4276738" y="4717814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6" name="Freeform 134"/>
              <p:cNvSpPr>
                <a:spLocks/>
              </p:cNvSpPr>
              <p:nvPr/>
            </p:nvSpPr>
            <p:spPr bwMode="auto">
              <a:xfrm rot="21540000">
                <a:off x="4331904" y="457564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7" name="Freeform 135"/>
              <p:cNvSpPr>
                <a:spLocks/>
              </p:cNvSpPr>
              <p:nvPr/>
            </p:nvSpPr>
            <p:spPr bwMode="auto">
              <a:xfrm rot="21540000">
                <a:off x="4334355" y="4716795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8" name="Freeform 136"/>
              <p:cNvSpPr>
                <a:spLocks/>
              </p:cNvSpPr>
              <p:nvPr/>
            </p:nvSpPr>
            <p:spPr bwMode="auto">
              <a:xfrm rot="21540000">
                <a:off x="4374368" y="45749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39" name="Freeform 137"/>
              <p:cNvSpPr>
                <a:spLocks/>
              </p:cNvSpPr>
              <p:nvPr/>
            </p:nvSpPr>
            <p:spPr bwMode="auto">
              <a:xfrm rot="21540000">
                <a:off x="4376831" y="4716054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0" name="Freeform 138"/>
              <p:cNvSpPr>
                <a:spLocks/>
              </p:cNvSpPr>
              <p:nvPr/>
            </p:nvSpPr>
            <p:spPr bwMode="auto">
              <a:xfrm rot="21540000">
                <a:off x="4421395" y="4575588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1" name="Freeform 139"/>
              <p:cNvSpPr>
                <a:spLocks/>
              </p:cNvSpPr>
              <p:nvPr/>
            </p:nvSpPr>
            <p:spPr bwMode="auto">
              <a:xfrm rot="21540000">
                <a:off x="4423845" y="4715233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2" name="Freeform 140"/>
              <p:cNvSpPr>
                <a:spLocks/>
              </p:cNvSpPr>
              <p:nvPr/>
            </p:nvSpPr>
            <p:spPr bwMode="auto">
              <a:xfrm rot="21540000">
                <a:off x="4463872" y="4574846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3" name="Freeform 141"/>
              <p:cNvSpPr>
                <a:spLocks/>
              </p:cNvSpPr>
              <p:nvPr/>
            </p:nvSpPr>
            <p:spPr bwMode="auto">
              <a:xfrm rot="21540000">
                <a:off x="4466310" y="4714492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4" name="Freeform 142"/>
              <p:cNvSpPr>
                <a:spLocks/>
              </p:cNvSpPr>
              <p:nvPr/>
            </p:nvSpPr>
            <p:spPr bwMode="auto">
              <a:xfrm rot="21540000">
                <a:off x="3853346" y="4594162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5" name="Freeform 143"/>
              <p:cNvSpPr>
                <a:spLocks/>
              </p:cNvSpPr>
              <p:nvPr/>
            </p:nvSpPr>
            <p:spPr bwMode="auto">
              <a:xfrm rot="21540000">
                <a:off x="3855730" y="4673895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6" name="Freeform 144"/>
              <p:cNvSpPr>
                <a:spLocks/>
              </p:cNvSpPr>
              <p:nvPr/>
            </p:nvSpPr>
            <p:spPr bwMode="auto">
              <a:xfrm rot="21540000">
                <a:off x="3589124" y="4609456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7" name="Freeform 145"/>
              <p:cNvSpPr>
                <a:spLocks/>
              </p:cNvSpPr>
              <p:nvPr/>
            </p:nvSpPr>
            <p:spPr bwMode="auto">
              <a:xfrm rot="21540000">
                <a:off x="3589570" y="4634982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8" name="Freeform 146"/>
              <p:cNvSpPr>
                <a:spLocks/>
              </p:cNvSpPr>
              <p:nvPr/>
            </p:nvSpPr>
            <p:spPr bwMode="auto">
              <a:xfrm rot="21540000">
                <a:off x="3590382" y="4681531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49" name="Freeform 147"/>
              <p:cNvSpPr>
                <a:spLocks/>
              </p:cNvSpPr>
              <p:nvPr/>
            </p:nvSpPr>
            <p:spPr bwMode="auto">
              <a:xfrm rot="21540000">
                <a:off x="3645449" y="4608713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0" name="Freeform 148"/>
              <p:cNvSpPr>
                <a:spLocks/>
              </p:cNvSpPr>
              <p:nvPr/>
            </p:nvSpPr>
            <p:spPr bwMode="auto">
              <a:xfrm rot="21540000">
                <a:off x="3643932" y="4620714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1" name="Freeform 149"/>
              <p:cNvSpPr>
                <a:spLocks/>
              </p:cNvSpPr>
              <p:nvPr/>
            </p:nvSpPr>
            <p:spPr bwMode="auto">
              <a:xfrm rot="21540000">
                <a:off x="3663649" y="4608395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2" name="Freeform 150"/>
              <p:cNvSpPr>
                <a:spLocks/>
              </p:cNvSpPr>
              <p:nvPr/>
            </p:nvSpPr>
            <p:spPr bwMode="auto">
              <a:xfrm rot="21540000">
                <a:off x="3660615" y="462042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3" name="Freeform 151"/>
              <p:cNvSpPr>
                <a:spLocks/>
              </p:cNvSpPr>
              <p:nvPr/>
            </p:nvSpPr>
            <p:spPr bwMode="auto">
              <a:xfrm rot="21540000">
                <a:off x="3680330" y="4608091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4" name="Freeform 152"/>
              <p:cNvSpPr>
                <a:spLocks/>
              </p:cNvSpPr>
              <p:nvPr/>
            </p:nvSpPr>
            <p:spPr bwMode="auto">
              <a:xfrm rot="21540000">
                <a:off x="3678801" y="4618603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5" name="Freeform 153"/>
              <p:cNvSpPr>
                <a:spLocks/>
              </p:cNvSpPr>
              <p:nvPr/>
            </p:nvSpPr>
            <p:spPr bwMode="auto">
              <a:xfrm rot="21540000">
                <a:off x="3698529" y="4607773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6" name="Freeform 154"/>
              <p:cNvSpPr>
                <a:spLocks/>
              </p:cNvSpPr>
              <p:nvPr/>
            </p:nvSpPr>
            <p:spPr bwMode="auto">
              <a:xfrm rot="21540000">
                <a:off x="3697000" y="461828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7" name="Freeform 155"/>
              <p:cNvSpPr>
                <a:spLocks/>
              </p:cNvSpPr>
              <p:nvPr/>
            </p:nvSpPr>
            <p:spPr bwMode="auto">
              <a:xfrm rot="21540000">
                <a:off x="3716715" y="4605966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8" name="Freeform 156"/>
              <p:cNvSpPr>
                <a:spLocks/>
              </p:cNvSpPr>
              <p:nvPr/>
            </p:nvSpPr>
            <p:spPr bwMode="auto">
              <a:xfrm rot="21540000">
                <a:off x="3713681" y="4617981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59" name="Freeform 157"/>
              <p:cNvSpPr>
                <a:spLocks/>
              </p:cNvSpPr>
              <p:nvPr/>
            </p:nvSpPr>
            <p:spPr bwMode="auto">
              <a:xfrm rot="21540000">
                <a:off x="3734914" y="4605649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0" name="Freeform 158"/>
              <p:cNvSpPr>
                <a:spLocks/>
              </p:cNvSpPr>
              <p:nvPr/>
            </p:nvSpPr>
            <p:spPr bwMode="auto">
              <a:xfrm rot="21540000">
                <a:off x="3731880" y="4617676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1" name="Freeform 159"/>
              <p:cNvSpPr>
                <a:spLocks/>
              </p:cNvSpPr>
              <p:nvPr/>
            </p:nvSpPr>
            <p:spPr bwMode="auto">
              <a:xfrm rot="21540000">
                <a:off x="3751596" y="4605344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2" name="Freeform 160"/>
              <p:cNvSpPr>
                <a:spLocks/>
              </p:cNvSpPr>
              <p:nvPr/>
            </p:nvSpPr>
            <p:spPr bwMode="auto">
              <a:xfrm rot="21540000">
                <a:off x="3750079" y="4617359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3" name="Freeform 161"/>
              <p:cNvSpPr>
                <a:spLocks/>
              </p:cNvSpPr>
              <p:nvPr/>
            </p:nvSpPr>
            <p:spPr bwMode="auto">
              <a:xfrm rot="21540000">
                <a:off x="3769783" y="4605040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4" name="Freeform 162"/>
              <p:cNvSpPr>
                <a:spLocks/>
              </p:cNvSpPr>
              <p:nvPr/>
            </p:nvSpPr>
            <p:spPr bwMode="auto">
              <a:xfrm rot="21540000">
                <a:off x="3768278" y="461704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5" name="Freeform 163"/>
              <p:cNvSpPr>
                <a:spLocks/>
              </p:cNvSpPr>
              <p:nvPr/>
            </p:nvSpPr>
            <p:spPr bwMode="auto">
              <a:xfrm rot="21540000">
                <a:off x="3787981" y="4604722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6" name="Freeform 164"/>
              <p:cNvSpPr>
                <a:spLocks/>
              </p:cNvSpPr>
              <p:nvPr/>
            </p:nvSpPr>
            <p:spPr bwMode="auto">
              <a:xfrm rot="21540000">
                <a:off x="3784960" y="4616750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7" name="Freeform 165"/>
              <p:cNvSpPr>
                <a:spLocks/>
              </p:cNvSpPr>
              <p:nvPr/>
            </p:nvSpPr>
            <p:spPr bwMode="auto">
              <a:xfrm rot="21540000">
                <a:off x="3804663" y="4604418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8" name="Freeform 166"/>
              <p:cNvSpPr>
                <a:spLocks/>
              </p:cNvSpPr>
              <p:nvPr/>
            </p:nvSpPr>
            <p:spPr bwMode="auto">
              <a:xfrm rot="21540000">
                <a:off x="3803146" y="4616432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69" name="Rectangle 167"/>
              <p:cNvSpPr>
                <a:spLocks noChangeArrowheads="1"/>
              </p:cNvSpPr>
              <p:nvPr/>
            </p:nvSpPr>
            <p:spPr bwMode="auto">
              <a:xfrm rot="21540000">
                <a:off x="3822862" y="4604113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0" name="Rectangle 168"/>
              <p:cNvSpPr>
                <a:spLocks noChangeArrowheads="1"/>
              </p:cNvSpPr>
              <p:nvPr/>
            </p:nvSpPr>
            <p:spPr bwMode="auto">
              <a:xfrm rot="21540000">
                <a:off x="3821345" y="4616115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1" name="Freeform 169"/>
              <p:cNvSpPr>
                <a:spLocks/>
              </p:cNvSpPr>
              <p:nvPr/>
            </p:nvSpPr>
            <p:spPr bwMode="auto">
              <a:xfrm rot="21540000">
                <a:off x="3646262" y="4655261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2" name="Freeform 170"/>
              <p:cNvSpPr>
                <a:spLocks/>
              </p:cNvSpPr>
              <p:nvPr/>
            </p:nvSpPr>
            <p:spPr bwMode="auto">
              <a:xfrm rot="21540000">
                <a:off x="3644745" y="4667262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3" name="Freeform 171"/>
              <p:cNvSpPr>
                <a:spLocks/>
              </p:cNvSpPr>
              <p:nvPr/>
            </p:nvSpPr>
            <p:spPr bwMode="auto">
              <a:xfrm rot="21540000">
                <a:off x="3664461" y="4654943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4" name="Freeform 172"/>
              <p:cNvSpPr>
                <a:spLocks/>
              </p:cNvSpPr>
              <p:nvPr/>
            </p:nvSpPr>
            <p:spPr bwMode="auto">
              <a:xfrm rot="21540000">
                <a:off x="3661427" y="4666971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5" name="Freeform 173"/>
              <p:cNvSpPr>
                <a:spLocks/>
              </p:cNvSpPr>
              <p:nvPr/>
            </p:nvSpPr>
            <p:spPr bwMode="auto">
              <a:xfrm rot="21540000">
                <a:off x="3681143" y="4654639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6" name="Freeform 174"/>
              <p:cNvSpPr>
                <a:spLocks/>
              </p:cNvSpPr>
              <p:nvPr/>
            </p:nvSpPr>
            <p:spPr bwMode="auto">
              <a:xfrm rot="21540000">
                <a:off x="3679627" y="4666653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7" name="Freeform 175"/>
              <p:cNvSpPr>
                <a:spLocks/>
              </p:cNvSpPr>
              <p:nvPr/>
            </p:nvSpPr>
            <p:spPr bwMode="auto">
              <a:xfrm rot="21540000">
                <a:off x="3699342" y="4654321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8" name="Freeform 176"/>
              <p:cNvSpPr>
                <a:spLocks/>
              </p:cNvSpPr>
              <p:nvPr/>
            </p:nvSpPr>
            <p:spPr bwMode="auto">
              <a:xfrm rot="21540000">
                <a:off x="3697826" y="4666336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79" name="Freeform 177"/>
              <p:cNvSpPr>
                <a:spLocks/>
              </p:cNvSpPr>
              <p:nvPr/>
            </p:nvSpPr>
            <p:spPr bwMode="auto">
              <a:xfrm rot="21540000">
                <a:off x="3717540" y="4654017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0" name="Freeform 178"/>
              <p:cNvSpPr>
                <a:spLocks/>
              </p:cNvSpPr>
              <p:nvPr/>
            </p:nvSpPr>
            <p:spPr bwMode="auto">
              <a:xfrm rot="21540000">
                <a:off x="3714493" y="4664529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1" name="Freeform 179"/>
              <p:cNvSpPr>
                <a:spLocks/>
              </p:cNvSpPr>
              <p:nvPr/>
            </p:nvSpPr>
            <p:spPr bwMode="auto">
              <a:xfrm rot="21540000">
                <a:off x="3735739" y="4653699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2" name="Freeform 180"/>
              <p:cNvSpPr>
                <a:spLocks/>
              </p:cNvSpPr>
              <p:nvPr/>
            </p:nvSpPr>
            <p:spPr bwMode="auto">
              <a:xfrm rot="21540000">
                <a:off x="3732693" y="466422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3" name="Freeform 181"/>
              <p:cNvSpPr>
                <a:spLocks/>
              </p:cNvSpPr>
              <p:nvPr/>
            </p:nvSpPr>
            <p:spPr bwMode="auto">
              <a:xfrm rot="21540000">
                <a:off x="3752409" y="4651894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4" name="Freeform 182"/>
              <p:cNvSpPr>
                <a:spLocks/>
              </p:cNvSpPr>
              <p:nvPr/>
            </p:nvSpPr>
            <p:spPr bwMode="auto">
              <a:xfrm rot="21540000">
                <a:off x="3750892" y="4663907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5" name="Freeform 183"/>
              <p:cNvSpPr>
                <a:spLocks/>
              </p:cNvSpPr>
              <p:nvPr/>
            </p:nvSpPr>
            <p:spPr bwMode="auto">
              <a:xfrm rot="21540000">
                <a:off x="3770608" y="4651589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6" name="Freeform 184"/>
              <p:cNvSpPr>
                <a:spLocks/>
              </p:cNvSpPr>
              <p:nvPr/>
            </p:nvSpPr>
            <p:spPr bwMode="auto">
              <a:xfrm rot="21540000">
                <a:off x="3769091" y="4663590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7" name="Freeform 185"/>
              <p:cNvSpPr>
                <a:spLocks/>
              </p:cNvSpPr>
              <p:nvPr/>
            </p:nvSpPr>
            <p:spPr bwMode="auto">
              <a:xfrm rot="21540000">
                <a:off x="3788806" y="4651272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8" name="Freeform 186"/>
              <p:cNvSpPr>
                <a:spLocks/>
              </p:cNvSpPr>
              <p:nvPr/>
            </p:nvSpPr>
            <p:spPr bwMode="auto">
              <a:xfrm rot="21540000">
                <a:off x="3785773" y="4663298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89" name="Freeform 187"/>
              <p:cNvSpPr>
                <a:spLocks/>
              </p:cNvSpPr>
              <p:nvPr/>
            </p:nvSpPr>
            <p:spPr bwMode="auto">
              <a:xfrm rot="21540000">
                <a:off x="3805475" y="4650967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0" name="Freeform 188"/>
              <p:cNvSpPr>
                <a:spLocks/>
              </p:cNvSpPr>
              <p:nvPr/>
            </p:nvSpPr>
            <p:spPr bwMode="auto">
              <a:xfrm rot="21540000">
                <a:off x="3803972" y="466298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1" name="Rectangle 189"/>
              <p:cNvSpPr>
                <a:spLocks noChangeArrowheads="1"/>
              </p:cNvSpPr>
              <p:nvPr/>
            </p:nvSpPr>
            <p:spPr bwMode="auto">
              <a:xfrm rot="21540000">
                <a:off x="3823674" y="4650663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2" name="Rectangle 190"/>
              <p:cNvSpPr>
                <a:spLocks noChangeArrowheads="1"/>
              </p:cNvSpPr>
              <p:nvPr/>
            </p:nvSpPr>
            <p:spPr bwMode="auto">
              <a:xfrm rot="21540000">
                <a:off x="3822171" y="4662663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3" name="Freeform 191"/>
              <p:cNvSpPr>
                <a:spLocks/>
              </p:cNvSpPr>
              <p:nvPr/>
            </p:nvSpPr>
            <p:spPr bwMode="auto">
              <a:xfrm rot="21540000">
                <a:off x="3830837" y="4605335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4" name="Freeform 192"/>
              <p:cNvSpPr>
                <a:spLocks/>
              </p:cNvSpPr>
              <p:nvPr/>
            </p:nvSpPr>
            <p:spPr bwMode="auto">
              <a:xfrm rot="21540000">
                <a:off x="3621577" y="4608988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5" name="Freeform 195"/>
              <p:cNvSpPr>
                <a:spLocks/>
              </p:cNvSpPr>
              <p:nvPr/>
            </p:nvSpPr>
            <p:spPr bwMode="auto">
              <a:xfrm rot="21540000">
                <a:off x="4453818" y="4592876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6" name="Freeform 196"/>
              <p:cNvSpPr>
                <a:spLocks/>
              </p:cNvSpPr>
              <p:nvPr/>
            </p:nvSpPr>
            <p:spPr bwMode="auto">
              <a:xfrm rot="21540000">
                <a:off x="4455089" y="466495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597" name="Freeform 197"/>
              <p:cNvSpPr>
                <a:spLocks/>
              </p:cNvSpPr>
              <p:nvPr/>
            </p:nvSpPr>
            <p:spPr bwMode="auto">
              <a:xfrm rot="21540000">
                <a:off x="3862447" y="4603199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63" name="Freeform 91"/>
            <p:cNvSpPr>
              <a:spLocks/>
            </p:cNvSpPr>
            <p:nvPr/>
          </p:nvSpPr>
          <p:spPr bwMode="auto">
            <a:xfrm rot="21540000">
              <a:off x="4262521" y="3537199"/>
              <a:ext cx="1018475" cy="214504"/>
            </a:xfrm>
            <a:custGeom>
              <a:avLst/>
              <a:gdLst>
                <a:gd name="T0" fmla="*/ 5602 w 5602"/>
                <a:gd name="T1" fmla="*/ 0 h 811"/>
                <a:gd name="T2" fmla="*/ 0 w 5602"/>
                <a:gd name="T3" fmla="*/ 119 h 811"/>
                <a:gd name="T4" fmla="*/ 0 w 5602"/>
                <a:gd name="T5" fmla="*/ 811 h 811"/>
                <a:gd name="T6" fmla="*/ 5602 w 5602"/>
                <a:gd name="T7" fmla="*/ 643 h 811"/>
                <a:gd name="T8" fmla="*/ 5602 w 5602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02" h="811">
                  <a:moveTo>
                    <a:pt x="5602" y="0"/>
                  </a:moveTo>
                  <a:lnTo>
                    <a:pt x="0" y="119"/>
                  </a:lnTo>
                  <a:lnTo>
                    <a:pt x="0" y="811"/>
                  </a:lnTo>
                  <a:lnTo>
                    <a:pt x="5602" y="643"/>
                  </a:lnTo>
                  <a:lnTo>
                    <a:pt x="5602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15000"/>
                  </a:schemeClr>
                </a:gs>
                <a:gs pos="8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21" name="Group 891"/>
            <p:cNvGrpSpPr/>
            <p:nvPr/>
          </p:nvGrpSpPr>
          <p:grpSpPr>
            <a:xfrm>
              <a:off x="4250936" y="3129532"/>
              <a:ext cx="1055615" cy="407610"/>
              <a:chOff x="3576033" y="4740424"/>
              <a:chExt cx="1332089" cy="637007"/>
            </a:xfrm>
          </p:grpSpPr>
          <p:sp>
            <p:nvSpPr>
              <p:cNvPr id="463" name="Freeform 76"/>
              <p:cNvSpPr>
                <a:spLocks/>
              </p:cNvSpPr>
              <p:nvPr/>
            </p:nvSpPr>
            <p:spPr bwMode="auto">
              <a:xfrm rot="60000">
                <a:off x="3624862" y="5260292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4" name="Freeform 77"/>
              <p:cNvSpPr>
                <a:spLocks/>
              </p:cNvSpPr>
              <p:nvPr/>
            </p:nvSpPr>
            <p:spPr bwMode="auto">
              <a:xfrm rot="60000">
                <a:off x="3635067" y="4770801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5" name="Freeform 78"/>
              <p:cNvSpPr>
                <a:spLocks/>
              </p:cNvSpPr>
              <p:nvPr/>
            </p:nvSpPr>
            <p:spPr bwMode="auto">
              <a:xfrm rot="60000">
                <a:off x="3632971" y="4890925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4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299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4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299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6" name="Freeform 79"/>
              <p:cNvSpPr>
                <a:spLocks/>
              </p:cNvSpPr>
              <p:nvPr/>
            </p:nvSpPr>
            <p:spPr bwMode="auto">
              <a:xfrm rot="60000">
                <a:off x="3634543" y="4800831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5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300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7" name="Freeform 80"/>
              <p:cNvSpPr>
                <a:spLocks/>
              </p:cNvSpPr>
              <p:nvPr/>
            </p:nvSpPr>
            <p:spPr bwMode="auto">
              <a:xfrm rot="60000">
                <a:off x="3632446" y="4920956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8" name="Freeform 81"/>
              <p:cNvSpPr>
                <a:spLocks/>
              </p:cNvSpPr>
              <p:nvPr/>
            </p:nvSpPr>
            <p:spPr bwMode="auto">
              <a:xfrm rot="60000">
                <a:off x="3634019" y="4830862"/>
                <a:ext cx="1255909" cy="100620"/>
              </a:xfrm>
              <a:custGeom>
                <a:avLst/>
                <a:gdLst>
                  <a:gd name="T0" fmla="*/ 0 w 5317"/>
                  <a:gd name="T1" fmla="*/ 324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6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1 h 429"/>
                  <a:gd name="T20" fmla="*/ 5 w 5317"/>
                  <a:gd name="T21" fmla="*/ 429 h 429"/>
                  <a:gd name="T22" fmla="*/ 0 w 5317"/>
                  <a:gd name="T23" fmla="*/ 324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4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6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1"/>
                    </a:lnTo>
                    <a:lnTo>
                      <a:pt x="5" y="429"/>
                    </a:lnTo>
                    <a:lnTo>
                      <a:pt x="0" y="324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9" name="Freeform 82"/>
              <p:cNvSpPr>
                <a:spLocks/>
              </p:cNvSpPr>
              <p:nvPr/>
            </p:nvSpPr>
            <p:spPr bwMode="auto">
              <a:xfrm rot="60000">
                <a:off x="3631922" y="4950986"/>
                <a:ext cx="1255909" cy="100620"/>
              </a:xfrm>
              <a:custGeom>
                <a:avLst/>
                <a:gdLst>
                  <a:gd name="T0" fmla="*/ 0 w 5317"/>
                  <a:gd name="T1" fmla="*/ 323 h 428"/>
                  <a:gd name="T2" fmla="*/ 2629 w 5317"/>
                  <a:gd name="T3" fmla="*/ 195 h 428"/>
                  <a:gd name="T4" fmla="*/ 2962 w 5317"/>
                  <a:gd name="T5" fmla="*/ 145 h 428"/>
                  <a:gd name="T6" fmla="*/ 2966 w 5317"/>
                  <a:gd name="T7" fmla="*/ 145 h 428"/>
                  <a:gd name="T8" fmla="*/ 5311 w 5317"/>
                  <a:gd name="T9" fmla="*/ 0 h 428"/>
                  <a:gd name="T10" fmla="*/ 5317 w 5317"/>
                  <a:gd name="T11" fmla="*/ 105 h 428"/>
                  <a:gd name="T12" fmla="*/ 2975 w 5317"/>
                  <a:gd name="T13" fmla="*/ 250 h 428"/>
                  <a:gd name="T14" fmla="*/ 2643 w 5317"/>
                  <a:gd name="T15" fmla="*/ 299 h 428"/>
                  <a:gd name="T16" fmla="*/ 2641 w 5317"/>
                  <a:gd name="T17" fmla="*/ 300 h 428"/>
                  <a:gd name="T18" fmla="*/ 2638 w 5317"/>
                  <a:gd name="T19" fmla="*/ 300 h 428"/>
                  <a:gd name="T20" fmla="*/ 5 w 5317"/>
                  <a:gd name="T21" fmla="*/ 428 h 428"/>
                  <a:gd name="T22" fmla="*/ 0 w 5317"/>
                  <a:gd name="T23" fmla="*/ 323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8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5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299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8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0" name="Freeform 83"/>
              <p:cNvSpPr>
                <a:spLocks/>
              </p:cNvSpPr>
              <p:nvPr/>
            </p:nvSpPr>
            <p:spPr bwMode="auto">
              <a:xfrm rot="60000">
                <a:off x="3633495" y="4860893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5 h 429"/>
                  <a:gd name="T12" fmla="*/ 2975 w 5317"/>
                  <a:gd name="T13" fmla="*/ 250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5"/>
                    </a:lnTo>
                    <a:lnTo>
                      <a:pt x="2975" y="250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1" name="Freeform 85"/>
              <p:cNvSpPr>
                <a:spLocks/>
              </p:cNvSpPr>
              <p:nvPr/>
            </p:nvSpPr>
            <p:spPr bwMode="auto">
              <a:xfrm rot="60000">
                <a:off x="3579407" y="4740424"/>
                <a:ext cx="1328715" cy="108128"/>
              </a:xfrm>
              <a:custGeom>
                <a:avLst/>
                <a:gdLst>
                  <a:gd name="T0" fmla="*/ 235 w 5617"/>
                  <a:gd name="T1" fmla="*/ 451 h 458"/>
                  <a:gd name="T2" fmla="*/ 87 w 5617"/>
                  <a:gd name="T3" fmla="*/ 421 h 458"/>
                  <a:gd name="T4" fmla="*/ 0 w 5617"/>
                  <a:gd name="T5" fmla="*/ 289 h 458"/>
                  <a:gd name="T6" fmla="*/ 5507 w 5617"/>
                  <a:gd name="T7" fmla="*/ 0 h 458"/>
                  <a:gd name="T8" fmla="*/ 5601 w 5617"/>
                  <a:gd name="T9" fmla="*/ 84 h 458"/>
                  <a:gd name="T10" fmla="*/ 5546 w 5617"/>
                  <a:gd name="T11" fmla="*/ 128 h 458"/>
                  <a:gd name="T12" fmla="*/ 3201 w 5617"/>
                  <a:gd name="T13" fmla="*/ 273 h 458"/>
                  <a:gd name="T14" fmla="*/ 3197 w 5617"/>
                  <a:gd name="T15" fmla="*/ 274 h 458"/>
                  <a:gd name="T16" fmla="*/ 2864 w 5617"/>
                  <a:gd name="T17" fmla="*/ 323 h 458"/>
                  <a:gd name="T18" fmla="*/ 235 w 5617"/>
                  <a:gd name="T19" fmla="*/ 451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17" h="458">
                    <a:moveTo>
                      <a:pt x="235" y="451"/>
                    </a:moveTo>
                    <a:cubicBezTo>
                      <a:pt x="163" y="458"/>
                      <a:pt x="114" y="449"/>
                      <a:pt x="87" y="421"/>
                    </a:cubicBezTo>
                    <a:lnTo>
                      <a:pt x="0" y="289"/>
                    </a:lnTo>
                    <a:lnTo>
                      <a:pt x="5507" y="0"/>
                    </a:lnTo>
                    <a:lnTo>
                      <a:pt x="5601" y="84"/>
                    </a:lnTo>
                    <a:cubicBezTo>
                      <a:pt x="5617" y="107"/>
                      <a:pt x="5601" y="119"/>
                      <a:pt x="5546" y="128"/>
                    </a:cubicBezTo>
                    <a:lnTo>
                      <a:pt x="3201" y="273"/>
                    </a:lnTo>
                    <a:lnTo>
                      <a:pt x="3197" y="274"/>
                    </a:lnTo>
                    <a:lnTo>
                      <a:pt x="2864" y="323"/>
                    </a:lnTo>
                    <a:lnTo>
                      <a:pt x="235" y="451"/>
                    </a:lnTo>
                    <a:close/>
                  </a:path>
                </a:pathLst>
              </a:custGeom>
              <a:gradFill>
                <a:gsLst>
                  <a:gs pos="60000">
                    <a:schemeClr val="tx1">
                      <a:lumMod val="75000"/>
                      <a:lumOff val="25000"/>
                    </a:schemeClr>
                  </a:gs>
                  <a:gs pos="35000">
                    <a:schemeClr val="tx1">
                      <a:lumMod val="50000"/>
                      <a:lumOff val="50000"/>
                    </a:schemeClr>
                  </a:gs>
                </a:gsLst>
                <a:lin ang="522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2" name="Freeform 86"/>
              <p:cNvSpPr>
                <a:spLocks/>
              </p:cNvSpPr>
              <p:nvPr/>
            </p:nvSpPr>
            <p:spPr bwMode="auto">
              <a:xfrm rot="60000">
                <a:off x="3578781" y="5036229"/>
                <a:ext cx="1319614" cy="109631"/>
              </a:xfrm>
              <a:custGeom>
                <a:avLst/>
                <a:gdLst>
                  <a:gd name="T0" fmla="*/ 215 w 5581"/>
                  <a:gd name="T1" fmla="*/ 461 h 472"/>
                  <a:gd name="T2" fmla="*/ 0 w 5581"/>
                  <a:gd name="T3" fmla="*/ 399 h 472"/>
                  <a:gd name="T4" fmla="*/ 5548 w 5581"/>
                  <a:gd name="T5" fmla="*/ 0 h 472"/>
                  <a:gd name="T6" fmla="*/ 5527 w 5581"/>
                  <a:gd name="T7" fmla="*/ 68 h 472"/>
                  <a:gd name="T8" fmla="*/ 3182 w 5581"/>
                  <a:gd name="T9" fmla="*/ 223 h 472"/>
                  <a:gd name="T10" fmla="*/ 3178 w 5581"/>
                  <a:gd name="T11" fmla="*/ 224 h 472"/>
                  <a:gd name="T12" fmla="*/ 3176 w 5581"/>
                  <a:gd name="T13" fmla="*/ 224 h 472"/>
                  <a:gd name="T14" fmla="*/ 2844 w 5581"/>
                  <a:gd name="T15" fmla="*/ 283 h 472"/>
                  <a:gd name="T16" fmla="*/ 215 w 5581"/>
                  <a:gd name="T17" fmla="*/ 46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81" h="472">
                    <a:moveTo>
                      <a:pt x="215" y="461"/>
                    </a:moveTo>
                    <a:cubicBezTo>
                      <a:pt x="107" y="472"/>
                      <a:pt x="86" y="440"/>
                      <a:pt x="0" y="399"/>
                    </a:cubicBezTo>
                    <a:lnTo>
                      <a:pt x="5548" y="0"/>
                    </a:lnTo>
                    <a:cubicBezTo>
                      <a:pt x="5581" y="38"/>
                      <a:pt x="5548" y="64"/>
                      <a:pt x="5527" y="68"/>
                    </a:cubicBezTo>
                    <a:lnTo>
                      <a:pt x="3182" y="223"/>
                    </a:lnTo>
                    <a:lnTo>
                      <a:pt x="3178" y="224"/>
                    </a:lnTo>
                    <a:lnTo>
                      <a:pt x="3176" y="224"/>
                    </a:lnTo>
                    <a:lnTo>
                      <a:pt x="2844" y="283"/>
                    </a:lnTo>
                    <a:lnTo>
                      <a:pt x="215" y="461"/>
                    </a:lnTo>
                    <a:close/>
                  </a:path>
                </a:pathLst>
              </a:custGeom>
              <a:gradFill>
                <a:gsLst>
                  <a:gs pos="60000">
                    <a:schemeClr val="tx1">
                      <a:lumMod val="75000"/>
                      <a:lumOff val="25000"/>
                    </a:schemeClr>
                  </a:gs>
                  <a:gs pos="35000">
                    <a:schemeClr val="tx1">
                      <a:lumMod val="50000"/>
                      <a:lumOff val="50000"/>
                    </a:schemeClr>
                  </a:gs>
                </a:gsLst>
                <a:lin ang="522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3" name="Freeform 87"/>
              <p:cNvSpPr>
                <a:spLocks/>
              </p:cNvSpPr>
              <p:nvPr/>
            </p:nvSpPr>
            <p:spPr bwMode="auto">
              <a:xfrm rot="60000">
                <a:off x="3576033" y="5118263"/>
                <a:ext cx="53088" cy="249295"/>
              </a:xfrm>
              <a:custGeom>
                <a:avLst/>
                <a:gdLst>
                  <a:gd name="T0" fmla="*/ 0 w 222"/>
                  <a:gd name="T1" fmla="*/ 0 h 1068"/>
                  <a:gd name="T2" fmla="*/ 7 w 222"/>
                  <a:gd name="T3" fmla="*/ 995 h 1068"/>
                  <a:gd name="T4" fmla="*/ 222 w 222"/>
                  <a:gd name="T5" fmla="*/ 1058 h 1068"/>
                  <a:gd name="T6" fmla="*/ 215 w 222"/>
                  <a:gd name="T7" fmla="*/ 62 h 1068"/>
                  <a:gd name="T8" fmla="*/ 0 w 222"/>
                  <a:gd name="T9" fmla="*/ 0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068">
                    <a:moveTo>
                      <a:pt x="0" y="0"/>
                    </a:moveTo>
                    <a:lnTo>
                      <a:pt x="7" y="995"/>
                    </a:lnTo>
                    <a:cubicBezTo>
                      <a:pt x="93" y="1037"/>
                      <a:pt x="114" y="1068"/>
                      <a:pt x="222" y="1058"/>
                    </a:cubicBezTo>
                    <a:lnTo>
                      <a:pt x="215" y="62"/>
                    </a:lnTo>
                    <a:cubicBezTo>
                      <a:pt x="107" y="73"/>
                      <a:pt x="86" y="41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4" name="Freeform 88"/>
              <p:cNvSpPr>
                <a:spLocks/>
              </p:cNvSpPr>
              <p:nvPr/>
            </p:nvSpPr>
            <p:spPr bwMode="auto">
              <a:xfrm rot="60000">
                <a:off x="3576870" y="4796875"/>
                <a:ext cx="56122" cy="274826"/>
              </a:xfrm>
              <a:custGeom>
                <a:avLst/>
                <a:gdLst>
                  <a:gd name="T0" fmla="*/ 240 w 240"/>
                  <a:gd name="T1" fmla="*/ 1168 h 1175"/>
                  <a:gd name="T2" fmla="*/ 92 w 240"/>
                  <a:gd name="T3" fmla="*/ 1137 h 1175"/>
                  <a:gd name="T4" fmla="*/ 5 w 240"/>
                  <a:gd name="T5" fmla="*/ 1005 h 1175"/>
                  <a:gd name="T6" fmla="*/ 0 w 240"/>
                  <a:gd name="T7" fmla="*/ 0 h 1175"/>
                  <a:gd name="T8" fmla="*/ 87 w 240"/>
                  <a:gd name="T9" fmla="*/ 132 h 1175"/>
                  <a:gd name="T10" fmla="*/ 235 w 240"/>
                  <a:gd name="T11" fmla="*/ 162 h 1175"/>
                  <a:gd name="T12" fmla="*/ 240 w 240"/>
                  <a:gd name="T13" fmla="*/ 1168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0" h="1175">
                    <a:moveTo>
                      <a:pt x="240" y="1168"/>
                    </a:moveTo>
                    <a:cubicBezTo>
                      <a:pt x="168" y="1175"/>
                      <a:pt x="119" y="1166"/>
                      <a:pt x="92" y="1137"/>
                    </a:cubicBezTo>
                    <a:lnTo>
                      <a:pt x="5" y="1005"/>
                    </a:lnTo>
                    <a:lnTo>
                      <a:pt x="0" y="0"/>
                    </a:lnTo>
                    <a:lnTo>
                      <a:pt x="87" y="132"/>
                    </a:lnTo>
                    <a:cubicBezTo>
                      <a:pt x="114" y="160"/>
                      <a:pt x="163" y="169"/>
                      <a:pt x="235" y="162"/>
                    </a:cubicBezTo>
                    <a:lnTo>
                      <a:pt x="240" y="116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5" name="Freeform 193"/>
              <p:cNvSpPr>
                <a:spLocks/>
              </p:cNvSpPr>
              <p:nvPr/>
            </p:nvSpPr>
            <p:spPr bwMode="auto">
              <a:xfrm rot="60000">
                <a:off x="4888275" y="4771370"/>
                <a:ext cx="18202" cy="246292"/>
              </a:xfrm>
              <a:custGeom>
                <a:avLst/>
                <a:gdLst>
                  <a:gd name="T0" fmla="*/ 5 w 76"/>
                  <a:gd name="T1" fmla="*/ 1050 h 1050"/>
                  <a:gd name="T2" fmla="*/ 0 w 76"/>
                  <a:gd name="T3" fmla="*/ 44 h 1050"/>
                  <a:gd name="T4" fmla="*/ 55 w 76"/>
                  <a:gd name="T5" fmla="*/ 0 h 1050"/>
                  <a:gd name="T6" fmla="*/ 60 w 76"/>
                  <a:gd name="T7" fmla="*/ 1006 h 1050"/>
                  <a:gd name="T8" fmla="*/ 5 w 76"/>
                  <a:gd name="T9" fmla="*/ 1050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050">
                    <a:moveTo>
                      <a:pt x="5" y="1050"/>
                    </a:moveTo>
                    <a:lnTo>
                      <a:pt x="0" y="44"/>
                    </a:lnTo>
                    <a:cubicBezTo>
                      <a:pt x="55" y="35"/>
                      <a:pt x="71" y="23"/>
                      <a:pt x="55" y="0"/>
                    </a:cubicBezTo>
                    <a:lnTo>
                      <a:pt x="60" y="1006"/>
                    </a:lnTo>
                    <a:cubicBezTo>
                      <a:pt x="76" y="1029"/>
                      <a:pt x="60" y="1040"/>
                      <a:pt x="5" y="105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6" name="Freeform 194"/>
              <p:cNvSpPr>
                <a:spLocks/>
              </p:cNvSpPr>
              <p:nvPr/>
            </p:nvSpPr>
            <p:spPr bwMode="auto">
              <a:xfrm rot="60000">
                <a:off x="4883387" y="5053609"/>
                <a:ext cx="12135" cy="241787"/>
              </a:xfrm>
              <a:custGeom>
                <a:avLst/>
                <a:gdLst>
                  <a:gd name="T0" fmla="*/ 48 w 48"/>
                  <a:gd name="T1" fmla="*/ 969 h 1038"/>
                  <a:gd name="T2" fmla="*/ 35 w 48"/>
                  <a:gd name="T3" fmla="*/ 0 h 1038"/>
                  <a:gd name="T4" fmla="*/ 0 w 48"/>
                  <a:gd name="T5" fmla="*/ 42 h 1038"/>
                  <a:gd name="T6" fmla="*/ 7 w 48"/>
                  <a:gd name="T7" fmla="*/ 1038 h 1038"/>
                  <a:gd name="T8" fmla="*/ 48 w 48"/>
                  <a:gd name="T9" fmla="*/ 969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038">
                    <a:moveTo>
                      <a:pt x="48" y="969"/>
                    </a:moveTo>
                    <a:lnTo>
                      <a:pt x="35" y="0"/>
                    </a:lnTo>
                    <a:cubicBezTo>
                      <a:pt x="38" y="21"/>
                      <a:pt x="19" y="38"/>
                      <a:pt x="0" y="42"/>
                    </a:cubicBezTo>
                    <a:lnTo>
                      <a:pt x="7" y="1038"/>
                    </a:lnTo>
                    <a:cubicBezTo>
                      <a:pt x="28" y="1033"/>
                      <a:pt x="41" y="1024"/>
                      <a:pt x="48" y="969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7" name="Freeform 221"/>
              <p:cNvSpPr>
                <a:spLocks/>
              </p:cNvSpPr>
              <p:nvPr/>
            </p:nvSpPr>
            <p:spPr bwMode="auto">
              <a:xfrm rot="60000">
                <a:off x="3960028" y="4878574"/>
                <a:ext cx="219936" cy="13516"/>
              </a:xfrm>
              <a:custGeom>
                <a:avLst/>
                <a:gdLst>
                  <a:gd name="T0" fmla="*/ 50 w 930"/>
                  <a:gd name="T1" fmla="*/ 57 h 57"/>
                  <a:gd name="T2" fmla="*/ 0 w 930"/>
                  <a:gd name="T3" fmla="*/ 40 h 57"/>
                  <a:gd name="T4" fmla="*/ 879 w 930"/>
                  <a:gd name="T5" fmla="*/ 0 h 57"/>
                  <a:gd name="T6" fmla="*/ 930 w 930"/>
                  <a:gd name="T7" fmla="*/ 17 h 57"/>
                  <a:gd name="T8" fmla="*/ 50 w 930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57">
                    <a:moveTo>
                      <a:pt x="50" y="57"/>
                    </a:moveTo>
                    <a:lnTo>
                      <a:pt x="0" y="40"/>
                    </a:lnTo>
                    <a:lnTo>
                      <a:pt x="879" y="0"/>
                    </a:lnTo>
                    <a:lnTo>
                      <a:pt x="930" y="17"/>
                    </a:lnTo>
                    <a:lnTo>
                      <a:pt x="50" y="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8" name="Freeform 222"/>
              <p:cNvSpPr>
                <a:spLocks/>
              </p:cNvSpPr>
              <p:nvPr/>
            </p:nvSpPr>
            <p:spPr bwMode="auto">
              <a:xfrm rot="60000">
                <a:off x="3958917" y="4887262"/>
                <a:ext cx="12135" cy="121645"/>
              </a:xfrm>
              <a:custGeom>
                <a:avLst/>
                <a:gdLst>
                  <a:gd name="T0" fmla="*/ 50 w 50"/>
                  <a:gd name="T1" fmla="*/ 519 h 519"/>
                  <a:gd name="T2" fmla="*/ 0 w 50"/>
                  <a:gd name="T3" fmla="*/ 503 h 519"/>
                  <a:gd name="T4" fmla="*/ 0 w 50"/>
                  <a:gd name="T5" fmla="*/ 0 h 519"/>
                  <a:gd name="T6" fmla="*/ 50 w 50"/>
                  <a:gd name="T7" fmla="*/ 17 h 519"/>
                  <a:gd name="T8" fmla="*/ 50 w 50"/>
                  <a:gd name="T9" fmla="*/ 51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19">
                    <a:moveTo>
                      <a:pt x="50" y="519"/>
                    </a:moveTo>
                    <a:lnTo>
                      <a:pt x="0" y="503"/>
                    </a:lnTo>
                    <a:lnTo>
                      <a:pt x="0" y="0"/>
                    </a:lnTo>
                    <a:lnTo>
                      <a:pt x="50" y="17"/>
                    </a:lnTo>
                    <a:lnTo>
                      <a:pt x="50" y="519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79" name="Freeform 223"/>
              <p:cNvSpPr>
                <a:spLocks/>
              </p:cNvSpPr>
              <p:nvPr/>
            </p:nvSpPr>
            <p:spPr bwMode="auto">
              <a:xfrm rot="60000">
                <a:off x="3971088" y="4883175"/>
                <a:ext cx="207802" cy="127652"/>
              </a:xfrm>
              <a:custGeom>
                <a:avLst/>
                <a:gdLst>
                  <a:gd name="T0" fmla="*/ 0 w 880"/>
                  <a:gd name="T1" fmla="*/ 40 h 542"/>
                  <a:gd name="T2" fmla="*/ 880 w 880"/>
                  <a:gd name="T3" fmla="*/ 0 h 542"/>
                  <a:gd name="T4" fmla="*/ 880 w 880"/>
                  <a:gd name="T5" fmla="*/ 502 h 542"/>
                  <a:gd name="T6" fmla="*/ 0 w 880"/>
                  <a:gd name="T7" fmla="*/ 542 h 542"/>
                  <a:gd name="T8" fmla="*/ 0 w 880"/>
                  <a:gd name="T9" fmla="*/ 4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0" h="542">
                    <a:moveTo>
                      <a:pt x="0" y="40"/>
                    </a:moveTo>
                    <a:lnTo>
                      <a:pt x="880" y="0"/>
                    </a:lnTo>
                    <a:lnTo>
                      <a:pt x="880" y="502"/>
                    </a:lnTo>
                    <a:lnTo>
                      <a:pt x="0" y="5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0" name="Freeform 224"/>
              <p:cNvSpPr>
                <a:spLocks/>
              </p:cNvSpPr>
              <p:nvPr/>
            </p:nvSpPr>
            <p:spPr bwMode="auto">
              <a:xfrm rot="60000">
                <a:off x="4713515" y="4865846"/>
                <a:ext cx="7585" cy="91609"/>
              </a:xfrm>
              <a:custGeom>
                <a:avLst/>
                <a:gdLst>
                  <a:gd name="T0" fmla="*/ 30 w 30"/>
                  <a:gd name="T1" fmla="*/ 394 h 394"/>
                  <a:gd name="T2" fmla="*/ 0 w 30"/>
                  <a:gd name="T3" fmla="*/ 377 h 394"/>
                  <a:gd name="T4" fmla="*/ 0 w 30"/>
                  <a:gd name="T5" fmla="*/ 0 h 394"/>
                  <a:gd name="T6" fmla="*/ 30 w 30"/>
                  <a:gd name="T7" fmla="*/ 17 h 394"/>
                  <a:gd name="T8" fmla="*/ 30 w 3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94">
                    <a:moveTo>
                      <a:pt x="30" y="394"/>
                    </a:moveTo>
                    <a:lnTo>
                      <a:pt x="0" y="377"/>
                    </a:lnTo>
                    <a:lnTo>
                      <a:pt x="0" y="0"/>
                    </a:lnTo>
                    <a:lnTo>
                      <a:pt x="30" y="17"/>
                    </a:lnTo>
                    <a:lnTo>
                      <a:pt x="30" y="394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1" name="Freeform 225"/>
              <p:cNvSpPr>
                <a:spLocks/>
              </p:cNvSpPr>
              <p:nvPr/>
            </p:nvSpPr>
            <p:spPr bwMode="auto">
              <a:xfrm rot="60000">
                <a:off x="4714308" y="4862089"/>
                <a:ext cx="92525" cy="9011"/>
              </a:xfrm>
              <a:custGeom>
                <a:avLst/>
                <a:gdLst>
                  <a:gd name="T0" fmla="*/ 30 w 387"/>
                  <a:gd name="T1" fmla="*/ 37 h 37"/>
                  <a:gd name="T2" fmla="*/ 0 w 387"/>
                  <a:gd name="T3" fmla="*/ 20 h 37"/>
                  <a:gd name="T4" fmla="*/ 357 w 387"/>
                  <a:gd name="T5" fmla="*/ 0 h 37"/>
                  <a:gd name="T6" fmla="*/ 387 w 387"/>
                  <a:gd name="T7" fmla="*/ 17 h 37"/>
                  <a:gd name="T8" fmla="*/ 30 w 387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37">
                    <a:moveTo>
                      <a:pt x="30" y="37"/>
                    </a:moveTo>
                    <a:lnTo>
                      <a:pt x="0" y="20"/>
                    </a:lnTo>
                    <a:lnTo>
                      <a:pt x="357" y="0"/>
                    </a:lnTo>
                    <a:lnTo>
                      <a:pt x="387" y="17"/>
                    </a:ln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2" name="Freeform 226"/>
              <p:cNvSpPr>
                <a:spLocks/>
              </p:cNvSpPr>
              <p:nvPr/>
            </p:nvSpPr>
            <p:spPr bwMode="auto">
              <a:xfrm rot="60000">
                <a:off x="4721106" y="4865152"/>
                <a:ext cx="84941" cy="93110"/>
              </a:xfrm>
              <a:custGeom>
                <a:avLst/>
                <a:gdLst>
                  <a:gd name="T0" fmla="*/ 357 w 357"/>
                  <a:gd name="T1" fmla="*/ 377 h 397"/>
                  <a:gd name="T2" fmla="*/ 0 w 357"/>
                  <a:gd name="T3" fmla="*/ 397 h 397"/>
                  <a:gd name="T4" fmla="*/ 0 w 357"/>
                  <a:gd name="T5" fmla="*/ 20 h 397"/>
                  <a:gd name="T6" fmla="*/ 357 w 357"/>
                  <a:gd name="T7" fmla="*/ 0 h 397"/>
                  <a:gd name="T8" fmla="*/ 357 w 357"/>
                  <a:gd name="T9" fmla="*/ 37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7" h="397">
                    <a:moveTo>
                      <a:pt x="357" y="377"/>
                    </a:moveTo>
                    <a:lnTo>
                      <a:pt x="0" y="397"/>
                    </a:lnTo>
                    <a:lnTo>
                      <a:pt x="0" y="20"/>
                    </a:lnTo>
                    <a:lnTo>
                      <a:pt x="357" y="0"/>
                    </a:lnTo>
                    <a:lnTo>
                      <a:pt x="357" y="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3" name="Freeform 76"/>
              <p:cNvSpPr>
                <a:spLocks/>
              </p:cNvSpPr>
              <p:nvPr/>
            </p:nvSpPr>
            <p:spPr bwMode="auto">
              <a:xfrm rot="60000">
                <a:off x="3625469" y="5225506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4" name="Freeform 76"/>
              <p:cNvSpPr>
                <a:spLocks/>
              </p:cNvSpPr>
              <p:nvPr/>
            </p:nvSpPr>
            <p:spPr bwMode="auto">
              <a:xfrm rot="60000">
                <a:off x="3628505" y="5051576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5" name="Freeform 76"/>
              <p:cNvSpPr>
                <a:spLocks/>
              </p:cNvSpPr>
              <p:nvPr/>
            </p:nvSpPr>
            <p:spPr bwMode="auto">
              <a:xfrm rot="60000">
                <a:off x="3627898" y="5086361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6" name="Freeform 76"/>
              <p:cNvSpPr>
                <a:spLocks/>
              </p:cNvSpPr>
              <p:nvPr/>
            </p:nvSpPr>
            <p:spPr bwMode="auto">
              <a:xfrm rot="60000">
                <a:off x="3626684" y="5155932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7" name="Freeform 76"/>
              <p:cNvSpPr>
                <a:spLocks/>
              </p:cNvSpPr>
              <p:nvPr/>
            </p:nvSpPr>
            <p:spPr bwMode="auto">
              <a:xfrm rot="60000">
                <a:off x="3626076" y="5190719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8" name="Freeform 76"/>
              <p:cNvSpPr>
                <a:spLocks/>
              </p:cNvSpPr>
              <p:nvPr/>
            </p:nvSpPr>
            <p:spPr bwMode="auto">
              <a:xfrm rot="60000">
                <a:off x="3627291" y="5121147"/>
                <a:ext cx="1257426" cy="117139"/>
              </a:xfrm>
              <a:custGeom>
                <a:avLst/>
                <a:gdLst>
                  <a:gd name="T0" fmla="*/ 0 w 5318"/>
                  <a:gd name="T1" fmla="*/ 393 h 499"/>
                  <a:gd name="T2" fmla="*/ 2629 w 5318"/>
                  <a:gd name="T3" fmla="*/ 215 h 499"/>
                  <a:gd name="T4" fmla="*/ 2961 w 5318"/>
                  <a:gd name="T5" fmla="*/ 156 h 499"/>
                  <a:gd name="T6" fmla="*/ 2963 w 5318"/>
                  <a:gd name="T7" fmla="*/ 156 h 499"/>
                  <a:gd name="T8" fmla="*/ 2967 w 5318"/>
                  <a:gd name="T9" fmla="*/ 155 h 499"/>
                  <a:gd name="T10" fmla="*/ 5312 w 5318"/>
                  <a:gd name="T11" fmla="*/ 0 h 499"/>
                  <a:gd name="T12" fmla="*/ 5318 w 5318"/>
                  <a:gd name="T13" fmla="*/ 106 h 499"/>
                  <a:gd name="T14" fmla="*/ 2977 w 5318"/>
                  <a:gd name="T15" fmla="*/ 261 h 499"/>
                  <a:gd name="T16" fmla="*/ 2645 w 5318"/>
                  <a:gd name="T17" fmla="*/ 320 h 499"/>
                  <a:gd name="T18" fmla="*/ 2643 w 5318"/>
                  <a:gd name="T19" fmla="*/ 320 h 499"/>
                  <a:gd name="T20" fmla="*/ 2640 w 5318"/>
                  <a:gd name="T21" fmla="*/ 320 h 499"/>
                  <a:gd name="T22" fmla="*/ 7 w 5318"/>
                  <a:gd name="T23" fmla="*/ 499 h 499"/>
                  <a:gd name="T24" fmla="*/ 0 w 5318"/>
                  <a:gd name="T25" fmla="*/ 393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18" h="499">
                    <a:moveTo>
                      <a:pt x="0" y="393"/>
                    </a:moveTo>
                    <a:lnTo>
                      <a:pt x="2629" y="215"/>
                    </a:lnTo>
                    <a:lnTo>
                      <a:pt x="2961" y="156"/>
                    </a:lnTo>
                    <a:lnTo>
                      <a:pt x="2963" y="156"/>
                    </a:lnTo>
                    <a:lnTo>
                      <a:pt x="2967" y="155"/>
                    </a:lnTo>
                    <a:lnTo>
                      <a:pt x="5312" y="0"/>
                    </a:lnTo>
                    <a:lnTo>
                      <a:pt x="5318" y="106"/>
                    </a:lnTo>
                    <a:lnTo>
                      <a:pt x="2977" y="261"/>
                    </a:lnTo>
                    <a:lnTo>
                      <a:pt x="2645" y="320"/>
                    </a:lnTo>
                    <a:lnTo>
                      <a:pt x="2643" y="320"/>
                    </a:lnTo>
                    <a:lnTo>
                      <a:pt x="2640" y="320"/>
                    </a:lnTo>
                    <a:lnTo>
                      <a:pt x="7" y="499"/>
                    </a:lnTo>
                    <a:lnTo>
                      <a:pt x="0" y="39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89" name="Freeform 84"/>
              <p:cNvSpPr>
                <a:spLocks/>
              </p:cNvSpPr>
              <p:nvPr/>
            </p:nvSpPr>
            <p:spPr bwMode="auto">
              <a:xfrm rot="60000">
                <a:off x="3631398" y="4981017"/>
                <a:ext cx="1255909" cy="100620"/>
              </a:xfrm>
              <a:custGeom>
                <a:avLst/>
                <a:gdLst>
                  <a:gd name="T0" fmla="*/ 0 w 5317"/>
                  <a:gd name="T1" fmla="*/ 323 h 429"/>
                  <a:gd name="T2" fmla="*/ 2629 w 5317"/>
                  <a:gd name="T3" fmla="*/ 195 h 429"/>
                  <a:gd name="T4" fmla="*/ 2962 w 5317"/>
                  <a:gd name="T5" fmla="*/ 146 h 429"/>
                  <a:gd name="T6" fmla="*/ 2966 w 5317"/>
                  <a:gd name="T7" fmla="*/ 145 h 429"/>
                  <a:gd name="T8" fmla="*/ 5311 w 5317"/>
                  <a:gd name="T9" fmla="*/ 0 h 429"/>
                  <a:gd name="T10" fmla="*/ 5317 w 5317"/>
                  <a:gd name="T11" fmla="*/ 106 h 429"/>
                  <a:gd name="T12" fmla="*/ 2975 w 5317"/>
                  <a:gd name="T13" fmla="*/ 251 h 429"/>
                  <a:gd name="T14" fmla="*/ 2643 w 5317"/>
                  <a:gd name="T15" fmla="*/ 300 h 429"/>
                  <a:gd name="T16" fmla="*/ 2641 w 5317"/>
                  <a:gd name="T17" fmla="*/ 300 h 429"/>
                  <a:gd name="T18" fmla="*/ 2638 w 5317"/>
                  <a:gd name="T19" fmla="*/ 300 h 429"/>
                  <a:gd name="T20" fmla="*/ 5 w 5317"/>
                  <a:gd name="T21" fmla="*/ 429 h 429"/>
                  <a:gd name="T22" fmla="*/ 0 w 5317"/>
                  <a:gd name="T23" fmla="*/ 32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17" h="429">
                    <a:moveTo>
                      <a:pt x="0" y="323"/>
                    </a:moveTo>
                    <a:lnTo>
                      <a:pt x="2629" y="195"/>
                    </a:lnTo>
                    <a:lnTo>
                      <a:pt x="2962" y="146"/>
                    </a:lnTo>
                    <a:lnTo>
                      <a:pt x="2966" y="145"/>
                    </a:lnTo>
                    <a:lnTo>
                      <a:pt x="5311" y="0"/>
                    </a:lnTo>
                    <a:lnTo>
                      <a:pt x="5317" y="106"/>
                    </a:lnTo>
                    <a:lnTo>
                      <a:pt x="2975" y="251"/>
                    </a:lnTo>
                    <a:lnTo>
                      <a:pt x="2643" y="300"/>
                    </a:lnTo>
                    <a:lnTo>
                      <a:pt x="2641" y="300"/>
                    </a:lnTo>
                    <a:lnTo>
                      <a:pt x="2638" y="300"/>
                    </a:lnTo>
                    <a:lnTo>
                      <a:pt x="5" y="429"/>
                    </a:lnTo>
                    <a:lnTo>
                      <a:pt x="0" y="323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  <a:gs pos="46000">
                    <a:schemeClr val="tx1">
                      <a:lumMod val="85000"/>
                      <a:lumOff val="15000"/>
                    </a:schemeClr>
                  </a:gs>
                  <a:gs pos="53000">
                    <a:schemeClr val="tx1">
                      <a:lumMod val="75000"/>
                      <a:lumOff val="25000"/>
                    </a:schemeClr>
                  </a:gs>
                  <a:gs pos="52000">
                    <a:schemeClr val="tx1">
                      <a:lumMod val="75000"/>
                      <a:lumOff val="25000"/>
                    </a:schemeClr>
                  </a:gs>
                </a:gsLst>
                <a:lin ang="600000" scaled="0"/>
              </a:gradFill>
              <a:ln w="3175"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0" name="Freeform 221"/>
              <p:cNvSpPr>
                <a:spLocks/>
              </p:cNvSpPr>
              <p:nvPr/>
            </p:nvSpPr>
            <p:spPr bwMode="auto">
              <a:xfrm rot="60000">
                <a:off x="3960028" y="5167151"/>
                <a:ext cx="219936" cy="13516"/>
              </a:xfrm>
              <a:custGeom>
                <a:avLst/>
                <a:gdLst>
                  <a:gd name="T0" fmla="*/ 50 w 930"/>
                  <a:gd name="T1" fmla="*/ 57 h 57"/>
                  <a:gd name="T2" fmla="*/ 0 w 930"/>
                  <a:gd name="T3" fmla="*/ 40 h 57"/>
                  <a:gd name="T4" fmla="*/ 879 w 930"/>
                  <a:gd name="T5" fmla="*/ 0 h 57"/>
                  <a:gd name="T6" fmla="*/ 930 w 930"/>
                  <a:gd name="T7" fmla="*/ 17 h 57"/>
                  <a:gd name="T8" fmla="*/ 50 w 930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57">
                    <a:moveTo>
                      <a:pt x="50" y="57"/>
                    </a:moveTo>
                    <a:lnTo>
                      <a:pt x="0" y="40"/>
                    </a:lnTo>
                    <a:lnTo>
                      <a:pt x="879" y="0"/>
                    </a:lnTo>
                    <a:lnTo>
                      <a:pt x="930" y="17"/>
                    </a:lnTo>
                    <a:lnTo>
                      <a:pt x="50" y="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1" name="Freeform 222"/>
              <p:cNvSpPr>
                <a:spLocks/>
              </p:cNvSpPr>
              <p:nvPr/>
            </p:nvSpPr>
            <p:spPr bwMode="auto">
              <a:xfrm rot="60000">
                <a:off x="3958917" y="5175839"/>
                <a:ext cx="12135" cy="121645"/>
              </a:xfrm>
              <a:custGeom>
                <a:avLst/>
                <a:gdLst>
                  <a:gd name="T0" fmla="*/ 50 w 50"/>
                  <a:gd name="T1" fmla="*/ 519 h 519"/>
                  <a:gd name="T2" fmla="*/ 0 w 50"/>
                  <a:gd name="T3" fmla="*/ 503 h 519"/>
                  <a:gd name="T4" fmla="*/ 0 w 50"/>
                  <a:gd name="T5" fmla="*/ 0 h 519"/>
                  <a:gd name="T6" fmla="*/ 50 w 50"/>
                  <a:gd name="T7" fmla="*/ 17 h 519"/>
                  <a:gd name="T8" fmla="*/ 50 w 50"/>
                  <a:gd name="T9" fmla="*/ 51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19">
                    <a:moveTo>
                      <a:pt x="50" y="519"/>
                    </a:moveTo>
                    <a:lnTo>
                      <a:pt x="0" y="503"/>
                    </a:lnTo>
                    <a:lnTo>
                      <a:pt x="0" y="0"/>
                    </a:lnTo>
                    <a:lnTo>
                      <a:pt x="50" y="17"/>
                    </a:lnTo>
                    <a:lnTo>
                      <a:pt x="50" y="519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2" name="Freeform 223"/>
              <p:cNvSpPr>
                <a:spLocks/>
              </p:cNvSpPr>
              <p:nvPr/>
            </p:nvSpPr>
            <p:spPr bwMode="auto">
              <a:xfrm rot="60000">
                <a:off x="3971088" y="5171752"/>
                <a:ext cx="207802" cy="127652"/>
              </a:xfrm>
              <a:custGeom>
                <a:avLst/>
                <a:gdLst>
                  <a:gd name="T0" fmla="*/ 0 w 880"/>
                  <a:gd name="T1" fmla="*/ 40 h 542"/>
                  <a:gd name="T2" fmla="*/ 880 w 880"/>
                  <a:gd name="T3" fmla="*/ 0 h 542"/>
                  <a:gd name="T4" fmla="*/ 880 w 880"/>
                  <a:gd name="T5" fmla="*/ 502 h 542"/>
                  <a:gd name="T6" fmla="*/ 0 w 880"/>
                  <a:gd name="T7" fmla="*/ 542 h 542"/>
                  <a:gd name="T8" fmla="*/ 0 w 880"/>
                  <a:gd name="T9" fmla="*/ 4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0" h="542">
                    <a:moveTo>
                      <a:pt x="0" y="40"/>
                    </a:moveTo>
                    <a:lnTo>
                      <a:pt x="880" y="0"/>
                    </a:lnTo>
                    <a:lnTo>
                      <a:pt x="880" y="502"/>
                    </a:lnTo>
                    <a:lnTo>
                      <a:pt x="0" y="54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3" name="Freeform 224"/>
              <p:cNvSpPr>
                <a:spLocks/>
              </p:cNvSpPr>
              <p:nvPr/>
            </p:nvSpPr>
            <p:spPr bwMode="auto">
              <a:xfrm rot="60000">
                <a:off x="4713515" y="5154423"/>
                <a:ext cx="7585" cy="91609"/>
              </a:xfrm>
              <a:custGeom>
                <a:avLst/>
                <a:gdLst>
                  <a:gd name="T0" fmla="*/ 30 w 30"/>
                  <a:gd name="T1" fmla="*/ 394 h 394"/>
                  <a:gd name="T2" fmla="*/ 0 w 30"/>
                  <a:gd name="T3" fmla="*/ 377 h 394"/>
                  <a:gd name="T4" fmla="*/ 0 w 30"/>
                  <a:gd name="T5" fmla="*/ 0 h 394"/>
                  <a:gd name="T6" fmla="*/ 30 w 30"/>
                  <a:gd name="T7" fmla="*/ 17 h 394"/>
                  <a:gd name="T8" fmla="*/ 30 w 3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94">
                    <a:moveTo>
                      <a:pt x="30" y="394"/>
                    </a:moveTo>
                    <a:lnTo>
                      <a:pt x="0" y="377"/>
                    </a:lnTo>
                    <a:lnTo>
                      <a:pt x="0" y="0"/>
                    </a:lnTo>
                    <a:lnTo>
                      <a:pt x="30" y="17"/>
                    </a:lnTo>
                    <a:lnTo>
                      <a:pt x="30" y="394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4" name="Freeform 225"/>
              <p:cNvSpPr>
                <a:spLocks/>
              </p:cNvSpPr>
              <p:nvPr/>
            </p:nvSpPr>
            <p:spPr bwMode="auto">
              <a:xfrm rot="60000">
                <a:off x="4714308" y="5150666"/>
                <a:ext cx="92525" cy="9011"/>
              </a:xfrm>
              <a:custGeom>
                <a:avLst/>
                <a:gdLst>
                  <a:gd name="T0" fmla="*/ 30 w 387"/>
                  <a:gd name="T1" fmla="*/ 37 h 37"/>
                  <a:gd name="T2" fmla="*/ 0 w 387"/>
                  <a:gd name="T3" fmla="*/ 20 h 37"/>
                  <a:gd name="T4" fmla="*/ 357 w 387"/>
                  <a:gd name="T5" fmla="*/ 0 h 37"/>
                  <a:gd name="T6" fmla="*/ 387 w 387"/>
                  <a:gd name="T7" fmla="*/ 17 h 37"/>
                  <a:gd name="T8" fmla="*/ 30 w 387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37">
                    <a:moveTo>
                      <a:pt x="30" y="37"/>
                    </a:moveTo>
                    <a:lnTo>
                      <a:pt x="0" y="20"/>
                    </a:lnTo>
                    <a:lnTo>
                      <a:pt x="357" y="0"/>
                    </a:lnTo>
                    <a:lnTo>
                      <a:pt x="387" y="17"/>
                    </a:ln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95" name="Freeform 226"/>
              <p:cNvSpPr>
                <a:spLocks/>
              </p:cNvSpPr>
              <p:nvPr/>
            </p:nvSpPr>
            <p:spPr bwMode="auto">
              <a:xfrm rot="60000">
                <a:off x="4721106" y="5153729"/>
                <a:ext cx="84941" cy="93110"/>
              </a:xfrm>
              <a:custGeom>
                <a:avLst/>
                <a:gdLst>
                  <a:gd name="T0" fmla="*/ 357 w 357"/>
                  <a:gd name="T1" fmla="*/ 377 h 397"/>
                  <a:gd name="T2" fmla="*/ 0 w 357"/>
                  <a:gd name="T3" fmla="*/ 397 h 397"/>
                  <a:gd name="T4" fmla="*/ 0 w 357"/>
                  <a:gd name="T5" fmla="*/ 20 h 397"/>
                  <a:gd name="T6" fmla="*/ 357 w 357"/>
                  <a:gd name="T7" fmla="*/ 0 h 397"/>
                  <a:gd name="T8" fmla="*/ 357 w 357"/>
                  <a:gd name="T9" fmla="*/ 37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7" h="397">
                    <a:moveTo>
                      <a:pt x="357" y="377"/>
                    </a:moveTo>
                    <a:lnTo>
                      <a:pt x="0" y="397"/>
                    </a:lnTo>
                    <a:lnTo>
                      <a:pt x="0" y="20"/>
                    </a:lnTo>
                    <a:lnTo>
                      <a:pt x="357" y="0"/>
                    </a:lnTo>
                    <a:lnTo>
                      <a:pt x="357" y="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22" name="Group 941"/>
            <p:cNvGrpSpPr/>
            <p:nvPr/>
          </p:nvGrpSpPr>
          <p:grpSpPr>
            <a:xfrm>
              <a:off x="4257155" y="2686227"/>
              <a:ext cx="1049336" cy="113393"/>
              <a:chOff x="3583881" y="4043330"/>
              <a:chExt cx="1324165" cy="177210"/>
            </a:xfrm>
          </p:grpSpPr>
          <p:sp>
            <p:nvSpPr>
              <p:cNvPr id="340" name="Freeform 94"/>
              <p:cNvSpPr>
                <a:spLocks/>
              </p:cNvSpPr>
              <p:nvPr/>
            </p:nvSpPr>
            <p:spPr bwMode="auto">
              <a:xfrm>
                <a:off x="3583881" y="4043330"/>
                <a:ext cx="1324165" cy="177210"/>
              </a:xfrm>
              <a:custGeom>
                <a:avLst/>
                <a:gdLst>
                  <a:gd name="T0" fmla="*/ 5602 w 5602"/>
                  <a:gd name="T1" fmla="*/ 31 h 762"/>
                  <a:gd name="T2" fmla="*/ 0 w 5602"/>
                  <a:gd name="T3" fmla="*/ 0 h 762"/>
                  <a:gd name="T4" fmla="*/ 0 w 5602"/>
                  <a:gd name="T5" fmla="*/ 762 h 762"/>
                  <a:gd name="T6" fmla="*/ 5602 w 5602"/>
                  <a:gd name="T7" fmla="*/ 744 h 762"/>
                  <a:gd name="T8" fmla="*/ 5602 w 5602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762">
                    <a:moveTo>
                      <a:pt x="5602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602" y="744"/>
                    </a:lnTo>
                    <a:lnTo>
                      <a:pt x="5602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grpSp>
            <p:nvGrpSpPr>
              <p:cNvPr id="25" name="Group 943"/>
              <p:cNvGrpSpPr/>
              <p:nvPr/>
            </p:nvGrpSpPr>
            <p:grpSpPr>
              <a:xfrm>
                <a:off x="3589949" y="4055343"/>
                <a:ext cx="908563" cy="154685"/>
                <a:chOff x="4790644" y="3875778"/>
                <a:chExt cx="999419" cy="170153"/>
              </a:xfrm>
            </p:grpSpPr>
            <p:sp>
              <p:nvSpPr>
                <p:cNvPr id="362" name="Freeform 95"/>
                <p:cNvSpPr>
                  <a:spLocks/>
                </p:cNvSpPr>
                <p:nvPr/>
              </p:nvSpPr>
              <p:spPr bwMode="auto">
                <a:xfrm>
                  <a:off x="5159378" y="3895602"/>
                  <a:ext cx="630685" cy="132157"/>
                </a:xfrm>
                <a:custGeom>
                  <a:avLst/>
                  <a:gdLst>
                    <a:gd name="T0" fmla="*/ 23 w 2430"/>
                    <a:gd name="T1" fmla="*/ 6 h 518"/>
                    <a:gd name="T2" fmla="*/ 2407 w 2430"/>
                    <a:gd name="T3" fmla="*/ 0 h 518"/>
                    <a:gd name="T4" fmla="*/ 2430 w 2430"/>
                    <a:gd name="T5" fmla="*/ 23 h 518"/>
                    <a:gd name="T6" fmla="*/ 2430 w 2430"/>
                    <a:gd name="T7" fmla="*/ 489 h 518"/>
                    <a:gd name="T8" fmla="*/ 2407 w 2430"/>
                    <a:gd name="T9" fmla="*/ 512 h 518"/>
                    <a:gd name="T10" fmla="*/ 23 w 2430"/>
                    <a:gd name="T11" fmla="*/ 518 h 518"/>
                    <a:gd name="T12" fmla="*/ 0 w 2430"/>
                    <a:gd name="T13" fmla="*/ 495 h 518"/>
                    <a:gd name="T14" fmla="*/ 0 w 2430"/>
                    <a:gd name="T15" fmla="*/ 29 h 518"/>
                    <a:gd name="T16" fmla="*/ 23 w 2430"/>
                    <a:gd name="T17" fmla="*/ 6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30" h="518">
                      <a:moveTo>
                        <a:pt x="23" y="6"/>
                      </a:moveTo>
                      <a:lnTo>
                        <a:pt x="2407" y="0"/>
                      </a:lnTo>
                      <a:cubicBezTo>
                        <a:pt x="2419" y="0"/>
                        <a:pt x="2430" y="10"/>
                        <a:pt x="2430" y="23"/>
                      </a:cubicBezTo>
                      <a:lnTo>
                        <a:pt x="2430" y="489"/>
                      </a:lnTo>
                      <a:cubicBezTo>
                        <a:pt x="2430" y="501"/>
                        <a:pt x="2419" y="512"/>
                        <a:pt x="2407" y="512"/>
                      </a:cubicBezTo>
                      <a:lnTo>
                        <a:pt x="23" y="518"/>
                      </a:lnTo>
                      <a:cubicBezTo>
                        <a:pt x="10" y="518"/>
                        <a:pt x="0" y="508"/>
                        <a:pt x="0" y="495"/>
                      </a:cubicBezTo>
                      <a:lnTo>
                        <a:pt x="0" y="29"/>
                      </a:lnTo>
                      <a:cubicBezTo>
                        <a:pt x="0" y="17"/>
                        <a:pt x="10" y="6"/>
                        <a:pt x="23" y="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3" name="Freeform 96"/>
                <p:cNvSpPr>
                  <a:spLocks/>
                </p:cNvSpPr>
                <p:nvPr/>
              </p:nvSpPr>
              <p:spPr bwMode="auto">
                <a:xfrm>
                  <a:off x="5172726" y="3979851"/>
                  <a:ext cx="36707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4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4" name="Freeform 97"/>
                <p:cNvSpPr>
                  <a:spLocks/>
                </p:cNvSpPr>
                <p:nvPr/>
              </p:nvSpPr>
              <p:spPr bwMode="auto">
                <a:xfrm>
                  <a:off x="5382954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1 h 180"/>
                    <a:gd name="T8" fmla="*/ 102 w 140"/>
                    <a:gd name="T9" fmla="*/ 135 h 180"/>
                    <a:gd name="T10" fmla="*/ 86 w 140"/>
                    <a:gd name="T11" fmla="*/ 135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1"/>
                      </a:lnTo>
                      <a:lnTo>
                        <a:pt x="102" y="135"/>
                      </a:lnTo>
                      <a:lnTo>
                        <a:pt x="86" y="135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5" name="Freeform 98"/>
                <p:cNvSpPr>
                  <a:spLocks/>
                </p:cNvSpPr>
                <p:nvPr/>
              </p:nvSpPr>
              <p:spPr bwMode="auto">
                <a:xfrm>
                  <a:off x="5593183" y="3978200"/>
                  <a:ext cx="36707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4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6" name="Freeform 99"/>
                <p:cNvSpPr>
                  <a:spLocks/>
                </p:cNvSpPr>
                <p:nvPr/>
              </p:nvSpPr>
              <p:spPr bwMode="auto">
                <a:xfrm>
                  <a:off x="5224448" y="3978200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7" name="Freeform 100"/>
                <p:cNvSpPr>
                  <a:spLocks/>
                </p:cNvSpPr>
                <p:nvPr/>
              </p:nvSpPr>
              <p:spPr bwMode="auto">
                <a:xfrm>
                  <a:off x="5434677" y="3979851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8" name="Freeform 101"/>
                <p:cNvSpPr>
                  <a:spLocks/>
                </p:cNvSpPr>
                <p:nvPr/>
              </p:nvSpPr>
              <p:spPr bwMode="auto">
                <a:xfrm>
                  <a:off x="5644905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69" name="Freeform 102"/>
                <p:cNvSpPr>
                  <a:spLocks/>
                </p:cNvSpPr>
                <p:nvPr/>
              </p:nvSpPr>
              <p:spPr bwMode="auto">
                <a:xfrm>
                  <a:off x="5274503" y="3978200"/>
                  <a:ext cx="35039" cy="47907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0" name="Freeform 103"/>
                <p:cNvSpPr>
                  <a:spLocks/>
                </p:cNvSpPr>
                <p:nvPr/>
              </p:nvSpPr>
              <p:spPr bwMode="auto">
                <a:xfrm>
                  <a:off x="5484731" y="3979851"/>
                  <a:ext cx="36707" cy="47907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1" name="Freeform 104"/>
                <p:cNvSpPr>
                  <a:spLocks/>
                </p:cNvSpPr>
                <p:nvPr/>
              </p:nvSpPr>
              <p:spPr bwMode="auto">
                <a:xfrm>
                  <a:off x="5694959" y="3979851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2" name="Freeform 105"/>
                <p:cNvSpPr>
                  <a:spLocks/>
                </p:cNvSpPr>
                <p:nvPr/>
              </p:nvSpPr>
              <p:spPr bwMode="auto">
                <a:xfrm>
                  <a:off x="5322889" y="3979851"/>
                  <a:ext cx="36707" cy="46255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1 h 180"/>
                    <a:gd name="T6" fmla="*/ 102 w 140"/>
                    <a:gd name="T7" fmla="*/ 102 h 180"/>
                    <a:gd name="T8" fmla="*/ 102 w 140"/>
                    <a:gd name="T9" fmla="*/ 135 h 180"/>
                    <a:gd name="T10" fmla="*/ 86 w 140"/>
                    <a:gd name="T11" fmla="*/ 136 h 180"/>
                    <a:gd name="T12" fmla="*/ 86 w 140"/>
                    <a:gd name="T13" fmla="*/ 180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9 w 140"/>
                    <a:gd name="T19" fmla="*/ 137 h 180"/>
                    <a:gd name="T20" fmla="*/ 39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5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9" y="137"/>
                      </a:lnTo>
                      <a:lnTo>
                        <a:pt x="39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3" name="Freeform 106"/>
                <p:cNvSpPr>
                  <a:spLocks/>
                </p:cNvSpPr>
                <p:nvPr/>
              </p:nvSpPr>
              <p:spPr bwMode="auto">
                <a:xfrm>
                  <a:off x="5533118" y="3978200"/>
                  <a:ext cx="36707" cy="46255"/>
                </a:xfrm>
                <a:custGeom>
                  <a:avLst/>
                  <a:gdLst>
                    <a:gd name="T0" fmla="*/ 0 w 140"/>
                    <a:gd name="T1" fmla="*/ 4 h 181"/>
                    <a:gd name="T2" fmla="*/ 140 w 140"/>
                    <a:gd name="T3" fmla="*/ 0 h 181"/>
                    <a:gd name="T4" fmla="*/ 140 w 140"/>
                    <a:gd name="T5" fmla="*/ 101 h 181"/>
                    <a:gd name="T6" fmla="*/ 102 w 140"/>
                    <a:gd name="T7" fmla="*/ 102 h 181"/>
                    <a:gd name="T8" fmla="*/ 102 w 140"/>
                    <a:gd name="T9" fmla="*/ 136 h 181"/>
                    <a:gd name="T10" fmla="*/ 86 w 140"/>
                    <a:gd name="T11" fmla="*/ 136 h 181"/>
                    <a:gd name="T12" fmla="*/ 86 w 140"/>
                    <a:gd name="T13" fmla="*/ 180 h 181"/>
                    <a:gd name="T14" fmla="*/ 54 w 140"/>
                    <a:gd name="T15" fmla="*/ 181 h 181"/>
                    <a:gd name="T16" fmla="*/ 54 w 140"/>
                    <a:gd name="T17" fmla="*/ 137 h 181"/>
                    <a:gd name="T18" fmla="*/ 39 w 140"/>
                    <a:gd name="T19" fmla="*/ 137 h 181"/>
                    <a:gd name="T20" fmla="*/ 39 w 140"/>
                    <a:gd name="T21" fmla="*/ 104 h 181"/>
                    <a:gd name="T22" fmla="*/ 0 w 140"/>
                    <a:gd name="T23" fmla="*/ 105 h 181"/>
                    <a:gd name="T24" fmla="*/ 0 w 140"/>
                    <a:gd name="T25" fmla="*/ 4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0" y="4"/>
                      </a:moveTo>
                      <a:lnTo>
                        <a:pt x="140" y="0"/>
                      </a:lnTo>
                      <a:lnTo>
                        <a:pt x="140" y="101"/>
                      </a:lnTo>
                      <a:lnTo>
                        <a:pt x="102" y="102"/>
                      </a:lnTo>
                      <a:lnTo>
                        <a:pt x="102" y="136"/>
                      </a:lnTo>
                      <a:lnTo>
                        <a:pt x="86" y="136"/>
                      </a:lnTo>
                      <a:lnTo>
                        <a:pt x="86" y="180"/>
                      </a:lnTo>
                      <a:lnTo>
                        <a:pt x="54" y="181"/>
                      </a:lnTo>
                      <a:lnTo>
                        <a:pt x="54" y="137"/>
                      </a:lnTo>
                      <a:lnTo>
                        <a:pt x="39" y="137"/>
                      </a:lnTo>
                      <a:lnTo>
                        <a:pt x="39" y="104"/>
                      </a:lnTo>
                      <a:lnTo>
                        <a:pt x="0" y="10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4" name="Freeform 107"/>
                <p:cNvSpPr>
                  <a:spLocks/>
                </p:cNvSpPr>
                <p:nvPr/>
              </p:nvSpPr>
              <p:spPr bwMode="auto">
                <a:xfrm>
                  <a:off x="5172726" y="3897253"/>
                  <a:ext cx="36707" cy="47907"/>
                </a:xfrm>
                <a:custGeom>
                  <a:avLst/>
                  <a:gdLst>
                    <a:gd name="T0" fmla="*/ 140 w 140"/>
                    <a:gd name="T1" fmla="*/ 178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6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5 h 181"/>
                    <a:gd name="T18" fmla="*/ 102 w 140"/>
                    <a:gd name="T19" fmla="*/ 44 h 181"/>
                    <a:gd name="T20" fmla="*/ 102 w 140"/>
                    <a:gd name="T21" fmla="*/ 78 h 181"/>
                    <a:gd name="T22" fmla="*/ 140 w 140"/>
                    <a:gd name="T23" fmla="*/ 77 h 181"/>
                    <a:gd name="T24" fmla="*/ 140 w 140"/>
                    <a:gd name="T25" fmla="*/ 178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8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6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5"/>
                      </a:lnTo>
                      <a:lnTo>
                        <a:pt x="102" y="44"/>
                      </a:lnTo>
                      <a:lnTo>
                        <a:pt x="102" y="78"/>
                      </a:lnTo>
                      <a:lnTo>
                        <a:pt x="140" y="77"/>
                      </a:lnTo>
                      <a:lnTo>
                        <a:pt x="140" y="178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5" name="Freeform 108"/>
                <p:cNvSpPr>
                  <a:spLocks/>
                </p:cNvSpPr>
                <p:nvPr/>
              </p:nvSpPr>
              <p:spPr bwMode="auto">
                <a:xfrm>
                  <a:off x="5382954" y="3898906"/>
                  <a:ext cx="36707" cy="47907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6" name="Freeform 109"/>
                <p:cNvSpPr>
                  <a:spLocks/>
                </p:cNvSpPr>
                <p:nvPr/>
              </p:nvSpPr>
              <p:spPr bwMode="auto">
                <a:xfrm>
                  <a:off x="5593183" y="3900557"/>
                  <a:ext cx="36707" cy="47907"/>
                </a:xfrm>
                <a:custGeom>
                  <a:avLst/>
                  <a:gdLst>
                    <a:gd name="T0" fmla="*/ 140 w 140"/>
                    <a:gd name="T1" fmla="*/ 178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6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5 h 181"/>
                    <a:gd name="T18" fmla="*/ 102 w 140"/>
                    <a:gd name="T19" fmla="*/ 44 h 181"/>
                    <a:gd name="T20" fmla="*/ 102 w 140"/>
                    <a:gd name="T21" fmla="*/ 78 h 181"/>
                    <a:gd name="T22" fmla="*/ 140 w 140"/>
                    <a:gd name="T23" fmla="*/ 77 h 181"/>
                    <a:gd name="T24" fmla="*/ 140 w 140"/>
                    <a:gd name="T25" fmla="*/ 178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8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6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5"/>
                      </a:lnTo>
                      <a:lnTo>
                        <a:pt x="102" y="44"/>
                      </a:lnTo>
                      <a:lnTo>
                        <a:pt x="102" y="78"/>
                      </a:lnTo>
                      <a:lnTo>
                        <a:pt x="140" y="77"/>
                      </a:lnTo>
                      <a:lnTo>
                        <a:pt x="140" y="178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7" name="Freeform 110"/>
                <p:cNvSpPr>
                  <a:spLocks/>
                </p:cNvSpPr>
                <p:nvPr/>
              </p:nvSpPr>
              <p:spPr bwMode="auto">
                <a:xfrm>
                  <a:off x="5224448" y="3898906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8" name="Freeform 111"/>
                <p:cNvSpPr>
                  <a:spLocks/>
                </p:cNvSpPr>
                <p:nvPr/>
              </p:nvSpPr>
              <p:spPr bwMode="auto">
                <a:xfrm>
                  <a:off x="5434677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79" name="Freeform 112"/>
                <p:cNvSpPr>
                  <a:spLocks/>
                </p:cNvSpPr>
                <p:nvPr/>
              </p:nvSpPr>
              <p:spPr bwMode="auto">
                <a:xfrm>
                  <a:off x="5644905" y="3902210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0" name="Freeform 113"/>
                <p:cNvSpPr>
                  <a:spLocks/>
                </p:cNvSpPr>
                <p:nvPr/>
              </p:nvSpPr>
              <p:spPr bwMode="auto">
                <a:xfrm>
                  <a:off x="5274503" y="3898906"/>
                  <a:ext cx="35039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1" name="Freeform 114"/>
                <p:cNvSpPr>
                  <a:spLocks/>
                </p:cNvSpPr>
                <p:nvPr/>
              </p:nvSpPr>
              <p:spPr bwMode="auto">
                <a:xfrm>
                  <a:off x="5484731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2" name="Freeform 115"/>
                <p:cNvSpPr>
                  <a:spLocks/>
                </p:cNvSpPr>
                <p:nvPr/>
              </p:nvSpPr>
              <p:spPr bwMode="auto">
                <a:xfrm>
                  <a:off x="5694959" y="3902210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4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4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3" name="Freeform 116"/>
                <p:cNvSpPr>
                  <a:spLocks/>
                </p:cNvSpPr>
                <p:nvPr/>
              </p:nvSpPr>
              <p:spPr bwMode="auto">
                <a:xfrm>
                  <a:off x="5322889" y="3898906"/>
                  <a:ext cx="36707" cy="46255"/>
                </a:xfrm>
                <a:custGeom>
                  <a:avLst/>
                  <a:gdLst>
                    <a:gd name="T0" fmla="*/ 140 w 140"/>
                    <a:gd name="T1" fmla="*/ 177 h 181"/>
                    <a:gd name="T2" fmla="*/ 0 w 140"/>
                    <a:gd name="T3" fmla="*/ 181 h 181"/>
                    <a:gd name="T4" fmla="*/ 0 w 140"/>
                    <a:gd name="T5" fmla="*/ 80 h 181"/>
                    <a:gd name="T6" fmla="*/ 39 w 140"/>
                    <a:gd name="T7" fmla="*/ 79 h 181"/>
                    <a:gd name="T8" fmla="*/ 39 w 140"/>
                    <a:gd name="T9" fmla="*/ 45 h 181"/>
                    <a:gd name="T10" fmla="*/ 54 w 140"/>
                    <a:gd name="T11" fmla="*/ 45 h 181"/>
                    <a:gd name="T12" fmla="*/ 54 w 140"/>
                    <a:gd name="T13" fmla="*/ 1 h 181"/>
                    <a:gd name="T14" fmla="*/ 86 w 140"/>
                    <a:gd name="T15" fmla="*/ 0 h 181"/>
                    <a:gd name="T16" fmla="*/ 86 w 140"/>
                    <a:gd name="T17" fmla="*/ 44 h 181"/>
                    <a:gd name="T18" fmla="*/ 102 w 140"/>
                    <a:gd name="T19" fmla="*/ 44 h 181"/>
                    <a:gd name="T20" fmla="*/ 102 w 140"/>
                    <a:gd name="T21" fmla="*/ 77 h 181"/>
                    <a:gd name="T22" fmla="*/ 140 w 140"/>
                    <a:gd name="T23" fmla="*/ 76 h 181"/>
                    <a:gd name="T24" fmla="*/ 140 w 140"/>
                    <a:gd name="T25" fmla="*/ 177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1">
                      <a:moveTo>
                        <a:pt x="140" y="177"/>
                      </a:moveTo>
                      <a:lnTo>
                        <a:pt x="0" y="181"/>
                      </a:lnTo>
                      <a:lnTo>
                        <a:pt x="0" y="80"/>
                      </a:lnTo>
                      <a:lnTo>
                        <a:pt x="39" y="79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4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4" name="Freeform 117"/>
                <p:cNvSpPr>
                  <a:spLocks/>
                </p:cNvSpPr>
                <p:nvPr/>
              </p:nvSpPr>
              <p:spPr bwMode="auto">
                <a:xfrm>
                  <a:off x="5533118" y="3900557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79 h 180"/>
                    <a:gd name="T6" fmla="*/ 39 w 140"/>
                    <a:gd name="T7" fmla="*/ 78 h 180"/>
                    <a:gd name="T8" fmla="*/ 39 w 140"/>
                    <a:gd name="T9" fmla="*/ 45 h 180"/>
                    <a:gd name="T10" fmla="*/ 54 w 140"/>
                    <a:gd name="T11" fmla="*/ 45 h 180"/>
                    <a:gd name="T12" fmla="*/ 54 w 140"/>
                    <a:gd name="T13" fmla="*/ 0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2 w 140"/>
                    <a:gd name="T19" fmla="*/ 43 h 180"/>
                    <a:gd name="T20" fmla="*/ 102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79"/>
                      </a:lnTo>
                      <a:lnTo>
                        <a:pt x="39" y="78"/>
                      </a:lnTo>
                      <a:lnTo>
                        <a:pt x="39" y="45"/>
                      </a:lnTo>
                      <a:lnTo>
                        <a:pt x="54" y="45"/>
                      </a:lnTo>
                      <a:lnTo>
                        <a:pt x="54" y="0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2" y="43"/>
                      </a:lnTo>
                      <a:lnTo>
                        <a:pt x="102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5" name="Freeform 118"/>
                <p:cNvSpPr>
                  <a:spLocks/>
                </p:cNvSpPr>
                <p:nvPr/>
              </p:nvSpPr>
              <p:spPr bwMode="auto">
                <a:xfrm>
                  <a:off x="5182737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6" name="Freeform 119"/>
                <p:cNvSpPr>
                  <a:spLocks/>
                </p:cNvSpPr>
                <p:nvPr/>
              </p:nvSpPr>
              <p:spPr bwMode="auto">
                <a:xfrm>
                  <a:off x="5182737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7" name="Freeform 120"/>
                <p:cNvSpPr>
                  <a:spLocks/>
                </p:cNvSpPr>
                <p:nvPr/>
              </p:nvSpPr>
              <p:spPr bwMode="auto">
                <a:xfrm>
                  <a:off x="5236128" y="3877430"/>
                  <a:ext cx="13348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7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2"/>
                        <a:pt x="56" y="28"/>
                      </a:cubicBezTo>
                      <a:cubicBezTo>
                        <a:pt x="56" y="43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7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8" name="Freeform 121"/>
                <p:cNvSpPr>
                  <a:spLocks/>
                </p:cNvSpPr>
                <p:nvPr/>
              </p:nvSpPr>
              <p:spPr bwMode="auto">
                <a:xfrm>
                  <a:off x="5236128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7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2"/>
                        <a:pt x="56" y="28"/>
                      </a:cubicBezTo>
                      <a:cubicBezTo>
                        <a:pt x="56" y="43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7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89" name="Freeform 122"/>
                <p:cNvSpPr>
                  <a:spLocks/>
                </p:cNvSpPr>
                <p:nvPr/>
              </p:nvSpPr>
              <p:spPr bwMode="auto">
                <a:xfrm>
                  <a:off x="5287851" y="3877430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0" name="Freeform 123"/>
                <p:cNvSpPr>
                  <a:spLocks/>
                </p:cNvSpPr>
                <p:nvPr/>
              </p:nvSpPr>
              <p:spPr bwMode="auto">
                <a:xfrm>
                  <a:off x="5287851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1" name="Freeform 124"/>
                <p:cNvSpPr>
                  <a:spLocks/>
                </p:cNvSpPr>
                <p:nvPr/>
              </p:nvSpPr>
              <p:spPr bwMode="auto">
                <a:xfrm>
                  <a:off x="5336237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2" name="Freeform 125"/>
                <p:cNvSpPr>
                  <a:spLocks/>
                </p:cNvSpPr>
                <p:nvPr/>
              </p:nvSpPr>
              <p:spPr bwMode="auto">
                <a:xfrm>
                  <a:off x="5336237" y="4032714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3" name="Oval 126"/>
                <p:cNvSpPr>
                  <a:spLocks noChangeArrowheads="1"/>
                </p:cNvSpPr>
                <p:nvPr/>
              </p:nvSpPr>
              <p:spPr bwMode="auto">
                <a:xfrm>
                  <a:off x="5391296" y="3875778"/>
                  <a:ext cx="13348" cy="14868"/>
                </a:xfrm>
                <a:prstGeom prst="ellipse">
                  <a:avLst/>
                </a:pr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4" name="Oval 127"/>
                <p:cNvSpPr>
                  <a:spLocks noChangeArrowheads="1"/>
                </p:cNvSpPr>
                <p:nvPr/>
              </p:nvSpPr>
              <p:spPr bwMode="auto">
                <a:xfrm>
                  <a:off x="5391296" y="4031063"/>
                  <a:ext cx="13348" cy="14868"/>
                </a:xfrm>
                <a:prstGeom prst="ellipse">
                  <a:avLst/>
                </a:pr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5" name="Freeform 128"/>
                <p:cNvSpPr>
                  <a:spLocks/>
                </p:cNvSpPr>
                <p:nvPr/>
              </p:nvSpPr>
              <p:spPr bwMode="auto">
                <a:xfrm>
                  <a:off x="5443020" y="3877430"/>
                  <a:ext cx="13348" cy="13216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6" name="Freeform 129"/>
                <p:cNvSpPr>
                  <a:spLocks/>
                </p:cNvSpPr>
                <p:nvPr/>
              </p:nvSpPr>
              <p:spPr bwMode="auto">
                <a:xfrm>
                  <a:off x="5443020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6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6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7" name="Freeform 130"/>
                <p:cNvSpPr>
                  <a:spLocks/>
                </p:cNvSpPr>
                <p:nvPr/>
              </p:nvSpPr>
              <p:spPr bwMode="auto">
                <a:xfrm>
                  <a:off x="5494742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8" name="Freeform 131"/>
                <p:cNvSpPr>
                  <a:spLocks/>
                </p:cNvSpPr>
                <p:nvPr/>
              </p:nvSpPr>
              <p:spPr bwMode="auto">
                <a:xfrm>
                  <a:off x="5494742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3" y="0"/>
                        <a:pt x="56" y="13"/>
                        <a:pt x="56" y="28"/>
                      </a:cubicBezTo>
                      <a:cubicBezTo>
                        <a:pt x="56" y="44"/>
                        <a:pt x="43" y="56"/>
                        <a:pt x="28" y="56"/>
                      </a:cubicBezTo>
                      <a:cubicBezTo>
                        <a:pt x="12" y="56"/>
                        <a:pt x="0" y="43"/>
                        <a:pt x="0" y="28"/>
                      </a:cubicBezTo>
                      <a:cubicBezTo>
                        <a:pt x="0" y="12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99" name="Freeform 132"/>
                <p:cNvSpPr>
                  <a:spLocks/>
                </p:cNvSpPr>
                <p:nvPr/>
              </p:nvSpPr>
              <p:spPr bwMode="auto">
                <a:xfrm>
                  <a:off x="5544796" y="3877430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1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7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0" name="Freeform 133"/>
                <p:cNvSpPr>
                  <a:spLocks/>
                </p:cNvSpPr>
                <p:nvPr/>
              </p:nvSpPr>
              <p:spPr bwMode="auto">
                <a:xfrm>
                  <a:off x="5544796" y="4031063"/>
                  <a:ext cx="13348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3" y="1"/>
                        <a:pt x="56" y="13"/>
                        <a:pt x="56" y="29"/>
                      </a:cubicBezTo>
                      <a:cubicBezTo>
                        <a:pt x="56" y="44"/>
                        <a:pt x="43" y="57"/>
                        <a:pt x="28" y="57"/>
                      </a:cubicBezTo>
                      <a:cubicBezTo>
                        <a:pt x="12" y="56"/>
                        <a:pt x="0" y="44"/>
                        <a:pt x="0" y="28"/>
                      </a:cubicBezTo>
                      <a:cubicBezTo>
                        <a:pt x="0" y="13"/>
                        <a:pt x="12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1" name="Freeform 134"/>
                <p:cNvSpPr>
                  <a:spLocks/>
                </p:cNvSpPr>
                <p:nvPr/>
              </p:nvSpPr>
              <p:spPr bwMode="auto">
                <a:xfrm>
                  <a:off x="5608199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2" name="Freeform 135"/>
                <p:cNvSpPr>
                  <a:spLocks/>
                </p:cNvSpPr>
                <p:nvPr/>
              </p:nvSpPr>
              <p:spPr bwMode="auto">
                <a:xfrm>
                  <a:off x="5608199" y="4031063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3" name="Freeform 136"/>
                <p:cNvSpPr>
                  <a:spLocks/>
                </p:cNvSpPr>
                <p:nvPr/>
              </p:nvSpPr>
              <p:spPr bwMode="auto">
                <a:xfrm>
                  <a:off x="5654916" y="3875778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6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4" name="Freeform 137"/>
                <p:cNvSpPr>
                  <a:spLocks/>
                </p:cNvSpPr>
                <p:nvPr/>
              </p:nvSpPr>
              <p:spPr bwMode="auto">
                <a:xfrm>
                  <a:off x="5654916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6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5" name="Freeform 138"/>
                <p:cNvSpPr>
                  <a:spLocks/>
                </p:cNvSpPr>
                <p:nvPr/>
              </p:nvSpPr>
              <p:spPr bwMode="auto">
                <a:xfrm>
                  <a:off x="5706639" y="3877430"/>
                  <a:ext cx="15017" cy="13216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6" name="Freeform 139"/>
                <p:cNvSpPr>
                  <a:spLocks/>
                </p:cNvSpPr>
                <p:nvPr/>
              </p:nvSpPr>
              <p:spPr bwMode="auto">
                <a:xfrm>
                  <a:off x="5706639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6"/>
                    <a:gd name="T2" fmla="*/ 56 w 56"/>
                    <a:gd name="T3" fmla="*/ 28 h 56"/>
                    <a:gd name="T4" fmla="*/ 28 w 56"/>
                    <a:gd name="T5" fmla="*/ 56 h 56"/>
                    <a:gd name="T6" fmla="*/ 0 w 56"/>
                    <a:gd name="T7" fmla="*/ 28 h 56"/>
                    <a:gd name="T8" fmla="*/ 28 w 56"/>
                    <a:gd name="T9" fmla="*/ 0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6">
                      <a:moveTo>
                        <a:pt x="28" y="0"/>
                      </a:moveTo>
                      <a:cubicBezTo>
                        <a:pt x="44" y="0"/>
                        <a:pt x="56" y="13"/>
                        <a:pt x="56" y="28"/>
                      </a:cubicBezTo>
                      <a:cubicBezTo>
                        <a:pt x="56" y="44"/>
                        <a:pt x="44" y="56"/>
                        <a:pt x="28" y="56"/>
                      </a:cubicBezTo>
                      <a:cubicBezTo>
                        <a:pt x="13" y="56"/>
                        <a:pt x="0" y="43"/>
                        <a:pt x="0" y="28"/>
                      </a:cubicBezTo>
                      <a:cubicBezTo>
                        <a:pt x="0" y="12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7" name="Freeform 140"/>
                <p:cNvSpPr>
                  <a:spLocks/>
                </p:cNvSpPr>
                <p:nvPr/>
              </p:nvSpPr>
              <p:spPr bwMode="auto">
                <a:xfrm>
                  <a:off x="5753357" y="3877430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7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8" name="Freeform 141"/>
                <p:cNvSpPr>
                  <a:spLocks/>
                </p:cNvSpPr>
                <p:nvPr/>
              </p:nvSpPr>
              <p:spPr bwMode="auto">
                <a:xfrm>
                  <a:off x="5753357" y="4031063"/>
                  <a:ext cx="15017" cy="14868"/>
                </a:xfrm>
                <a:custGeom>
                  <a:avLst/>
                  <a:gdLst>
                    <a:gd name="T0" fmla="*/ 28 w 56"/>
                    <a:gd name="T1" fmla="*/ 0 h 57"/>
                    <a:gd name="T2" fmla="*/ 56 w 56"/>
                    <a:gd name="T3" fmla="*/ 29 h 57"/>
                    <a:gd name="T4" fmla="*/ 28 w 56"/>
                    <a:gd name="T5" fmla="*/ 57 h 57"/>
                    <a:gd name="T6" fmla="*/ 0 w 56"/>
                    <a:gd name="T7" fmla="*/ 28 h 57"/>
                    <a:gd name="T8" fmla="*/ 28 w 56"/>
                    <a:gd name="T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57">
                      <a:moveTo>
                        <a:pt x="28" y="0"/>
                      </a:moveTo>
                      <a:cubicBezTo>
                        <a:pt x="44" y="1"/>
                        <a:pt x="56" y="13"/>
                        <a:pt x="56" y="29"/>
                      </a:cubicBezTo>
                      <a:cubicBezTo>
                        <a:pt x="56" y="44"/>
                        <a:pt x="44" y="57"/>
                        <a:pt x="28" y="57"/>
                      </a:cubicBezTo>
                      <a:cubicBezTo>
                        <a:pt x="13" y="57"/>
                        <a:pt x="0" y="44"/>
                        <a:pt x="0" y="28"/>
                      </a:cubicBezTo>
                      <a:cubicBezTo>
                        <a:pt x="0" y="13"/>
                        <a:pt x="13" y="0"/>
                        <a:pt x="28" y="0"/>
                      </a:cubicBezTo>
                      <a:close/>
                    </a:path>
                  </a:pathLst>
                </a:custGeom>
                <a:solidFill>
                  <a:srgbClr val="D8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09" name="Freeform 142"/>
                <p:cNvSpPr>
                  <a:spLocks/>
                </p:cNvSpPr>
                <p:nvPr/>
              </p:nvSpPr>
              <p:spPr bwMode="auto">
                <a:xfrm>
                  <a:off x="5080959" y="3887342"/>
                  <a:ext cx="60065" cy="77643"/>
                </a:xfrm>
                <a:custGeom>
                  <a:avLst/>
                  <a:gdLst>
                    <a:gd name="T0" fmla="*/ 23 w 234"/>
                    <a:gd name="T1" fmla="*/ 1 h 304"/>
                    <a:gd name="T2" fmla="*/ 211 w 234"/>
                    <a:gd name="T3" fmla="*/ 0 h 304"/>
                    <a:gd name="T4" fmla="*/ 234 w 234"/>
                    <a:gd name="T5" fmla="*/ 23 h 304"/>
                    <a:gd name="T6" fmla="*/ 234 w 234"/>
                    <a:gd name="T7" fmla="*/ 279 h 304"/>
                    <a:gd name="T8" fmla="*/ 211 w 234"/>
                    <a:gd name="T9" fmla="*/ 302 h 304"/>
                    <a:gd name="T10" fmla="*/ 23 w 234"/>
                    <a:gd name="T11" fmla="*/ 303 h 304"/>
                    <a:gd name="T12" fmla="*/ 0 w 234"/>
                    <a:gd name="T13" fmla="*/ 280 h 304"/>
                    <a:gd name="T14" fmla="*/ 0 w 234"/>
                    <a:gd name="T15" fmla="*/ 25 h 304"/>
                    <a:gd name="T16" fmla="*/ 23 w 234"/>
                    <a:gd name="T17" fmla="*/ 1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4" h="304">
                      <a:moveTo>
                        <a:pt x="23" y="1"/>
                      </a:moveTo>
                      <a:lnTo>
                        <a:pt x="211" y="0"/>
                      </a:lnTo>
                      <a:cubicBezTo>
                        <a:pt x="224" y="0"/>
                        <a:pt x="234" y="11"/>
                        <a:pt x="234" y="23"/>
                      </a:cubicBezTo>
                      <a:lnTo>
                        <a:pt x="234" y="279"/>
                      </a:lnTo>
                      <a:cubicBezTo>
                        <a:pt x="234" y="292"/>
                        <a:pt x="223" y="302"/>
                        <a:pt x="211" y="302"/>
                      </a:cubicBezTo>
                      <a:lnTo>
                        <a:pt x="23" y="303"/>
                      </a:lnTo>
                      <a:cubicBezTo>
                        <a:pt x="10" y="304"/>
                        <a:pt x="0" y="293"/>
                        <a:pt x="0" y="280"/>
                      </a:cubicBezTo>
                      <a:lnTo>
                        <a:pt x="0" y="25"/>
                      </a:lnTo>
                      <a:cubicBezTo>
                        <a:pt x="0" y="12"/>
                        <a:pt x="10" y="1"/>
                        <a:pt x="23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0" name="Freeform 143"/>
                <p:cNvSpPr>
                  <a:spLocks/>
                </p:cNvSpPr>
                <p:nvPr/>
              </p:nvSpPr>
              <p:spPr bwMode="auto">
                <a:xfrm>
                  <a:off x="5082628" y="3974896"/>
                  <a:ext cx="38376" cy="11564"/>
                </a:xfrm>
                <a:custGeom>
                  <a:avLst/>
                  <a:gdLst>
                    <a:gd name="T0" fmla="*/ 0 w 147"/>
                    <a:gd name="T1" fmla="*/ 43 h 43"/>
                    <a:gd name="T2" fmla="*/ 147 w 147"/>
                    <a:gd name="T3" fmla="*/ 40 h 43"/>
                    <a:gd name="T4" fmla="*/ 147 w 147"/>
                    <a:gd name="T5" fmla="*/ 0 h 43"/>
                    <a:gd name="T6" fmla="*/ 0 w 147"/>
                    <a:gd name="T7" fmla="*/ 4 h 43"/>
                    <a:gd name="T8" fmla="*/ 0 w 147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43">
                      <a:moveTo>
                        <a:pt x="0" y="43"/>
                      </a:moveTo>
                      <a:lnTo>
                        <a:pt x="147" y="40"/>
                      </a:lnTo>
                      <a:lnTo>
                        <a:pt x="147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1" name="Freeform 144"/>
                <p:cNvSpPr>
                  <a:spLocks/>
                </p:cNvSpPr>
                <p:nvPr/>
              </p:nvSpPr>
              <p:spPr bwMode="auto">
                <a:xfrm>
                  <a:off x="4790644" y="3898906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40 h 43"/>
                    <a:gd name="T4" fmla="*/ 146 w 146"/>
                    <a:gd name="T5" fmla="*/ 0 h 43"/>
                    <a:gd name="T6" fmla="*/ 0 w 146"/>
                    <a:gd name="T7" fmla="*/ 4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40"/>
                      </a:lnTo>
                      <a:lnTo>
                        <a:pt x="146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2" name="Freeform 145"/>
                <p:cNvSpPr>
                  <a:spLocks/>
                </p:cNvSpPr>
                <p:nvPr/>
              </p:nvSpPr>
              <p:spPr bwMode="auto">
                <a:xfrm>
                  <a:off x="4790644" y="3926989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39 h 43"/>
                    <a:gd name="T4" fmla="*/ 146 w 146"/>
                    <a:gd name="T5" fmla="*/ 0 h 43"/>
                    <a:gd name="T6" fmla="*/ 0 w 146"/>
                    <a:gd name="T7" fmla="*/ 3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39"/>
                      </a:lnTo>
                      <a:lnTo>
                        <a:pt x="146" y="0"/>
                      </a:lnTo>
                      <a:lnTo>
                        <a:pt x="0" y="3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3" name="Freeform 146"/>
                <p:cNvSpPr>
                  <a:spLocks/>
                </p:cNvSpPr>
                <p:nvPr/>
              </p:nvSpPr>
              <p:spPr bwMode="auto">
                <a:xfrm>
                  <a:off x="4790644" y="3978200"/>
                  <a:ext cx="38376" cy="11564"/>
                </a:xfrm>
                <a:custGeom>
                  <a:avLst/>
                  <a:gdLst>
                    <a:gd name="T0" fmla="*/ 0 w 146"/>
                    <a:gd name="T1" fmla="*/ 43 h 43"/>
                    <a:gd name="T2" fmla="*/ 146 w 146"/>
                    <a:gd name="T3" fmla="*/ 39 h 43"/>
                    <a:gd name="T4" fmla="*/ 146 w 146"/>
                    <a:gd name="T5" fmla="*/ 0 h 43"/>
                    <a:gd name="T6" fmla="*/ 0 w 146"/>
                    <a:gd name="T7" fmla="*/ 4 h 43"/>
                    <a:gd name="T8" fmla="*/ 0 w 146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43">
                      <a:moveTo>
                        <a:pt x="0" y="43"/>
                      </a:moveTo>
                      <a:lnTo>
                        <a:pt x="146" y="39"/>
                      </a:lnTo>
                      <a:lnTo>
                        <a:pt x="146" y="0"/>
                      </a:lnTo>
                      <a:lnTo>
                        <a:pt x="0" y="4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4" name="Freeform 147"/>
                <p:cNvSpPr>
                  <a:spLocks/>
                </p:cNvSpPr>
                <p:nvPr/>
              </p:nvSpPr>
              <p:spPr bwMode="auto">
                <a:xfrm>
                  <a:off x="4852378" y="389890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100"/>
                        <a:pt x="35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5" name="Freeform 148"/>
                <p:cNvSpPr>
                  <a:spLocks/>
                </p:cNvSpPr>
                <p:nvPr/>
              </p:nvSpPr>
              <p:spPr bwMode="auto">
                <a:xfrm>
                  <a:off x="4850709" y="391212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3"/>
                        <a:pt x="0" y="17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6" name="Freeform 149"/>
                <p:cNvSpPr>
                  <a:spLocks/>
                </p:cNvSpPr>
                <p:nvPr/>
              </p:nvSpPr>
              <p:spPr bwMode="auto">
                <a:xfrm>
                  <a:off x="4872400" y="3898906"/>
                  <a:ext cx="8343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7" name="Freeform 150"/>
                <p:cNvSpPr>
                  <a:spLocks/>
                </p:cNvSpPr>
                <p:nvPr/>
              </p:nvSpPr>
              <p:spPr bwMode="auto">
                <a:xfrm>
                  <a:off x="4869063" y="391212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8" name="Freeform 151"/>
                <p:cNvSpPr>
                  <a:spLocks/>
                </p:cNvSpPr>
                <p:nvPr/>
              </p:nvSpPr>
              <p:spPr bwMode="auto">
                <a:xfrm>
                  <a:off x="4890753" y="389890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50"/>
                        <a:pt x="36" y="100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19" name="Freeform 152"/>
                <p:cNvSpPr>
                  <a:spLocks/>
                </p:cNvSpPr>
                <p:nvPr/>
              </p:nvSpPr>
              <p:spPr bwMode="auto">
                <a:xfrm>
                  <a:off x="4889085" y="3910469"/>
                  <a:ext cx="13348" cy="13216"/>
                </a:xfrm>
                <a:custGeom>
                  <a:avLst/>
                  <a:gdLst>
                    <a:gd name="T0" fmla="*/ 52 w 52"/>
                    <a:gd name="T1" fmla="*/ 0 h 49"/>
                    <a:gd name="T2" fmla="*/ 52 w 52"/>
                    <a:gd name="T3" fmla="*/ 49 h 49"/>
                    <a:gd name="T4" fmla="*/ 0 w 52"/>
                    <a:gd name="T5" fmla="*/ 49 h 49"/>
                    <a:gd name="T6" fmla="*/ 0 w 52"/>
                    <a:gd name="T7" fmla="*/ 0 h 49"/>
                    <a:gd name="T8" fmla="*/ 52 w 5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9">
                      <a:moveTo>
                        <a:pt x="52" y="0"/>
                      </a:moveTo>
                      <a:cubicBezTo>
                        <a:pt x="52" y="17"/>
                        <a:pt x="52" y="33"/>
                        <a:pt x="52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0" name="Freeform 153"/>
                <p:cNvSpPr>
                  <a:spLocks/>
                </p:cNvSpPr>
                <p:nvPr/>
              </p:nvSpPr>
              <p:spPr bwMode="auto">
                <a:xfrm>
                  <a:off x="4910775" y="389890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1" name="Freeform 154"/>
                <p:cNvSpPr>
                  <a:spLocks/>
                </p:cNvSpPr>
                <p:nvPr/>
              </p:nvSpPr>
              <p:spPr bwMode="auto">
                <a:xfrm>
                  <a:off x="4909107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9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2" name="Freeform 155"/>
                <p:cNvSpPr>
                  <a:spLocks/>
                </p:cNvSpPr>
                <p:nvPr/>
              </p:nvSpPr>
              <p:spPr bwMode="auto">
                <a:xfrm>
                  <a:off x="4930796" y="3897253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3" name="Freeform 156"/>
                <p:cNvSpPr>
                  <a:spLocks/>
                </p:cNvSpPr>
                <p:nvPr/>
              </p:nvSpPr>
              <p:spPr bwMode="auto">
                <a:xfrm>
                  <a:off x="4927459" y="3910469"/>
                  <a:ext cx="15017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4" name="Freeform 157"/>
                <p:cNvSpPr>
                  <a:spLocks/>
                </p:cNvSpPr>
                <p:nvPr/>
              </p:nvSpPr>
              <p:spPr bwMode="auto">
                <a:xfrm>
                  <a:off x="4950818" y="3897253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8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9"/>
                      </a:cubicBezTo>
                      <a:cubicBezTo>
                        <a:pt x="23" y="149"/>
                        <a:pt x="11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5" name="Freeform 158"/>
                <p:cNvSpPr>
                  <a:spLocks/>
                </p:cNvSpPr>
                <p:nvPr/>
              </p:nvSpPr>
              <p:spPr bwMode="auto">
                <a:xfrm>
                  <a:off x="4947481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6" name="Freeform 159"/>
                <p:cNvSpPr>
                  <a:spLocks/>
                </p:cNvSpPr>
                <p:nvPr/>
              </p:nvSpPr>
              <p:spPr bwMode="auto">
                <a:xfrm>
                  <a:off x="4969172" y="3897253"/>
                  <a:ext cx="10011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7" name="Freeform 160"/>
                <p:cNvSpPr>
                  <a:spLocks/>
                </p:cNvSpPr>
                <p:nvPr/>
              </p:nvSpPr>
              <p:spPr bwMode="auto">
                <a:xfrm>
                  <a:off x="4967503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8" name="Freeform 161"/>
                <p:cNvSpPr>
                  <a:spLocks/>
                </p:cNvSpPr>
                <p:nvPr/>
              </p:nvSpPr>
              <p:spPr bwMode="auto">
                <a:xfrm>
                  <a:off x="4989194" y="3897253"/>
                  <a:ext cx="8343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29" name="Freeform 162"/>
                <p:cNvSpPr>
                  <a:spLocks/>
                </p:cNvSpPr>
                <p:nvPr/>
              </p:nvSpPr>
              <p:spPr bwMode="auto">
                <a:xfrm>
                  <a:off x="4987525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0" name="Freeform 163"/>
                <p:cNvSpPr>
                  <a:spLocks/>
                </p:cNvSpPr>
                <p:nvPr/>
              </p:nvSpPr>
              <p:spPr bwMode="auto">
                <a:xfrm>
                  <a:off x="5009215" y="3897253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1" name="Freeform 164"/>
                <p:cNvSpPr>
                  <a:spLocks/>
                </p:cNvSpPr>
                <p:nvPr/>
              </p:nvSpPr>
              <p:spPr bwMode="auto">
                <a:xfrm>
                  <a:off x="5005878" y="3910469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2" name="Freeform 165"/>
                <p:cNvSpPr>
                  <a:spLocks/>
                </p:cNvSpPr>
                <p:nvPr/>
              </p:nvSpPr>
              <p:spPr bwMode="auto">
                <a:xfrm>
                  <a:off x="5027568" y="3897253"/>
                  <a:ext cx="10011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3" name="Freeform 166"/>
                <p:cNvSpPr>
                  <a:spLocks/>
                </p:cNvSpPr>
                <p:nvPr/>
              </p:nvSpPr>
              <p:spPr bwMode="auto">
                <a:xfrm>
                  <a:off x="5025900" y="3910469"/>
                  <a:ext cx="13348" cy="11564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4" name="Rectangle 167"/>
                <p:cNvSpPr>
                  <a:spLocks noChangeArrowheads="1"/>
                </p:cNvSpPr>
                <p:nvPr/>
              </p:nvSpPr>
              <p:spPr bwMode="auto">
                <a:xfrm>
                  <a:off x="5047590" y="3897253"/>
                  <a:ext cx="8343" cy="379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5" name="Rectangle 168"/>
                <p:cNvSpPr>
                  <a:spLocks noChangeArrowheads="1"/>
                </p:cNvSpPr>
                <p:nvPr/>
              </p:nvSpPr>
              <p:spPr bwMode="auto">
                <a:xfrm>
                  <a:off x="5045922" y="3910469"/>
                  <a:ext cx="13348" cy="1156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6" name="Freeform 169"/>
                <p:cNvSpPr>
                  <a:spLocks/>
                </p:cNvSpPr>
                <p:nvPr/>
              </p:nvSpPr>
              <p:spPr bwMode="auto">
                <a:xfrm>
                  <a:off x="4852378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100"/>
                        <a:pt x="35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7" name="Freeform 170"/>
                <p:cNvSpPr>
                  <a:spLocks/>
                </p:cNvSpPr>
                <p:nvPr/>
              </p:nvSpPr>
              <p:spPr bwMode="auto">
                <a:xfrm>
                  <a:off x="4850709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3"/>
                        <a:pt x="0" y="17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8" name="Freeform 171"/>
                <p:cNvSpPr>
                  <a:spLocks/>
                </p:cNvSpPr>
                <p:nvPr/>
              </p:nvSpPr>
              <p:spPr bwMode="auto">
                <a:xfrm>
                  <a:off x="4872400" y="3950116"/>
                  <a:ext cx="8343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39" name="Freeform 172"/>
                <p:cNvSpPr>
                  <a:spLocks/>
                </p:cNvSpPr>
                <p:nvPr/>
              </p:nvSpPr>
              <p:spPr bwMode="auto">
                <a:xfrm>
                  <a:off x="4869063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6" y="49"/>
                        <a:pt x="18" y="49"/>
                        <a:pt x="0" y="49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6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0" name="Freeform 173"/>
                <p:cNvSpPr>
                  <a:spLocks/>
                </p:cNvSpPr>
                <p:nvPr/>
              </p:nvSpPr>
              <p:spPr bwMode="auto">
                <a:xfrm>
                  <a:off x="4890753" y="395011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50"/>
                        <a:pt x="36" y="100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1" name="Freeform 174"/>
                <p:cNvSpPr>
                  <a:spLocks/>
                </p:cNvSpPr>
                <p:nvPr/>
              </p:nvSpPr>
              <p:spPr bwMode="auto">
                <a:xfrm>
                  <a:off x="4889085" y="3963332"/>
                  <a:ext cx="13348" cy="11564"/>
                </a:xfrm>
                <a:custGeom>
                  <a:avLst/>
                  <a:gdLst>
                    <a:gd name="T0" fmla="*/ 52 w 52"/>
                    <a:gd name="T1" fmla="*/ 0 h 49"/>
                    <a:gd name="T2" fmla="*/ 52 w 52"/>
                    <a:gd name="T3" fmla="*/ 49 h 49"/>
                    <a:gd name="T4" fmla="*/ 0 w 52"/>
                    <a:gd name="T5" fmla="*/ 49 h 49"/>
                    <a:gd name="T6" fmla="*/ 0 w 52"/>
                    <a:gd name="T7" fmla="*/ 0 h 49"/>
                    <a:gd name="T8" fmla="*/ 52 w 5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9">
                      <a:moveTo>
                        <a:pt x="52" y="0"/>
                      </a:moveTo>
                      <a:cubicBezTo>
                        <a:pt x="52" y="17"/>
                        <a:pt x="52" y="33"/>
                        <a:pt x="52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2" name="Freeform 175"/>
                <p:cNvSpPr>
                  <a:spLocks/>
                </p:cNvSpPr>
                <p:nvPr/>
              </p:nvSpPr>
              <p:spPr bwMode="auto">
                <a:xfrm>
                  <a:off x="4910775" y="3950116"/>
                  <a:ext cx="10011" cy="37996"/>
                </a:xfrm>
                <a:custGeom>
                  <a:avLst/>
                  <a:gdLst>
                    <a:gd name="T0" fmla="*/ 36 w 36"/>
                    <a:gd name="T1" fmla="*/ 0 h 149"/>
                    <a:gd name="T2" fmla="*/ 36 w 36"/>
                    <a:gd name="T3" fmla="*/ 149 h 149"/>
                    <a:gd name="T4" fmla="*/ 0 w 36"/>
                    <a:gd name="T5" fmla="*/ 149 h 149"/>
                    <a:gd name="T6" fmla="*/ 0 w 36"/>
                    <a:gd name="T7" fmla="*/ 0 h 149"/>
                    <a:gd name="T8" fmla="*/ 36 w 36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49">
                      <a:moveTo>
                        <a:pt x="36" y="0"/>
                      </a:moveTo>
                      <a:cubicBezTo>
                        <a:pt x="36" y="49"/>
                        <a:pt x="36" y="99"/>
                        <a:pt x="36" y="149"/>
                      </a:cubicBezTo>
                      <a:cubicBezTo>
                        <a:pt x="24" y="149"/>
                        <a:pt x="12" y="149"/>
                        <a:pt x="0" y="149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3" name="Freeform 176"/>
                <p:cNvSpPr>
                  <a:spLocks/>
                </p:cNvSpPr>
                <p:nvPr/>
              </p:nvSpPr>
              <p:spPr bwMode="auto">
                <a:xfrm>
                  <a:off x="4909107" y="3963332"/>
                  <a:ext cx="13348" cy="11564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9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4" name="Freeform 177"/>
                <p:cNvSpPr>
                  <a:spLocks/>
                </p:cNvSpPr>
                <p:nvPr/>
              </p:nvSpPr>
              <p:spPr bwMode="auto">
                <a:xfrm>
                  <a:off x="4930796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5" name="Freeform 178"/>
                <p:cNvSpPr>
                  <a:spLocks/>
                </p:cNvSpPr>
                <p:nvPr/>
              </p:nvSpPr>
              <p:spPr bwMode="auto">
                <a:xfrm>
                  <a:off x="4927459" y="3961680"/>
                  <a:ext cx="15017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7"/>
                        <a:pt x="53" y="33"/>
                        <a:pt x="53" y="49"/>
                      </a:cubicBezTo>
                      <a:cubicBezTo>
                        <a:pt x="35" y="49"/>
                        <a:pt x="17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6" name="Freeform 179"/>
                <p:cNvSpPr>
                  <a:spLocks/>
                </p:cNvSpPr>
                <p:nvPr/>
              </p:nvSpPr>
              <p:spPr bwMode="auto">
                <a:xfrm>
                  <a:off x="4950818" y="3950116"/>
                  <a:ext cx="8343" cy="37996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8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9"/>
                      </a:cubicBezTo>
                      <a:cubicBezTo>
                        <a:pt x="23" y="149"/>
                        <a:pt x="11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7" name="Freeform 180"/>
                <p:cNvSpPr>
                  <a:spLocks/>
                </p:cNvSpPr>
                <p:nvPr/>
              </p:nvSpPr>
              <p:spPr bwMode="auto">
                <a:xfrm>
                  <a:off x="4947481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8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9"/>
                      </a:cubicBezTo>
                      <a:cubicBezTo>
                        <a:pt x="35" y="49"/>
                        <a:pt x="17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7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8" name="Freeform 181"/>
                <p:cNvSpPr>
                  <a:spLocks/>
                </p:cNvSpPr>
                <p:nvPr/>
              </p:nvSpPr>
              <p:spPr bwMode="auto">
                <a:xfrm>
                  <a:off x="4969172" y="3948465"/>
                  <a:ext cx="10011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1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1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49" name="Freeform 182"/>
                <p:cNvSpPr>
                  <a:spLocks/>
                </p:cNvSpPr>
                <p:nvPr/>
              </p:nvSpPr>
              <p:spPr bwMode="auto">
                <a:xfrm>
                  <a:off x="4967503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0" name="Freeform 183"/>
                <p:cNvSpPr>
                  <a:spLocks/>
                </p:cNvSpPr>
                <p:nvPr/>
              </p:nvSpPr>
              <p:spPr bwMode="auto">
                <a:xfrm>
                  <a:off x="4989194" y="3948465"/>
                  <a:ext cx="8343" cy="39647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1" name="Freeform 184"/>
                <p:cNvSpPr>
                  <a:spLocks/>
                </p:cNvSpPr>
                <p:nvPr/>
              </p:nvSpPr>
              <p:spPr bwMode="auto">
                <a:xfrm>
                  <a:off x="4987525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2" name="Freeform 185"/>
                <p:cNvSpPr>
                  <a:spLocks/>
                </p:cNvSpPr>
                <p:nvPr/>
              </p:nvSpPr>
              <p:spPr bwMode="auto">
                <a:xfrm>
                  <a:off x="5009215" y="3948465"/>
                  <a:ext cx="8343" cy="39647"/>
                </a:xfrm>
                <a:custGeom>
                  <a:avLst/>
                  <a:gdLst>
                    <a:gd name="T0" fmla="*/ 35 w 35"/>
                    <a:gd name="T1" fmla="*/ 0 h 149"/>
                    <a:gd name="T2" fmla="*/ 35 w 35"/>
                    <a:gd name="T3" fmla="*/ 149 h 149"/>
                    <a:gd name="T4" fmla="*/ 0 w 35"/>
                    <a:gd name="T5" fmla="*/ 149 h 149"/>
                    <a:gd name="T6" fmla="*/ 0 w 35"/>
                    <a:gd name="T7" fmla="*/ 0 h 149"/>
                    <a:gd name="T8" fmla="*/ 35 w 35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9">
                      <a:moveTo>
                        <a:pt x="35" y="0"/>
                      </a:moveTo>
                      <a:cubicBezTo>
                        <a:pt x="35" y="50"/>
                        <a:pt x="35" y="99"/>
                        <a:pt x="35" y="149"/>
                      </a:cubicBezTo>
                      <a:cubicBezTo>
                        <a:pt x="23" y="149"/>
                        <a:pt x="12" y="149"/>
                        <a:pt x="0" y="149"/>
                      </a:cubicBezTo>
                      <a:cubicBezTo>
                        <a:pt x="0" y="99"/>
                        <a:pt x="0" y="50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3" name="Freeform 186"/>
                <p:cNvSpPr>
                  <a:spLocks/>
                </p:cNvSpPr>
                <p:nvPr/>
              </p:nvSpPr>
              <p:spPr bwMode="auto">
                <a:xfrm>
                  <a:off x="5005878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9"/>
                    <a:gd name="T2" fmla="*/ 53 w 53"/>
                    <a:gd name="T3" fmla="*/ 49 h 49"/>
                    <a:gd name="T4" fmla="*/ 0 w 53"/>
                    <a:gd name="T5" fmla="*/ 49 h 49"/>
                    <a:gd name="T6" fmla="*/ 0 w 53"/>
                    <a:gd name="T7" fmla="*/ 0 h 49"/>
                    <a:gd name="T8" fmla="*/ 53 w 53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9">
                      <a:moveTo>
                        <a:pt x="53" y="0"/>
                      </a:moveTo>
                      <a:cubicBezTo>
                        <a:pt x="53" y="16"/>
                        <a:pt x="53" y="33"/>
                        <a:pt x="53" y="49"/>
                      </a:cubicBezTo>
                      <a:cubicBezTo>
                        <a:pt x="35" y="49"/>
                        <a:pt x="18" y="49"/>
                        <a:pt x="0" y="49"/>
                      </a:cubicBezTo>
                      <a:cubicBezTo>
                        <a:pt x="0" y="33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4" name="Freeform 187"/>
                <p:cNvSpPr>
                  <a:spLocks/>
                </p:cNvSpPr>
                <p:nvPr/>
              </p:nvSpPr>
              <p:spPr bwMode="auto">
                <a:xfrm>
                  <a:off x="5027568" y="3948465"/>
                  <a:ext cx="10011" cy="37996"/>
                </a:xfrm>
                <a:custGeom>
                  <a:avLst/>
                  <a:gdLst>
                    <a:gd name="T0" fmla="*/ 35 w 35"/>
                    <a:gd name="T1" fmla="*/ 0 h 148"/>
                    <a:gd name="T2" fmla="*/ 35 w 35"/>
                    <a:gd name="T3" fmla="*/ 148 h 148"/>
                    <a:gd name="T4" fmla="*/ 0 w 35"/>
                    <a:gd name="T5" fmla="*/ 148 h 148"/>
                    <a:gd name="T6" fmla="*/ 0 w 35"/>
                    <a:gd name="T7" fmla="*/ 0 h 148"/>
                    <a:gd name="T8" fmla="*/ 35 w 35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148">
                      <a:moveTo>
                        <a:pt x="35" y="0"/>
                      </a:moveTo>
                      <a:cubicBezTo>
                        <a:pt x="35" y="49"/>
                        <a:pt x="35" y="99"/>
                        <a:pt x="35" y="148"/>
                      </a:cubicBezTo>
                      <a:cubicBezTo>
                        <a:pt x="23" y="148"/>
                        <a:pt x="12" y="148"/>
                        <a:pt x="0" y="148"/>
                      </a:cubicBezTo>
                      <a:cubicBezTo>
                        <a:pt x="0" y="99"/>
                        <a:pt x="0" y="49"/>
                        <a:pt x="0" y="0"/>
                      </a:cubicBezTo>
                      <a:cubicBezTo>
                        <a:pt x="12" y="0"/>
                        <a:pt x="23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5" name="Freeform 188"/>
                <p:cNvSpPr>
                  <a:spLocks/>
                </p:cNvSpPr>
                <p:nvPr/>
              </p:nvSpPr>
              <p:spPr bwMode="auto">
                <a:xfrm>
                  <a:off x="5025900" y="3961680"/>
                  <a:ext cx="13348" cy="13216"/>
                </a:xfrm>
                <a:custGeom>
                  <a:avLst/>
                  <a:gdLst>
                    <a:gd name="T0" fmla="*/ 53 w 53"/>
                    <a:gd name="T1" fmla="*/ 0 h 48"/>
                    <a:gd name="T2" fmla="*/ 53 w 53"/>
                    <a:gd name="T3" fmla="*/ 48 h 48"/>
                    <a:gd name="T4" fmla="*/ 0 w 53"/>
                    <a:gd name="T5" fmla="*/ 48 h 48"/>
                    <a:gd name="T6" fmla="*/ 0 w 53"/>
                    <a:gd name="T7" fmla="*/ 0 h 48"/>
                    <a:gd name="T8" fmla="*/ 53 w 53"/>
                    <a:gd name="T9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8">
                      <a:moveTo>
                        <a:pt x="53" y="0"/>
                      </a:moveTo>
                      <a:cubicBezTo>
                        <a:pt x="53" y="16"/>
                        <a:pt x="53" y="32"/>
                        <a:pt x="53" y="48"/>
                      </a:cubicBezTo>
                      <a:cubicBezTo>
                        <a:pt x="35" y="48"/>
                        <a:pt x="18" y="48"/>
                        <a:pt x="0" y="48"/>
                      </a:cubicBezTo>
                      <a:cubicBezTo>
                        <a:pt x="0" y="32"/>
                        <a:pt x="0" y="16"/>
                        <a:pt x="0" y="0"/>
                      </a:cubicBezTo>
                      <a:cubicBezTo>
                        <a:pt x="18" y="0"/>
                        <a:pt x="35" y="0"/>
                        <a:pt x="5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6" name="Rectangle 189"/>
                <p:cNvSpPr>
                  <a:spLocks noChangeArrowheads="1"/>
                </p:cNvSpPr>
                <p:nvPr/>
              </p:nvSpPr>
              <p:spPr bwMode="auto">
                <a:xfrm>
                  <a:off x="5047590" y="3948465"/>
                  <a:ext cx="8343" cy="379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7" name="Rectangle 190"/>
                <p:cNvSpPr>
                  <a:spLocks noChangeArrowheads="1"/>
                </p:cNvSpPr>
                <p:nvPr/>
              </p:nvSpPr>
              <p:spPr bwMode="auto">
                <a:xfrm>
                  <a:off x="5045922" y="3961680"/>
                  <a:ext cx="13348" cy="13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8" name="Freeform 191"/>
                <p:cNvSpPr>
                  <a:spLocks/>
                </p:cNvSpPr>
                <p:nvPr/>
              </p:nvSpPr>
              <p:spPr bwMode="auto">
                <a:xfrm>
                  <a:off x="5055933" y="3898906"/>
                  <a:ext cx="26696" cy="84250"/>
                </a:xfrm>
                <a:custGeom>
                  <a:avLst/>
                  <a:gdLst>
                    <a:gd name="T0" fmla="*/ 0 w 102"/>
                    <a:gd name="T1" fmla="*/ 4 h 325"/>
                    <a:gd name="T2" fmla="*/ 34 w 102"/>
                    <a:gd name="T3" fmla="*/ 1 h 325"/>
                    <a:gd name="T4" fmla="*/ 45 w 102"/>
                    <a:gd name="T5" fmla="*/ 0 h 325"/>
                    <a:gd name="T6" fmla="*/ 45 w 102"/>
                    <a:gd name="T7" fmla="*/ 11 h 325"/>
                    <a:gd name="T8" fmla="*/ 45 w 102"/>
                    <a:gd name="T9" fmla="*/ 305 h 325"/>
                    <a:gd name="T10" fmla="*/ 102 w 102"/>
                    <a:gd name="T11" fmla="*/ 305 h 325"/>
                    <a:gd name="T12" fmla="*/ 102 w 102"/>
                    <a:gd name="T13" fmla="*/ 325 h 325"/>
                    <a:gd name="T14" fmla="*/ 35 w 102"/>
                    <a:gd name="T15" fmla="*/ 325 h 325"/>
                    <a:gd name="T16" fmla="*/ 25 w 102"/>
                    <a:gd name="T17" fmla="*/ 325 h 325"/>
                    <a:gd name="T18" fmla="*/ 25 w 102"/>
                    <a:gd name="T19" fmla="*/ 315 h 325"/>
                    <a:gd name="T20" fmla="*/ 25 w 102"/>
                    <a:gd name="T21" fmla="*/ 22 h 325"/>
                    <a:gd name="T22" fmla="*/ 2 w 102"/>
                    <a:gd name="T23" fmla="*/ 24 h 325"/>
                    <a:gd name="T24" fmla="*/ 0 w 102"/>
                    <a:gd name="T25" fmla="*/ 4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2" h="325">
                      <a:moveTo>
                        <a:pt x="0" y="4"/>
                      </a:moveTo>
                      <a:lnTo>
                        <a:pt x="34" y="1"/>
                      </a:lnTo>
                      <a:lnTo>
                        <a:pt x="45" y="0"/>
                      </a:lnTo>
                      <a:lnTo>
                        <a:pt x="45" y="11"/>
                      </a:lnTo>
                      <a:lnTo>
                        <a:pt x="45" y="305"/>
                      </a:lnTo>
                      <a:lnTo>
                        <a:pt x="102" y="305"/>
                      </a:lnTo>
                      <a:lnTo>
                        <a:pt x="102" y="325"/>
                      </a:lnTo>
                      <a:lnTo>
                        <a:pt x="35" y="325"/>
                      </a:lnTo>
                      <a:lnTo>
                        <a:pt x="25" y="325"/>
                      </a:lnTo>
                      <a:lnTo>
                        <a:pt x="25" y="315"/>
                      </a:lnTo>
                      <a:lnTo>
                        <a:pt x="25" y="22"/>
                      </a:lnTo>
                      <a:lnTo>
                        <a:pt x="2" y="2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59" name="Freeform 192"/>
                <p:cNvSpPr>
                  <a:spLocks/>
                </p:cNvSpPr>
                <p:nvPr/>
              </p:nvSpPr>
              <p:spPr bwMode="auto">
                <a:xfrm>
                  <a:off x="4825683" y="3898906"/>
                  <a:ext cx="26696" cy="87554"/>
                </a:xfrm>
                <a:custGeom>
                  <a:avLst/>
                  <a:gdLst>
                    <a:gd name="T0" fmla="*/ 102 w 102"/>
                    <a:gd name="T1" fmla="*/ 20 h 336"/>
                    <a:gd name="T2" fmla="*/ 77 w 102"/>
                    <a:gd name="T3" fmla="*/ 22 h 336"/>
                    <a:gd name="T4" fmla="*/ 77 w 102"/>
                    <a:gd name="T5" fmla="*/ 326 h 336"/>
                    <a:gd name="T6" fmla="*/ 77 w 102"/>
                    <a:gd name="T7" fmla="*/ 336 h 336"/>
                    <a:gd name="T8" fmla="*/ 68 w 102"/>
                    <a:gd name="T9" fmla="*/ 336 h 336"/>
                    <a:gd name="T10" fmla="*/ 1 w 102"/>
                    <a:gd name="T11" fmla="*/ 336 h 336"/>
                    <a:gd name="T12" fmla="*/ 0 w 102"/>
                    <a:gd name="T13" fmla="*/ 316 h 336"/>
                    <a:gd name="T14" fmla="*/ 57 w 102"/>
                    <a:gd name="T15" fmla="*/ 316 h 336"/>
                    <a:gd name="T16" fmla="*/ 57 w 102"/>
                    <a:gd name="T17" fmla="*/ 12 h 336"/>
                    <a:gd name="T18" fmla="*/ 57 w 102"/>
                    <a:gd name="T19" fmla="*/ 2 h 336"/>
                    <a:gd name="T20" fmla="*/ 67 w 102"/>
                    <a:gd name="T21" fmla="*/ 2 h 336"/>
                    <a:gd name="T22" fmla="*/ 100 w 102"/>
                    <a:gd name="T23" fmla="*/ 0 h 336"/>
                    <a:gd name="T24" fmla="*/ 102 w 102"/>
                    <a:gd name="T25" fmla="*/ 20 h 3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2" h="336">
                      <a:moveTo>
                        <a:pt x="102" y="20"/>
                      </a:moveTo>
                      <a:lnTo>
                        <a:pt x="77" y="22"/>
                      </a:lnTo>
                      <a:lnTo>
                        <a:pt x="77" y="326"/>
                      </a:lnTo>
                      <a:lnTo>
                        <a:pt x="77" y="336"/>
                      </a:lnTo>
                      <a:lnTo>
                        <a:pt x="68" y="336"/>
                      </a:lnTo>
                      <a:lnTo>
                        <a:pt x="1" y="336"/>
                      </a:lnTo>
                      <a:lnTo>
                        <a:pt x="0" y="316"/>
                      </a:lnTo>
                      <a:lnTo>
                        <a:pt x="57" y="316"/>
                      </a:lnTo>
                      <a:lnTo>
                        <a:pt x="57" y="12"/>
                      </a:lnTo>
                      <a:lnTo>
                        <a:pt x="57" y="2"/>
                      </a:lnTo>
                      <a:lnTo>
                        <a:pt x="67" y="2"/>
                      </a:lnTo>
                      <a:lnTo>
                        <a:pt x="100" y="0"/>
                      </a:lnTo>
                      <a:lnTo>
                        <a:pt x="102" y="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0" name="Freeform 195"/>
                <p:cNvSpPr>
                  <a:spLocks/>
                </p:cNvSpPr>
                <p:nvPr/>
              </p:nvSpPr>
              <p:spPr bwMode="auto">
                <a:xfrm>
                  <a:off x="5741677" y="3897253"/>
                  <a:ext cx="36707" cy="46255"/>
                </a:xfrm>
                <a:custGeom>
                  <a:avLst/>
                  <a:gdLst>
                    <a:gd name="T0" fmla="*/ 140 w 140"/>
                    <a:gd name="T1" fmla="*/ 177 h 180"/>
                    <a:gd name="T2" fmla="*/ 0 w 140"/>
                    <a:gd name="T3" fmla="*/ 180 h 180"/>
                    <a:gd name="T4" fmla="*/ 0 w 140"/>
                    <a:gd name="T5" fmla="*/ 80 h 180"/>
                    <a:gd name="T6" fmla="*/ 38 w 140"/>
                    <a:gd name="T7" fmla="*/ 79 h 180"/>
                    <a:gd name="T8" fmla="*/ 38 w 140"/>
                    <a:gd name="T9" fmla="*/ 45 h 180"/>
                    <a:gd name="T10" fmla="*/ 54 w 140"/>
                    <a:gd name="T11" fmla="*/ 45 h 180"/>
                    <a:gd name="T12" fmla="*/ 54 w 140"/>
                    <a:gd name="T13" fmla="*/ 1 h 180"/>
                    <a:gd name="T14" fmla="*/ 86 w 140"/>
                    <a:gd name="T15" fmla="*/ 0 h 180"/>
                    <a:gd name="T16" fmla="*/ 86 w 140"/>
                    <a:gd name="T17" fmla="*/ 44 h 180"/>
                    <a:gd name="T18" fmla="*/ 101 w 140"/>
                    <a:gd name="T19" fmla="*/ 44 h 180"/>
                    <a:gd name="T20" fmla="*/ 101 w 140"/>
                    <a:gd name="T21" fmla="*/ 77 h 180"/>
                    <a:gd name="T22" fmla="*/ 140 w 140"/>
                    <a:gd name="T23" fmla="*/ 76 h 180"/>
                    <a:gd name="T24" fmla="*/ 140 w 140"/>
                    <a:gd name="T25" fmla="*/ 177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140" y="177"/>
                      </a:moveTo>
                      <a:lnTo>
                        <a:pt x="0" y="180"/>
                      </a:lnTo>
                      <a:lnTo>
                        <a:pt x="0" y="80"/>
                      </a:lnTo>
                      <a:lnTo>
                        <a:pt x="38" y="79"/>
                      </a:lnTo>
                      <a:lnTo>
                        <a:pt x="38" y="45"/>
                      </a:lnTo>
                      <a:lnTo>
                        <a:pt x="54" y="45"/>
                      </a:lnTo>
                      <a:lnTo>
                        <a:pt x="54" y="1"/>
                      </a:lnTo>
                      <a:lnTo>
                        <a:pt x="86" y="0"/>
                      </a:lnTo>
                      <a:lnTo>
                        <a:pt x="86" y="44"/>
                      </a:lnTo>
                      <a:lnTo>
                        <a:pt x="101" y="44"/>
                      </a:lnTo>
                      <a:lnTo>
                        <a:pt x="101" y="77"/>
                      </a:lnTo>
                      <a:lnTo>
                        <a:pt x="140" y="76"/>
                      </a:lnTo>
                      <a:lnTo>
                        <a:pt x="140" y="177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1" name="Freeform 196"/>
                <p:cNvSpPr>
                  <a:spLocks/>
                </p:cNvSpPr>
                <p:nvPr/>
              </p:nvSpPr>
              <p:spPr bwMode="auto">
                <a:xfrm>
                  <a:off x="5741677" y="3976547"/>
                  <a:ext cx="36707" cy="47907"/>
                </a:xfrm>
                <a:custGeom>
                  <a:avLst/>
                  <a:gdLst>
                    <a:gd name="T0" fmla="*/ 0 w 140"/>
                    <a:gd name="T1" fmla="*/ 3 h 180"/>
                    <a:gd name="T2" fmla="*/ 140 w 140"/>
                    <a:gd name="T3" fmla="*/ 0 h 180"/>
                    <a:gd name="T4" fmla="*/ 140 w 140"/>
                    <a:gd name="T5" fmla="*/ 100 h 180"/>
                    <a:gd name="T6" fmla="*/ 101 w 140"/>
                    <a:gd name="T7" fmla="*/ 101 h 180"/>
                    <a:gd name="T8" fmla="*/ 101 w 140"/>
                    <a:gd name="T9" fmla="*/ 135 h 180"/>
                    <a:gd name="T10" fmla="*/ 86 w 140"/>
                    <a:gd name="T11" fmla="*/ 135 h 180"/>
                    <a:gd name="T12" fmla="*/ 86 w 140"/>
                    <a:gd name="T13" fmla="*/ 179 h 180"/>
                    <a:gd name="T14" fmla="*/ 54 w 140"/>
                    <a:gd name="T15" fmla="*/ 180 h 180"/>
                    <a:gd name="T16" fmla="*/ 54 w 140"/>
                    <a:gd name="T17" fmla="*/ 136 h 180"/>
                    <a:gd name="T18" fmla="*/ 38 w 140"/>
                    <a:gd name="T19" fmla="*/ 136 h 180"/>
                    <a:gd name="T20" fmla="*/ 38 w 140"/>
                    <a:gd name="T21" fmla="*/ 103 h 180"/>
                    <a:gd name="T22" fmla="*/ 0 w 140"/>
                    <a:gd name="T23" fmla="*/ 104 h 180"/>
                    <a:gd name="T24" fmla="*/ 0 w 140"/>
                    <a:gd name="T25" fmla="*/ 3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0" h="180">
                      <a:moveTo>
                        <a:pt x="0" y="3"/>
                      </a:moveTo>
                      <a:lnTo>
                        <a:pt x="140" y="0"/>
                      </a:lnTo>
                      <a:lnTo>
                        <a:pt x="140" y="100"/>
                      </a:lnTo>
                      <a:lnTo>
                        <a:pt x="101" y="101"/>
                      </a:lnTo>
                      <a:lnTo>
                        <a:pt x="101" y="135"/>
                      </a:lnTo>
                      <a:lnTo>
                        <a:pt x="86" y="135"/>
                      </a:lnTo>
                      <a:lnTo>
                        <a:pt x="86" y="179"/>
                      </a:lnTo>
                      <a:lnTo>
                        <a:pt x="54" y="180"/>
                      </a:lnTo>
                      <a:lnTo>
                        <a:pt x="54" y="136"/>
                      </a:lnTo>
                      <a:lnTo>
                        <a:pt x="38" y="136"/>
                      </a:lnTo>
                      <a:lnTo>
                        <a:pt x="38" y="103"/>
                      </a:lnTo>
                      <a:lnTo>
                        <a:pt x="0" y="10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462" name="Freeform 197"/>
                <p:cNvSpPr>
                  <a:spLocks/>
                </p:cNvSpPr>
                <p:nvPr/>
              </p:nvSpPr>
              <p:spPr bwMode="auto">
                <a:xfrm>
                  <a:off x="5090970" y="3897253"/>
                  <a:ext cx="36707" cy="57819"/>
                </a:xfrm>
                <a:custGeom>
                  <a:avLst/>
                  <a:gdLst>
                    <a:gd name="T0" fmla="*/ 146 w 146"/>
                    <a:gd name="T1" fmla="*/ 215 h 219"/>
                    <a:gd name="T2" fmla="*/ 0 w 146"/>
                    <a:gd name="T3" fmla="*/ 219 h 219"/>
                    <a:gd name="T4" fmla="*/ 0 w 146"/>
                    <a:gd name="T5" fmla="*/ 83 h 219"/>
                    <a:gd name="T6" fmla="*/ 40 w 146"/>
                    <a:gd name="T7" fmla="*/ 82 h 219"/>
                    <a:gd name="T8" fmla="*/ 40 w 146"/>
                    <a:gd name="T9" fmla="*/ 47 h 219"/>
                    <a:gd name="T10" fmla="*/ 56 w 146"/>
                    <a:gd name="T11" fmla="*/ 47 h 219"/>
                    <a:gd name="T12" fmla="*/ 56 w 146"/>
                    <a:gd name="T13" fmla="*/ 1 h 219"/>
                    <a:gd name="T14" fmla="*/ 90 w 146"/>
                    <a:gd name="T15" fmla="*/ 0 h 219"/>
                    <a:gd name="T16" fmla="*/ 90 w 146"/>
                    <a:gd name="T17" fmla="*/ 46 h 219"/>
                    <a:gd name="T18" fmla="*/ 106 w 146"/>
                    <a:gd name="T19" fmla="*/ 46 h 219"/>
                    <a:gd name="T20" fmla="*/ 106 w 146"/>
                    <a:gd name="T21" fmla="*/ 81 h 219"/>
                    <a:gd name="T22" fmla="*/ 146 w 146"/>
                    <a:gd name="T23" fmla="*/ 80 h 219"/>
                    <a:gd name="T24" fmla="*/ 146 w 146"/>
                    <a:gd name="T25" fmla="*/ 215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6" h="219">
                      <a:moveTo>
                        <a:pt x="146" y="215"/>
                      </a:moveTo>
                      <a:lnTo>
                        <a:pt x="0" y="219"/>
                      </a:lnTo>
                      <a:lnTo>
                        <a:pt x="0" y="83"/>
                      </a:lnTo>
                      <a:lnTo>
                        <a:pt x="40" y="82"/>
                      </a:lnTo>
                      <a:lnTo>
                        <a:pt x="40" y="47"/>
                      </a:lnTo>
                      <a:lnTo>
                        <a:pt x="56" y="47"/>
                      </a:lnTo>
                      <a:lnTo>
                        <a:pt x="56" y="1"/>
                      </a:lnTo>
                      <a:lnTo>
                        <a:pt x="90" y="0"/>
                      </a:lnTo>
                      <a:lnTo>
                        <a:pt x="90" y="46"/>
                      </a:lnTo>
                      <a:lnTo>
                        <a:pt x="106" y="46"/>
                      </a:lnTo>
                      <a:lnTo>
                        <a:pt x="106" y="81"/>
                      </a:lnTo>
                      <a:lnTo>
                        <a:pt x="146" y="80"/>
                      </a:lnTo>
                      <a:lnTo>
                        <a:pt x="146" y="215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sp>
            <p:nvSpPr>
              <p:cNvPr id="342" name="Freeform 229"/>
              <p:cNvSpPr>
                <a:spLocks/>
              </p:cNvSpPr>
              <p:nvPr/>
            </p:nvSpPr>
            <p:spPr bwMode="auto">
              <a:xfrm>
                <a:off x="4545531" y="4074867"/>
                <a:ext cx="54605" cy="117139"/>
              </a:xfrm>
              <a:custGeom>
                <a:avLst/>
                <a:gdLst>
                  <a:gd name="T0" fmla="*/ 23 w 234"/>
                  <a:gd name="T1" fmla="*/ 4 h 497"/>
                  <a:gd name="T2" fmla="*/ 211 w 234"/>
                  <a:gd name="T3" fmla="*/ 0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2 h 497"/>
                  <a:gd name="T10" fmla="*/ 23 w 234"/>
                  <a:gd name="T11" fmla="*/ 496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4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3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1"/>
                      <a:pt x="223" y="492"/>
                      <a:pt x="211" y="492"/>
                    </a:cubicBezTo>
                    <a:lnTo>
                      <a:pt x="23" y="496"/>
                    </a:lnTo>
                    <a:cubicBezTo>
                      <a:pt x="10" y="497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3" name="Freeform 230"/>
              <p:cNvSpPr>
                <a:spLocks/>
              </p:cNvSpPr>
              <p:nvPr/>
            </p:nvSpPr>
            <p:spPr bwMode="auto">
              <a:xfrm>
                <a:off x="4550081" y="4192006"/>
                <a:ext cx="45504" cy="15018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1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5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5" y="0"/>
                      <a:pt x="177" y="1"/>
                    </a:cubicBezTo>
                    <a:lnTo>
                      <a:pt x="16" y="4"/>
                    </a:lnTo>
                    <a:cubicBezTo>
                      <a:pt x="7" y="4"/>
                      <a:pt x="0" y="12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4" name="Freeform 231"/>
              <p:cNvSpPr>
                <a:spLocks/>
              </p:cNvSpPr>
              <p:nvPr/>
            </p:nvSpPr>
            <p:spPr bwMode="auto">
              <a:xfrm>
                <a:off x="4544014" y="4055343"/>
                <a:ext cx="56122" cy="15018"/>
              </a:xfrm>
              <a:custGeom>
                <a:avLst/>
                <a:gdLst>
                  <a:gd name="T0" fmla="*/ 15 w 241"/>
                  <a:gd name="T1" fmla="*/ 69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5 h 70"/>
                  <a:gd name="T8" fmla="*/ 225 w 241"/>
                  <a:gd name="T9" fmla="*/ 0 h 70"/>
                  <a:gd name="T10" fmla="*/ 15 w 241"/>
                  <a:gd name="T11" fmla="*/ 5 h 70"/>
                  <a:gd name="T12" fmla="*/ 0 w 241"/>
                  <a:gd name="T13" fmla="*/ 21 h 70"/>
                  <a:gd name="T14" fmla="*/ 0 w 241"/>
                  <a:gd name="T15" fmla="*/ 54 h 70"/>
                  <a:gd name="T16" fmla="*/ 15 w 241"/>
                  <a:gd name="T17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5" y="69"/>
                    </a:moveTo>
                    <a:lnTo>
                      <a:pt x="225" y="65"/>
                    </a:lnTo>
                    <a:cubicBezTo>
                      <a:pt x="234" y="65"/>
                      <a:pt x="241" y="57"/>
                      <a:pt x="241" y="49"/>
                    </a:cubicBezTo>
                    <a:lnTo>
                      <a:pt x="241" y="15"/>
                    </a:lnTo>
                    <a:cubicBezTo>
                      <a:pt x="241" y="7"/>
                      <a:pt x="234" y="0"/>
                      <a:pt x="225" y="0"/>
                    </a:cubicBezTo>
                    <a:lnTo>
                      <a:pt x="15" y="5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5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5" name="Freeform 232"/>
              <p:cNvSpPr>
                <a:spLocks/>
              </p:cNvSpPr>
              <p:nvPr/>
            </p:nvSpPr>
            <p:spPr bwMode="auto">
              <a:xfrm>
                <a:off x="4630472" y="4074867"/>
                <a:ext cx="54605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9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3" y="0"/>
                      <a:pt x="234" y="11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3" y="493"/>
                      <a:pt x="211" y="493"/>
                    </a:cubicBezTo>
                    <a:lnTo>
                      <a:pt x="23" y="497"/>
                    </a:lnTo>
                    <a:cubicBezTo>
                      <a:pt x="10" y="497"/>
                      <a:pt x="0" y="487"/>
                      <a:pt x="0" y="474"/>
                    </a:cubicBezTo>
                    <a:lnTo>
                      <a:pt x="0" y="29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6" name="Freeform 233"/>
              <p:cNvSpPr>
                <a:spLocks/>
              </p:cNvSpPr>
              <p:nvPr/>
            </p:nvSpPr>
            <p:spPr bwMode="auto">
              <a:xfrm>
                <a:off x="4635022" y="4192006"/>
                <a:ext cx="45504" cy="16520"/>
              </a:xfrm>
              <a:custGeom>
                <a:avLst/>
                <a:gdLst>
                  <a:gd name="T0" fmla="*/ 16 w 193"/>
                  <a:gd name="T1" fmla="*/ 69 h 69"/>
                  <a:gd name="T2" fmla="*/ 177 w 193"/>
                  <a:gd name="T3" fmla="*/ 65 h 69"/>
                  <a:gd name="T4" fmla="*/ 193 w 193"/>
                  <a:gd name="T5" fmla="*/ 49 h 69"/>
                  <a:gd name="T6" fmla="*/ 193 w 193"/>
                  <a:gd name="T7" fmla="*/ 16 h 69"/>
                  <a:gd name="T8" fmla="*/ 177 w 193"/>
                  <a:gd name="T9" fmla="*/ 0 h 69"/>
                  <a:gd name="T10" fmla="*/ 16 w 193"/>
                  <a:gd name="T11" fmla="*/ 4 h 69"/>
                  <a:gd name="T12" fmla="*/ 0 w 193"/>
                  <a:gd name="T13" fmla="*/ 20 h 69"/>
                  <a:gd name="T14" fmla="*/ 0 w 193"/>
                  <a:gd name="T15" fmla="*/ 53 h 69"/>
                  <a:gd name="T16" fmla="*/ 16 w 193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69">
                    <a:moveTo>
                      <a:pt x="16" y="69"/>
                    </a:moveTo>
                    <a:lnTo>
                      <a:pt x="177" y="65"/>
                    </a:lnTo>
                    <a:cubicBezTo>
                      <a:pt x="186" y="65"/>
                      <a:pt x="193" y="58"/>
                      <a:pt x="193" y="49"/>
                    </a:cubicBezTo>
                    <a:lnTo>
                      <a:pt x="193" y="16"/>
                    </a:lnTo>
                    <a:cubicBezTo>
                      <a:pt x="193" y="7"/>
                      <a:pt x="186" y="0"/>
                      <a:pt x="177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7" name="Freeform 234"/>
              <p:cNvSpPr>
                <a:spLocks/>
              </p:cNvSpPr>
              <p:nvPr/>
            </p:nvSpPr>
            <p:spPr bwMode="auto">
              <a:xfrm>
                <a:off x="4628955" y="4055343"/>
                <a:ext cx="56122" cy="16520"/>
              </a:xfrm>
              <a:custGeom>
                <a:avLst/>
                <a:gdLst>
                  <a:gd name="T0" fmla="*/ 16 w 241"/>
                  <a:gd name="T1" fmla="*/ 70 h 70"/>
                  <a:gd name="T2" fmla="*/ 225 w 241"/>
                  <a:gd name="T3" fmla="*/ 65 h 70"/>
                  <a:gd name="T4" fmla="*/ 241 w 241"/>
                  <a:gd name="T5" fmla="*/ 49 h 70"/>
                  <a:gd name="T6" fmla="*/ 241 w 241"/>
                  <a:gd name="T7" fmla="*/ 16 h 70"/>
                  <a:gd name="T8" fmla="*/ 225 w 241"/>
                  <a:gd name="T9" fmla="*/ 1 h 70"/>
                  <a:gd name="T10" fmla="*/ 16 w 241"/>
                  <a:gd name="T11" fmla="*/ 5 h 70"/>
                  <a:gd name="T12" fmla="*/ 0 w 241"/>
                  <a:gd name="T13" fmla="*/ 21 h 70"/>
                  <a:gd name="T14" fmla="*/ 0 w 241"/>
                  <a:gd name="T15" fmla="*/ 55 h 70"/>
                  <a:gd name="T16" fmla="*/ 16 w 241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1" h="70">
                    <a:moveTo>
                      <a:pt x="16" y="70"/>
                    </a:moveTo>
                    <a:lnTo>
                      <a:pt x="225" y="65"/>
                    </a:lnTo>
                    <a:cubicBezTo>
                      <a:pt x="234" y="65"/>
                      <a:pt x="241" y="58"/>
                      <a:pt x="241" y="49"/>
                    </a:cubicBezTo>
                    <a:lnTo>
                      <a:pt x="241" y="16"/>
                    </a:lnTo>
                    <a:cubicBezTo>
                      <a:pt x="241" y="7"/>
                      <a:pt x="234" y="0"/>
                      <a:pt x="225" y="1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5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8" name="Freeform 235"/>
              <p:cNvSpPr>
                <a:spLocks/>
              </p:cNvSpPr>
              <p:nvPr/>
            </p:nvSpPr>
            <p:spPr bwMode="auto">
              <a:xfrm>
                <a:off x="4733615" y="4077871"/>
                <a:ext cx="56122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2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3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2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1" y="496"/>
                      <a:pt x="0" y="486"/>
                      <a:pt x="0" y="473"/>
                    </a:cubicBezTo>
                    <a:lnTo>
                      <a:pt x="0" y="28"/>
                    </a:lnTo>
                    <a:cubicBezTo>
                      <a:pt x="0" y="15"/>
                      <a:pt x="11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9" name="Freeform 236"/>
              <p:cNvSpPr>
                <a:spLocks/>
              </p:cNvSpPr>
              <p:nvPr/>
            </p:nvSpPr>
            <p:spPr bwMode="auto">
              <a:xfrm>
                <a:off x="4738165" y="4193508"/>
                <a:ext cx="45504" cy="16520"/>
              </a:xfrm>
              <a:custGeom>
                <a:avLst/>
                <a:gdLst>
                  <a:gd name="T0" fmla="*/ 16 w 192"/>
                  <a:gd name="T1" fmla="*/ 69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9"/>
                    </a:moveTo>
                    <a:lnTo>
                      <a:pt x="176" y="65"/>
                    </a:lnTo>
                    <a:cubicBezTo>
                      <a:pt x="185" y="65"/>
                      <a:pt x="192" y="58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0" name="Freeform 237"/>
              <p:cNvSpPr>
                <a:spLocks/>
              </p:cNvSpPr>
              <p:nvPr/>
            </p:nvSpPr>
            <p:spPr bwMode="auto">
              <a:xfrm>
                <a:off x="4732098" y="4056846"/>
                <a:ext cx="57638" cy="16520"/>
              </a:xfrm>
              <a:custGeom>
                <a:avLst/>
                <a:gdLst>
                  <a:gd name="T0" fmla="*/ 16 w 242"/>
                  <a:gd name="T1" fmla="*/ 69 h 69"/>
                  <a:gd name="T2" fmla="*/ 226 w 242"/>
                  <a:gd name="T3" fmla="*/ 65 h 69"/>
                  <a:gd name="T4" fmla="*/ 242 w 242"/>
                  <a:gd name="T5" fmla="*/ 48 h 69"/>
                  <a:gd name="T6" fmla="*/ 242 w 242"/>
                  <a:gd name="T7" fmla="*/ 15 h 69"/>
                  <a:gd name="T8" fmla="*/ 226 w 242"/>
                  <a:gd name="T9" fmla="*/ 0 h 69"/>
                  <a:gd name="T10" fmla="*/ 16 w 242"/>
                  <a:gd name="T11" fmla="*/ 4 h 69"/>
                  <a:gd name="T12" fmla="*/ 0 w 242"/>
                  <a:gd name="T13" fmla="*/ 21 h 69"/>
                  <a:gd name="T14" fmla="*/ 0 w 242"/>
                  <a:gd name="T15" fmla="*/ 54 h 69"/>
                  <a:gd name="T16" fmla="*/ 16 w 24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69">
                    <a:moveTo>
                      <a:pt x="16" y="69"/>
                    </a:moveTo>
                    <a:lnTo>
                      <a:pt x="226" y="65"/>
                    </a:lnTo>
                    <a:cubicBezTo>
                      <a:pt x="234" y="64"/>
                      <a:pt x="242" y="57"/>
                      <a:pt x="242" y="48"/>
                    </a:cubicBezTo>
                    <a:lnTo>
                      <a:pt x="242" y="15"/>
                    </a:lnTo>
                    <a:cubicBezTo>
                      <a:pt x="242" y="6"/>
                      <a:pt x="234" y="0"/>
                      <a:pt x="226" y="0"/>
                    </a:cubicBezTo>
                    <a:lnTo>
                      <a:pt x="16" y="4"/>
                    </a:lnTo>
                    <a:cubicBezTo>
                      <a:pt x="7" y="5"/>
                      <a:pt x="0" y="12"/>
                      <a:pt x="0" y="21"/>
                    </a:cubicBezTo>
                    <a:lnTo>
                      <a:pt x="0" y="54"/>
                    </a:lnTo>
                    <a:cubicBezTo>
                      <a:pt x="0" y="62"/>
                      <a:pt x="7" y="69"/>
                      <a:pt x="16" y="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1" name="Freeform 238"/>
              <p:cNvSpPr>
                <a:spLocks/>
              </p:cNvSpPr>
              <p:nvPr/>
            </p:nvSpPr>
            <p:spPr bwMode="auto">
              <a:xfrm>
                <a:off x="4818556" y="4077871"/>
                <a:ext cx="56122" cy="117139"/>
              </a:xfrm>
              <a:custGeom>
                <a:avLst/>
                <a:gdLst>
                  <a:gd name="T0" fmla="*/ 23 w 234"/>
                  <a:gd name="T1" fmla="*/ 5 h 497"/>
                  <a:gd name="T2" fmla="*/ 211 w 234"/>
                  <a:gd name="T3" fmla="*/ 1 h 497"/>
                  <a:gd name="T4" fmla="*/ 234 w 234"/>
                  <a:gd name="T5" fmla="*/ 23 h 497"/>
                  <a:gd name="T6" fmla="*/ 234 w 234"/>
                  <a:gd name="T7" fmla="*/ 469 h 497"/>
                  <a:gd name="T8" fmla="*/ 211 w 234"/>
                  <a:gd name="T9" fmla="*/ 493 h 497"/>
                  <a:gd name="T10" fmla="*/ 23 w 234"/>
                  <a:gd name="T11" fmla="*/ 497 h 497"/>
                  <a:gd name="T12" fmla="*/ 0 w 234"/>
                  <a:gd name="T13" fmla="*/ 474 h 497"/>
                  <a:gd name="T14" fmla="*/ 0 w 234"/>
                  <a:gd name="T15" fmla="*/ 28 h 497"/>
                  <a:gd name="T16" fmla="*/ 23 w 234"/>
                  <a:gd name="T17" fmla="*/ 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7">
                    <a:moveTo>
                      <a:pt x="23" y="5"/>
                    </a:moveTo>
                    <a:lnTo>
                      <a:pt x="211" y="1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9"/>
                    </a:lnTo>
                    <a:cubicBezTo>
                      <a:pt x="234" y="482"/>
                      <a:pt x="224" y="492"/>
                      <a:pt x="211" y="493"/>
                    </a:cubicBezTo>
                    <a:lnTo>
                      <a:pt x="23" y="497"/>
                    </a:lnTo>
                    <a:cubicBezTo>
                      <a:pt x="11" y="497"/>
                      <a:pt x="0" y="487"/>
                      <a:pt x="0" y="474"/>
                    </a:cubicBezTo>
                    <a:lnTo>
                      <a:pt x="0" y="28"/>
                    </a:lnTo>
                    <a:cubicBezTo>
                      <a:pt x="0" y="16"/>
                      <a:pt x="11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2" name="Freeform 239"/>
              <p:cNvSpPr>
                <a:spLocks/>
              </p:cNvSpPr>
              <p:nvPr/>
            </p:nvSpPr>
            <p:spPr bwMode="auto">
              <a:xfrm>
                <a:off x="4823105" y="4195010"/>
                <a:ext cx="45504" cy="16520"/>
              </a:xfrm>
              <a:custGeom>
                <a:avLst/>
                <a:gdLst>
                  <a:gd name="T0" fmla="*/ 16 w 192"/>
                  <a:gd name="T1" fmla="*/ 68 h 69"/>
                  <a:gd name="T2" fmla="*/ 176 w 192"/>
                  <a:gd name="T3" fmla="*/ 65 h 69"/>
                  <a:gd name="T4" fmla="*/ 192 w 192"/>
                  <a:gd name="T5" fmla="*/ 49 h 69"/>
                  <a:gd name="T6" fmla="*/ 192 w 192"/>
                  <a:gd name="T7" fmla="*/ 16 h 69"/>
                  <a:gd name="T8" fmla="*/ 176 w 192"/>
                  <a:gd name="T9" fmla="*/ 0 h 69"/>
                  <a:gd name="T10" fmla="*/ 16 w 192"/>
                  <a:gd name="T11" fmla="*/ 4 h 69"/>
                  <a:gd name="T12" fmla="*/ 0 w 192"/>
                  <a:gd name="T13" fmla="*/ 20 h 69"/>
                  <a:gd name="T14" fmla="*/ 0 w 192"/>
                  <a:gd name="T15" fmla="*/ 53 h 69"/>
                  <a:gd name="T16" fmla="*/ 16 w 192"/>
                  <a:gd name="T1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69">
                    <a:moveTo>
                      <a:pt x="16" y="68"/>
                    </a:moveTo>
                    <a:lnTo>
                      <a:pt x="176" y="65"/>
                    </a:lnTo>
                    <a:cubicBezTo>
                      <a:pt x="185" y="65"/>
                      <a:pt x="192" y="57"/>
                      <a:pt x="192" y="49"/>
                    </a:cubicBezTo>
                    <a:lnTo>
                      <a:pt x="192" y="16"/>
                    </a:lnTo>
                    <a:cubicBezTo>
                      <a:pt x="192" y="7"/>
                      <a:pt x="185" y="0"/>
                      <a:pt x="176" y="0"/>
                    </a:cubicBezTo>
                    <a:lnTo>
                      <a:pt x="16" y="4"/>
                    </a:lnTo>
                    <a:cubicBezTo>
                      <a:pt x="7" y="4"/>
                      <a:pt x="0" y="11"/>
                      <a:pt x="0" y="20"/>
                    </a:cubicBezTo>
                    <a:lnTo>
                      <a:pt x="0" y="53"/>
                    </a:lnTo>
                    <a:cubicBezTo>
                      <a:pt x="0" y="62"/>
                      <a:pt x="7" y="69"/>
                      <a:pt x="16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3" name="Freeform 240"/>
              <p:cNvSpPr>
                <a:spLocks/>
              </p:cNvSpPr>
              <p:nvPr/>
            </p:nvSpPr>
            <p:spPr bwMode="auto">
              <a:xfrm>
                <a:off x="4817039" y="4058347"/>
                <a:ext cx="57638" cy="16520"/>
              </a:xfrm>
              <a:custGeom>
                <a:avLst/>
                <a:gdLst>
                  <a:gd name="T0" fmla="*/ 16 w 242"/>
                  <a:gd name="T1" fmla="*/ 70 h 70"/>
                  <a:gd name="T2" fmla="*/ 226 w 242"/>
                  <a:gd name="T3" fmla="*/ 65 h 70"/>
                  <a:gd name="T4" fmla="*/ 242 w 242"/>
                  <a:gd name="T5" fmla="*/ 49 h 70"/>
                  <a:gd name="T6" fmla="*/ 242 w 242"/>
                  <a:gd name="T7" fmla="*/ 16 h 70"/>
                  <a:gd name="T8" fmla="*/ 226 w 242"/>
                  <a:gd name="T9" fmla="*/ 0 h 70"/>
                  <a:gd name="T10" fmla="*/ 16 w 242"/>
                  <a:gd name="T11" fmla="*/ 5 h 70"/>
                  <a:gd name="T12" fmla="*/ 0 w 242"/>
                  <a:gd name="T13" fmla="*/ 21 h 70"/>
                  <a:gd name="T14" fmla="*/ 0 w 242"/>
                  <a:gd name="T15" fmla="*/ 54 h 70"/>
                  <a:gd name="T16" fmla="*/ 16 w 242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2" h="70">
                    <a:moveTo>
                      <a:pt x="16" y="70"/>
                    </a:moveTo>
                    <a:lnTo>
                      <a:pt x="226" y="65"/>
                    </a:lnTo>
                    <a:cubicBezTo>
                      <a:pt x="235" y="65"/>
                      <a:pt x="242" y="58"/>
                      <a:pt x="242" y="49"/>
                    </a:cubicBezTo>
                    <a:lnTo>
                      <a:pt x="242" y="16"/>
                    </a:lnTo>
                    <a:cubicBezTo>
                      <a:pt x="242" y="7"/>
                      <a:pt x="235" y="0"/>
                      <a:pt x="226" y="0"/>
                    </a:cubicBezTo>
                    <a:lnTo>
                      <a:pt x="16" y="5"/>
                    </a:lnTo>
                    <a:cubicBezTo>
                      <a:pt x="7" y="5"/>
                      <a:pt x="0" y="13"/>
                      <a:pt x="0" y="21"/>
                    </a:cubicBezTo>
                    <a:lnTo>
                      <a:pt x="0" y="54"/>
                    </a:lnTo>
                    <a:cubicBezTo>
                      <a:pt x="0" y="63"/>
                      <a:pt x="7" y="70"/>
                      <a:pt x="16" y="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4" name="Freeform 241"/>
              <p:cNvSpPr>
                <a:spLocks/>
              </p:cNvSpPr>
              <p:nvPr/>
            </p:nvSpPr>
            <p:spPr bwMode="auto">
              <a:xfrm>
                <a:off x="4556149" y="4076369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5" name="Freeform 242"/>
              <p:cNvSpPr>
                <a:spLocks/>
              </p:cNvSpPr>
              <p:nvPr/>
            </p:nvSpPr>
            <p:spPr bwMode="auto">
              <a:xfrm>
                <a:off x="4556149" y="4148454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6" name="Freeform 243"/>
              <p:cNvSpPr>
                <a:spLocks/>
              </p:cNvSpPr>
              <p:nvPr/>
            </p:nvSpPr>
            <p:spPr bwMode="auto">
              <a:xfrm>
                <a:off x="4641090" y="407636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7" name="Freeform 244"/>
              <p:cNvSpPr>
                <a:spLocks/>
              </p:cNvSpPr>
              <p:nvPr/>
            </p:nvSpPr>
            <p:spPr bwMode="auto">
              <a:xfrm>
                <a:off x="4641090" y="4148454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8" name="Freeform 245"/>
              <p:cNvSpPr>
                <a:spLocks/>
              </p:cNvSpPr>
              <p:nvPr/>
            </p:nvSpPr>
            <p:spPr bwMode="auto">
              <a:xfrm>
                <a:off x="4745750" y="4077871"/>
                <a:ext cx="31854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3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9" name="Freeform 246"/>
              <p:cNvSpPr>
                <a:spLocks/>
              </p:cNvSpPr>
              <p:nvPr/>
            </p:nvSpPr>
            <p:spPr bwMode="auto">
              <a:xfrm>
                <a:off x="4745750" y="4149956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8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8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0" name="Freeform 247"/>
              <p:cNvSpPr>
                <a:spLocks/>
              </p:cNvSpPr>
              <p:nvPr/>
            </p:nvSpPr>
            <p:spPr bwMode="auto">
              <a:xfrm>
                <a:off x="4829172" y="4079372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1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1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1" name="Freeform 248"/>
              <p:cNvSpPr>
                <a:spLocks/>
              </p:cNvSpPr>
              <p:nvPr/>
            </p:nvSpPr>
            <p:spPr bwMode="auto">
              <a:xfrm>
                <a:off x="4829172" y="415296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28" name="Group 1067"/>
            <p:cNvGrpSpPr/>
            <p:nvPr/>
          </p:nvGrpSpPr>
          <p:grpSpPr>
            <a:xfrm>
              <a:off x="4247539" y="2370069"/>
              <a:ext cx="1019287" cy="114355"/>
              <a:chOff x="3571747" y="3549243"/>
              <a:chExt cx="1286245" cy="178713"/>
            </a:xfrm>
          </p:grpSpPr>
          <p:sp>
            <p:nvSpPr>
              <p:cNvPr id="296" name="Freeform 228"/>
              <p:cNvSpPr>
                <a:spLocks/>
              </p:cNvSpPr>
              <p:nvPr/>
            </p:nvSpPr>
            <p:spPr bwMode="auto">
              <a:xfrm>
                <a:off x="3571747" y="3549243"/>
                <a:ext cx="1286245" cy="178713"/>
              </a:xfrm>
              <a:custGeom>
                <a:avLst/>
                <a:gdLst>
                  <a:gd name="T0" fmla="*/ 5436 w 5436"/>
                  <a:gd name="T1" fmla="*/ 31 h 762"/>
                  <a:gd name="T2" fmla="*/ 0 w 5436"/>
                  <a:gd name="T3" fmla="*/ 0 h 762"/>
                  <a:gd name="T4" fmla="*/ 0 w 5436"/>
                  <a:gd name="T5" fmla="*/ 762 h 762"/>
                  <a:gd name="T6" fmla="*/ 5436 w 5436"/>
                  <a:gd name="T7" fmla="*/ 744 h 762"/>
                  <a:gd name="T8" fmla="*/ 5436 w 5436"/>
                  <a:gd name="T9" fmla="*/ 3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62">
                    <a:moveTo>
                      <a:pt x="5436" y="31"/>
                    </a:moveTo>
                    <a:lnTo>
                      <a:pt x="0" y="0"/>
                    </a:lnTo>
                    <a:lnTo>
                      <a:pt x="0" y="762"/>
                    </a:lnTo>
                    <a:lnTo>
                      <a:pt x="5436" y="744"/>
                    </a:lnTo>
                    <a:lnTo>
                      <a:pt x="5436" y="31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7" name="Freeform 274"/>
              <p:cNvSpPr>
                <a:spLocks/>
              </p:cNvSpPr>
              <p:nvPr/>
            </p:nvSpPr>
            <p:spPr bwMode="auto">
              <a:xfrm>
                <a:off x="3746179" y="3579279"/>
                <a:ext cx="189600" cy="121645"/>
              </a:xfrm>
              <a:custGeom>
                <a:avLst/>
                <a:gdLst>
                  <a:gd name="T0" fmla="*/ 23 w 800"/>
                  <a:gd name="T1" fmla="*/ 6 h 518"/>
                  <a:gd name="T2" fmla="*/ 777 w 800"/>
                  <a:gd name="T3" fmla="*/ 0 h 518"/>
                  <a:gd name="T4" fmla="*/ 800 w 800"/>
                  <a:gd name="T5" fmla="*/ 23 h 518"/>
                  <a:gd name="T6" fmla="*/ 800 w 800"/>
                  <a:gd name="T7" fmla="*/ 489 h 518"/>
                  <a:gd name="T8" fmla="*/ 777 w 800"/>
                  <a:gd name="T9" fmla="*/ 512 h 518"/>
                  <a:gd name="T10" fmla="*/ 23 w 800"/>
                  <a:gd name="T11" fmla="*/ 518 h 518"/>
                  <a:gd name="T12" fmla="*/ 0 w 800"/>
                  <a:gd name="T13" fmla="*/ 495 h 518"/>
                  <a:gd name="T14" fmla="*/ 0 w 800"/>
                  <a:gd name="T15" fmla="*/ 29 h 518"/>
                  <a:gd name="T16" fmla="*/ 23 w 80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0" h="518">
                    <a:moveTo>
                      <a:pt x="23" y="6"/>
                    </a:moveTo>
                    <a:lnTo>
                      <a:pt x="777" y="0"/>
                    </a:lnTo>
                    <a:cubicBezTo>
                      <a:pt x="789" y="0"/>
                      <a:pt x="800" y="10"/>
                      <a:pt x="800" y="23"/>
                    </a:cubicBezTo>
                    <a:lnTo>
                      <a:pt x="800" y="489"/>
                    </a:lnTo>
                    <a:cubicBezTo>
                      <a:pt x="800" y="501"/>
                      <a:pt x="789" y="512"/>
                      <a:pt x="777" y="512"/>
                    </a:cubicBezTo>
                    <a:lnTo>
                      <a:pt x="23" y="518"/>
                    </a:lnTo>
                    <a:cubicBezTo>
                      <a:pt x="11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1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8" name="Freeform 275"/>
              <p:cNvSpPr>
                <a:spLocks/>
              </p:cNvSpPr>
              <p:nvPr/>
            </p:nvSpPr>
            <p:spPr bwMode="auto">
              <a:xfrm>
                <a:off x="3758313" y="3657372"/>
                <a:ext cx="33370" cy="43552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9" name="Freeform 276"/>
              <p:cNvSpPr>
                <a:spLocks/>
              </p:cNvSpPr>
              <p:nvPr/>
            </p:nvSpPr>
            <p:spPr bwMode="auto">
              <a:xfrm>
                <a:off x="3805334" y="365587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0" name="Freeform 277"/>
              <p:cNvSpPr>
                <a:spLocks/>
              </p:cNvSpPr>
              <p:nvPr/>
            </p:nvSpPr>
            <p:spPr bwMode="auto">
              <a:xfrm>
                <a:off x="3850838" y="365587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1" name="Freeform 278"/>
              <p:cNvSpPr>
                <a:spLocks/>
              </p:cNvSpPr>
              <p:nvPr/>
            </p:nvSpPr>
            <p:spPr bwMode="auto">
              <a:xfrm>
                <a:off x="3896342" y="3657372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2" name="Freeform 279"/>
              <p:cNvSpPr>
                <a:spLocks/>
              </p:cNvSpPr>
              <p:nvPr/>
            </p:nvSpPr>
            <p:spPr bwMode="auto">
              <a:xfrm>
                <a:off x="3758313" y="358228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3" name="Freeform 280"/>
              <p:cNvSpPr>
                <a:spLocks/>
              </p:cNvSpPr>
              <p:nvPr/>
            </p:nvSpPr>
            <p:spPr bwMode="auto">
              <a:xfrm>
                <a:off x="3805334" y="35837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4" name="Freeform 281"/>
              <p:cNvSpPr>
                <a:spLocks/>
              </p:cNvSpPr>
              <p:nvPr/>
            </p:nvSpPr>
            <p:spPr bwMode="auto">
              <a:xfrm>
                <a:off x="3850838" y="3583784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5" name="Freeform 282"/>
              <p:cNvSpPr>
                <a:spLocks/>
              </p:cNvSpPr>
              <p:nvPr/>
            </p:nvSpPr>
            <p:spPr bwMode="auto">
              <a:xfrm>
                <a:off x="3896342" y="3583784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6" name="Freeform 283"/>
              <p:cNvSpPr>
                <a:spLocks/>
              </p:cNvSpPr>
              <p:nvPr/>
            </p:nvSpPr>
            <p:spPr bwMode="auto">
              <a:xfrm>
                <a:off x="3938812" y="3580781"/>
                <a:ext cx="189600" cy="120143"/>
              </a:xfrm>
              <a:custGeom>
                <a:avLst/>
                <a:gdLst>
                  <a:gd name="T0" fmla="*/ 23 w 803"/>
                  <a:gd name="T1" fmla="*/ 2 h 514"/>
                  <a:gd name="T2" fmla="*/ 780 w 803"/>
                  <a:gd name="T3" fmla="*/ 0 h 514"/>
                  <a:gd name="T4" fmla="*/ 803 w 803"/>
                  <a:gd name="T5" fmla="*/ 23 h 514"/>
                  <a:gd name="T6" fmla="*/ 803 w 803"/>
                  <a:gd name="T7" fmla="*/ 488 h 514"/>
                  <a:gd name="T8" fmla="*/ 780 w 803"/>
                  <a:gd name="T9" fmla="*/ 512 h 514"/>
                  <a:gd name="T10" fmla="*/ 23 w 803"/>
                  <a:gd name="T11" fmla="*/ 514 h 514"/>
                  <a:gd name="T12" fmla="*/ 0 w 803"/>
                  <a:gd name="T13" fmla="*/ 491 h 514"/>
                  <a:gd name="T14" fmla="*/ 0 w 803"/>
                  <a:gd name="T15" fmla="*/ 25 h 514"/>
                  <a:gd name="T16" fmla="*/ 23 w 803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3" h="514">
                    <a:moveTo>
                      <a:pt x="23" y="2"/>
                    </a:moveTo>
                    <a:lnTo>
                      <a:pt x="780" y="0"/>
                    </a:lnTo>
                    <a:cubicBezTo>
                      <a:pt x="793" y="0"/>
                      <a:pt x="803" y="10"/>
                      <a:pt x="803" y="23"/>
                    </a:cubicBezTo>
                    <a:lnTo>
                      <a:pt x="803" y="488"/>
                    </a:lnTo>
                    <a:cubicBezTo>
                      <a:pt x="803" y="501"/>
                      <a:pt x="793" y="512"/>
                      <a:pt x="780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0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7" name="Freeform 284"/>
              <p:cNvSpPr>
                <a:spLocks/>
              </p:cNvSpPr>
              <p:nvPr/>
            </p:nvSpPr>
            <p:spPr bwMode="auto">
              <a:xfrm>
                <a:off x="3949430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8" name="Freeform 285"/>
              <p:cNvSpPr>
                <a:spLocks/>
              </p:cNvSpPr>
              <p:nvPr/>
            </p:nvSpPr>
            <p:spPr bwMode="auto">
              <a:xfrm>
                <a:off x="3997967" y="3657372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9" name="Freeform 286"/>
              <p:cNvSpPr>
                <a:spLocks/>
              </p:cNvSpPr>
              <p:nvPr/>
            </p:nvSpPr>
            <p:spPr bwMode="auto">
              <a:xfrm>
                <a:off x="4041955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0" name="Freeform 287"/>
              <p:cNvSpPr>
                <a:spLocks/>
              </p:cNvSpPr>
              <p:nvPr/>
            </p:nvSpPr>
            <p:spPr bwMode="auto">
              <a:xfrm>
                <a:off x="4087459" y="365587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1" name="Freeform 288"/>
              <p:cNvSpPr>
                <a:spLocks/>
              </p:cNvSpPr>
              <p:nvPr/>
            </p:nvSpPr>
            <p:spPr bwMode="auto">
              <a:xfrm>
                <a:off x="3949430" y="358378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3 w 140"/>
                  <a:gd name="T11" fmla="*/ 45 h 180"/>
                  <a:gd name="T12" fmla="*/ 53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3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2" name="Freeform 289"/>
              <p:cNvSpPr>
                <a:spLocks/>
              </p:cNvSpPr>
              <p:nvPr/>
            </p:nvSpPr>
            <p:spPr bwMode="auto">
              <a:xfrm>
                <a:off x="3997967" y="3583784"/>
                <a:ext cx="31854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3" name="Freeform 290"/>
              <p:cNvSpPr>
                <a:spLocks/>
              </p:cNvSpPr>
              <p:nvPr/>
            </p:nvSpPr>
            <p:spPr bwMode="auto">
              <a:xfrm>
                <a:off x="4041955" y="3585286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4" name="Freeform 291"/>
              <p:cNvSpPr>
                <a:spLocks/>
              </p:cNvSpPr>
              <p:nvPr/>
            </p:nvSpPr>
            <p:spPr bwMode="auto">
              <a:xfrm>
                <a:off x="4087459" y="3585286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5" name="Freeform 292"/>
              <p:cNvSpPr>
                <a:spLocks/>
              </p:cNvSpPr>
              <p:nvPr/>
            </p:nvSpPr>
            <p:spPr bwMode="auto">
              <a:xfrm>
                <a:off x="4132962" y="3579279"/>
                <a:ext cx="188083" cy="121645"/>
              </a:xfrm>
              <a:custGeom>
                <a:avLst/>
                <a:gdLst>
                  <a:gd name="T0" fmla="*/ 23 w 790"/>
                  <a:gd name="T1" fmla="*/ 2 h 514"/>
                  <a:gd name="T2" fmla="*/ 767 w 790"/>
                  <a:gd name="T3" fmla="*/ 0 h 514"/>
                  <a:gd name="T4" fmla="*/ 790 w 790"/>
                  <a:gd name="T5" fmla="*/ 23 h 514"/>
                  <a:gd name="T6" fmla="*/ 790 w 790"/>
                  <a:gd name="T7" fmla="*/ 489 h 514"/>
                  <a:gd name="T8" fmla="*/ 767 w 790"/>
                  <a:gd name="T9" fmla="*/ 512 h 514"/>
                  <a:gd name="T10" fmla="*/ 23 w 790"/>
                  <a:gd name="T11" fmla="*/ 514 h 514"/>
                  <a:gd name="T12" fmla="*/ 0 w 790"/>
                  <a:gd name="T13" fmla="*/ 491 h 514"/>
                  <a:gd name="T14" fmla="*/ 0 w 790"/>
                  <a:gd name="T15" fmla="*/ 25 h 514"/>
                  <a:gd name="T16" fmla="*/ 23 w 790"/>
                  <a:gd name="T17" fmla="*/ 2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0" h="514">
                    <a:moveTo>
                      <a:pt x="23" y="2"/>
                    </a:moveTo>
                    <a:lnTo>
                      <a:pt x="767" y="0"/>
                    </a:lnTo>
                    <a:cubicBezTo>
                      <a:pt x="780" y="0"/>
                      <a:pt x="790" y="10"/>
                      <a:pt x="790" y="23"/>
                    </a:cubicBezTo>
                    <a:lnTo>
                      <a:pt x="790" y="489"/>
                    </a:lnTo>
                    <a:cubicBezTo>
                      <a:pt x="790" y="501"/>
                      <a:pt x="780" y="512"/>
                      <a:pt x="767" y="512"/>
                    </a:cubicBezTo>
                    <a:lnTo>
                      <a:pt x="23" y="514"/>
                    </a:lnTo>
                    <a:cubicBezTo>
                      <a:pt x="11" y="514"/>
                      <a:pt x="0" y="504"/>
                      <a:pt x="0" y="491"/>
                    </a:cubicBezTo>
                    <a:lnTo>
                      <a:pt x="0" y="25"/>
                    </a:lnTo>
                    <a:cubicBezTo>
                      <a:pt x="0" y="12"/>
                      <a:pt x="11" y="2"/>
                      <a:pt x="2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6" name="Freeform 293"/>
              <p:cNvSpPr>
                <a:spLocks/>
              </p:cNvSpPr>
              <p:nvPr/>
            </p:nvSpPr>
            <p:spPr bwMode="auto">
              <a:xfrm>
                <a:off x="4142063" y="3655870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7" name="Freeform 294"/>
              <p:cNvSpPr>
                <a:spLocks/>
              </p:cNvSpPr>
              <p:nvPr/>
            </p:nvSpPr>
            <p:spPr bwMode="auto">
              <a:xfrm>
                <a:off x="4189084" y="3657372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3 w 140"/>
                  <a:gd name="T15" fmla="*/ 180 h 180"/>
                  <a:gd name="T16" fmla="*/ 53 w 140"/>
                  <a:gd name="T17" fmla="*/ 136 h 180"/>
                  <a:gd name="T18" fmla="*/ 38 w 140"/>
                  <a:gd name="T19" fmla="*/ 137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3" y="180"/>
                    </a:lnTo>
                    <a:lnTo>
                      <a:pt x="53" y="136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8" name="Freeform 295"/>
              <p:cNvSpPr>
                <a:spLocks/>
              </p:cNvSpPr>
              <p:nvPr/>
            </p:nvSpPr>
            <p:spPr bwMode="auto">
              <a:xfrm>
                <a:off x="4233071" y="3657372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3 w 140"/>
                  <a:gd name="T15" fmla="*/ 181 h 181"/>
                  <a:gd name="T16" fmla="*/ 53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3" y="181"/>
                    </a:lnTo>
                    <a:lnTo>
                      <a:pt x="53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" name="Freeform 296"/>
              <p:cNvSpPr>
                <a:spLocks/>
              </p:cNvSpPr>
              <p:nvPr/>
            </p:nvSpPr>
            <p:spPr bwMode="auto">
              <a:xfrm>
                <a:off x="4142063" y="3585286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0" name="Freeform 297"/>
              <p:cNvSpPr>
                <a:spLocks/>
              </p:cNvSpPr>
              <p:nvPr/>
            </p:nvSpPr>
            <p:spPr bwMode="auto">
              <a:xfrm>
                <a:off x="4189084" y="3586788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1" name="Freeform 298"/>
              <p:cNvSpPr>
                <a:spLocks/>
              </p:cNvSpPr>
              <p:nvPr/>
            </p:nvSpPr>
            <p:spPr bwMode="auto">
              <a:xfrm>
                <a:off x="4233071" y="3586788"/>
                <a:ext cx="33370" cy="42050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3 w 140"/>
                  <a:gd name="T11" fmla="*/ 45 h 181"/>
                  <a:gd name="T12" fmla="*/ 53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3" y="45"/>
                    </a:lnTo>
                    <a:lnTo>
                      <a:pt x="53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2" name="Freeform 299"/>
              <p:cNvSpPr>
                <a:spLocks/>
              </p:cNvSpPr>
              <p:nvPr/>
            </p:nvSpPr>
            <p:spPr bwMode="auto">
              <a:xfrm>
                <a:off x="4275541" y="358228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3" name="Freeform 300"/>
              <p:cNvSpPr>
                <a:spLocks/>
              </p:cNvSpPr>
              <p:nvPr/>
            </p:nvSpPr>
            <p:spPr bwMode="auto">
              <a:xfrm>
                <a:off x="4275541" y="36543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4" name="Freeform 301"/>
              <p:cNvSpPr>
                <a:spLocks/>
              </p:cNvSpPr>
              <p:nvPr/>
            </p:nvSpPr>
            <p:spPr bwMode="auto">
              <a:xfrm>
                <a:off x="4612271" y="3586788"/>
                <a:ext cx="54605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5" name="Freeform 302"/>
              <p:cNvSpPr>
                <a:spLocks/>
              </p:cNvSpPr>
              <p:nvPr/>
            </p:nvSpPr>
            <p:spPr bwMode="auto">
              <a:xfrm>
                <a:off x="4548565" y="3586788"/>
                <a:ext cx="54605" cy="115637"/>
              </a:xfrm>
              <a:custGeom>
                <a:avLst/>
                <a:gdLst>
                  <a:gd name="T0" fmla="*/ 23 w 234"/>
                  <a:gd name="T1" fmla="*/ 4 h 496"/>
                  <a:gd name="T2" fmla="*/ 211 w 234"/>
                  <a:gd name="T3" fmla="*/ 0 h 496"/>
                  <a:gd name="T4" fmla="*/ 234 w 234"/>
                  <a:gd name="T5" fmla="*/ 23 h 496"/>
                  <a:gd name="T6" fmla="*/ 234 w 234"/>
                  <a:gd name="T7" fmla="*/ 468 h 496"/>
                  <a:gd name="T8" fmla="*/ 211 w 234"/>
                  <a:gd name="T9" fmla="*/ 492 h 496"/>
                  <a:gd name="T10" fmla="*/ 23 w 234"/>
                  <a:gd name="T11" fmla="*/ 496 h 496"/>
                  <a:gd name="T12" fmla="*/ 0 w 234"/>
                  <a:gd name="T13" fmla="*/ 474 h 496"/>
                  <a:gd name="T14" fmla="*/ 0 w 234"/>
                  <a:gd name="T15" fmla="*/ 28 h 496"/>
                  <a:gd name="T16" fmla="*/ 23 w 234"/>
                  <a:gd name="T17" fmla="*/ 4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496">
                    <a:moveTo>
                      <a:pt x="23" y="4"/>
                    </a:moveTo>
                    <a:lnTo>
                      <a:pt x="211" y="0"/>
                    </a:lnTo>
                    <a:cubicBezTo>
                      <a:pt x="224" y="0"/>
                      <a:pt x="234" y="10"/>
                      <a:pt x="234" y="23"/>
                    </a:cubicBezTo>
                    <a:lnTo>
                      <a:pt x="234" y="468"/>
                    </a:lnTo>
                    <a:cubicBezTo>
                      <a:pt x="234" y="481"/>
                      <a:pt x="224" y="492"/>
                      <a:pt x="211" y="492"/>
                    </a:cubicBezTo>
                    <a:lnTo>
                      <a:pt x="23" y="496"/>
                    </a:lnTo>
                    <a:cubicBezTo>
                      <a:pt x="10" y="496"/>
                      <a:pt x="0" y="486"/>
                      <a:pt x="0" y="474"/>
                    </a:cubicBezTo>
                    <a:lnTo>
                      <a:pt x="0" y="28"/>
                    </a:lnTo>
                    <a:cubicBezTo>
                      <a:pt x="0" y="15"/>
                      <a:pt x="10" y="4"/>
                      <a:pt x="23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" name="Freeform 303"/>
              <p:cNvSpPr>
                <a:spLocks/>
              </p:cNvSpPr>
              <p:nvPr/>
            </p:nvSpPr>
            <p:spPr bwMode="auto">
              <a:xfrm>
                <a:off x="4622888" y="3588290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" name="Freeform 304"/>
              <p:cNvSpPr>
                <a:spLocks/>
              </p:cNvSpPr>
              <p:nvPr/>
            </p:nvSpPr>
            <p:spPr bwMode="auto">
              <a:xfrm>
                <a:off x="4559182" y="3588290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3 h 181"/>
                  <a:gd name="T20" fmla="*/ 101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3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" name="Freeform 305"/>
              <p:cNvSpPr>
                <a:spLocks/>
              </p:cNvSpPr>
              <p:nvPr/>
            </p:nvSpPr>
            <p:spPr bwMode="auto">
              <a:xfrm>
                <a:off x="4622888" y="366037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9" name="Freeform 306"/>
              <p:cNvSpPr>
                <a:spLocks/>
              </p:cNvSpPr>
              <p:nvPr/>
            </p:nvSpPr>
            <p:spPr bwMode="auto">
              <a:xfrm>
                <a:off x="4559182" y="3660375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8 h 181"/>
                  <a:gd name="T20" fmla="*/ 38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8"/>
                    </a:lnTo>
                    <a:lnTo>
                      <a:pt x="38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0" name="Rectangle 309"/>
              <p:cNvSpPr>
                <a:spLocks noChangeArrowheads="1"/>
              </p:cNvSpPr>
              <p:nvPr/>
            </p:nvSpPr>
            <p:spPr bwMode="auto">
              <a:xfrm>
                <a:off x="3653654" y="3574774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1" name="Freeform 310"/>
              <p:cNvSpPr>
                <a:spLocks/>
              </p:cNvSpPr>
              <p:nvPr/>
            </p:nvSpPr>
            <p:spPr bwMode="auto">
              <a:xfrm>
                <a:off x="3673372" y="3595799"/>
                <a:ext cx="25786" cy="27032"/>
              </a:xfrm>
              <a:custGeom>
                <a:avLst/>
                <a:gdLst>
                  <a:gd name="T0" fmla="*/ 56 w 113"/>
                  <a:gd name="T1" fmla="*/ 1 h 113"/>
                  <a:gd name="T2" fmla="*/ 113 w 113"/>
                  <a:gd name="T3" fmla="*/ 57 h 113"/>
                  <a:gd name="T4" fmla="*/ 56 w 113"/>
                  <a:gd name="T5" fmla="*/ 113 h 113"/>
                  <a:gd name="T6" fmla="*/ 0 w 113"/>
                  <a:gd name="T7" fmla="*/ 56 h 113"/>
                  <a:gd name="T8" fmla="*/ 56 w 113"/>
                  <a:gd name="T9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113">
                    <a:moveTo>
                      <a:pt x="56" y="1"/>
                    </a:moveTo>
                    <a:cubicBezTo>
                      <a:pt x="87" y="1"/>
                      <a:pt x="113" y="26"/>
                      <a:pt x="113" y="57"/>
                    </a:cubicBezTo>
                    <a:cubicBezTo>
                      <a:pt x="113" y="88"/>
                      <a:pt x="87" y="113"/>
                      <a:pt x="56" y="113"/>
                    </a:cubicBezTo>
                    <a:cubicBezTo>
                      <a:pt x="25" y="113"/>
                      <a:pt x="0" y="87"/>
                      <a:pt x="0" y="56"/>
                    </a:cubicBezTo>
                    <a:cubicBezTo>
                      <a:pt x="0" y="25"/>
                      <a:pt x="25" y="0"/>
                      <a:pt x="56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2" name="Rectangle 311"/>
              <p:cNvSpPr>
                <a:spLocks noChangeArrowheads="1"/>
              </p:cNvSpPr>
              <p:nvPr/>
            </p:nvSpPr>
            <p:spPr bwMode="auto">
              <a:xfrm>
                <a:off x="4348348" y="3591293"/>
                <a:ext cx="33370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3" name="Rectangle 312"/>
              <p:cNvSpPr>
                <a:spLocks noChangeArrowheads="1"/>
              </p:cNvSpPr>
              <p:nvPr/>
            </p:nvSpPr>
            <p:spPr bwMode="auto">
              <a:xfrm>
                <a:off x="4393852" y="3591293"/>
                <a:ext cx="31854" cy="3153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4" name="Rectangle 313"/>
              <p:cNvSpPr>
                <a:spLocks noChangeArrowheads="1"/>
              </p:cNvSpPr>
              <p:nvPr/>
            </p:nvSpPr>
            <p:spPr bwMode="auto">
              <a:xfrm>
                <a:off x="4348348" y="3633342"/>
                <a:ext cx="33370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5" name="Rectangle 314"/>
              <p:cNvSpPr>
                <a:spLocks noChangeArrowheads="1"/>
              </p:cNvSpPr>
              <p:nvPr/>
            </p:nvSpPr>
            <p:spPr bwMode="auto">
              <a:xfrm>
                <a:off x="4393852" y="3633342"/>
                <a:ext cx="31854" cy="315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6" name="Rectangle 316"/>
              <p:cNvSpPr>
                <a:spLocks noChangeArrowheads="1"/>
              </p:cNvSpPr>
              <p:nvPr/>
            </p:nvSpPr>
            <p:spPr bwMode="auto">
              <a:xfrm>
                <a:off x="4689627" y="3586788"/>
                <a:ext cx="31854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7" name="Rectangle 317"/>
              <p:cNvSpPr>
                <a:spLocks noChangeArrowheads="1"/>
              </p:cNvSpPr>
              <p:nvPr/>
            </p:nvSpPr>
            <p:spPr bwMode="auto">
              <a:xfrm>
                <a:off x="4733615" y="3586788"/>
                <a:ext cx="33370" cy="67581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8" name="Rectangle 318"/>
              <p:cNvSpPr>
                <a:spLocks noChangeArrowheads="1"/>
              </p:cNvSpPr>
              <p:nvPr/>
            </p:nvSpPr>
            <p:spPr bwMode="auto">
              <a:xfrm>
                <a:off x="4689627" y="3663379"/>
                <a:ext cx="31854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9" name="Rectangle 319"/>
              <p:cNvSpPr>
                <a:spLocks noChangeArrowheads="1"/>
              </p:cNvSpPr>
              <p:nvPr/>
            </p:nvSpPr>
            <p:spPr bwMode="auto">
              <a:xfrm>
                <a:off x="4733615" y="3663379"/>
                <a:ext cx="33370" cy="330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61" name="Group 1112"/>
            <p:cNvGrpSpPr/>
            <p:nvPr/>
          </p:nvGrpSpPr>
          <p:grpSpPr>
            <a:xfrm>
              <a:off x="4247539" y="2485386"/>
              <a:ext cx="1019287" cy="117238"/>
              <a:chOff x="3571747" y="3729458"/>
              <a:chExt cx="1286245" cy="183217"/>
            </a:xfrm>
          </p:grpSpPr>
          <p:sp>
            <p:nvSpPr>
              <p:cNvPr id="265" name="Freeform 227"/>
              <p:cNvSpPr>
                <a:spLocks/>
              </p:cNvSpPr>
              <p:nvPr/>
            </p:nvSpPr>
            <p:spPr bwMode="auto">
              <a:xfrm>
                <a:off x="3571747" y="3729458"/>
                <a:ext cx="1286245" cy="183217"/>
              </a:xfrm>
              <a:custGeom>
                <a:avLst/>
                <a:gdLst>
                  <a:gd name="T0" fmla="*/ 5436 w 5436"/>
                  <a:gd name="T1" fmla="*/ 0 h 781"/>
                  <a:gd name="T2" fmla="*/ 0 w 5436"/>
                  <a:gd name="T3" fmla="*/ 19 h 781"/>
                  <a:gd name="T4" fmla="*/ 0 w 5436"/>
                  <a:gd name="T5" fmla="*/ 781 h 781"/>
                  <a:gd name="T6" fmla="*/ 5436 w 5436"/>
                  <a:gd name="T7" fmla="*/ 713 h 781"/>
                  <a:gd name="T8" fmla="*/ 5436 w 5436"/>
                  <a:gd name="T9" fmla="*/ 0 h 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6" h="781">
                    <a:moveTo>
                      <a:pt x="5436" y="0"/>
                    </a:moveTo>
                    <a:lnTo>
                      <a:pt x="0" y="19"/>
                    </a:lnTo>
                    <a:lnTo>
                      <a:pt x="0" y="781"/>
                    </a:lnTo>
                    <a:lnTo>
                      <a:pt x="5436" y="713"/>
                    </a:lnTo>
                    <a:lnTo>
                      <a:pt x="543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4142063" y="3745977"/>
                <a:ext cx="574867" cy="120143"/>
              </a:xfrm>
              <a:custGeom>
                <a:avLst/>
                <a:gdLst>
                  <a:gd name="T0" fmla="*/ 23 w 2430"/>
                  <a:gd name="T1" fmla="*/ 5 h 517"/>
                  <a:gd name="T2" fmla="*/ 2407 w 2430"/>
                  <a:gd name="T3" fmla="*/ 0 h 517"/>
                  <a:gd name="T4" fmla="*/ 2430 w 2430"/>
                  <a:gd name="T5" fmla="*/ 22 h 517"/>
                  <a:gd name="T6" fmla="*/ 2430 w 2430"/>
                  <a:gd name="T7" fmla="*/ 488 h 517"/>
                  <a:gd name="T8" fmla="*/ 2407 w 2430"/>
                  <a:gd name="T9" fmla="*/ 512 h 517"/>
                  <a:gd name="T10" fmla="*/ 23 w 2430"/>
                  <a:gd name="T11" fmla="*/ 517 h 517"/>
                  <a:gd name="T12" fmla="*/ 0 w 2430"/>
                  <a:gd name="T13" fmla="*/ 495 h 517"/>
                  <a:gd name="T14" fmla="*/ 0 w 2430"/>
                  <a:gd name="T15" fmla="*/ 29 h 517"/>
                  <a:gd name="T16" fmla="*/ 23 w 2430"/>
                  <a:gd name="T17" fmla="*/ 5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7">
                    <a:moveTo>
                      <a:pt x="23" y="5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2"/>
                    </a:cubicBezTo>
                    <a:lnTo>
                      <a:pt x="2430" y="488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7"/>
                    </a:lnTo>
                    <a:cubicBezTo>
                      <a:pt x="10" y="517"/>
                      <a:pt x="0" y="507"/>
                      <a:pt x="0" y="495"/>
                    </a:cubicBezTo>
                    <a:lnTo>
                      <a:pt x="0" y="29"/>
                    </a:lnTo>
                    <a:cubicBezTo>
                      <a:pt x="0" y="16"/>
                      <a:pt x="10" y="5"/>
                      <a:pt x="23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4154198" y="382407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4345314" y="38225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4537948" y="382106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4201218" y="3821066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4393852" y="3822568"/>
                <a:ext cx="31854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4584969" y="3822568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4246722" y="382106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4437839" y="3822568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4628955" y="3822568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4292226" y="3822568"/>
                <a:ext cx="31854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4483342" y="3821066"/>
                <a:ext cx="33370" cy="42050"/>
              </a:xfrm>
              <a:custGeom>
                <a:avLst/>
                <a:gdLst>
                  <a:gd name="T0" fmla="*/ 0 w 140"/>
                  <a:gd name="T1" fmla="*/ 3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6 h 181"/>
                  <a:gd name="T18" fmla="*/ 39 w 140"/>
                  <a:gd name="T19" fmla="*/ 137 h 181"/>
                  <a:gd name="T20" fmla="*/ 39 w 140"/>
                  <a:gd name="T21" fmla="*/ 103 h 181"/>
                  <a:gd name="T22" fmla="*/ 0 w 140"/>
                  <a:gd name="T23" fmla="*/ 104 h 181"/>
                  <a:gd name="T24" fmla="*/ 0 w 140"/>
                  <a:gd name="T25" fmla="*/ 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4154198" y="3747479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4345314" y="374898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4537948" y="3750482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4201218" y="374898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4393852" y="3750482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4584969" y="375198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4246722" y="3748981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4437839" y="3750482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4628955" y="375198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4292226" y="3748981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4483342" y="3750482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4672943" y="3747479"/>
                <a:ext cx="31854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8 w 140"/>
                  <a:gd name="T7" fmla="*/ 79 h 181"/>
                  <a:gd name="T8" fmla="*/ 38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1 w 140"/>
                  <a:gd name="T19" fmla="*/ 44 h 181"/>
                  <a:gd name="T20" fmla="*/ 101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8"/>
                    </a:lnTo>
                    <a:lnTo>
                      <a:pt x="140" y="77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4672943" y="3819564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1 w 140"/>
                  <a:gd name="T7" fmla="*/ 102 h 181"/>
                  <a:gd name="T8" fmla="*/ 101 w 140"/>
                  <a:gd name="T9" fmla="*/ 135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8 w 140"/>
                  <a:gd name="T19" fmla="*/ 137 h 181"/>
                  <a:gd name="T20" fmla="*/ 38 w 140"/>
                  <a:gd name="T21" fmla="*/ 103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1" y="102"/>
                    </a:lnTo>
                    <a:lnTo>
                      <a:pt x="101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8" y="137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1" name="Rectangle 307"/>
              <p:cNvSpPr>
                <a:spLocks noChangeArrowheads="1"/>
              </p:cNvSpPr>
              <p:nvPr/>
            </p:nvSpPr>
            <p:spPr bwMode="auto">
              <a:xfrm>
                <a:off x="4058639" y="3742973"/>
                <a:ext cx="65223" cy="645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2" name="Oval 308"/>
              <p:cNvSpPr>
                <a:spLocks noChangeArrowheads="1"/>
              </p:cNvSpPr>
              <p:nvPr/>
            </p:nvSpPr>
            <p:spPr bwMode="auto">
              <a:xfrm>
                <a:off x="4078358" y="3763998"/>
                <a:ext cx="25786" cy="25531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3" name="Rectangle 315"/>
              <p:cNvSpPr>
                <a:spLocks noChangeArrowheads="1"/>
              </p:cNvSpPr>
              <p:nvPr/>
            </p:nvSpPr>
            <p:spPr bwMode="auto">
              <a:xfrm>
                <a:off x="3611184" y="3753486"/>
                <a:ext cx="183533" cy="555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4" name="Rectangle 320"/>
              <p:cNvSpPr>
                <a:spLocks noChangeArrowheads="1"/>
              </p:cNvSpPr>
              <p:nvPr/>
            </p:nvSpPr>
            <p:spPr bwMode="auto">
              <a:xfrm>
                <a:off x="4766984" y="3760995"/>
                <a:ext cx="19719" cy="84100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5" name="Freeform 321"/>
              <p:cNvSpPr>
                <a:spLocks/>
              </p:cNvSpPr>
              <p:nvPr/>
            </p:nvSpPr>
            <p:spPr bwMode="auto">
              <a:xfrm>
                <a:off x="4756366" y="3789529"/>
                <a:ext cx="39436" cy="27032"/>
              </a:xfrm>
              <a:custGeom>
                <a:avLst/>
                <a:gdLst>
                  <a:gd name="T0" fmla="*/ 167 w 167"/>
                  <a:gd name="T1" fmla="*/ 0 h 118"/>
                  <a:gd name="T2" fmla="*/ 167 w 167"/>
                  <a:gd name="T3" fmla="*/ 118 h 118"/>
                  <a:gd name="T4" fmla="*/ 0 w 167"/>
                  <a:gd name="T5" fmla="*/ 117 h 118"/>
                  <a:gd name="T6" fmla="*/ 0 w 167"/>
                  <a:gd name="T7" fmla="*/ 0 h 118"/>
                  <a:gd name="T8" fmla="*/ 167 w 167"/>
                  <a:gd name="T9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118">
                    <a:moveTo>
                      <a:pt x="167" y="0"/>
                    </a:moveTo>
                    <a:lnTo>
                      <a:pt x="167" y="118"/>
                    </a:lnTo>
                    <a:lnTo>
                      <a:pt x="0" y="117"/>
                    </a:lnTo>
                    <a:lnTo>
                      <a:pt x="0" y="0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62" name="Group 1144"/>
            <p:cNvGrpSpPr/>
            <p:nvPr/>
          </p:nvGrpSpPr>
          <p:grpSpPr>
            <a:xfrm>
              <a:off x="4257155" y="2799622"/>
              <a:ext cx="1049336" cy="117238"/>
              <a:chOff x="3583881" y="4220540"/>
              <a:chExt cx="1324165" cy="183217"/>
            </a:xfrm>
          </p:grpSpPr>
          <p:sp>
            <p:nvSpPr>
              <p:cNvPr id="163" name="Freeform 93"/>
              <p:cNvSpPr>
                <a:spLocks/>
              </p:cNvSpPr>
              <p:nvPr/>
            </p:nvSpPr>
            <p:spPr bwMode="auto">
              <a:xfrm>
                <a:off x="3583881" y="4220540"/>
                <a:ext cx="1324165" cy="183217"/>
              </a:xfrm>
              <a:custGeom>
                <a:avLst/>
                <a:gdLst>
                  <a:gd name="T0" fmla="*/ 5602 w 5602"/>
                  <a:gd name="T1" fmla="*/ 0 h 781"/>
                  <a:gd name="T2" fmla="*/ 0 w 5602"/>
                  <a:gd name="T3" fmla="*/ 19 h 781"/>
                  <a:gd name="T4" fmla="*/ 0 w 5602"/>
                  <a:gd name="T5" fmla="*/ 781 h 781"/>
                  <a:gd name="T6" fmla="*/ 5602 w 5602"/>
                  <a:gd name="T7" fmla="*/ 713 h 781"/>
                  <a:gd name="T8" fmla="*/ 5602 w 5602"/>
                  <a:gd name="T9" fmla="*/ 0 h 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02" h="781">
                    <a:moveTo>
                      <a:pt x="5602" y="0"/>
                    </a:moveTo>
                    <a:lnTo>
                      <a:pt x="0" y="19"/>
                    </a:lnTo>
                    <a:lnTo>
                      <a:pt x="0" y="781"/>
                    </a:lnTo>
                    <a:lnTo>
                      <a:pt x="5602" y="713"/>
                    </a:lnTo>
                    <a:lnTo>
                      <a:pt x="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4" name="Freeform 95"/>
              <p:cNvSpPr>
                <a:spLocks/>
              </p:cNvSpPr>
              <p:nvPr/>
            </p:nvSpPr>
            <p:spPr bwMode="auto">
              <a:xfrm>
                <a:off x="3925162" y="4256360"/>
                <a:ext cx="573350" cy="120143"/>
              </a:xfrm>
              <a:custGeom>
                <a:avLst/>
                <a:gdLst>
                  <a:gd name="T0" fmla="*/ 23 w 2430"/>
                  <a:gd name="T1" fmla="*/ 6 h 518"/>
                  <a:gd name="T2" fmla="*/ 2407 w 2430"/>
                  <a:gd name="T3" fmla="*/ 0 h 518"/>
                  <a:gd name="T4" fmla="*/ 2430 w 2430"/>
                  <a:gd name="T5" fmla="*/ 23 h 518"/>
                  <a:gd name="T6" fmla="*/ 2430 w 2430"/>
                  <a:gd name="T7" fmla="*/ 489 h 518"/>
                  <a:gd name="T8" fmla="*/ 2407 w 2430"/>
                  <a:gd name="T9" fmla="*/ 512 h 518"/>
                  <a:gd name="T10" fmla="*/ 23 w 2430"/>
                  <a:gd name="T11" fmla="*/ 518 h 518"/>
                  <a:gd name="T12" fmla="*/ 0 w 2430"/>
                  <a:gd name="T13" fmla="*/ 495 h 518"/>
                  <a:gd name="T14" fmla="*/ 0 w 2430"/>
                  <a:gd name="T15" fmla="*/ 29 h 518"/>
                  <a:gd name="T16" fmla="*/ 23 w 2430"/>
                  <a:gd name="T17" fmla="*/ 6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30" h="518">
                    <a:moveTo>
                      <a:pt x="23" y="6"/>
                    </a:moveTo>
                    <a:lnTo>
                      <a:pt x="2407" y="0"/>
                    </a:lnTo>
                    <a:cubicBezTo>
                      <a:pt x="2419" y="0"/>
                      <a:pt x="2430" y="10"/>
                      <a:pt x="2430" y="23"/>
                    </a:cubicBezTo>
                    <a:lnTo>
                      <a:pt x="2430" y="489"/>
                    </a:lnTo>
                    <a:cubicBezTo>
                      <a:pt x="2430" y="501"/>
                      <a:pt x="2419" y="512"/>
                      <a:pt x="2407" y="512"/>
                    </a:cubicBezTo>
                    <a:lnTo>
                      <a:pt x="23" y="518"/>
                    </a:lnTo>
                    <a:cubicBezTo>
                      <a:pt x="10" y="518"/>
                      <a:pt x="0" y="508"/>
                      <a:pt x="0" y="495"/>
                    </a:cubicBezTo>
                    <a:lnTo>
                      <a:pt x="0" y="29"/>
                    </a:lnTo>
                    <a:cubicBezTo>
                      <a:pt x="0" y="17"/>
                      <a:pt x="10" y="6"/>
                      <a:pt x="23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5" name="Freeform 96"/>
              <p:cNvSpPr>
                <a:spLocks/>
              </p:cNvSpPr>
              <p:nvPr/>
            </p:nvSpPr>
            <p:spPr bwMode="auto">
              <a:xfrm>
                <a:off x="3937296" y="4332950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6" name="Freeform 97"/>
              <p:cNvSpPr>
                <a:spLocks/>
              </p:cNvSpPr>
              <p:nvPr/>
            </p:nvSpPr>
            <p:spPr bwMode="auto">
              <a:xfrm>
                <a:off x="4128413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1 h 180"/>
                  <a:gd name="T8" fmla="*/ 102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1"/>
                    </a:lnTo>
                    <a:lnTo>
                      <a:pt x="102" y="135"/>
                    </a:lnTo>
                    <a:lnTo>
                      <a:pt x="86" y="135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7" name="Freeform 98"/>
              <p:cNvSpPr>
                <a:spLocks/>
              </p:cNvSpPr>
              <p:nvPr/>
            </p:nvSpPr>
            <p:spPr bwMode="auto">
              <a:xfrm>
                <a:off x="4319530" y="4331449"/>
                <a:ext cx="33370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4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8" name="Freeform 99"/>
              <p:cNvSpPr>
                <a:spLocks/>
              </p:cNvSpPr>
              <p:nvPr/>
            </p:nvSpPr>
            <p:spPr bwMode="auto">
              <a:xfrm>
                <a:off x="3984316" y="4331449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69" name="Freeform 100"/>
              <p:cNvSpPr>
                <a:spLocks/>
              </p:cNvSpPr>
              <p:nvPr/>
            </p:nvSpPr>
            <p:spPr bwMode="auto">
              <a:xfrm>
                <a:off x="4175434" y="433295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0" name="Freeform 101"/>
              <p:cNvSpPr>
                <a:spLocks/>
              </p:cNvSpPr>
              <p:nvPr/>
            </p:nvSpPr>
            <p:spPr bwMode="auto">
              <a:xfrm>
                <a:off x="4366550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1" name="Freeform 102"/>
              <p:cNvSpPr>
                <a:spLocks/>
              </p:cNvSpPr>
              <p:nvPr/>
            </p:nvSpPr>
            <p:spPr bwMode="auto">
              <a:xfrm>
                <a:off x="4029821" y="4331449"/>
                <a:ext cx="31854" cy="43552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2" name="Freeform 103"/>
              <p:cNvSpPr>
                <a:spLocks/>
              </p:cNvSpPr>
              <p:nvPr/>
            </p:nvSpPr>
            <p:spPr bwMode="auto">
              <a:xfrm>
                <a:off x="4220937" y="4332950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3" name="Freeform 104"/>
              <p:cNvSpPr>
                <a:spLocks/>
              </p:cNvSpPr>
              <p:nvPr/>
            </p:nvSpPr>
            <p:spPr bwMode="auto">
              <a:xfrm>
                <a:off x="4412054" y="4332950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4" name="Freeform 105"/>
              <p:cNvSpPr>
                <a:spLocks/>
              </p:cNvSpPr>
              <p:nvPr/>
            </p:nvSpPr>
            <p:spPr bwMode="auto">
              <a:xfrm>
                <a:off x="4073808" y="4332950"/>
                <a:ext cx="33370" cy="42050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1 h 180"/>
                  <a:gd name="T6" fmla="*/ 102 w 140"/>
                  <a:gd name="T7" fmla="*/ 102 h 180"/>
                  <a:gd name="T8" fmla="*/ 102 w 140"/>
                  <a:gd name="T9" fmla="*/ 135 h 180"/>
                  <a:gd name="T10" fmla="*/ 86 w 140"/>
                  <a:gd name="T11" fmla="*/ 136 h 180"/>
                  <a:gd name="T12" fmla="*/ 86 w 140"/>
                  <a:gd name="T13" fmla="*/ 180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9 w 140"/>
                  <a:gd name="T19" fmla="*/ 137 h 180"/>
                  <a:gd name="T20" fmla="*/ 39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5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9" y="137"/>
                    </a:lnTo>
                    <a:lnTo>
                      <a:pt x="39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5" name="Freeform 106"/>
              <p:cNvSpPr>
                <a:spLocks/>
              </p:cNvSpPr>
              <p:nvPr/>
            </p:nvSpPr>
            <p:spPr bwMode="auto">
              <a:xfrm>
                <a:off x="4264926" y="4331449"/>
                <a:ext cx="33370" cy="42050"/>
              </a:xfrm>
              <a:custGeom>
                <a:avLst/>
                <a:gdLst>
                  <a:gd name="T0" fmla="*/ 0 w 140"/>
                  <a:gd name="T1" fmla="*/ 4 h 181"/>
                  <a:gd name="T2" fmla="*/ 140 w 140"/>
                  <a:gd name="T3" fmla="*/ 0 h 181"/>
                  <a:gd name="T4" fmla="*/ 140 w 140"/>
                  <a:gd name="T5" fmla="*/ 101 h 181"/>
                  <a:gd name="T6" fmla="*/ 102 w 140"/>
                  <a:gd name="T7" fmla="*/ 102 h 181"/>
                  <a:gd name="T8" fmla="*/ 102 w 140"/>
                  <a:gd name="T9" fmla="*/ 136 h 181"/>
                  <a:gd name="T10" fmla="*/ 86 w 140"/>
                  <a:gd name="T11" fmla="*/ 136 h 181"/>
                  <a:gd name="T12" fmla="*/ 86 w 140"/>
                  <a:gd name="T13" fmla="*/ 180 h 181"/>
                  <a:gd name="T14" fmla="*/ 54 w 140"/>
                  <a:gd name="T15" fmla="*/ 181 h 181"/>
                  <a:gd name="T16" fmla="*/ 54 w 140"/>
                  <a:gd name="T17" fmla="*/ 137 h 181"/>
                  <a:gd name="T18" fmla="*/ 39 w 140"/>
                  <a:gd name="T19" fmla="*/ 137 h 181"/>
                  <a:gd name="T20" fmla="*/ 39 w 140"/>
                  <a:gd name="T21" fmla="*/ 104 h 181"/>
                  <a:gd name="T22" fmla="*/ 0 w 140"/>
                  <a:gd name="T23" fmla="*/ 105 h 181"/>
                  <a:gd name="T24" fmla="*/ 0 w 140"/>
                  <a:gd name="T25" fmla="*/ 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0" y="4"/>
                    </a:moveTo>
                    <a:lnTo>
                      <a:pt x="140" y="0"/>
                    </a:lnTo>
                    <a:lnTo>
                      <a:pt x="140" y="101"/>
                    </a:lnTo>
                    <a:lnTo>
                      <a:pt x="102" y="102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86" y="180"/>
                    </a:lnTo>
                    <a:lnTo>
                      <a:pt x="54" y="181"/>
                    </a:lnTo>
                    <a:lnTo>
                      <a:pt x="54" y="137"/>
                    </a:lnTo>
                    <a:lnTo>
                      <a:pt x="39" y="137"/>
                    </a:lnTo>
                    <a:lnTo>
                      <a:pt x="39" y="104"/>
                    </a:lnTo>
                    <a:lnTo>
                      <a:pt x="0" y="105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6" name="Freeform 107"/>
              <p:cNvSpPr>
                <a:spLocks/>
              </p:cNvSpPr>
              <p:nvPr/>
            </p:nvSpPr>
            <p:spPr bwMode="auto">
              <a:xfrm>
                <a:off x="3937296" y="4257861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7" name="Freeform 108"/>
              <p:cNvSpPr>
                <a:spLocks/>
              </p:cNvSpPr>
              <p:nvPr/>
            </p:nvSpPr>
            <p:spPr bwMode="auto">
              <a:xfrm>
                <a:off x="4128413" y="4259364"/>
                <a:ext cx="33370" cy="43552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8" name="Freeform 109"/>
              <p:cNvSpPr>
                <a:spLocks/>
              </p:cNvSpPr>
              <p:nvPr/>
            </p:nvSpPr>
            <p:spPr bwMode="auto">
              <a:xfrm>
                <a:off x="4319530" y="4260864"/>
                <a:ext cx="33370" cy="43552"/>
              </a:xfrm>
              <a:custGeom>
                <a:avLst/>
                <a:gdLst>
                  <a:gd name="T0" fmla="*/ 140 w 140"/>
                  <a:gd name="T1" fmla="*/ 178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6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5 h 181"/>
                  <a:gd name="T18" fmla="*/ 102 w 140"/>
                  <a:gd name="T19" fmla="*/ 44 h 181"/>
                  <a:gd name="T20" fmla="*/ 102 w 140"/>
                  <a:gd name="T21" fmla="*/ 78 h 181"/>
                  <a:gd name="T22" fmla="*/ 140 w 140"/>
                  <a:gd name="T23" fmla="*/ 77 h 181"/>
                  <a:gd name="T24" fmla="*/ 140 w 140"/>
                  <a:gd name="T25" fmla="*/ 17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8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6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5"/>
                    </a:lnTo>
                    <a:lnTo>
                      <a:pt x="102" y="44"/>
                    </a:lnTo>
                    <a:lnTo>
                      <a:pt x="102" y="78"/>
                    </a:lnTo>
                    <a:lnTo>
                      <a:pt x="140" y="77"/>
                    </a:lnTo>
                    <a:lnTo>
                      <a:pt x="140" y="178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79" name="Freeform 110"/>
              <p:cNvSpPr>
                <a:spLocks/>
              </p:cNvSpPr>
              <p:nvPr/>
            </p:nvSpPr>
            <p:spPr bwMode="auto">
              <a:xfrm>
                <a:off x="3984316" y="42593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0" name="Freeform 111"/>
              <p:cNvSpPr>
                <a:spLocks/>
              </p:cNvSpPr>
              <p:nvPr/>
            </p:nvSpPr>
            <p:spPr bwMode="auto">
              <a:xfrm>
                <a:off x="4175434" y="426086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1" name="Freeform 112"/>
              <p:cNvSpPr>
                <a:spLocks/>
              </p:cNvSpPr>
              <p:nvPr/>
            </p:nvSpPr>
            <p:spPr bwMode="auto">
              <a:xfrm>
                <a:off x="4366550" y="4262367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2" name="Freeform 113"/>
              <p:cNvSpPr>
                <a:spLocks/>
              </p:cNvSpPr>
              <p:nvPr/>
            </p:nvSpPr>
            <p:spPr bwMode="auto">
              <a:xfrm>
                <a:off x="4029821" y="4259364"/>
                <a:ext cx="31854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3" name="Freeform 114"/>
              <p:cNvSpPr>
                <a:spLocks/>
              </p:cNvSpPr>
              <p:nvPr/>
            </p:nvSpPr>
            <p:spPr bwMode="auto">
              <a:xfrm>
                <a:off x="4220937" y="42608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4" name="Freeform 115"/>
              <p:cNvSpPr>
                <a:spLocks/>
              </p:cNvSpPr>
              <p:nvPr/>
            </p:nvSpPr>
            <p:spPr bwMode="auto">
              <a:xfrm>
                <a:off x="4412054" y="4262367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4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4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5" name="Freeform 116"/>
              <p:cNvSpPr>
                <a:spLocks/>
              </p:cNvSpPr>
              <p:nvPr/>
            </p:nvSpPr>
            <p:spPr bwMode="auto">
              <a:xfrm>
                <a:off x="4073808" y="4259364"/>
                <a:ext cx="33370" cy="42050"/>
              </a:xfrm>
              <a:custGeom>
                <a:avLst/>
                <a:gdLst>
                  <a:gd name="T0" fmla="*/ 140 w 140"/>
                  <a:gd name="T1" fmla="*/ 177 h 181"/>
                  <a:gd name="T2" fmla="*/ 0 w 140"/>
                  <a:gd name="T3" fmla="*/ 181 h 181"/>
                  <a:gd name="T4" fmla="*/ 0 w 140"/>
                  <a:gd name="T5" fmla="*/ 80 h 181"/>
                  <a:gd name="T6" fmla="*/ 39 w 140"/>
                  <a:gd name="T7" fmla="*/ 79 h 181"/>
                  <a:gd name="T8" fmla="*/ 39 w 140"/>
                  <a:gd name="T9" fmla="*/ 45 h 181"/>
                  <a:gd name="T10" fmla="*/ 54 w 140"/>
                  <a:gd name="T11" fmla="*/ 45 h 181"/>
                  <a:gd name="T12" fmla="*/ 54 w 140"/>
                  <a:gd name="T13" fmla="*/ 1 h 181"/>
                  <a:gd name="T14" fmla="*/ 86 w 140"/>
                  <a:gd name="T15" fmla="*/ 0 h 181"/>
                  <a:gd name="T16" fmla="*/ 86 w 140"/>
                  <a:gd name="T17" fmla="*/ 44 h 181"/>
                  <a:gd name="T18" fmla="*/ 102 w 140"/>
                  <a:gd name="T19" fmla="*/ 44 h 181"/>
                  <a:gd name="T20" fmla="*/ 102 w 140"/>
                  <a:gd name="T21" fmla="*/ 77 h 181"/>
                  <a:gd name="T22" fmla="*/ 140 w 140"/>
                  <a:gd name="T23" fmla="*/ 76 h 181"/>
                  <a:gd name="T24" fmla="*/ 140 w 140"/>
                  <a:gd name="T25" fmla="*/ 177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1">
                    <a:moveTo>
                      <a:pt x="140" y="177"/>
                    </a:moveTo>
                    <a:lnTo>
                      <a:pt x="0" y="181"/>
                    </a:lnTo>
                    <a:lnTo>
                      <a:pt x="0" y="80"/>
                    </a:lnTo>
                    <a:lnTo>
                      <a:pt x="39" y="79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4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6" name="Freeform 117"/>
              <p:cNvSpPr>
                <a:spLocks/>
              </p:cNvSpPr>
              <p:nvPr/>
            </p:nvSpPr>
            <p:spPr bwMode="auto">
              <a:xfrm>
                <a:off x="4264926" y="4260864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79 h 180"/>
                  <a:gd name="T6" fmla="*/ 39 w 140"/>
                  <a:gd name="T7" fmla="*/ 78 h 180"/>
                  <a:gd name="T8" fmla="*/ 39 w 140"/>
                  <a:gd name="T9" fmla="*/ 45 h 180"/>
                  <a:gd name="T10" fmla="*/ 54 w 140"/>
                  <a:gd name="T11" fmla="*/ 45 h 180"/>
                  <a:gd name="T12" fmla="*/ 54 w 140"/>
                  <a:gd name="T13" fmla="*/ 0 h 180"/>
                  <a:gd name="T14" fmla="*/ 86 w 140"/>
                  <a:gd name="T15" fmla="*/ 0 h 180"/>
                  <a:gd name="T16" fmla="*/ 86 w 140"/>
                  <a:gd name="T17" fmla="*/ 44 h 180"/>
                  <a:gd name="T18" fmla="*/ 102 w 140"/>
                  <a:gd name="T19" fmla="*/ 43 h 180"/>
                  <a:gd name="T20" fmla="*/ 102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79"/>
                    </a:lnTo>
                    <a:lnTo>
                      <a:pt x="39" y="78"/>
                    </a:lnTo>
                    <a:lnTo>
                      <a:pt x="39" y="45"/>
                    </a:lnTo>
                    <a:lnTo>
                      <a:pt x="54" y="45"/>
                    </a:lnTo>
                    <a:lnTo>
                      <a:pt x="54" y="0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2" y="43"/>
                    </a:lnTo>
                    <a:lnTo>
                      <a:pt x="102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7" name="Freeform 118"/>
              <p:cNvSpPr>
                <a:spLocks/>
              </p:cNvSpPr>
              <p:nvPr/>
            </p:nvSpPr>
            <p:spPr bwMode="auto">
              <a:xfrm>
                <a:off x="3946397" y="423833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8" name="Freeform 119"/>
              <p:cNvSpPr>
                <a:spLocks/>
              </p:cNvSpPr>
              <p:nvPr/>
            </p:nvSpPr>
            <p:spPr bwMode="auto">
              <a:xfrm>
                <a:off x="3946397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89" name="Freeform 120"/>
              <p:cNvSpPr>
                <a:spLocks/>
              </p:cNvSpPr>
              <p:nvPr/>
            </p:nvSpPr>
            <p:spPr bwMode="auto">
              <a:xfrm>
                <a:off x="3994935" y="4239840"/>
                <a:ext cx="12135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0" name="Freeform 121"/>
              <p:cNvSpPr>
                <a:spLocks/>
              </p:cNvSpPr>
              <p:nvPr/>
            </p:nvSpPr>
            <p:spPr bwMode="auto">
              <a:xfrm>
                <a:off x="3994935" y="4379507"/>
                <a:ext cx="12135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7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2"/>
                      <a:pt x="56" y="28"/>
                    </a:cubicBezTo>
                    <a:cubicBezTo>
                      <a:pt x="56" y="43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7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1" name="Freeform 122"/>
              <p:cNvSpPr>
                <a:spLocks/>
              </p:cNvSpPr>
              <p:nvPr/>
            </p:nvSpPr>
            <p:spPr bwMode="auto">
              <a:xfrm>
                <a:off x="4041955" y="423984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2" name="Freeform 123"/>
              <p:cNvSpPr>
                <a:spLocks/>
              </p:cNvSpPr>
              <p:nvPr/>
            </p:nvSpPr>
            <p:spPr bwMode="auto">
              <a:xfrm>
                <a:off x="4041955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3" name="Freeform 124"/>
              <p:cNvSpPr>
                <a:spLocks/>
              </p:cNvSpPr>
              <p:nvPr/>
            </p:nvSpPr>
            <p:spPr bwMode="auto">
              <a:xfrm>
                <a:off x="4085943" y="423984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4" name="Freeform 125"/>
              <p:cNvSpPr>
                <a:spLocks/>
              </p:cNvSpPr>
              <p:nvPr/>
            </p:nvSpPr>
            <p:spPr bwMode="auto">
              <a:xfrm>
                <a:off x="4085943" y="4381008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5" name="Oval 126"/>
              <p:cNvSpPr>
                <a:spLocks noChangeArrowheads="1"/>
              </p:cNvSpPr>
              <p:nvPr/>
            </p:nvSpPr>
            <p:spPr bwMode="auto">
              <a:xfrm>
                <a:off x="4135996" y="4238338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6" name="Oval 127"/>
              <p:cNvSpPr>
                <a:spLocks noChangeArrowheads="1"/>
              </p:cNvSpPr>
              <p:nvPr/>
            </p:nvSpPr>
            <p:spPr bwMode="auto">
              <a:xfrm>
                <a:off x="4135996" y="4379507"/>
                <a:ext cx="12135" cy="13516"/>
              </a:xfrm>
              <a:prstGeom prst="ellipse">
                <a:avLst/>
              </a:pr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7" name="Freeform 128"/>
              <p:cNvSpPr>
                <a:spLocks/>
              </p:cNvSpPr>
              <p:nvPr/>
            </p:nvSpPr>
            <p:spPr bwMode="auto">
              <a:xfrm>
                <a:off x="4183018" y="4239840"/>
                <a:ext cx="12135" cy="12015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8" name="Freeform 129"/>
              <p:cNvSpPr>
                <a:spLocks/>
              </p:cNvSpPr>
              <p:nvPr/>
            </p:nvSpPr>
            <p:spPr bwMode="auto">
              <a:xfrm>
                <a:off x="4183018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6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0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6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9" name="Freeform 130"/>
              <p:cNvSpPr>
                <a:spLocks/>
              </p:cNvSpPr>
              <p:nvPr/>
            </p:nvSpPr>
            <p:spPr bwMode="auto">
              <a:xfrm>
                <a:off x="4230038" y="4239840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0" name="Freeform 131"/>
              <p:cNvSpPr>
                <a:spLocks/>
              </p:cNvSpPr>
              <p:nvPr/>
            </p:nvSpPr>
            <p:spPr bwMode="auto">
              <a:xfrm>
                <a:off x="4230038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3" y="0"/>
                      <a:pt x="56" y="13"/>
                      <a:pt x="56" y="28"/>
                    </a:cubicBezTo>
                    <a:cubicBezTo>
                      <a:pt x="56" y="44"/>
                      <a:pt x="43" y="56"/>
                      <a:pt x="28" y="56"/>
                    </a:cubicBezTo>
                    <a:cubicBezTo>
                      <a:pt x="12" y="56"/>
                      <a:pt x="0" y="43"/>
                      <a:pt x="0" y="28"/>
                    </a:cubicBezTo>
                    <a:cubicBezTo>
                      <a:pt x="0" y="12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1" name="Freeform 132"/>
              <p:cNvSpPr>
                <a:spLocks/>
              </p:cNvSpPr>
              <p:nvPr/>
            </p:nvSpPr>
            <p:spPr bwMode="auto">
              <a:xfrm>
                <a:off x="4275542" y="4239840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2" name="Freeform 133"/>
              <p:cNvSpPr>
                <a:spLocks/>
              </p:cNvSpPr>
              <p:nvPr/>
            </p:nvSpPr>
            <p:spPr bwMode="auto">
              <a:xfrm>
                <a:off x="4275542" y="4379507"/>
                <a:ext cx="12135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3" y="1"/>
                      <a:pt x="56" y="13"/>
                      <a:pt x="56" y="29"/>
                    </a:cubicBezTo>
                    <a:cubicBezTo>
                      <a:pt x="56" y="44"/>
                      <a:pt x="43" y="57"/>
                      <a:pt x="28" y="57"/>
                    </a:cubicBezTo>
                    <a:cubicBezTo>
                      <a:pt x="12" y="56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3" name="Freeform 134"/>
              <p:cNvSpPr>
                <a:spLocks/>
              </p:cNvSpPr>
              <p:nvPr/>
            </p:nvSpPr>
            <p:spPr bwMode="auto">
              <a:xfrm>
                <a:off x="4333181" y="4238338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4" name="Freeform 135"/>
              <p:cNvSpPr>
                <a:spLocks/>
              </p:cNvSpPr>
              <p:nvPr/>
            </p:nvSpPr>
            <p:spPr bwMode="auto">
              <a:xfrm>
                <a:off x="4333181" y="4379507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5" name="Freeform 136"/>
              <p:cNvSpPr>
                <a:spLocks/>
              </p:cNvSpPr>
              <p:nvPr/>
            </p:nvSpPr>
            <p:spPr bwMode="auto">
              <a:xfrm>
                <a:off x="4375651" y="4238338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6" name="Freeform 137"/>
              <p:cNvSpPr>
                <a:spLocks/>
              </p:cNvSpPr>
              <p:nvPr/>
            </p:nvSpPr>
            <p:spPr bwMode="auto">
              <a:xfrm>
                <a:off x="4375651" y="43795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6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7" name="Freeform 138"/>
              <p:cNvSpPr>
                <a:spLocks/>
              </p:cNvSpPr>
              <p:nvPr/>
            </p:nvSpPr>
            <p:spPr bwMode="auto">
              <a:xfrm>
                <a:off x="4422672" y="4239840"/>
                <a:ext cx="13652" cy="12015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8" name="Freeform 139"/>
              <p:cNvSpPr>
                <a:spLocks/>
              </p:cNvSpPr>
              <p:nvPr/>
            </p:nvSpPr>
            <p:spPr bwMode="auto">
              <a:xfrm>
                <a:off x="4422672" y="4379507"/>
                <a:ext cx="13652" cy="13516"/>
              </a:xfrm>
              <a:custGeom>
                <a:avLst/>
                <a:gdLst>
                  <a:gd name="T0" fmla="*/ 28 w 56"/>
                  <a:gd name="T1" fmla="*/ 0 h 56"/>
                  <a:gd name="T2" fmla="*/ 56 w 56"/>
                  <a:gd name="T3" fmla="*/ 28 h 56"/>
                  <a:gd name="T4" fmla="*/ 28 w 56"/>
                  <a:gd name="T5" fmla="*/ 56 h 56"/>
                  <a:gd name="T6" fmla="*/ 0 w 56"/>
                  <a:gd name="T7" fmla="*/ 28 h 56"/>
                  <a:gd name="T8" fmla="*/ 28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44" y="0"/>
                      <a:pt x="56" y="13"/>
                      <a:pt x="56" y="28"/>
                    </a:cubicBezTo>
                    <a:cubicBezTo>
                      <a:pt x="56" y="44"/>
                      <a:pt x="44" y="56"/>
                      <a:pt x="28" y="56"/>
                    </a:cubicBezTo>
                    <a:cubicBezTo>
                      <a:pt x="13" y="56"/>
                      <a:pt x="0" y="43"/>
                      <a:pt x="0" y="28"/>
                    </a:cubicBezTo>
                    <a:cubicBezTo>
                      <a:pt x="0" y="12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9" name="Freeform 140"/>
              <p:cNvSpPr>
                <a:spLocks/>
              </p:cNvSpPr>
              <p:nvPr/>
            </p:nvSpPr>
            <p:spPr bwMode="auto">
              <a:xfrm>
                <a:off x="4465143" y="4239840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0" name="Freeform 141"/>
              <p:cNvSpPr>
                <a:spLocks/>
              </p:cNvSpPr>
              <p:nvPr/>
            </p:nvSpPr>
            <p:spPr bwMode="auto">
              <a:xfrm>
                <a:off x="4465143" y="4379507"/>
                <a:ext cx="13652" cy="13516"/>
              </a:xfrm>
              <a:custGeom>
                <a:avLst/>
                <a:gdLst>
                  <a:gd name="T0" fmla="*/ 28 w 56"/>
                  <a:gd name="T1" fmla="*/ 0 h 57"/>
                  <a:gd name="T2" fmla="*/ 56 w 56"/>
                  <a:gd name="T3" fmla="*/ 29 h 57"/>
                  <a:gd name="T4" fmla="*/ 28 w 56"/>
                  <a:gd name="T5" fmla="*/ 57 h 57"/>
                  <a:gd name="T6" fmla="*/ 0 w 56"/>
                  <a:gd name="T7" fmla="*/ 28 h 57"/>
                  <a:gd name="T8" fmla="*/ 28 w 56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7">
                    <a:moveTo>
                      <a:pt x="28" y="0"/>
                    </a:moveTo>
                    <a:cubicBezTo>
                      <a:pt x="44" y="1"/>
                      <a:pt x="56" y="13"/>
                      <a:pt x="56" y="29"/>
                    </a:cubicBezTo>
                    <a:cubicBezTo>
                      <a:pt x="56" y="44"/>
                      <a:pt x="44" y="57"/>
                      <a:pt x="28" y="57"/>
                    </a:cubicBezTo>
                    <a:cubicBezTo>
                      <a:pt x="13" y="57"/>
                      <a:pt x="0" y="44"/>
                      <a:pt x="0" y="28"/>
                    </a:cubicBezTo>
                    <a:cubicBezTo>
                      <a:pt x="0" y="13"/>
                      <a:pt x="13" y="0"/>
                      <a:pt x="28" y="0"/>
                    </a:cubicBezTo>
                    <a:close/>
                  </a:path>
                </a:pathLst>
              </a:custGeom>
              <a:solidFill>
                <a:srgbClr val="D8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1" name="Freeform 142"/>
              <p:cNvSpPr>
                <a:spLocks/>
              </p:cNvSpPr>
              <p:nvPr/>
            </p:nvSpPr>
            <p:spPr bwMode="auto">
              <a:xfrm>
                <a:off x="3853872" y="4248851"/>
                <a:ext cx="54605" cy="70585"/>
              </a:xfrm>
              <a:custGeom>
                <a:avLst/>
                <a:gdLst>
                  <a:gd name="T0" fmla="*/ 23 w 234"/>
                  <a:gd name="T1" fmla="*/ 1 h 304"/>
                  <a:gd name="T2" fmla="*/ 211 w 234"/>
                  <a:gd name="T3" fmla="*/ 0 h 304"/>
                  <a:gd name="T4" fmla="*/ 234 w 234"/>
                  <a:gd name="T5" fmla="*/ 23 h 304"/>
                  <a:gd name="T6" fmla="*/ 234 w 234"/>
                  <a:gd name="T7" fmla="*/ 279 h 304"/>
                  <a:gd name="T8" fmla="*/ 211 w 234"/>
                  <a:gd name="T9" fmla="*/ 302 h 304"/>
                  <a:gd name="T10" fmla="*/ 23 w 234"/>
                  <a:gd name="T11" fmla="*/ 303 h 304"/>
                  <a:gd name="T12" fmla="*/ 0 w 234"/>
                  <a:gd name="T13" fmla="*/ 280 h 304"/>
                  <a:gd name="T14" fmla="*/ 0 w 234"/>
                  <a:gd name="T15" fmla="*/ 25 h 304"/>
                  <a:gd name="T16" fmla="*/ 23 w 234"/>
                  <a:gd name="T17" fmla="*/ 1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304">
                    <a:moveTo>
                      <a:pt x="23" y="1"/>
                    </a:moveTo>
                    <a:lnTo>
                      <a:pt x="211" y="0"/>
                    </a:lnTo>
                    <a:cubicBezTo>
                      <a:pt x="224" y="0"/>
                      <a:pt x="234" y="11"/>
                      <a:pt x="234" y="23"/>
                    </a:cubicBezTo>
                    <a:lnTo>
                      <a:pt x="234" y="279"/>
                    </a:lnTo>
                    <a:cubicBezTo>
                      <a:pt x="234" y="292"/>
                      <a:pt x="223" y="302"/>
                      <a:pt x="211" y="302"/>
                    </a:cubicBezTo>
                    <a:lnTo>
                      <a:pt x="23" y="303"/>
                    </a:lnTo>
                    <a:cubicBezTo>
                      <a:pt x="10" y="304"/>
                      <a:pt x="0" y="293"/>
                      <a:pt x="0" y="280"/>
                    </a:cubicBezTo>
                    <a:lnTo>
                      <a:pt x="0" y="25"/>
                    </a:lnTo>
                    <a:cubicBezTo>
                      <a:pt x="0" y="12"/>
                      <a:pt x="10" y="1"/>
                      <a:pt x="2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2" name="Freeform 143"/>
              <p:cNvSpPr>
                <a:spLocks/>
              </p:cNvSpPr>
              <p:nvPr/>
            </p:nvSpPr>
            <p:spPr bwMode="auto">
              <a:xfrm>
                <a:off x="3855389" y="4328446"/>
                <a:ext cx="34887" cy="10513"/>
              </a:xfrm>
              <a:custGeom>
                <a:avLst/>
                <a:gdLst>
                  <a:gd name="T0" fmla="*/ 0 w 147"/>
                  <a:gd name="T1" fmla="*/ 43 h 43"/>
                  <a:gd name="T2" fmla="*/ 147 w 147"/>
                  <a:gd name="T3" fmla="*/ 40 h 43"/>
                  <a:gd name="T4" fmla="*/ 147 w 147"/>
                  <a:gd name="T5" fmla="*/ 0 h 43"/>
                  <a:gd name="T6" fmla="*/ 0 w 147"/>
                  <a:gd name="T7" fmla="*/ 4 h 43"/>
                  <a:gd name="T8" fmla="*/ 0 w 147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43">
                    <a:moveTo>
                      <a:pt x="0" y="43"/>
                    </a:moveTo>
                    <a:lnTo>
                      <a:pt x="147" y="40"/>
                    </a:lnTo>
                    <a:lnTo>
                      <a:pt x="147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3" name="Freeform 144"/>
              <p:cNvSpPr>
                <a:spLocks/>
              </p:cNvSpPr>
              <p:nvPr/>
            </p:nvSpPr>
            <p:spPr bwMode="auto">
              <a:xfrm>
                <a:off x="3589949" y="4259364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40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40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4" name="Freeform 145"/>
              <p:cNvSpPr>
                <a:spLocks/>
              </p:cNvSpPr>
              <p:nvPr/>
            </p:nvSpPr>
            <p:spPr bwMode="auto">
              <a:xfrm>
                <a:off x="3589949" y="4284894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3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5" name="Freeform 146"/>
              <p:cNvSpPr>
                <a:spLocks/>
              </p:cNvSpPr>
              <p:nvPr/>
            </p:nvSpPr>
            <p:spPr bwMode="auto">
              <a:xfrm>
                <a:off x="3589949" y="4331449"/>
                <a:ext cx="34887" cy="10513"/>
              </a:xfrm>
              <a:custGeom>
                <a:avLst/>
                <a:gdLst>
                  <a:gd name="T0" fmla="*/ 0 w 146"/>
                  <a:gd name="T1" fmla="*/ 43 h 43"/>
                  <a:gd name="T2" fmla="*/ 146 w 146"/>
                  <a:gd name="T3" fmla="*/ 39 h 43"/>
                  <a:gd name="T4" fmla="*/ 146 w 146"/>
                  <a:gd name="T5" fmla="*/ 0 h 43"/>
                  <a:gd name="T6" fmla="*/ 0 w 146"/>
                  <a:gd name="T7" fmla="*/ 4 h 43"/>
                  <a:gd name="T8" fmla="*/ 0 w 14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43">
                    <a:moveTo>
                      <a:pt x="0" y="43"/>
                    </a:moveTo>
                    <a:lnTo>
                      <a:pt x="146" y="39"/>
                    </a:lnTo>
                    <a:lnTo>
                      <a:pt x="146" y="0"/>
                    </a:lnTo>
                    <a:lnTo>
                      <a:pt x="0" y="4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6" name="Freeform 147"/>
              <p:cNvSpPr>
                <a:spLocks/>
              </p:cNvSpPr>
              <p:nvPr/>
            </p:nvSpPr>
            <p:spPr bwMode="auto">
              <a:xfrm>
                <a:off x="3646071" y="4259364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7" name="Freeform 148"/>
              <p:cNvSpPr>
                <a:spLocks/>
              </p:cNvSpPr>
              <p:nvPr/>
            </p:nvSpPr>
            <p:spPr bwMode="auto">
              <a:xfrm>
                <a:off x="3644554" y="427137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8" name="Freeform 149"/>
              <p:cNvSpPr>
                <a:spLocks/>
              </p:cNvSpPr>
              <p:nvPr/>
            </p:nvSpPr>
            <p:spPr bwMode="auto">
              <a:xfrm>
                <a:off x="3664273" y="4259364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9" name="Freeform 150"/>
              <p:cNvSpPr>
                <a:spLocks/>
              </p:cNvSpPr>
              <p:nvPr/>
            </p:nvSpPr>
            <p:spPr bwMode="auto">
              <a:xfrm>
                <a:off x="3661239" y="4271378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0" name="Freeform 151"/>
              <p:cNvSpPr>
                <a:spLocks/>
              </p:cNvSpPr>
              <p:nvPr/>
            </p:nvSpPr>
            <p:spPr bwMode="auto">
              <a:xfrm>
                <a:off x="3680957" y="425936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1" name="Freeform 152"/>
              <p:cNvSpPr>
                <a:spLocks/>
              </p:cNvSpPr>
              <p:nvPr/>
            </p:nvSpPr>
            <p:spPr bwMode="auto">
              <a:xfrm>
                <a:off x="3679441" y="4269875"/>
                <a:ext cx="12135" cy="12015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2" name="Freeform 153"/>
              <p:cNvSpPr>
                <a:spLocks/>
              </p:cNvSpPr>
              <p:nvPr/>
            </p:nvSpPr>
            <p:spPr bwMode="auto">
              <a:xfrm>
                <a:off x="3699159" y="4259364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3" name="Freeform 154"/>
              <p:cNvSpPr>
                <a:spLocks/>
              </p:cNvSpPr>
              <p:nvPr/>
            </p:nvSpPr>
            <p:spPr bwMode="auto">
              <a:xfrm>
                <a:off x="3697643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4" name="Freeform 155"/>
              <p:cNvSpPr>
                <a:spLocks/>
              </p:cNvSpPr>
              <p:nvPr/>
            </p:nvSpPr>
            <p:spPr bwMode="auto">
              <a:xfrm>
                <a:off x="3717360" y="425786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5" name="Freeform 156"/>
              <p:cNvSpPr>
                <a:spLocks/>
              </p:cNvSpPr>
              <p:nvPr/>
            </p:nvSpPr>
            <p:spPr bwMode="auto">
              <a:xfrm>
                <a:off x="3714326" y="4269875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6" name="Freeform 157"/>
              <p:cNvSpPr>
                <a:spLocks/>
              </p:cNvSpPr>
              <p:nvPr/>
            </p:nvSpPr>
            <p:spPr bwMode="auto">
              <a:xfrm>
                <a:off x="3735562" y="4257861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7" name="Freeform 158"/>
              <p:cNvSpPr>
                <a:spLocks/>
              </p:cNvSpPr>
              <p:nvPr/>
            </p:nvSpPr>
            <p:spPr bwMode="auto">
              <a:xfrm>
                <a:off x="3732528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8" name="Freeform 159"/>
              <p:cNvSpPr>
                <a:spLocks/>
              </p:cNvSpPr>
              <p:nvPr/>
            </p:nvSpPr>
            <p:spPr bwMode="auto">
              <a:xfrm>
                <a:off x="3752247" y="4257861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9" name="Freeform 160"/>
              <p:cNvSpPr>
                <a:spLocks/>
              </p:cNvSpPr>
              <p:nvPr/>
            </p:nvSpPr>
            <p:spPr bwMode="auto">
              <a:xfrm>
                <a:off x="3750730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0" name="Freeform 161"/>
              <p:cNvSpPr>
                <a:spLocks/>
              </p:cNvSpPr>
              <p:nvPr/>
            </p:nvSpPr>
            <p:spPr bwMode="auto">
              <a:xfrm>
                <a:off x="3770449" y="4257861"/>
                <a:ext cx="7585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1" name="Freeform 162"/>
              <p:cNvSpPr>
                <a:spLocks/>
              </p:cNvSpPr>
              <p:nvPr/>
            </p:nvSpPr>
            <p:spPr bwMode="auto">
              <a:xfrm>
                <a:off x="3768932" y="4269875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2" name="Freeform 163"/>
              <p:cNvSpPr>
                <a:spLocks/>
              </p:cNvSpPr>
              <p:nvPr/>
            </p:nvSpPr>
            <p:spPr bwMode="auto">
              <a:xfrm>
                <a:off x="3788650" y="4257861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3" name="Freeform 164"/>
              <p:cNvSpPr>
                <a:spLocks/>
              </p:cNvSpPr>
              <p:nvPr/>
            </p:nvSpPr>
            <p:spPr bwMode="auto">
              <a:xfrm>
                <a:off x="3785616" y="4269875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4" name="Freeform 165"/>
              <p:cNvSpPr>
                <a:spLocks/>
              </p:cNvSpPr>
              <p:nvPr/>
            </p:nvSpPr>
            <p:spPr bwMode="auto">
              <a:xfrm>
                <a:off x="3805335" y="4257861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5" name="Freeform 166"/>
              <p:cNvSpPr>
                <a:spLocks/>
              </p:cNvSpPr>
              <p:nvPr/>
            </p:nvSpPr>
            <p:spPr bwMode="auto">
              <a:xfrm>
                <a:off x="3803818" y="4269875"/>
                <a:ext cx="12135" cy="10513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6" name="Rectangle 167"/>
              <p:cNvSpPr>
                <a:spLocks noChangeArrowheads="1"/>
              </p:cNvSpPr>
              <p:nvPr/>
            </p:nvSpPr>
            <p:spPr bwMode="auto">
              <a:xfrm>
                <a:off x="3823536" y="4257861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7" name="Rectangle 168"/>
              <p:cNvSpPr>
                <a:spLocks noChangeArrowheads="1"/>
              </p:cNvSpPr>
              <p:nvPr/>
            </p:nvSpPr>
            <p:spPr bwMode="auto">
              <a:xfrm>
                <a:off x="3822020" y="4269875"/>
                <a:ext cx="12135" cy="10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8" name="Freeform 169"/>
              <p:cNvSpPr>
                <a:spLocks/>
              </p:cNvSpPr>
              <p:nvPr/>
            </p:nvSpPr>
            <p:spPr bwMode="auto">
              <a:xfrm>
                <a:off x="3646071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100"/>
                      <a:pt x="35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9" name="Freeform 170"/>
              <p:cNvSpPr>
                <a:spLocks/>
              </p:cNvSpPr>
              <p:nvPr/>
            </p:nvSpPr>
            <p:spPr bwMode="auto">
              <a:xfrm>
                <a:off x="3644554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3"/>
                      <a:pt x="0" y="17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0" name="Freeform 171"/>
              <p:cNvSpPr>
                <a:spLocks/>
              </p:cNvSpPr>
              <p:nvPr/>
            </p:nvSpPr>
            <p:spPr bwMode="auto">
              <a:xfrm>
                <a:off x="3664273" y="4305918"/>
                <a:ext cx="7585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1" name="Freeform 172"/>
              <p:cNvSpPr>
                <a:spLocks/>
              </p:cNvSpPr>
              <p:nvPr/>
            </p:nvSpPr>
            <p:spPr bwMode="auto">
              <a:xfrm>
                <a:off x="3661239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6" y="49"/>
                      <a:pt x="18" y="49"/>
                      <a:pt x="0" y="49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6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2" name="Freeform 173"/>
              <p:cNvSpPr>
                <a:spLocks/>
              </p:cNvSpPr>
              <p:nvPr/>
            </p:nvSpPr>
            <p:spPr bwMode="auto">
              <a:xfrm>
                <a:off x="3680957" y="430591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50"/>
                      <a:pt x="36" y="100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3" name="Freeform 174"/>
              <p:cNvSpPr>
                <a:spLocks/>
              </p:cNvSpPr>
              <p:nvPr/>
            </p:nvSpPr>
            <p:spPr bwMode="auto">
              <a:xfrm>
                <a:off x="3679441" y="4317933"/>
                <a:ext cx="12135" cy="10513"/>
              </a:xfrm>
              <a:custGeom>
                <a:avLst/>
                <a:gdLst>
                  <a:gd name="T0" fmla="*/ 52 w 52"/>
                  <a:gd name="T1" fmla="*/ 0 h 49"/>
                  <a:gd name="T2" fmla="*/ 52 w 52"/>
                  <a:gd name="T3" fmla="*/ 49 h 49"/>
                  <a:gd name="T4" fmla="*/ 0 w 52"/>
                  <a:gd name="T5" fmla="*/ 49 h 49"/>
                  <a:gd name="T6" fmla="*/ 0 w 52"/>
                  <a:gd name="T7" fmla="*/ 0 h 49"/>
                  <a:gd name="T8" fmla="*/ 52 w 5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49">
                    <a:moveTo>
                      <a:pt x="52" y="0"/>
                    </a:moveTo>
                    <a:cubicBezTo>
                      <a:pt x="52" y="17"/>
                      <a:pt x="52" y="33"/>
                      <a:pt x="52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4" name="Freeform 175"/>
              <p:cNvSpPr>
                <a:spLocks/>
              </p:cNvSpPr>
              <p:nvPr/>
            </p:nvSpPr>
            <p:spPr bwMode="auto">
              <a:xfrm>
                <a:off x="3699159" y="4305918"/>
                <a:ext cx="9101" cy="34542"/>
              </a:xfrm>
              <a:custGeom>
                <a:avLst/>
                <a:gdLst>
                  <a:gd name="T0" fmla="*/ 36 w 36"/>
                  <a:gd name="T1" fmla="*/ 0 h 149"/>
                  <a:gd name="T2" fmla="*/ 36 w 36"/>
                  <a:gd name="T3" fmla="*/ 149 h 149"/>
                  <a:gd name="T4" fmla="*/ 0 w 36"/>
                  <a:gd name="T5" fmla="*/ 149 h 149"/>
                  <a:gd name="T6" fmla="*/ 0 w 36"/>
                  <a:gd name="T7" fmla="*/ 0 h 149"/>
                  <a:gd name="T8" fmla="*/ 36 w 36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49">
                    <a:moveTo>
                      <a:pt x="36" y="0"/>
                    </a:moveTo>
                    <a:cubicBezTo>
                      <a:pt x="36" y="49"/>
                      <a:pt x="36" y="99"/>
                      <a:pt x="36" y="149"/>
                    </a:cubicBezTo>
                    <a:cubicBezTo>
                      <a:pt x="24" y="149"/>
                      <a:pt x="12" y="149"/>
                      <a:pt x="0" y="149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4" y="0"/>
                      <a:pt x="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5" name="Freeform 176"/>
              <p:cNvSpPr>
                <a:spLocks/>
              </p:cNvSpPr>
              <p:nvPr/>
            </p:nvSpPr>
            <p:spPr bwMode="auto">
              <a:xfrm>
                <a:off x="3697643" y="4317933"/>
                <a:ext cx="12135" cy="10513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9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6" name="Freeform 177"/>
              <p:cNvSpPr>
                <a:spLocks/>
              </p:cNvSpPr>
              <p:nvPr/>
            </p:nvSpPr>
            <p:spPr bwMode="auto">
              <a:xfrm>
                <a:off x="3717360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7" name="Freeform 178"/>
              <p:cNvSpPr>
                <a:spLocks/>
              </p:cNvSpPr>
              <p:nvPr/>
            </p:nvSpPr>
            <p:spPr bwMode="auto">
              <a:xfrm>
                <a:off x="3714326" y="4316431"/>
                <a:ext cx="13652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7"/>
                      <a:pt x="53" y="33"/>
                      <a:pt x="53" y="49"/>
                    </a:cubicBezTo>
                    <a:cubicBezTo>
                      <a:pt x="35" y="49"/>
                      <a:pt x="17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8" name="Freeform 179"/>
              <p:cNvSpPr>
                <a:spLocks/>
              </p:cNvSpPr>
              <p:nvPr/>
            </p:nvSpPr>
            <p:spPr bwMode="auto">
              <a:xfrm>
                <a:off x="3735562" y="4305918"/>
                <a:ext cx="7585" cy="34542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8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49"/>
                      <a:pt x="35" y="99"/>
                      <a:pt x="35" y="149"/>
                    </a:cubicBezTo>
                    <a:cubicBezTo>
                      <a:pt x="23" y="149"/>
                      <a:pt x="11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9" name="Freeform 180"/>
              <p:cNvSpPr>
                <a:spLocks/>
              </p:cNvSpPr>
              <p:nvPr/>
            </p:nvSpPr>
            <p:spPr bwMode="auto">
              <a:xfrm>
                <a:off x="3732528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8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2"/>
                      <a:pt x="53" y="49"/>
                    </a:cubicBezTo>
                    <a:cubicBezTo>
                      <a:pt x="35" y="49"/>
                      <a:pt x="17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7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0" name="Freeform 181"/>
              <p:cNvSpPr>
                <a:spLocks/>
              </p:cNvSpPr>
              <p:nvPr/>
            </p:nvSpPr>
            <p:spPr bwMode="auto">
              <a:xfrm>
                <a:off x="3752247" y="4304417"/>
                <a:ext cx="9101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1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1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1" name="Freeform 182"/>
              <p:cNvSpPr>
                <a:spLocks/>
              </p:cNvSpPr>
              <p:nvPr/>
            </p:nvSpPr>
            <p:spPr bwMode="auto">
              <a:xfrm>
                <a:off x="3750730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2" name="Freeform 183"/>
              <p:cNvSpPr>
                <a:spLocks/>
              </p:cNvSpPr>
              <p:nvPr/>
            </p:nvSpPr>
            <p:spPr bwMode="auto">
              <a:xfrm>
                <a:off x="3770449" y="4304417"/>
                <a:ext cx="7585" cy="36043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3" name="Freeform 184"/>
              <p:cNvSpPr>
                <a:spLocks/>
              </p:cNvSpPr>
              <p:nvPr/>
            </p:nvSpPr>
            <p:spPr bwMode="auto">
              <a:xfrm>
                <a:off x="3768932" y="431643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4" name="Freeform 185"/>
              <p:cNvSpPr>
                <a:spLocks/>
              </p:cNvSpPr>
              <p:nvPr/>
            </p:nvSpPr>
            <p:spPr bwMode="auto">
              <a:xfrm>
                <a:off x="3788650" y="4304417"/>
                <a:ext cx="7585" cy="36043"/>
              </a:xfrm>
              <a:custGeom>
                <a:avLst/>
                <a:gdLst>
                  <a:gd name="T0" fmla="*/ 35 w 35"/>
                  <a:gd name="T1" fmla="*/ 0 h 149"/>
                  <a:gd name="T2" fmla="*/ 35 w 35"/>
                  <a:gd name="T3" fmla="*/ 149 h 149"/>
                  <a:gd name="T4" fmla="*/ 0 w 35"/>
                  <a:gd name="T5" fmla="*/ 149 h 149"/>
                  <a:gd name="T6" fmla="*/ 0 w 35"/>
                  <a:gd name="T7" fmla="*/ 0 h 149"/>
                  <a:gd name="T8" fmla="*/ 35 w 35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9">
                    <a:moveTo>
                      <a:pt x="35" y="0"/>
                    </a:moveTo>
                    <a:cubicBezTo>
                      <a:pt x="35" y="50"/>
                      <a:pt x="35" y="99"/>
                      <a:pt x="35" y="149"/>
                    </a:cubicBezTo>
                    <a:cubicBezTo>
                      <a:pt x="23" y="149"/>
                      <a:pt x="12" y="149"/>
                      <a:pt x="0" y="149"/>
                    </a:cubicBezTo>
                    <a:cubicBezTo>
                      <a:pt x="0" y="99"/>
                      <a:pt x="0" y="50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5" name="Freeform 186"/>
              <p:cNvSpPr>
                <a:spLocks/>
              </p:cNvSpPr>
              <p:nvPr/>
            </p:nvSpPr>
            <p:spPr bwMode="auto">
              <a:xfrm>
                <a:off x="3785616" y="4316431"/>
                <a:ext cx="12135" cy="12015"/>
              </a:xfrm>
              <a:custGeom>
                <a:avLst/>
                <a:gdLst>
                  <a:gd name="T0" fmla="*/ 53 w 53"/>
                  <a:gd name="T1" fmla="*/ 0 h 49"/>
                  <a:gd name="T2" fmla="*/ 53 w 53"/>
                  <a:gd name="T3" fmla="*/ 49 h 49"/>
                  <a:gd name="T4" fmla="*/ 0 w 53"/>
                  <a:gd name="T5" fmla="*/ 49 h 49"/>
                  <a:gd name="T6" fmla="*/ 0 w 53"/>
                  <a:gd name="T7" fmla="*/ 0 h 49"/>
                  <a:gd name="T8" fmla="*/ 53 w 53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9">
                    <a:moveTo>
                      <a:pt x="53" y="0"/>
                    </a:moveTo>
                    <a:cubicBezTo>
                      <a:pt x="53" y="16"/>
                      <a:pt x="53" y="33"/>
                      <a:pt x="53" y="49"/>
                    </a:cubicBezTo>
                    <a:cubicBezTo>
                      <a:pt x="35" y="49"/>
                      <a:pt x="18" y="49"/>
                      <a:pt x="0" y="49"/>
                    </a:cubicBezTo>
                    <a:cubicBezTo>
                      <a:pt x="0" y="33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6" name="Freeform 187"/>
              <p:cNvSpPr>
                <a:spLocks/>
              </p:cNvSpPr>
              <p:nvPr/>
            </p:nvSpPr>
            <p:spPr bwMode="auto">
              <a:xfrm>
                <a:off x="3805335" y="4304417"/>
                <a:ext cx="9101" cy="34542"/>
              </a:xfrm>
              <a:custGeom>
                <a:avLst/>
                <a:gdLst>
                  <a:gd name="T0" fmla="*/ 35 w 35"/>
                  <a:gd name="T1" fmla="*/ 0 h 148"/>
                  <a:gd name="T2" fmla="*/ 35 w 35"/>
                  <a:gd name="T3" fmla="*/ 148 h 148"/>
                  <a:gd name="T4" fmla="*/ 0 w 35"/>
                  <a:gd name="T5" fmla="*/ 148 h 148"/>
                  <a:gd name="T6" fmla="*/ 0 w 35"/>
                  <a:gd name="T7" fmla="*/ 0 h 148"/>
                  <a:gd name="T8" fmla="*/ 35 w 35"/>
                  <a:gd name="T9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48">
                    <a:moveTo>
                      <a:pt x="35" y="0"/>
                    </a:moveTo>
                    <a:cubicBezTo>
                      <a:pt x="35" y="49"/>
                      <a:pt x="35" y="99"/>
                      <a:pt x="35" y="148"/>
                    </a:cubicBezTo>
                    <a:cubicBezTo>
                      <a:pt x="23" y="148"/>
                      <a:pt x="12" y="148"/>
                      <a:pt x="0" y="148"/>
                    </a:cubicBezTo>
                    <a:cubicBezTo>
                      <a:pt x="0" y="99"/>
                      <a:pt x="0" y="49"/>
                      <a:pt x="0" y="0"/>
                    </a:cubicBezTo>
                    <a:cubicBezTo>
                      <a:pt x="12" y="0"/>
                      <a:pt x="23" y="0"/>
                      <a:pt x="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7" name="Freeform 188"/>
              <p:cNvSpPr>
                <a:spLocks/>
              </p:cNvSpPr>
              <p:nvPr/>
            </p:nvSpPr>
            <p:spPr bwMode="auto">
              <a:xfrm>
                <a:off x="3803818" y="4316431"/>
                <a:ext cx="12135" cy="12015"/>
              </a:xfrm>
              <a:custGeom>
                <a:avLst/>
                <a:gdLst>
                  <a:gd name="T0" fmla="*/ 53 w 53"/>
                  <a:gd name="T1" fmla="*/ 0 h 48"/>
                  <a:gd name="T2" fmla="*/ 53 w 53"/>
                  <a:gd name="T3" fmla="*/ 48 h 48"/>
                  <a:gd name="T4" fmla="*/ 0 w 53"/>
                  <a:gd name="T5" fmla="*/ 48 h 48"/>
                  <a:gd name="T6" fmla="*/ 0 w 53"/>
                  <a:gd name="T7" fmla="*/ 0 h 48"/>
                  <a:gd name="T8" fmla="*/ 53 w 53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8">
                    <a:moveTo>
                      <a:pt x="53" y="0"/>
                    </a:moveTo>
                    <a:cubicBezTo>
                      <a:pt x="53" y="16"/>
                      <a:pt x="53" y="32"/>
                      <a:pt x="53" y="48"/>
                    </a:cubicBezTo>
                    <a:cubicBezTo>
                      <a:pt x="35" y="48"/>
                      <a:pt x="18" y="48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ubicBezTo>
                      <a:pt x="18" y="0"/>
                      <a:pt x="35" y="0"/>
                      <a:pt x="5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8" name="Rectangle 189"/>
              <p:cNvSpPr>
                <a:spLocks noChangeArrowheads="1"/>
              </p:cNvSpPr>
              <p:nvPr/>
            </p:nvSpPr>
            <p:spPr bwMode="auto">
              <a:xfrm>
                <a:off x="3823536" y="4304417"/>
                <a:ext cx="7585" cy="34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9" name="Rectangle 190"/>
              <p:cNvSpPr>
                <a:spLocks noChangeArrowheads="1"/>
              </p:cNvSpPr>
              <p:nvPr/>
            </p:nvSpPr>
            <p:spPr bwMode="auto">
              <a:xfrm>
                <a:off x="3822020" y="4316431"/>
                <a:ext cx="12135" cy="12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0" name="Freeform 191"/>
              <p:cNvSpPr>
                <a:spLocks/>
              </p:cNvSpPr>
              <p:nvPr/>
            </p:nvSpPr>
            <p:spPr bwMode="auto">
              <a:xfrm>
                <a:off x="3831121" y="4259364"/>
                <a:ext cx="24269" cy="76591"/>
              </a:xfrm>
              <a:custGeom>
                <a:avLst/>
                <a:gdLst>
                  <a:gd name="T0" fmla="*/ 0 w 102"/>
                  <a:gd name="T1" fmla="*/ 4 h 325"/>
                  <a:gd name="T2" fmla="*/ 34 w 102"/>
                  <a:gd name="T3" fmla="*/ 1 h 325"/>
                  <a:gd name="T4" fmla="*/ 45 w 102"/>
                  <a:gd name="T5" fmla="*/ 0 h 325"/>
                  <a:gd name="T6" fmla="*/ 45 w 102"/>
                  <a:gd name="T7" fmla="*/ 11 h 325"/>
                  <a:gd name="T8" fmla="*/ 45 w 102"/>
                  <a:gd name="T9" fmla="*/ 305 h 325"/>
                  <a:gd name="T10" fmla="*/ 102 w 102"/>
                  <a:gd name="T11" fmla="*/ 305 h 325"/>
                  <a:gd name="T12" fmla="*/ 102 w 102"/>
                  <a:gd name="T13" fmla="*/ 325 h 325"/>
                  <a:gd name="T14" fmla="*/ 35 w 102"/>
                  <a:gd name="T15" fmla="*/ 325 h 325"/>
                  <a:gd name="T16" fmla="*/ 25 w 102"/>
                  <a:gd name="T17" fmla="*/ 325 h 325"/>
                  <a:gd name="T18" fmla="*/ 25 w 102"/>
                  <a:gd name="T19" fmla="*/ 315 h 325"/>
                  <a:gd name="T20" fmla="*/ 25 w 102"/>
                  <a:gd name="T21" fmla="*/ 22 h 325"/>
                  <a:gd name="T22" fmla="*/ 2 w 102"/>
                  <a:gd name="T23" fmla="*/ 24 h 325"/>
                  <a:gd name="T24" fmla="*/ 0 w 102"/>
                  <a:gd name="T25" fmla="*/ 4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25">
                    <a:moveTo>
                      <a:pt x="0" y="4"/>
                    </a:moveTo>
                    <a:lnTo>
                      <a:pt x="34" y="1"/>
                    </a:lnTo>
                    <a:lnTo>
                      <a:pt x="45" y="0"/>
                    </a:lnTo>
                    <a:lnTo>
                      <a:pt x="45" y="11"/>
                    </a:lnTo>
                    <a:lnTo>
                      <a:pt x="45" y="305"/>
                    </a:lnTo>
                    <a:lnTo>
                      <a:pt x="102" y="305"/>
                    </a:lnTo>
                    <a:lnTo>
                      <a:pt x="102" y="325"/>
                    </a:lnTo>
                    <a:lnTo>
                      <a:pt x="35" y="325"/>
                    </a:lnTo>
                    <a:lnTo>
                      <a:pt x="25" y="325"/>
                    </a:lnTo>
                    <a:lnTo>
                      <a:pt x="25" y="315"/>
                    </a:lnTo>
                    <a:lnTo>
                      <a:pt x="25" y="22"/>
                    </a:lnTo>
                    <a:lnTo>
                      <a:pt x="2" y="2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1" name="Freeform 192"/>
              <p:cNvSpPr>
                <a:spLocks/>
              </p:cNvSpPr>
              <p:nvPr/>
            </p:nvSpPr>
            <p:spPr bwMode="auto">
              <a:xfrm>
                <a:off x="3621803" y="4259364"/>
                <a:ext cx="24269" cy="79595"/>
              </a:xfrm>
              <a:custGeom>
                <a:avLst/>
                <a:gdLst>
                  <a:gd name="T0" fmla="*/ 102 w 102"/>
                  <a:gd name="T1" fmla="*/ 20 h 336"/>
                  <a:gd name="T2" fmla="*/ 77 w 102"/>
                  <a:gd name="T3" fmla="*/ 22 h 336"/>
                  <a:gd name="T4" fmla="*/ 77 w 102"/>
                  <a:gd name="T5" fmla="*/ 326 h 336"/>
                  <a:gd name="T6" fmla="*/ 77 w 102"/>
                  <a:gd name="T7" fmla="*/ 336 h 336"/>
                  <a:gd name="T8" fmla="*/ 68 w 102"/>
                  <a:gd name="T9" fmla="*/ 336 h 336"/>
                  <a:gd name="T10" fmla="*/ 1 w 102"/>
                  <a:gd name="T11" fmla="*/ 336 h 336"/>
                  <a:gd name="T12" fmla="*/ 0 w 102"/>
                  <a:gd name="T13" fmla="*/ 316 h 336"/>
                  <a:gd name="T14" fmla="*/ 57 w 102"/>
                  <a:gd name="T15" fmla="*/ 316 h 336"/>
                  <a:gd name="T16" fmla="*/ 57 w 102"/>
                  <a:gd name="T17" fmla="*/ 12 h 336"/>
                  <a:gd name="T18" fmla="*/ 57 w 102"/>
                  <a:gd name="T19" fmla="*/ 2 h 336"/>
                  <a:gd name="T20" fmla="*/ 67 w 102"/>
                  <a:gd name="T21" fmla="*/ 2 h 336"/>
                  <a:gd name="T22" fmla="*/ 100 w 102"/>
                  <a:gd name="T23" fmla="*/ 0 h 336"/>
                  <a:gd name="T24" fmla="*/ 102 w 102"/>
                  <a:gd name="T25" fmla="*/ 2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" h="336">
                    <a:moveTo>
                      <a:pt x="102" y="20"/>
                    </a:moveTo>
                    <a:lnTo>
                      <a:pt x="77" y="22"/>
                    </a:lnTo>
                    <a:lnTo>
                      <a:pt x="77" y="326"/>
                    </a:lnTo>
                    <a:lnTo>
                      <a:pt x="77" y="336"/>
                    </a:lnTo>
                    <a:lnTo>
                      <a:pt x="68" y="336"/>
                    </a:lnTo>
                    <a:lnTo>
                      <a:pt x="1" y="336"/>
                    </a:lnTo>
                    <a:lnTo>
                      <a:pt x="0" y="316"/>
                    </a:lnTo>
                    <a:lnTo>
                      <a:pt x="57" y="316"/>
                    </a:lnTo>
                    <a:lnTo>
                      <a:pt x="57" y="12"/>
                    </a:lnTo>
                    <a:lnTo>
                      <a:pt x="57" y="2"/>
                    </a:lnTo>
                    <a:lnTo>
                      <a:pt x="67" y="2"/>
                    </a:lnTo>
                    <a:lnTo>
                      <a:pt x="100" y="0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2" name="Freeform 195"/>
              <p:cNvSpPr>
                <a:spLocks/>
              </p:cNvSpPr>
              <p:nvPr/>
            </p:nvSpPr>
            <p:spPr bwMode="auto">
              <a:xfrm>
                <a:off x="4454525" y="4257861"/>
                <a:ext cx="33370" cy="42050"/>
              </a:xfrm>
              <a:custGeom>
                <a:avLst/>
                <a:gdLst>
                  <a:gd name="T0" fmla="*/ 140 w 140"/>
                  <a:gd name="T1" fmla="*/ 177 h 180"/>
                  <a:gd name="T2" fmla="*/ 0 w 140"/>
                  <a:gd name="T3" fmla="*/ 180 h 180"/>
                  <a:gd name="T4" fmla="*/ 0 w 140"/>
                  <a:gd name="T5" fmla="*/ 80 h 180"/>
                  <a:gd name="T6" fmla="*/ 38 w 140"/>
                  <a:gd name="T7" fmla="*/ 79 h 180"/>
                  <a:gd name="T8" fmla="*/ 38 w 140"/>
                  <a:gd name="T9" fmla="*/ 45 h 180"/>
                  <a:gd name="T10" fmla="*/ 54 w 140"/>
                  <a:gd name="T11" fmla="*/ 45 h 180"/>
                  <a:gd name="T12" fmla="*/ 54 w 140"/>
                  <a:gd name="T13" fmla="*/ 1 h 180"/>
                  <a:gd name="T14" fmla="*/ 86 w 140"/>
                  <a:gd name="T15" fmla="*/ 0 h 180"/>
                  <a:gd name="T16" fmla="*/ 86 w 140"/>
                  <a:gd name="T17" fmla="*/ 44 h 180"/>
                  <a:gd name="T18" fmla="*/ 101 w 140"/>
                  <a:gd name="T19" fmla="*/ 44 h 180"/>
                  <a:gd name="T20" fmla="*/ 101 w 140"/>
                  <a:gd name="T21" fmla="*/ 77 h 180"/>
                  <a:gd name="T22" fmla="*/ 140 w 140"/>
                  <a:gd name="T23" fmla="*/ 76 h 180"/>
                  <a:gd name="T24" fmla="*/ 140 w 140"/>
                  <a:gd name="T25" fmla="*/ 17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140" y="177"/>
                    </a:moveTo>
                    <a:lnTo>
                      <a:pt x="0" y="180"/>
                    </a:lnTo>
                    <a:lnTo>
                      <a:pt x="0" y="80"/>
                    </a:lnTo>
                    <a:lnTo>
                      <a:pt x="38" y="79"/>
                    </a:lnTo>
                    <a:lnTo>
                      <a:pt x="38" y="45"/>
                    </a:lnTo>
                    <a:lnTo>
                      <a:pt x="54" y="45"/>
                    </a:lnTo>
                    <a:lnTo>
                      <a:pt x="54" y="1"/>
                    </a:lnTo>
                    <a:lnTo>
                      <a:pt x="86" y="0"/>
                    </a:lnTo>
                    <a:lnTo>
                      <a:pt x="86" y="44"/>
                    </a:lnTo>
                    <a:lnTo>
                      <a:pt x="101" y="44"/>
                    </a:lnTo>
                    <a:lnTo>
                      <a:pt x="101" y="77"/>
                    </a:lnTo>
                    <a:lnTo>
                      <a:pt x="140" y="76"/>
                    </a:lnTo>
                    <a:lnTo>
                      <a:pt x="140" y="17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3" name="Freeform 196"/>
              <p:cNvSpPr>
                <a:spLocks/>
              </p:cNvSpPr>
              <p:nvPr/>
            </p:nvSpPr>
            <p:spPr bwMode="auto">
              <a:xfrm>
                <a:off x="4454525" y="4329946"/>
                <a:ext cx="33370" cy="43552"/>
              </a:xfrm>
              <a:custGeom>
                <a:avLst/>
                <a:gdLst>
                  <a:gd name="T0" fmla="*/ 0 w 140"/>
                  <a:gd name="T1" fmla="*/ 3 h 180"/>
                  <a:gd name="T2" fmla="*/ 140 w 140"/>
                  <a:gd name="T3" fmla="*/ 0 h 180"/>
                  <a:gd name="T4" fmla="*/ 140 w 140"/>
                  <a:gd name="T5" fmla="*/ 100 h 180"/>
                  <a:gd name="T6" fmla="*/ 101 w 140"/>
                  <a:gd name="T7" fmla="*/ 101 h 180"/>
                  <a:gd name="T8" fmla="*/ 101 w 140"/>
                  <a:gd name="T9" fmla="*/ 135 h 180"/>
                  <a:gd name="T10" fmla="*/ 86 w 140"/>
                  <a:gd name="T11" fmla="*/ 135 h 180"/>
                  <a:gd name="T12" fmla="*/ 86 w 140"/>
                  <a:gd name="T13" fmla="*/ 179 h 180"/>
                  <a:gd name="T14" fmla="*/ 54 w 140"/>
                  <a:gd name="T15" fmla="*/ 180 h 180"/>
                  <a:gd name="T16" fmla="*/ 54 w 140"/>
                  <a:gd name="T17" fmla="*/ 136 h 180"/>
                  <a:gd name="T18" fmla="*/ 38 w 140"/>
                  <a:gd name="T19" fmla="*/ 136 h 180"/>
                  <a:gd name="T20" fmla="*/ 38 w 140"/>
                  <a:gd name="T21" fmla="*/ 103 h 180"/>
                  <a:gd name="T22" fmla="*/ 0 w 140"/>
                  <a:gd name="T23" fmla="*/ 104 h 180"/>
                  <a:gd name="T24" fmla="*/ 0 w 140"/>
                  <a:gd name="T25" fmla="*/ 3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80">
                    <a:moveTo>
                      <a:pt x="0" y="3"/>
                    </a:moveTo>
                    <a:lnTo>
                      <a:pt x="140" y="0"/>
                    </a:lnTo>
                    <a:lnTo>
                      <a:pt x="140" y="100"/>
                    </a:lnTo>
                    <a:lnTo>
                      <a:pt x="101" y="101"/>
                    </a:lnTo>
                    <a:lnTo>
                      <a:pt x="101" y="135"/>
                    </a:lnTo>
                    <a:lnTo>
                      <a:pt x="86" y="135"/>
                    </a:lnTo>
                    <a:lnTo>
                      <a:pt x="86" y="179"/>
                    </a:lnTo>
                    <a:lnTo>
                      <a:pt x="54" y="180"/>
                    </a:lnTo>
                    <a:lnTo>
                      <a:pt x="54" y="136"/>
                    </a:lnTo>
                    <a:lnTo>
                      <a:pt x="38" y="136"/>
                    </a:lnTo>
                    <a:lnTo>
                      <a:pt x="38" y="103"/>
                    </a:lnTo>
                    <a:lnTo>
                      <a:pt x="0" y="10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4" name="Freeform 197"/>
              <p:cNvSpPr>
                <a:spLocks/>
              </p:cNvSpPr>
              <p:nvPr/>
            </p:nvSpPr>
            <p:spPr bwMode="auto">
              <a:xfrm>
                <a:off x="3862973" y="4257861"/>
                <a:ext cx="33370" cy="52563"/>
              </a:xfrm>
              <a:custGeom>
                <a:avLst/>
                <a:gdLst>
                  <a:gd name="T0" fmla="*/ 146 w 146"/>
                  <a:gd name="T1" fmla="*/ 215 h 219"/>
                  <a:gd name="T2" fmla="*/ 0 w 146"/>
                  <a:gd name="T3" fmla="*/ 219 h 219"/>
                  <a:gd name="T4" fmla="*/ 0 w 146"/>
                  <a:gd name="T5" fmla="*/ 83 h 219"/>
                  <a:gd name="T6" fmla="*/ 40 w 146"/>
                  <a:gd name="T7" fmla="*/ 82 h 219"/>
                  <a:gd name="T8" fmla="*/ 40 w 146"/>
                  <a:gd name="T9" fmla="*/ 47 h 219"/>
                  <a:gd name="T10" fmla="*/ 56 w 146"/>
                  <a:gd name="T11" fmla="*/ 47 h 219"/>
                  <a:gd name="T12" fmla="*/ 56 w 146"/>
                  <a:gd name="T13" fmla="*/ 1 h 219"/>
                  <a:gd name="T14" fmla="*/ 90 w 146"/>
                  <a:gd name="T15" fmla="*/ 0 h 219"/>
                  <a:gd name="T16" fmla="*/ 90 w 146"/>
                  <a:gd name="T17" fmla="*/ 46 h 219"/>
                  <a:gd name="T18" fmla="*/ 106 w 146"/>
                  <a:gd name="T19" fmla="*/ 46 h 219"/>
                  <a:gd name="T20" fmla="*/ 106 w 146"/>
                  <a:gd name="T21" fmla="*/ 81 h 219"/>
                  <a:gd name="T22" fmla="*/ 146 w 146"/>
                  <a:gd name="T23" fmla="*/ 80 h 219"/>
                  <a:gd name="T24" fmla="*/ 146 w 146"/>
                  <a:gd name="T25" fmla="*/ 21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" h="219">
                    <a:moveTo>
                      <a:pt x="146" y="215"/>
                    </a:moveTo>
                    <a:lnTo>
                      <a:pt x="0" y="219"/>
                    </a:lnTo>
                    <a:lnTo>
                      <a:pt x="0" y="83"/>
                    </a:lnTo>
                    <a:lnTo>
                      <a:pt x="40" y="82"/>
                    </a:lnTo>
                    <a:lnTo>
                      <a:pt x="40" y="47"/>
                    </a:lnTo>
                    <a:lnTo>
                      <a:pt x="56" y="47"/>
                    </a:lnTo>
                    <a:lnTo>
                      <a:pt x="56" y="1"/>
                    </a:lnTo>
                    <a:lnTo>
                      <a:pt x="90" y="0"/>
                    </a:lnTo>
                    <a:lnTo>
                      <a:pt x="90" y="46"/>
                    </a:lnTo>
                    <a:lnTo>
                      <a:pt x="106" y="46"/>
                    </a:lnTo>
                    <a:lnTo>
                      <a:pt x="106" y="81"/>
                    </a:lnTo>
                    <a:lnTo>
                      <a:pt x="146" y="80"/>
                    </a:lnTo>
                    <a:lnTo>
                      <a:pt x="146" y="21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69" name="Content Placeholder 11"/>
            <p:cNvSpPr txBox="1">
              <a:spLocks/>
            </p:cNvSpPr>
            <p:nvPr/>
          </p:nvSpPr>
          <p:spPr>
            <a:xfrm>
              <a:off x="7092280" y="72321"/>
              <a:ext cx="1897118" cy="346853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latin typeface="+mn-lt"/>
                </a:rPr>
                <a:t>Beacon Alarm</a:t>
              </a:r>
            </a:p>
          </p:txBody>
        </p:sp>
        <p:sp>
          <p:nvSpPr>
            <p:cNvPr id="70" name="Content Placeholder 11"/>
            <p:cNvSpPr txBox="1">
              <a:spLocks/>
            </p:cNvSpPr>
            <p:nvPr/>
          </p:nvSpPr>
          <p:spPr>
            <a:xfrm>
              <a:off x="7089026" y="380038"/>
              <a:ext cx="1520162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latin typeface="+mn-lt"/>
                </a:rPr>
                <a:t>Camera</a:t>
              </a:r>
            </a:p>
          </p:txBody>
        </p:sp>
        <p:sp>
          <p:nvSpPr>
            <p:cNvPr id="71" name="Content Placeholder 11"/>
            <p:cNvSpPr txBox="1">
              <a:spLocks/>
            </p:cNvSpPr>
            <p:nvPr/>
          </p:nvSpPr>
          <p:spPr>
            <a:xfrm>
              <a:off x="7111633" y="1961951"/>
              <a:ext cx="1254636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latin typeface="+mn-lt"/>
                </a:rPr>
                <a:t>Class Door</a:t>
              </a:r>
              <a:endParaRPr lang="en-US" sz="1100" dirty="0">
                <a:latin typeface="+mn-lt"/>
              </a:endParaRPr>
            </a:p>
          </p:txBody>
        </p:sp>
        <p:grpSp>
          <p:nvGrpSpPr>
            <p:cNvPr id="64" name="Group 871"/>
            <p:cNvGrpSpPr/>
            <p:nvPr/>
          </p:nvGrpSpPr>
          <p:grpSpPr>
            <a:xfrm>
              <a:off x="6172489" y="2019996"/>
              <a:ext cx="927439" cy="58954"/>
              <a:chOff x="6076470" y="516402"/>
              <a:chExt cx="1135923" cy="89423"/>
            </a:xfrm>
          </p:grpSpPr>
          <p:cxnSp>
            <p:nvCxnSpPr>
              <p:cNvPr id="160" name="Straight Connector 159"/>
              <p:cNvCxnSpPr/>
              <p:nvPr/>
            </p:nvCxnSpPr>
            <p:spPr>
              <a:xfrm>
                <a:off x="6076470" y="563010"/>
                <a:ext cx="1046500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100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100"/>
              </a:p>
            </p:txBody>
          </p:sp>
        </p:grpSp>
        <p:sp>
          <p:nvSpPr>
            <p:cNvPr id="73" name="Content Placeholder 11"/>
            <p:cNvSpPr txBox="1">
              <a:spLocks/>
            </p:cNvSpPr>
            <p:nvPr/>
          </p:nvSpPr>
          <p:spPr>
            <a:xfrm>
              <a:off x="7089026" y="700325"/>
              <a:ext cx="1520162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latin typeface="+mn-lt"/>
                </a:rPr>
                <a:t>RDU</a:t>
              </a:r>
              <a:endParaRPr lang="en-US" sz="1100" dirty="0">
                <a:latin typeface="+mn-lt"/>
              </a:endParaRPr>
            </a:p>
          </p:txBody>
        </p:sp>
        <p:sp>
          <p:nvSpPr>
            <p:cNvPr id="74" name="Content Placeholder 11"/>
            <p:cNvSpPr txBox="1">
              <a:spLocks/>
            </p:cNvSpPr>
            <p:nvPr/>
          </p:nvSpPr>
          <p:spPr>
            <a:xfrm>
              <a:off x="7089026" y="3808883"/>
              <a:ext cx="1897118" cy="31593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100">
                  <a:latin typeface="+mn-lt"/>
                </a:rPr>
                <a:t>19" Rack Mount (6U) Cooling Unit (3.5 kW)</a:t>
              </a:r>
              <a:endParaRPr lang="en-US" sz="1100" dirty="0">
                <a:latin typeface="+mn-lt"/>
              </a:endParaRPr>
            </a:p>
          </p:txBody>
        </p:sp>
        <p:sp>
          <p:nvSpPr>
            <p:cNvPr id="75" name="Content Placeholder 11"/>
            <p:cNvSpPr txBox="1">
              <a:spLocks/>
            </p:cNvSpPr>
            <p:nvPr/>
          </p:nvSpPr>
          <p:spPr>
            <a:xfrm>
              <a:off x="7089026" y="3429100"/>
              <a:ext cx="1776578" cy="315932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100">
                  <a:latin typeface="+mn-lt"/>
                </a:rPr>
                <a:t>19" Rack Mount Battery Module (2U)</a:t>
              </a:r>
            </a:p>
          </p:txBody>
        </p:sp>
        <p:sp>
          <p:nvSpPr>
            <p:cNvPr id="76" name="Content Placeholder 11"/>
            <p:cNvSpPr txBox="1">
              <a:spLocks/>
            </p:cNvSpPr>
            <p:nvPr/>
          </p:nvSpPr>
          <p:spPr>
            <a:xfrm>
              <a:off x="7089026" y="4331122"/>
              <a:ext cx="1978774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latin typeface="+mn-lt"/>
                </a:rPr>
                <a:t>Cable Entry from Bottom</a:t>
              </a:r>
              <a:endParaRPr lang="en-US" sz="1100" dirty="0">
                <a:latin typeface="+mn-lt"/>
              </a:endParaRPr>
            </a:p>
          </p:txBody>
        </p:sp>
        <p:sp>
          <p:nvSpPr>
            <p:cNvPr id="77" name="Freeform 263"/>
            <p:cNvSpPr>
              <a:spLocks/>
            </p:cNvSpPr>
            <p:nvPr/>
          </p:nvSpPr>
          <p:spPr bwMode="auto">
            <a:xfrm flipH="1" flipV="1">
              <a:off x="5263919" y="1801669"/>
              <a:ext cx="129043" cy="89798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78" name="Freeform 263"/>
            <p:cNvSpPr>
              <a:spLocks/>
            </p:cNvSpPr>
            <p:nvPr/>
          </p:nvSpPr>
          <p:spPr bwMode="auto">
            <a:xfrm flipH="1" flipV="1">
              <a:off x="5263919" y="2605454"/>
              <a:ext cx="129043" cy="89798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266188" y="1453197"/>
              <a:ext cx="60460" cy="97932"/>
            </a:xfrm>
            <a:prstGeom prst="rect">
              <a:avLst/>
            </a:prstGeom>
            <a:gradFill>
              <a:gsLst>
                <a:gs pos="80000">
                  <a:srgbClr val="999999">
                    <a:shade val="67500"/>
                    <a:satMod val="115000"/>
                  </a:srgbClr>
                </a:gs>
                <a:gs pos="60000">
                  <a:srgbClr val="999999">
                    <a:shade val="100000"/>
                    <a:satMod val="115000"/>
                    <a:lumMod val="90000"/>
                  </a:srgbClr>
                </a:gs>
              </a:gsLst>
              <a:lin ang="36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solidFill>
                  <a:schemeClr val="tx1"/>
                </a:solidFill>
              </a:endParaRPr>
            </a:p>
          </p:txBody>
        </p:sp>
        <p:sp>
          <p:nvSpPr>
            <p:cNvPr id="80" name="Freeform 263"/>
            <p:cNvSpPr>
              <a:spLocks/>
            </p:cNvSpPr>
            <p:nvPr/>
          </p:nvSpPr>
          <p:spPr bwMode="auto">
            <a:xfrm flipH="1" flipV="1">
              <a:off x="5242556" y="963347"/>
              <a:ext cx="129043" cy="89798"/>
            </a:xfrm>
            <a:custGeom>
              <a:avLst/>
              <a:gdLst>
                <a:gd name="T0" fmla="*/ 0 w 849"/>
                <a:gd name="T1" fmla="*/ 0 h 1910"/>
                <a:gd name="T2" fmla="*/ 828 w 849"/>
                <a:gd name="T3" fmla="*/ 614 h 1910"/>
                <a:gd name="T4" fmla="*/ 849 w 849"/>
                <a:gd name="T5" fmla="*/ 1910 h 1910"/>
                <a:gd name="T6" fmla="*/ 8 w 849"/>
                <a:gd name="T7" fmla="*/ 1286 h 1910"/>
                <a:gd name="T8" fmla="*/ 0 w 849"/>
                <a:gd name="T9" fmla="*/ 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910">
                  <a:moveTo>
                    <a:pt x="0" y="0"/>
                  </a:moveTo>
                  <a:lnTo>
                    <a:pt x="828" y="614"/>
                  </a:lnTo>
                  <a:lnTo>
                    <a:pt x="849" y="1910"/>
                  </a:lnTo>
                  <a:lnTo>
                    <a:pt x="8" y="128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rgbClr val="CCCCCC">
                    <a:shade val="67500"/>
                    <a:satMod val="115000"/>
                  </a:srgbClr>
                </a:gs>
                <a:gs pos="85000">
                  <a:srgbClr val="CCCCCC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grpSp>
          <p:nvGrpSpPr>
            <p:cNvPr id="65" name="Group 35"/>
            <p:cNvGrpSpPr/>
            <p:nvPr/>
          </p:nvGrpSpPr>
          <p:grpSpPr>
            <a:xfrm>
              <a:off x="5216814" y="967877"/>
              <a:ext cx="143417" cy="166249"/>
              <a:chOff x="6179188" y="1332077"/>
              <a:chExt cx="175656" cy="252170"/>
            </a:xfrm>
          </p:grpSpPr>
          <p:sp>
            <p:nvSpPr>
              <p:cNvPr id="157" name="Freeform 273"/>
              <p:cNvSpPr>
                <a:spLocks/>
              </p:cNvSpPr>
              <p:nvPr/>
            </p:nvSpPr>
            <p:spPr bwMode="auto">
              <a:xfrm>
                <a:off x="6179188" y="1356439"/>
                <a:ext cx="124694" cy="227808"/>
              </a:xfrm>
              <a:custGeom>
                <a:avLst/>
                <a:gdLst>
                  <a:gd name="T0" fmla="*/ 19 w 1429"/>
                  <a:gd name="T1" fmla="*/ 0 h 2388"/>
                  <a:gd name="T2" fmla="*/ 1429 w 1429"/>
                  <a:gd name="T3" fmla="*/ 968 h 2388"/>
                  <a:gd name="T4" fmla="*/ 1429 w 1429"/>
                  <a:gd name="T5" fmla="*/ 2388 h 2388"/>
                  <a:gd name="T6" fmla="*/ 0 w 1429"/>
                  <a:gd name="T7" fmla="*/ 1409 h 2388"/>
                  <a:gd name="T8" fmla="*/ 19 w 1429"/>
                  <a:gd name="T9" fmla="*/ 0 h 2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9" h="2388">
                    <a:moveTo>
                      <a:pt x="19" y="0"/>
                    </a:moveTo>
                    <a:lnTo>
                      <a:pt x="1429" y="968"/>
                    </a:lnTo>
                    <a:lnTo>
                      <a:pt x="1429" y="2388"/>
                    </a:lnTo>
                    <a:lnTo>
                      <a:pt x="0" y="1409"/>
                    </a:lnTo>
                    <a:lnTo>
                      <a:pt x="19" y="0"/>
                    </a:lnTo>
                    <a:close/>
                  </a:path>
                </a:pathLst>
              </a:custGeom>
              <a:gradFill flip="none" rotWithShape="1">
                <a:gsLst>
                  <a:gs pos="35000">
                    <a:srgbClr val="CCCCCC">
                      <a:shade val="67500"/>
                      <a:satMod val="115000"/>
                    </a:srgbClr>
                  </a:gs>
                  <a:gs pos="85000">
                    <a:srgbClr val="CCCCCC">
                      <a:shade val="100000"/>
                      <a:satMod val="115000"/>
                    </a:srgbClr>
                  </a:gs>
                </a:gsLst>
                <a:lin ang="144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Freeform 274"/>
              <p:cNvSpPr>
                <a:spLocks/>
              </p:cNvSpPr>
              <p:nvPr/>
            </p:nvSpPr>
            <p:spPr bwMode="auto">
              <a:xfrm>
                <a:off x="6181357" y="1332077"/>
                <a:ext cx="173487" cy="119271"/>
              </a:xfrm>
              <a:custGeom>
                <a:avLst/>
                <a:gdLst>
                  <a:gd name="T0" fmla="*/ 610 w 1999"/>
                  <a:gd name="T1" fmla="*/ 0 h 1258"/>
                  <a:gd name="T2" fmla="*/ 1999 w 1999"/>
                  <a:gd name="T3" fmla="*/ 975 h 1258"/>
                  <a:gd name="T4" fmla="*/ 1410 w 1999"/>
                  <a:gd name="T5" fmla="*/ 1258 h 1258"/>
                  <a:gd name="T6" fmla="*/ 0 w 1999"/>
                  <a:gd name="T7" fmla="*/ 290 h 1258"/>
                  <a:gd name="T8" fmla="*/ 610 w 1999"/>
                  <a:gd name="T9" fmla="*/ 0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9" h="1258">
                    <a:moveTo>
                      <a:pt x="610" y="0"/>
                    </a:moveTo>
                    <a:lnTo>
                      <a:pt x="1999" y="975"/>
                    </a:lnTo>
                    <a:lnTo>
                      <a:pt x="1410" y="1258"/>
                    </a:lnTo>
                    <a:lnTo>
                      <a:pt x="0" y="290"/>
                    </a:lnTo>
                    <a:lnTo>
                      <a:pt x="61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99999">
                      <a:shade val="67500"/>
                      <a:satMod val="115000"/>
                    </a:srgbClr>
                  </a:gs>
                  <a:gs pos="60000">
                    <a:srgbClr val="999999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  <p:sp>
            <p:nvSpPr>
              <p:cNvPr id="159" name="Freeform 275"/>
              <p:cNvSpPr>
                <a:spLocks/>
              </p:cNvSpPr>
              <p:nvPr/>
            </p:nvSpPr>
            <p:spPr bwMode="auto">
              <a:xfrm>
                <a:off x="6303882" y="1421348"/>
                <a:ext cx="50962" cy="162209"/>
              </a:xfrm>
              <a:custGeom>
                <a:avLst/>
                <a:gdLst>
                  <a:gd name="T0" fmla="*/ 0 w 589"/>
                  <a:gd name="T1" fmla="*/ 1703 h 1703"/>
                  <a:gd name="T2" fmla="*/ 584 w 589"/>
                  <a:gd name="T3" fmla="*/ 1424 h 1703"/>
                  <a:gd name="T4" fmla="*/ 589 w 589"/>
                  <a:gd name="T5" fmla="*/ 0 h 1703"/>
                  <a:gd name="T6" fmla="*/ 0 w 589"/>
                  <a:gd name="T7" fmla="*/ 283 h 1703"/>
                  <a:gd name="T8" fmla="*/ 0 w 589"/>
                  <a:gd name="T9" fmla="*/ 1703 h 1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9" h="1703">
                    <a:moveTo>
                      <a:pt x="0" y="1703"/>
                    </a:moveTo>
                    <a:lnTo>
                      <a:pt x="584" y="1424"/>
                    </a:lnTo>
                    <a:lnTo>
                      <a:pt x="589" y="0"/>
                    </a:lnTo>
                    <a:lnTo>
                      <a:pt x="0" y="283"/>
                    </a:lnTo>
                    <a:lnTo>
                      <a:pt x="0" y="1703"/>
                    </a:lnTo>
                    <a:close/>
                  </a:path>
                </a:pathLst>
              </a:custGeom>
              <a:gradFill>
                <a:gsLst>
                  <a:gs pos="80000">
                    <a:srgbClr val="999999">
                      <a:shade val="67500"/>
                      <a:satMod val="115000"/>
                    </a:srgbClr>
                  </a:gs>
                  <a:gs pos="60000">
                    <a:srgbClr val="999999">
                      <a:shade val="100000"/>
                      <a:satMod val="115000"/>
                      <a:lumMod val="90000"/>
                    </a:srgbClr>
                  </a:gs>
                </a:gsLst>
                <a:lin ang="3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/>
              </a:p>
            </p:txBody>
          </p:sp>
        </p:grpSp>
        <p:sp>
          <p:nvSpPr>
            <p:cNvPr id="82" name="Rectangle 81"/>
            <p:cNvSpPr/>
            <p:nvPr/>
          </p:nvSpPr>
          <p:spPr>
            <a:xfrm>
              <a:off x="5266188" y="1495808"/>
              <a:ext cx="60460" cy="14556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>
                <a:solidFill>
                  <a:schemeClr val="tx1"/>
                </a:solidFill>
              </a:endParaRPr>
            </a:p>
          </p:txBody>
        </p:sp>
        <p:sp>
          <p:nvSpPr>
            <p:cNvPr id="83" name="Content Placeholder 11"/>
            <p:cNvSpPr txBox="1">
              <a:spLocks/>
            </p:cNvSpPr>
            <p:nvPr/>
          </p:nvSpPr>
          <p:spPr>
            <a:xfrm>
              <a:off x="7089026" y="984133"/>
              <a:ext cx="1520162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latin typeface="+mn-lt"/>
                </a:rPr>
                <a:t>Motion Sensor</a:t>
              </a:r>
              <a:endParaRPr lang="en-US" sz="1100" dirty="0">
                <a:latin typeface="+mn-lt"/>
              </a:endParaRPr>
            </a:p>
          </p:txBody>
        </p:sp>
        <p:grpSp>
          <p:nvGrpSpPr>
            <p:cNvPr id="66" name="Group 865"/>
            <p:cNvGrpSpPr/>
            <p:nvPr/>
          </p:nvGrpSpPr>
          <p:grpSpPr>
            <a:xfrm>
              <a:off x="5442629" y="439507"/>
              <a:ext cx="1657299" cy="58954"/>
              <a:chOff x="5182542" y="516402"/>
              <a:chExt cx="2029851" cy="89423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>
                <a:off x="5182542" y="563010"/>
                <a:ext cx="1940428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Oval 154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</p:grpSp>
        <p:grpSp>
          <p:nvGrpSpPr>
            <p:cNvPr id="67" name="Group 875"/>
            <p:cNvGrpSpPr/>
            <p:nvPr/>
          </p:nvGrpSpPr>
          <p:grpSpPr>
            <a:xfrm>
              <a:off x="4982742" y="759796"/>
              <a:ext cx="2117187" cy="58954"/>
              <a:chOff x="4619274" y="516402"/>
              <a:chExt cx="2593119" cy="89423"/>
            </a:xfrm>
          </p:grpSpPr>
          <p:cxnSp>
            <p:nvCxnSpPr>
              <p:cNvPr id="151" name="Straight Connector 150"/>
              <p:cNvCxnSpPr/>
              <p:nvPr/>
            </p:nvCxnSpPr>
            <p:spPr>
              <a:xfrm>
                <a:off x="4619274" y="563010"/>
                <a:ext cx="2503696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86" name="Oval 85"/>
            <p:cNvSpPr/>
            <p:nvPr/>
          </p:nvSpPr>
          <p:spPr>
            <a:xfrm>
              <a:off x="7044690" y="3921254"/>
              <a:ext cx="37466" cy="30253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sp>
          <p:nvSpPr>
            <p:cNvPr id="87" name="Oval 86"/>
            <p:cNvSpPr/>
            <p:nvPr/>
          </p:nvSpPr>
          <p:spPr>
            <a:xfrm>
              <a:off x="7026918" y="3906904"/>
              <a:ext cx="73011" cy="58954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4981955" y="3634202"/>
              <a:ext cx="2044962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88"/>
            <p:cNvSpPr/>
            <p:nvPr/>
          </p:nvSpPr>
          <p:spPr>
            <a:xfrm>
              <a:off x="7044690" y="3617825"/>
              <a:ext cx="37466" cy="30253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sp>
          <p:nvSpPr>
            <p:cNvPr id="90" name="Oval 89"/>
            <p:cNvSpPr/>
            <p:nvPr/>
          </p:nvSpPr>
          <p:spPr>
            <a:xfrm>
              <a:off x="7026918" y="3603474"/>
              <a:ext cx="73011" cy="58954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sp>
          <p:nvSpPr>
            <p:cNvPr id="91" name="Oval 90"/>
            <p:cNvSpPr/>
            <p:nvPr/>
          </p:nvSpPr>
          <p:spPr>
            <a:xfrm>
              <a:off x="7044690" y="4412594"/>
              <a:ext cx="37466" cy="30253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sp>
          <p:nvSpPr>
            <p:cNvPr id="92" name="Oval 91"/>
            <p:cNvSpPr/>
            <p:nvPr/>
          </p:nvSpPr>
          <p:spPr>
            <a:xfrm>
              <a:off x="7026918" y="4398243"/>
              <a:ext cx="73011" cy="58954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cxnSp>
          <p:nvCxnSpPr>
            <p:cNvPr id="93" name="Straight Connector 92"/>
            <p:cNvCxnSpPr/>
            <p:nvPr/>
          </p:nvCxnSpPr>
          <p:spPr>
            <a:xfrm>
              <a:off x="2885130" y="269204"/>
              <a:ext cx="4141788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/>
            <p:cNvSpPr/>
            <p:nvPr/>
          </p:nvSpPr>
          <p:spPr>
            <a:xfrm>
              <a:off x="7044690" y="252827"/>
              <a:ext cx="37466" cy="30253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sp>
          <p:nvSpPr>
            <p:cNvPr id="95" name="Oval 94"/>
            <p:cNvSpPr/>
            <p:nvPr/>
          </p:nvSpPr>
          <p:spPr>
            <a:xfrm>
              <a:off x="7026918" y="238477"/>
              <a:ext cx="73011" cy="58954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100"/>
            </a:p>
          </p:txBody>
        </p:sp>
        <p:cxnSp>
          <p:nvCxnSpPr>
            <p:cNvPr id="96" name="Straight Connector 95"/>
            <p:cNvCxnSpPr/>
            <p:nvPr/>
          </p:nvCxnSpPr>
          <p:spPr>
            <a:xfrm flipV="1">
              <a:off x="2894652" y="281370"/>
              <a:ext cx="0" cy="15160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2200"/>
            <p:cNvGrpSpPr/>
            <p:nvPr/>
          </p:nvGrpSpPr>
          <p:grpSpPr>
            <a:xfrm>
              <a:off x="5273365" y="1043603"/>
              <a:ext cx="1826563" cy="58954"/>
              <a:chOff x="4975228" y="516402"/>
              <a:chExt cx="2237165" cy="89423"/>
            </a:xfrm>
          </p:grpSpPr>
          <p:cxnSp>
            <p:nvCxnSpPr>
              <p:cNvPr id="148" name="Straight Connector 147"/>
              <p:cNvCxnSpPr/>
              <p:nvPr/>
            </p:nvCxnSpPr>
            <p:spPr>
              <a:xfrm>
                <a:off x="4975228" y="560315"/>
                <a:ext cx="2151804" cy="2695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Oval 148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</p:grpSp>
        <p:grpSp>
          <p:nvGrpSpPr>
            <p:cNvPr id="72" name="Group 2206"/>
            <p:cNvGrpSpPr/>
            <p:nvPr/>
          </p:nvGrpSpPr>
          <p:grpSpPr>
            <a:xfrm>
              <a:off x="5317239" y="1492176"/>
              <a:ext cx="1782689" cy="58954"/>
              <a:chOff x="5028965" y="516402"/>
              <a:chExt cx="2183428" cy="89423"/>
            </a:xfrm>
          </p:grpSpPr>
          <p:cxnSp>
            <p:nvCxnSpPr>
              <p:cNvPr id="145" name="Straight Connector 144"/>
              <p:cNvCxnSpPr/>
              <p:nvPr/>
            </p:nvCxnSpPr>
            <p:spPr>
              <a:xfrm>
                <a:off x="5028965" y="563010"/>
                <a:ext cx="2098067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Oval 145"/>
              <p:cNvSpPr/>
              <p:nvPr/>
            </p:nvSpPr>
            <p:spPr>
              <a:xfrm>
                <a:off x="7144737" y="538169"/>
                <a:ext cx="45888" cy="45888"/>
              </a:xfrm>
              <a:prstGeom prst="ellipse">
                <a:avLst/>
              </a:prstGeom>
              <a:solidFill>
                <a:srgbClr val="0070C0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7122970" y="516402"/>
                <a:ext cx="89423" cy="8942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400"/>
              </a:p>
            </p:txBody>
          </p:sp>
        </p:grpSp>
        <p:sp>
          <p:nvSpPr>
            <p:cNvPr id="99" name="Content Placeholder 11"/>
            <p:cNvSpPr txBox="1">
              <a:spLocks/>
            </p:cNvSpPr>
            <p:nvPr/>
          </p:nvSpPr>
          <p:spPr>
            <a:xfrm>
              <a:off x="7089026" y="1432705"/>
              <a:ext cx="1520162" cy="178336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500"/>
                </a:spcAft>
                <a:buFontTx/>
                <a:buBlip>
                  <a:blip r:embed="rId2"/>
                </a:buBlip>
                <a:defRPr sz="18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864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SzPct val="110000"/>
                <a:buFontTx/>
                <a:buBlip>
                  <a:blip r:embed="rId3"/>
                </a:buBlip>
                <a:defRPr sz="17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2296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70C0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latin typeface="+mn-lt"/>
                </a:rPr>
                <a:t>Temp. Sensor</a:t>
              </a:r>
              <a:endParaRPr lang="en-US" sz="1100" dirty="0">
                <a:latin typeface="+mn-lt"/>
              </a:endParaRPr>
            </a:p>
          </p:txBody>
        </p:sp>
        <p:grpSp>
          <p:nvGrpSpPr>
            <p:cNvPr id="81" name="Group 2245"/>
            <p:cNvGrpSpPr/>
            <p:nvPr/>
          </p:nvGrpSpPr>
          <p:grpSpPr>
            <a:xfrm flipH="1" flipV="1">
              <a:off x="4985311" y="4263955"/>
              <a:ext cx="2076493" cy="163765"/>
              <a:chOff x="5858713" y="6331647"/>
              <a:chExt cx="2543278" cy="248403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>
                <a:off x="5858713" y="6580050"/>
                <a:ext cx="2543278" cy="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5859527" y="6331647"/>
                <a:ext cx="0" cy="22995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" name="Title 10"/>
            <p:cNvSpPr txBox="1">
              <a:spLocks/>
            </p:cNvSpPr>
            <p:nvPr/>
          </p:nvSpPr>
          <p:spPr>
            <a:xfrm>
              <a:off x="-58646" y="2090960"/>
              <a:ext cx="2229594" cy="35310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0" kern="1200" baseline="0">
                  <a:solidFill>
                    <a:schemeClr val="accen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>
                <a:lnSpc>
                  <a:spcPct val="100000"/>
                </a:lnSpc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</a:tabLst>
              </a:pPr>
              <a:r>
                <a:rPr lang="en-IN" sz="4000" b="1" dirty="0">
                  <a:solidFill>
                    <a:srgbClr val="CC3300"/>
                  </a:solidFill>
                  <a:latin typeface="+mn-lt"/>
                  <a:ea typeface="+mn-ea"/>
                  <a:cs typeface="+mn-cs"/>
                </a:rPr>
                <a:t>Double Cabinet</a:t>
              </a:r>
            </a:p>
          </p:txBody>
        </p:sp>
        <p:grpSp>
          <p:nvGrpSpPr>
            <p:cNvPr id="84" name="Group 1279"/>
            <p:cNvGrpSpPr/>
            <p:nvPr/>
          </p:nvGrpSpPr>
          <p:grpSpPr>
            <a:xfrm>
              <a:off x="2182733" y="362173"/>
              <a:ext cx="1979595" cy="4107723"/>
              <a:chOff x="598217" y="525980"/>
              <a:chExt cx="2376824" cy="6107923"/>
            </a:xfrm>
          </p:grpSpPr>
          <p:sp>
            <p:nvSpPr>
              <p:cNvPr id="115" name="Freeform 6"/>
              <p:cNvSpPr>
                <a:spLocks/>
              </p:cNvSpPr>
              <p:nvPr/>
            </p:nvSpPr>
            <p:spPr bwMode="auto">
              <a:xfrm>
                <a:off x="1289877" y="617767"/>
                <a:ext cx="1638143" cy="6010127"/>
              </a:xfrm>
              <a:custGeom>
                <a:avLst/>
                <a:gdLst>
                  <a:gd name="T0" fmla="*/ 0 w 6928"/>
                  <a:gd name="T1" fmla="*/ 0 h 25679"/>
                  <a:gd name="T2" fmla="*/ 6928 w 6928"/>
                  <a:gd name="T3" fmla="*/ 402 h 25679"/>
                  <a:gd name="T4" fmla="*/ 6928 w 6928"/>
                  <a:gd name="T5" fmla="*/ 24926 h 25679"/>
                  <a:gd name="T6" fmla="*/ 0 w 6928"/>
                  <a:gd name="T7" fmla="*/ 25679 h 25679"/>
                  <a:gd name="T8" fmla="*/ 0 w 6928"/>
                  <a:gd name="T9" fmla="*/ 0 h 25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28" h="25679">
                    <a:moveTo>
                      <a:pt x="0" y="0"/>
                    </a:moveTo>
                    <a:lnTo>
                      <a:pt x="6928" y="402"/>
                    </a:lnTo>
                    <a:lnTo>
                      <a:pt x="6928" y="24926"/>
                    </a:lnTo>
                    <a:lnTo>
                      <a:pt x="0" y="25679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833">
                    <a:schemeClr val="tx1">
                      <a:lumMod val="85000"/>
                      <a:lumOff val="15000"/>
                    </a:schemeClr>
                  </a:gs>
                  <a:gs pos="3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16" name="Freeform 23"/>
              <p:cNvSpPr>
                <a:spLocks/>
              </p:cNvSpPr>
              <p:nvPr/>
            </p:nvSpPr>
            <p:spPr bwMode="auto">
              <a:xfrm>
                <a:off x="598217" y="617767"/>
                <a:ext cx="644640" cy="6010127"/>
              </a:xfrm>
              <a:custGeom>
                <a:avLst/>
                <a:gdLst>
                  <a:gd name="T0" fmla="*/ 0 w 2726"/>
                  <a:gd name="T1" fmla="*/ 22908 h 25679"/>
                  <a:gd name="T2" fmla="*/ 2726 w 2726"/>
                  <a:gd name="T3" fmla="*/ 25679 h 25679"/>
                  <a:gd name="T4" fmla="*/ 2726 w 2726"/>
                  <a:gd name="T5" fmla="*/ 0 h 25679"/>
                  <a:gd name="T6" fmla="*/ 0 w 2726"/>
                  <a:gd name="T7" fmla="*/ 2365 h 25679"/>
                  <a:gd name="T8" fmla="*/ 0 w 2726"/>
                  <a:gd name="T9" fmla="*/ 22908 h 25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26" h="25679">
                    <a:moveTo>
                      <a:pt x="0" y="22908"/>
                    </a:moveTo>
                    <a:lnTo>
                      <a:pt x="2726" y="25679"/>
                    </a:lnTo>
                    <a:lnTo>
                      <a:pt x="2726" y="0"/>
                    </a:lnTo>
                    <a:lnTo>
                      <a:pt x="0" y="2365"/>
                    </a:lnTo>
                    <a:lnTo>
                      <a:pt x="0" y="22908"/>
                    </a:lnTo>
                    <a:close/>
                  </a:path>
                </a:pathLst>
              </a:custGeom>
              <a:gradFill flip="none" rotWithShape="1">
                <a:gsLst>
                  <a:gs pos="2000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50000"/>
                      <a:lumOff val="5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17" name="Line 24"/>
              <p:cNvSpPr>
                <a:spLocks noChangeShapeType="1"/>
              </p:cNvSpPr>
              <p:nvPr/>
            </p:nvSpPr>
            <p:spPr bwMode="auto">
              <a:xfrm flipH="1">
                <a:off x="598217" y="1086322"/>
                <a:ext cx="644640" cy="482072"/>
              </a:xfrm>
              <a:prstGeom prst="line">
                <a:avLst/>
              </a:prstGeom>
              <a:noFill/>
              <a:ln w="19050" cap="flat">
                <a:gradFill>
                  <a:gsLst>
                    <a:gs pos="0">
                      <a:schemeClr val="tx1">
                        <a:alpha val="3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18" name="Rectangle 25"/>
              <p:cNvSpPr>
                <a:spLocks noChangeArrowheads="1"/>
              </p:cNvSpPr>
              <p:nvPr/>
            </p:nvSpPr>
            <p:spPr bwMode="auto">
              <a:xfrm>
                <a:off x="2928020" y="712380"/>
                <a:ext cx="47021" cy="5739806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19" name="Rectangle 219"/>
              <p:cNvSpPr>
                <a:spLocks noChangeArrowheads="1"/>
              </p:cNvSpPr>
              <p:nvPr/>
            </p:nvSpPr>
            <p:spPr bwMode="auto">
              <a:xfrm>
                <a:off x="1242856" y="617767"/>
                <a:ext cx="47021" cy="6010128"/>
              </a:xfrm>
              <a:prstGeom prst="rect">
                <a:avLst/>
              </a:pr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0" name="Freeform 398"/>
              <p:cNvSpPr>
                <a:spLocks/>
              </p:cNvSpPr>
              <p:nvPr/>
            </p:nvSpPr>
            <p:spPr bwMode="auto">
              <a:xfrm>
                <a:off x="1284761" y="6360578"/>
                <a:ext cx="1648374" cy="204242"/>
              </a:xfrm>
              <a:custGeom>
                <a:avLst/>
                <a:gdLst>
                  <a:gd name="T0" fmla="*/ 6628 w 6628"/>
                  <a:gd name="T1" fmla="*/ 186 h 871"/>
                  <a:gd name="T2" fmla="*/ 6628 w 6628"/>
                  <a:gd name="T3" fmla="*/ 0 h 871"/>
                  <a:gd name="T4" fmla="*/ 0 w 6628"/>
                  <a:gd name="T5" fmla="*/ 660 h 871"/>
                  <a:gd name="T6" fmla="*/ 0 w 6628"/>
                  <a:gd name="T7" fmla="*/ 871 h 871"/>
                  <a:gd name="T8" fmla="*/ 6628 w 6628"/>
                  <a:gd name="T9" fmla="*/ 186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28" h="871">
                    <a:moveTo>
                      <a:pt x="6628" y="186"/>
                    </a:moveTo>
                    <a:lnTo>
                      <a:pt x="6628" y="0"/>
                    </a:lnTo>
                    <a:lnTo>
                      <a:pt x="0" y="660"/>
                    </a:lnTo>
                    <a:lnTo>
                      <a:pt x="0" y="871"/>
                    </a:lnTo>
                    <a:lnTo>
                      <a:pt x="6628" y="186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1" name="Freeform 401"/>
              <p:cNvSpPr>
                <a:spLocks/>
              </p:cNvSpPr>
              <p:nvPr/>
            </p:nvSpPr>
            <p:spPr bwMode="auto">
              <a:xfrm>
                <a:off x="1242856" y="6396621"/>
                <a:ext cx="1732184" cy="187723"/>
              </a:xfrm>
              <a:custGeom>
                <a:avLst/>
                <a:gdLst>
                  <a:gd name="T0" fmla="*/ 7330 w 7330"/>
                  <a:gd name="T1" fmla="*/ 52 h 806"/>
                  <a:gd name="T2" fmla="*/ 7289 w 7330"/>
                  <a:gd name="T3" fmla="*/ 0 h 806"/>
                  <a:gd name="T4" fmla="*/ 0 w 7330"/>
                  <a:gd name="T5" fmla="*/ 753 h 806"/>
                  <a:gd name="T6" fmla="*/ 41 w 7330"/>
                  <a:gd name="T7" fmla="*/ 806 h 806"/>
                  <a:gd name="T8" fmla="*/ 7330 w 7330"/>
                  <a:gd name="T9" fmla="*/ 52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30" h="806">
                    <a:moveTo>
                      <a:pt x="7330" y="52"/>
                    </a:moveTo>
                    <a:lnTo>
                      <a:pt x="7289" y="0"/>
                    </a:lnTo>
                    <a:lnTo>
                      <a:pt x="0" y="753"/>
                    </a:lnTo>
                    <a:lnTo>
                      <a:pt x="41" y="806"/>
                    </a:lnTo>
                    <a:lnTo>
                      <a:pt x="7330" y="52"/>
                    </a:lnTo>
                    <a:close/>
                  </a:path>
                </a:pathLst>
              </a:custGeom>
              <a:solidFill>
                <a:srgbClr val="6767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2" name="Freeform 402"/>
              <p:cNvSpPr>
                <a:spLocks/>
              </p:cNvSpPr>
              <p:nvPr/>
            </p:nvSpPr>
            <p:spPr bwMode="auto">
              <a:xfrm>
                <a:off x="1242856" y="6572329"/>
                <a:ext cx="9101" cy="61574"/>
              </a:xfrm>
              <a:custGeom>
                <a:avLst/>
                <a:gdLst>
                  <a:gd name="T0" fmla="*/ 41 w 41"/>
                  <a:gd name="T1" fmla="*/ 53 h 263"/>
                  <a:gd name="T2" fmla="*/ 0 w 41"/>
                  <a:gd name="T3" fmla="*/ 0 h 263"/>
                  <a:gd name="T4" fmla="*/ 0 w 41"/>
                  <a:gd name="T5" fmla="*/ 210 h 263"/>
                  <a:gd name="T6" fmla="*/ 41 w 41"/>
                  <a:gd name="T7" fmla="*/ 263 h 263"/>
                  <a:gd name="T8" fmla="*/ 41 w 41"/>
                  <a:gd name="T9" fmla="*/ 5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263">
                    <a:moveTo>
                      <a:pt x="41" y="53"/>
                    </a:moveTo>
                    <a:lnTo>
                      <a:pt x="0" y="0"/>
                    </a:lnTo>
                    <a:lnTo>
                      <a:pt x="0" y="210"/>
                    </a:lnTo>
                    <a:lnTo>
                      <a:pt x="41" y="263"/>
                    </a:lnTo>
                    <a:lnTo>
                      <a:pt x="41" y="53"/>
                    </a:lnTo>
                    <a:close/>
                  </a:path>
                </a:pathLst>
              </a:custGeom>
              <a:solidFill>
                <a:srgbClr val="81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3" name="Freeform 403"/>
              <p:cNvSpPr>
                <a:spLocks/>
              </p:cNvSpPr>
              <p:nvPr/>
            </p:nvSpPr>
            <p:spPr bwMode="auto">
              <a:xfrm>
                <a:off x="1251957" y="6408635"/>
                <a:ext cx="1723083" cy="225267"/>
              </a:xfrm>
              <a:custGeom>
                <a:avLst/>
                <a:gdLst>
                  <a:gd name="T0" fmla="*/ 7289 w 7289"/>
                  <a:gd name="T1" fmla="*/ 186 h 964"/>
                  <a:gd name="T2" fmla="*/ 7289 w 7289"/>
                  <a:gd name="T3" fmla="*/ 0 h 964"/>
                  <a:gd name="T4" fmla="*/ 0 w 7289"/>
                  <a:gd name="T5" fmla="*/ 754 h 964"/>
                  <a:gd name="T6" fmla="*/ 0 w 7289"/>
                  <a:gd name="T7" fmla="*/ 964 h 964"/>
                  <a:gd name="T8" fmla="*/ 7289 w 7289"/>
                  <a:gd name="T9" fmla="*/ 186 h 9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89" h="964">
                    <a:moveTo>
                      <a:pt x="7289" y="186"/>
                    </a:moveTo>
                    <a:lnTo>
                      <a:pt x="7289" y="0"/>
                    </a:lnTo>
                    <a:lnTo>
                      <a:pt x="0" y="754"/>
                    </a:lnTo>
                    <a:lnTo>
                      <a:pt x="0" y="964"/>
                    </a:lnTo>
                    <a:lnTo>
                      <a:pt x="7289" y="186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4" name="Freeform 404"/>
              <p:cNvSpPr>
                <a:spLocks/>
              </p:cNvSpPr>
              <p:nvPr/>
            </p:nvSpPr>
            <p:spPr bwMode="auto">
              <a:xfrm>
                <a:off x="1163983" y="1455761"/>
                <a:ext cx="53088" cy="139666"/>
              </a:xfrm>
              <a:custGeom>
                <a:avLst/>
                <a:gdLst>
                  <a:gd name="T0" fmla="*/ 224 w 224"/>
                  <a:gd name="T1" fmla="*/ 0 h 596"/>
                  <a:gd name="T2" fmla="*/ 0 w 224"/>
                  <a:gd name="T3" fmla="*/ 116 h 596"/>
                  <a:gd name="T4" fmla="*/ 0 w 224"/>
                  <a:gd name="T5" fmla="*/ 596 h 596"/>
                  <a:gd name="T6" fmla="*/ 224 w 224"/>
                  <a:gd name="T7" fmla="*/ 480 h 596"/>
                  <a:gd name="T8" fmla="*/ 224 w 224"/>
                  <a:gd name="T9" fmla="*/ 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596">
                    <a:moveTo>
                      <a:pt x="224" y="0"/>
                    </a:moveTo>
                    <a:lnTo>
                      <a:pt x="0" y="116"/>
                    </a:lnTo>
                    <a:lnTo>
                      <a:pt x="0" y="596"/>
                    </a:lnTo>
                    <a:lnTo>
                      <a:pt x="224" y="480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5" name="Freeform 405"/>
              <p:cNvSpPr>
                <a:spLocks/>
              </p:cNvSpPr>
              <p:nvPr/>
            </p:nvSpPr>
            <p:spPr bwMode="auto">
              <a:xfrm>
                <a:off x="1163983" y="6136812"/>
                <a:ext cx="53088" cy="163695"/>
              </a:xfrm>
              <a:custGeom>
                <a:avLst/>
                <a:gdLst>
                  <a:gd name="T0" fmla="*/ 224 w 224"/>
                  <a:gd name="T1" fmla="*/ 694 h 694"/>
                  <a:gd name="T2" fmla="*/ 0 w 224"/>
                  <a:gd name="T3" fmla="*/ 480 h 694"/>
                  <a:gd name="T4" fmla="*/ 0 w 224"/>
                  <a:gd name="T5" fmla="*/ 0 h 694"/>
                  <a:gd name="T6" fmla="*/ 224 w 224"/>
                  <a:gd name="T7" fmla="*/ 214 h 694"/>
                  <a:gd name="T8" fmla="*/ 224 w 224"/>
                  <a:gd name="T9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694">
                    <a:moveTo>
                      <a:pt x="224" y="694"/>
                    </a:moveTo>
                    <a:lnTo>
                      <a:pt x="0" y="480"/>
                    </a:lnTo>
                    <a:lnTo>
                      <a:pt x="0" y="0"/>
                    </a:lnTo>
                    <a:lnTo>
                      <a:pt x="224" y="214"/>
                    </a:lnTo>
                    <a:lnTo>
                      <a:pt x="224" y="694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6" name="Freeform 406"/>
              <p:cNvSpPr>
                <a:spLocks/>
              </p:cNvSpPr>
              <p:nvPr/>
            </p:nvSpPr>
            <p:spPr bwMode="auto">
              <a:xfrm>
                <a:off x="614902" y="1760622"/>
                <a:ext cx="53088" cy="139666"/>
              </a:xfrm>
              <a:custGeom>
                <a:avLst/>
                <a:gdLst>
                  <a:gd name="T0" fmla="*/ 224 w 224"/>
                  <a:gd name="T1" fmla="*/ 0 h 596"/>
                  <a:gd name="T2" fmla="*/ 0 w 224"/>
                  <a:gd name="T3" fmla="*/ 116 h 596"/>
                  <a:gd name="T4" fmla="*/ 0 w 224"/>
                  <a:gd name="T5" fmla="*/ 596 h 596"/>
                  <a:gd name="T6" fmla="*/ 224 w 224"/>
                  <a:gd name="T7" fmla="*/ 480 h 596"/>
                  <a:gd name="T8" fmla="*/ 224 w 224"/>
                  <a:gd name="T9" fmla="*/ 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596">
                    <a:moveTo>
                      <a:pt x="224" y="0"/>
                    </a:moveTo>
                    <a:lnTo>
                      <a:pt x="0" y="116"/>
                    </a:lnTo>
                    <a:lnTo>
                      <a:pt x="0" y="596"/>
                    </a:lnTo>
                    <a:lnTo>
                      <a:pt x="224" y="480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7" name="Freeform 408"/>
              <p:cNvSpPr>
                <a:spLocks/>
              </p:cNvSpPr>
              <p:nvPr/>
            </p:nvSpPr>
            <p:spPr bwMode="auto">
              <a:xfrm>
                <a:off x="614902" y="5623203"/>
                <a:ext cx="53088" cy="151680"/>
              </a:xfrm>
              <a:custGeom>
                <a:avLst/>
                <a:gdLst>
                  <a:gd name="T0" fmla="*/ 224 w 224"/>
                  <a:gd name="T1" fmla="*/ 645 h 645"/>
                  <a:gd name="T2" fmla="*/ 0 w 224"/>
                  <a:gd name="T3" fmla="*/ 480 h 645"/>
                  <a:gd name="T4" fmla="*/ 0 w 224"/>
                  <a:gd name="T5" fmla="*/ 0 h 645"/>
                  <a:gd name="T6" fmla="*/ 224 w 224"/>
                  <a:gd name="T7" fmla="*/ 165 h 645"/>
                  <a:gd name="T8" fmla="*/ 224 w 224"/>
                  <a:gd name="T9" fmla="*/ 645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645">
                    <a:moveTo>
                      <a:pt x="224" y="645"/>
                    </a:moveTo>
                    <a:lnTo>
                      <a:pt x="0" y="480"/>
                    </a:lnTo>
                    <a:lnTo>
                      <a:pt x="0" y="0"/>
                    </a:lnTo>
                    <a:lnTo>
                      <a:pt x="224" y="165"/>
                    </a:lnTo>
                    <a:lnTo>
                      <a:pt x="224" y="645"/>
                    </a:lnTo>
                    <a:close/>
                  </a:path>
                </a:pathLst>
              </a:custGeom>
              <a:solidFill>
                <a:srgbClr val="31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8" name="Freeform 409"/>
              <p:cNvSpPr>
                <a:spLocks/>
              </p:cNvSpPr>
              <p:nvPr/>
            </p:nvSpPr>
            <p:spPr bwMode="auto">
              <a:xfrm>
                <a:off x="1180668" y="1506821"/>
                <a:ext cx="19719" cy="39046"/>
              </a:xfrm>
              <a:custGeom>
                <a:avLst/>
                <a:gdLst>
                  <a:gd name="T0" fmla="*/ 42 w 84"/>
                  <a:gd name="T1" fmla="*/ 0 h 169"/>
                  <a:gd name="T2" fmla="*/ 84 w 84"/>
                  <a:gd name="T3" fmla="*/ 85 h 169"/>
                  <a:gd name="T4" fmla="*/ 42 w 84"/>
                  <a:gd name="T5" fmla="*/ 169 h 169"/>
                  <a:gd name="T6" fmla="*/ 0 w 84"/>
                  <a:gd name="T7" fmla="*/ 84 h 169"/>
                  <a:gd name="T8" fmla="*/ 42 w 84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69">
                    <a:moveTo>
                      <a:pt x="42" y="0"/>
                    </a:moveTo>
                    <a:cubicBezTo>
                      <a:pt x="65" y="0"/>
                      <a:pt x="84" y="38"/>
                      <a:pt x="84" y="85"/>
                    </a:cubicBezTo>
                    <a:cubicBezTo>
                      <a:pt x="84" y="132"/>
                      <a:pt x="65" y="169"/>
                      <a:pt x="42" y="169"/>
                    </a:cubicBezTo>
                    <a:cubicBezTo>
                      <a:pt x="19" y="168"/>
                      <a:pt x="0" y="130"/>
                      <a:pt x="0" y="84"/>
                    </a:cubicBezTo>
                    <a:cubicBezTo>
                      <a:pt x="0" y="37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29" name="Freeform 410"/>
              <p:cNvSpPr>
                <a:spLocks/>
              </p:cNvSpPr>
              <p:nvPr/>
            </p:nvSpPr>
            <p:spPr bwMode="auto">
              <a:xfrm>
                <a:off x="1180668" y="6198384"/>
                <a:ext cx="19719" cy="40548"/>
              </a:xfrm>
              <a:custGeom>
                <a:avLst/>
                <a:gdLst>
                  <a:gd name="T0" fmla="*/ 42 w 84"/>
                  <a:gd name="T1" fmla="*/ 0 h 169"/>
                  <a:gd name="T2" fmla="*/ 84 w 84"/>
                  <a:gd name="T3" fmla="*/ 85 h 169"/>
                  <a:gd name="T4" fmla="*/ 42 w 84"/>
                  <a:gd name="T5" fmla="*/ 168 h 169"/>
                  <a:gd name="T6" fmla="*/ 0 w 84"/>
                  <a:gd name="T7" fmla="*/ 83 h 169"/>
                  <a:gd name="T8" fmla="*/ 42 w 84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69">
                    <a:moveTo>
                      <a:pt x="42" y="0"/>
                    </a:moveTo>
                    <a:cubicBezTo>
                      <a:pt x="65" y="0"/>
                      <a:pt x="84" y="38"/>
                      <a:pt x="84" y="85"/>
                    </a:cubicBezTo>
                    <a:cubicBezTo>
                      <a:pt x="84" y="131"/>
                      <a:pt x="65" y="169"/>
                      <a:pt x="42" y="168"/>
                    </a:cubicBezTo>
                    <a:cubicBezTo>
                      <a:pt x="19" y="168"/>
                      <a:pt x="0" y="130"/>
                      <a:pt x="0" y="83"/>
                    </a:cubicBezTo>
                    <a:cubicBezTo>
                      <a:pt x="0" y="37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30" name="Freeform 411"/>
              <p:cNvSpPr>
                <a:spLocks/>
              </p:cNvSpPr>
              <p:nvPr/>
            </p:nvSpPr>
            <p:spPr bwMode="auto">
              <a:xfrm>
                <a:off x="631586" y="1811683"/>
                <a:ext cx="19719" cy="39046"/>
              </a:xfrm>
              <a:custGeom>
                <a:avLst/>
                <a:gdLst>
                  <a:gd name="T0" fmla="*/ 42 w 84"/>
                  <a:gd name="T1" fmla="*/ 1 h 170"/>
                  <a:gd name="T2" fmla="*/ 84 w 84"/>
                  <a:gd name="T3" fmla="*/ 86 h 170"/>
                  <a:gd name="T4" fmla="*/ 42 w 84"/>
                  <a:gd name="T5" fmla="*/ 169 h 170"/>
                  <a:gd name="T6" fmla="*/ 0 w 84"/>
                  <a:gd name="T7" fmla="*/ 84 h 170"/>
                  <a:gd name="T8" fmla="*/ 42 w 84"/>
                  <a:gd name="T9" fmla="*/ 1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70">
                    <a:moveTo>
                      <a:pt x="42" y="1"/>
                    </a:moveTo>
                    <a:cubicBezTo>
                      <a:pt x="65" y="1"/>
                      <a:pt x="84" y="39"/>
                      <a:pt x="84" y="86"/>
                    </a:cubicBezTo>
                    <a:cubicBezTo>
                      <a:pt x="84" y="132"/>
                      <a:pt x="65" y="170"/>
                      <a:pt x="42" y="169"/>
                    </a:cubicBezTo>
                    <a:cubicBezTo>
                      <a:pt x="19" y="169"/>
                      <a:pt x="0" y="131"/>
                      <a:pt x="0" y="84"/>
                    </a:cubicBezTo>
                    <a:cubicBezTo>
                      <a:pt x="0" y="38"/>
                      <a:pt x="19" y="0"/>
                      <a:pt x="42" y="1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31" name="Freeform 412"/>
              <p:cNvSpPr>
                <a:spLocks/>
              </p:cNvSpPr>
              <p:nvPr/>
            </p:nvSpPr>
            <p:spPr bwMode="auto">
              <a:xfrm>
                <a:off x="631586" y="5678769"/>
                <a:ext cx="19719" cy="40548"/>
              </a:xfrm>
              <a:custGeom>
                <a:avLst/>
                <a:gdLst>
                  <a:gd name="T0" fmla="*/ 42 w 84"/>
                  <a:gd name="T1" fmla="*/ 0 h 169"/>
                  <a:gd name="T2" fmla="*/ 84 w 84"/>
                  <a:gd name="T3" fmla="*/ 85 h 169"/>
                  <a:gd name="T4" fmla="*/ 42 w 84"/>
                  <a:gd name="T5" fmla="*/ 169 h 169"/>
                  <a:gd name="T6" fmla="*/ 0 w 84"/>
                  <a:gd name="T7" fmla="*/ 84 h 169"/>
                  <a:gd name="T8" fmla="*/ 42 w 84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69">
                    <a:moveTo>
                      <a:pt x="42" y="0"/>
                    </a:moveTo>
                    <a:cubicBezTo>
                      <a:pt x="65" y="1"/>
                      <a:pt x="84" y="39"/>
                      <a:pt x="84" y="85"/>
                    </a:cubicBezTo>
                    <a:cubicBezTo>
                      <a:pt x="84" y="132"/>
                      <a:pt x="65" y="169"/>
                      <a:pt x="42" y="169"/>
                    </a:cubicBezTo>
                    <a:cubicBezTo>
                      <a:pt x="19" y="168"/>
                      <a:pt x="0" y="130"/>
                      <a:pt x="0" y="84"/>
                    </a:cubicBezTo>
                    <a:cubicBezTo>
                      <a:pt x="0" y="37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u="sng"/>
              </a:p>
            </p:txBody>
          </p:sp>
          <p:sp>
            <p:nvSpPr>
              <p:cNvPr id="132" name="Freeform 454"/>
              <p:cNvSpPr>
                <a:spLocks/>
              </p:cNvSpPr>
              <p:nvPr/>
            </p:nvSpPr>
            <p:spPr bwMode="auto">
              <a:xfrm flipH="1">
                <a:off x="1604959" y="991565"/>
                <a:ext cx="1040534" cy="4967432"/>
              </a:xfrm>
              <a:custGeom>
                <a:avLst/>
                <a:gdLst>
                  <a:gd name="T0" fmla="*/ 4446 w 4446"/>
                  <a:gd name="T1" fmla="*/ 0 h 21225"/>
                  <a:gd name="T2" fmla="*/ 0 w 4446"/>
                  <a:gd name="T3" fmla="*/ 262 h 21225"/>
                  <a:gd name="T4" fmla="*/ 0 w 4446"/>
                  <a:gd name="T5" fmla="*/ 20733 h 21225"/>
                  <a:gd name="T6" fmla="*/ 4446 w 4446"/>
                  <a:gd name="T7" fmla="*/ 21225 h 21225"/>
                  <a:gd name="T8" fmla="*/ 4446 w 4446"/>
                  <a:gd name="T9" fmla="*/ 0 h 2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46" h="21225">
                    <a:moveTo>
                      <a:pt x="4446" y="0"/>
                    </a:moveTo>
                    <a:lnTo>
                      <a:pt x="0" y="262"/>
                    </a:lnTo>
                    <a:lnTo>
                      <a:pt x="0" y="20733"/>
                    </a:lnTo>
                    <a:lnTo>
                      <a:pt x="4446" y="21225"/>
                    </a:lnTo>
                    <a:lnTo>
                      <a:pt x="4446" y="0"/>
                    </a:lnTo>
                    <a:close/>
                  </a:path>
                </a:pathLst>
              </a:custGeom>
              <a:solidFill>
                <a:srgbClr val="BFE4FF">
                  <a:alpha val="5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grpSp>
            <p:nvGrpSpPr>
              <p:cNvPr id="85" name="Group 1301"/>
              <p:cNvGrpSpPr/>
              <p:nvPr/>
            </p:nvGrpSpPr>
            <p:grpSpPr>
              <a:xfrm>
                <a:off x="1383438" y="3379907"/>
                <a:ext cx="165753" cy="416764"/>
                <a:chOff x="1323975" y="3084662"/>
                <a:chExt cx="220617" cy="554712"/>
              </a:xfrm>
            </p:grpSpPr>
            <p:sp>
              <p:nvSpPr>
                <p:cNvPr id="138" name="Freeform 6"/>
                <p:cNvSpPr>
                  <a:spLocks/>
                </p:cNvSpPr>
                <p:nvPr/>
              </p:nvSpPr>
              <p:spPr bwMode="auto">
                <a:xfrm>
                  <a:off x="1323975" y="3084662"/>
                  <a:ext cx="151195" cy="554712"/>
                </a:xfrm>
                <a:custGeom>
                  <a:avLst/>
                  <a:gdLst>
                    <a:gd name="T0" fmla="*/ 0 w 6928"/>
                    <a:gd name="T1" fmla="*/ 0 h 25679"/>
                    <a:gd name="T2" fmla="*/ 6928 w 6928"/>
                    <a:gd name="T3" fmla="*/ 402 h 25679"/>
                    <a:gd name="T4" fmla="*/ 6928 w 6928"/>
                    <a:gd name="T5" fmla="*/ 24926 h 25679"/>
                    <a:gd name="T6" fmla="*/ 0 w 6928"/>
                    <a:gd name="T7" fmla="*/ 25679 h 25679"/>
                    <a:gd name="T8" fmla="*/ 0 w 6928"/>
                    <a:gd name="T9" fmla="*/ 0 h 256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28" h="25679">
                      <a:moveTo>
                        <a:pt x="0" y="0"/>
                      </a:moveTo>
                      <a:lnTo>
                        <a:pt x="6928" y="402"/>
                      </a:lnTo>
                      <a:lnTo>
                        <a:pt x="6928" y="24926"/>
                      </a:lnTo>
                      <a:lnTo>
                        <a:pt x="0" y="2567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833">
                      <a:schemeClr val="tx1">
                        <a:lumMod val="85000"/>
                        <a:lumOff val="15000"/>
                      </a:schemeClr>
                    </a:gs>
                    <a:gs pos="35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u="sng"/>
                </a:p>
              </p:txBody>
            </p:sp>
            <p:sp>
              <p:nvSpPr>
                <p:cNvPr id="139" name="Freeform 6"/>
                <p:cNvSpPr>
                  <a:spLocks/>
                </p:cNvSpPr>
                <p:nvPr/>
              </p:nvSpPr>
              <p:spPr bwMode="auto">
                <a:xfrm>
                  <a:off x="1364018" y="3114532"/>
                  <a:ext cx="137450" cy="504284"/>
                </a:xfrm>
                <a:custGeom>
                  <a:avLst/>
                  <a:gdLst>
                    <a:gd name="T0" fmla="*/ 0 w 6928"/>
                    <a:gd name="T1" fmla="*/ 0 h 25679"/>
                    <a:gd name="T2" fmla="*/ 6928 w 6928"/>
                    <a:gd name="T3" fmla="*/ 402 h 25679"/>
                    <a:gd name="T4" fmla="*/ 6928 w 6928"/>
                    <a:gd name="T5" fmla="*/ 24926 h 25679"/>
                    <a:gd name="T6" fmla="*/ 0 w 6928"/>
                    <a:gd name="T7" fmla="*/ 25679 h 25679"/>
                    <a:gd name="T8" fmla="*/ 0 w 6928"/>
                    <a:gd name="T9" fmla="*/ 0 h 256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28" h="25679">
                      <a:moveTo>
                        <a:pt x="0" y="0"/>
                      </a:moveTo>
                      <a:lnTo>
                        <a:pt x="6928" y="402"/>
                      </a:lnTo>
                      <a:lnTo>
                        <a:pt x="6928" y="24926"/>
                      </a:lnTo>
                      <a:lnTo>
                        <a:pt x="0" y="2567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833">
                      <a:schemeClr val="tx1">
                        <a:lumMod val="85000"/>
                        <a:lumOff val="15000"/>
                      </a:schemeClr>
                    </a:gs>
                    <a:gs pos="35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u="sng"/>
                </a:p>
              </p:txBody>
            </p:sp>
            <p:sp>
              <p:nvSpPr>
                <p:cNvPr id="140" name="Freeform 6"/>
                <p:cNvSpPr>
                  <a:spLocks/>
                </p:cNvSpPr>
                <p:nvPr/>
              </p:nvSpPr>
              <p:spPr bwMode="auto">
                <a:xfrm>
                  <a:off x="1406751" y="3226054"/>
                  <a:ext cx="70533" cy="313121"/>
                </a:xfrm>
                <a:custGeom>
                  <a:avLst/>
                  <a:gdLst>
                    <a:gd name="T0" fmla="*/ 0 w 6928"/>
                    <a:gd name="T1" fmla="*/ 0 h 25679"/>
                    <a:gd name="T2" fmla="*/ 6928 w 6928"/>
                    <a:gd name="T3" fmla="*/ 402 h 25679"/>
                    <a:gd name="T4" fmla="*/ 6928 w 6928"/>
                    <a:gd name="T5" fmla="*/ 24926 h 25679"/>
                    <a:gd name="T6" fmla="*/ 0 w 6928"/>
                    <a:gd name="T7" fmla="*/ 25679 h 25679"/>
                    <a:gd name="T8" fmla="*/ 0 w 6928"/>
                    <a:gd name="T9" fmla="*/ 0 h 256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28" h="25679">
                      <a:moveTo>
                        <a:pt x="0" y="0"/>
                      </a:moveTo>
                      <a:lnTo>
                        <a:pt x="6928" y="402"/>
                      </a:lnTo>
                      <a:lnTo>
                        <a:pt x="6928" y="24926"/>
                      </a:lnTo>
                      <a:lnTo>
                        <a:pt x="0" y="2567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99000">
                      <a:schemeClr val="tx1">
                        <a:lumMod val="85000"/>
                        <a:lumOff val="1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  <a:gs pos="35000">
                      <a:schemeClr val="tx1">
                        <a:lumMod val="75000"/>
                        <a:lumOff val="2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u="sng"/>
                </a:p>
              </p:txBody>
            </p:sp>
            <p:sp>
              <p:nvSpPr>
                <p:cNvPr id="141" name="Freeform 6"/>
                <p:cNvSpPr>
                  <a:spLocks/>
                </p:cNvSpPr>
                <p:nvPr/>
              </p:nvSpPr>
              <p:spPr bwMode="auto">
                <a:xfrm rot="5400000">
                  <a:off x="1443953" y="3432695"/>
                  <a:ext cx="36198" cy="109747"/>
                </a:xfrm>
                <a:custGeom>
                  <a:avLst/>
                  <a:gdLst>
                    <a:gd name="T0" fmla="*/ 0 w 6928"/>
                    <a:gd name="T1" fmla="*/ 0 h 25679"/>
                    <a:gd name="T2" fmla="*/ 6928 w 6928"/>
                    <a:gd name="T3" fmla="*/ 402 h 25679"/>
                    <a:gd name="T4" fmla="*/ 6928 w 6928"/>
                    <a:gd name="T5" fmla="*/ 24926 h 25679"/>
                    <a:gd name="T6" fmla="*/ 0 w 6928"/>
                    <a:gd name="T7" fmla="*/ 25679 h 25679"/>
                    <a:gd name="T8" fmla="*/ 0 w 6928"/>
                    <a:gd name="T9" fmla="*/ 0 h 256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28" h="25679">
                      <a:moveTo>
                        <a:pt x="0" y="0"/>
                      </a:moveTo>
                      <a:lnTo>
                        <a:pt x="6928" y="402"/>
                      </a:lnTo>
                      <a:lnTo>
                        <a:pt x="6928" y="24926"/>
                      </a:lnTo>
                      <a:lnTo>
                        <a:pt x="0" y="2567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99000">
                      <a:schemeClr val="tx1">
                        <a:lumMod val="85000"/>
                        <a:lumOff val="1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  <a:gs pos="35000">
                      <a:schemeClr val="tx1">
                        <a:lumMod val="75000"/>
                        <a:lumOff val="2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u="sng"/>
                </a:p>
              </p:txBody>
            </p:sp>
            <p:sp>
              <p:nvSpPr>
                <p:cNvPr id="142" name="Oval 141"/>
                <p:cNvSpPr/>
                <p:nvPr/>
              </p:nvSpPr>
              <p:spPr>
                <a:xfrm rot="10800000">
                  <a:off x="1450430" y="3438009"/>
                  <a:ext cx="94162" cy="94162"/>
                </a:xfrm>
                <a:prstGeom prst="ellipse">
                  <a:avLst/>
                </a:prstGeom>
                <a:gradFill flip="none" rotWithShape="1">
                  <a:gsLst>
                    <a:gs pos="833">
                      <a:schemeClr val="tx1">
                        <a:lumMod val="85000"/>
                        <a:lumOff val="15000"/>
                      </a:schemeClr>
                    </a:gs>
                    <a:gs pos="35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u="sng"/>
                </a:p>
              </p:txBody>
            </p:sp>
          </p:grpSp>
          <p:grpSp>
            <p:nvGrpSpPr>
              <p:cNvPr id="97" name="Group 1302"/>
              <p:cNvGrpSpPr/>
              <p:nvPr/>
            </p:nvGrpSpPr>
            <p:grpSpPr>
              <a:xfrm rot="180000">
                <a:off x="1358817" y="525980"/>
                <a:ext cx="155743" cy="100187"/>
                <a:chOff x="1311276" y="458788"/>
                <a:chExt cx="250825" cy="133350"/>
              </a:xfrm>
            </p:grpSpPr>
            <p:sp>
              <p:nvSpPr>
                <p:cNvPr id="135" name="Freeform 7"/>
                <p:cNvSpPr>
                  <a:spLocks/>
                </p:cNvSpPr>
                <p:nvPr/>
              </p:nvSpPr>
              <p:spPr bwMode="auto">
                <a:xfrm>
                  <a:off x="1311276" y="458788"/>
                  <a:ext cx="250825" cy="60325"/>
                </a:xfrm>
                <a:custGeom>
                  <a:avLst/>
                  <a:gdLst>
                    <a:gd name="T0" fmla="*/ 344 w 3500"/>
                    <a:gd name="T1" fmla="*/ 0 h 847"/>
                    <a:gd name="T2" fmla="*/ 3156 w 3500"/>
                    <a:gd name="T3" fmla="*/ 0 h 847"/>
                    <a:gd name="T4" fmla="*/ 3500 w 3500"/>
                    <a:gd name="T5" fmla="*/ 344 h 847"/>
                    <a:gd name="T6" fmla="*/ 3500 w 3500"/>
                    <a:gd name="T7" fmla="*/ 503 h 847"/>
                    <a:gd name="T8" fmla="*/ 3156 w 3500"/>
                    <a:gd name="T9" fmla="*/ 847 h 847"/>
                    <a:gd name="T10" fmla="*/ 344 w 3500"/>
                    <a:gd name="T11" fmla="*/ 847 h 847"/>
                    <a:gd name="T12" fmla="*/ 0 w 3500"/>
                    <a:gd name="T13" fmla="*/ 503 h 847"/>
                    <a:gd name="T14" fmla="*/ 0 w 3500"/>
                    <a:gd name="T15" fmla="*/ 344 h 847"/>
                    <a:gd name="T16" fmla="*/ 344 w 3500"/>
                    <a:gd name="T17" fmla="*/ 0 h 8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500" h="847">
                      <a:moveTo>
                        <a:pt x="344" y="0"/>
                      </a:moveTo>
                      <a:lnTo>
                        <a:pt x="3156" y="0"/>
                      </a:lnTo>
                      <a:cubicBezTo>
                        <a:pt x="3345" y="0"/>
                        <a:pt x="3500" y="155"/>
                        <a:pt x="3500" y="344"/>
                      </a:cubicBezTo>
                      <a:lnTo>
                        <a:pt x="3500" y="503"/>
                      </a:lnTo>
                      <a:cubicBezTo>
                        <a:pt x="3500" y="692"/>
                        <a:pt x="3345" y="847"/>
                        <a:pt x="3156" y="847"/>
                      </a:cubicBezTo>
                      <a:lnTo>
                        <a:pt x="344" y="847"/>
                      </a:lnTo>
                      <a:cubicBezTo>
                        <a:pt x="155" y="847"/>
                        <a:pt x="0" y="692"/>
                        <a:pt x="0" y="503"/>
                      </a:cubicBezTo>
                      <a:lnTo>
                        <a:pt x="0" y="344"/>
                      </a:lnTo>
                      <a:cubicBezTo>
                        <a:pt x="0" y="155"/>
                        <a:pt x="155" y="0"/>
                        <a:pt x="344" y="0"/>
                      </a:cubicBezTo>
                      <a:close/>
                    </a:path>
                  </a:pathLst>
                </a:custGeom>
                <a:gradFill>
                  <a:gsLst>
                    <a:gs pos="99000">
                      <a:srgbClr val="C00000"/>
                    </a:gs>
                    <a:gs pos="0">
                      <a:srgbClr val="C00000"/>
                    </a:gs>
                    <a:gs pos="35000">
                      <a:srgbClr val="FF0000"/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136" name="Freeform 10"/>
                <p:cNvSpPr>
                  <a:spLocks/>
                </p:cNvSpPr>
                <p:nvPr/>
              </p:nvSpPr>
              <p:spPr bwMode="auto">
                <a:xfrm>
                  <a:off x="1311276" y="519113"/>
                  <a:ext cx="250825" cy="73025"/>
                </a:xfrm>
                <a:custGeom>
                  <a:avLst/>
                  <a:gdLst>
                    <a:gd name="T0" fmla="*/ 0 w 3500"/>
                    <a:gd name="T1" fmla="*/ 888 h 1022"/>
                    <a:gd name="T2" fmla="*/ 2 w 3500"/>
                    <a:gd name="T3" fmla="*/ 888 h 1022"/>
                    <a:gd name="T4" fmla="*/ 1750 w 3500"/>
                    <a:gd name="T5" fmla="*/ 1022 h 1022"/>
                    <a:gd name="T6" fmla="*/ 3498 w 3500"/>
                    <a:gd name="T7" fmla="*/ 888 h 1022"/>
                    <a:gd name="T8" fmla="*/ 3500 w 3500"/>
                    <a:gd name="T9" fmla="*/ 888 h 1022"/>
                    <a:gd name="T10" fmla="*/ 3500 w 3500"/>
                    <a:gd name="T11" fmla="*/ 883 h 1022"/>
                    <a:gd name="T12" fmla="*/ 3500 w 3500"/>
                    <a:gd name="T13" fmla="*/ 145 h 1022"/>
                    <a:gd name="T14" fmla="*/ 3354 w 3500"/>
                    <a:gd name="T15" fmla="*/ 0 h 1022"/>
                    <a:gd name="T16" fmla="*/ 146 w 3500"/>
                    <a:gd name="T17" fmla="*/ 0 h 1022"/>
                    <a:gd name="T18" fmla="*/ 0 w 3500"/>
                    <a:gd name="T19" fmla="*/ 145 h 1022"/>
                    <a:gd name="T20" fmla="*/ 0 w 3500"/>
                    <a:gd name="T21" fmla="*/ 883 h 1022"/>
                    <a:gd name="T22" fmla="*/ 0 w 3500"/>
                    <a:gd name="T23" fmla="*/ 888 h 10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00" h="1022">
                      <a:moveTo>
                        <a:pt x="0" y="888"/>
                      </a:moveTo>
                      <a:lnTo>
                        <a:pt x="2" y="888"/>
                      </a:lnTo>
                      <a:cubicBezTo>
                        <a:pt x="39" y="963"/>
                        <a:pt x="807" y="1022"/>
                        <a:pt x="1750" y="1022"/>
                      </a:cubicBezTo>
                      <a:cubicBezTo>
                        <a:pt x="2693" y="1022"/>
                        <a:pt x="3461" y="963"/>
                        <a:pt x="3498" y="888"/>
                      </a:cubicBezTo>
                      <a:lnTo>
                        <a:pt x="3500" y="888"/>
                      </a:lnTo>
                      <a:lnTo>
                        <a:pt x="3500" y="883"/>
                      </a:lnTo>
                      <a:lnTo>
                        <a:pt x="3500" y="145"/>
                      </a:lnTo>
                      <a:cubicBezTo>
                        <a:pt x="3500" y="65"/>
                        <a:pt x="3434" y="0"/>
                        <a:pt x="3354" y="0"/>
                      </a:cubicBezTo>
                      <a:lnTo>
                        <a:pt x="146" y="0"/>
                      </a:lnTo>
                      <a:cubicBezTo>
                        <a:pt x="66" y="0"/>
                        <a:pt x="0" y="65"/>
                        <a:pt x="0" y="145"/>
                      </a:cubicBezTo>
                      <a:lnTo>
                        <a:pt x="0" y="883"/>
                      </a:lnTo>
                      <a:lnTo>
                        <a:pt x="0" y="888"/>
                      </a:lnTo>
                      <a:close/>
                    </a:path>
                  </a:pathLst>
                </a:custGeom>
                <a:gradFill>
                  <a:gsLst>
                    <a:gs pos="99000">
                      <a:srgbClr val="C00000"/>
                    </a:gs>
                    <a:gs pos="0">
                      <a:srgbClr val="C00000"/>
                    </a:gs>
                    <a:gs pos="35000">
                      <a:srgbClr val="FF000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137" name="Freeform 10"/>
                <p:cNvSpPr>
                  <a:spLocks/>
                </p:cNvSpPr>
                <p:nvPr/>
              </p:nvSpPr>
              <p:spPr bwMode="auto">
                <a:xfrm>
                  <a:off x="1311276" y="563983"/>
                  <a:ext cx="250825" cy="28155"/>
                </a:xfrm>
                <a:custGeom>
                  <a:avLst/>
                  <a:gdLst>
                    <a:gd name="T0" fmla="*/ 0 w 3500"/>
                    <a:gd name="T1" fmla="*/ 888 h 1022"/>
                    <a:gd name="T2" fmla="*/ 2 w 3500"/>
                    <a:gd name="T3" fmla="*/ 888 h 1022"/>
                    <a:gd name="T4" fmla="*/ 1750 w 3500"/>
                    <a:gd name="T5" fmla="*/ 1022 h 1022"/>
                    <a:gd name="T6" fmla="*/ 3498 w 3500"/>
                    <a:gd name="T7" fmla="*/ 888 h 1022"/>
                    <a:gd name="T8" fmla="*/ 3500 w 3500"/>
                    <a:gd name="T9" fmla="*/ 888 h 1022"/>
                    <a:gd name="T10" fmla="*/ 3500 w 3500"/>
                    <a:gd name="T11" fmla="*/ 883 h 1022"/>
                    <a:gd name="T12" fmla="*/ 3500 w 3500"/>
                    <a:gd name="T13" fmla="*/ 145 h 1022"/>
                    <a:gd name="T14" fmla="*/ 3354 w 3500"/>
                    <a:gd name="T15" fmla="*/ 0 h 1022"/>
                    <a:gd name="T16" fmla="*/ 146 w 3500"/>
                    <a:gd name="T17" fmla="*/ 0 h 1022"/>
                    <a:gd name="T18" fmla="*/ 0 w 3500"/>
                    <a:gd name="T19" fmla="*/ 145 h 1022"/>
                    <a:gd name="T20" fmla="*/ 0 w 3500"/>
                    <a:gd name="T21" fmla="*/ 883 h 1022"/>
                    <a:gd name="T22" fmla="*/ 0 w 3500"/>
                    <a:gd name="T23" fmla="*/ 888 h 10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00" h="1022">
                      <a:moveTo>
                        <a:pt x="0" y="888"/>
                      </a:moveTo>
                      <a:lnTo>
                        <a:pt x="2" y="888"/>
                      </a:lnTo>
                      <a:cubicBezTo>
                        <a:pt x="39" y="963"/>
                        <a:pt x="807" y="1022"/>
                        <a:pt x="1750" y="1022"/>
                      </a:cubicBezTo>
                      <a:cubicBezTo>
                        <a:pt x="2693" y="1022"/>
                        <a:pt x="3461" y="963"/>
                        <a:pt x="3498" y="888"/>
                      </a:cubicBezTo>
                      <a:lnTo>
                        <a:pt x="3500" y="888"/>
                      </a:lnTo>
                      <a:lnTo>
                        <a:pt x="3500" y="883"/>
                      </a:lnTo>
                      <a:lnTo>
                        <a:pt x="3500" y="145"/>
                      </a:lnTo>
                      <a:cubicBezTo>
                        <a:pt x="3500" y="65"/>
                        <a:pt x="3434" y="0"/>
                        <a:pt x="3354" y="0"/>
                      </a:cubicBezTo>
                      <a:lnTo>
                        <a:pt x="146" y="0"/>
                      </a:lnTo>
                      <a:cubicBezTo>
                        <a:pt x="66" y="0"/>
                        <a:pt x="0" y="65"/>
                        <a:pt x="0" y="145"/>
                      </a:cubicBezTo>
                      <a:lnTo>
                        <a:pt x="0" y="883"/>
                      </a:lnTo>
                      <a:lnTo>
                        <a:pt x="0" y="888"/>
                      </a:lnTo>
                      <a:close/>
                    </a:path>
                  </a:pathLst>
                </a:custGeom>
                <a:gradFill>
                  <a:gsLst>
                    <a:gs pos="99000">
                      <a:srgbClr val="FFC000"/>
                    </a:gs>
                    <a:gs pos="0">
                      <a:srgbClr val="FFC000"/>
                    </a:gs>
                    <a:gs pos="35000">
                      <a:srgbClr val="FFFF00"/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</p:grpSp>
        <p:sp>
          <p:nvSpPr>
            <p:cNvPr id="104" name="Parallelogram 10"/>
            <p:cNvSpPr/>
            <p:nvPr/>
          </p:nvSpPr>
          <p:spPr>
            <a:xfrm>
              <a:off x="4319303" y="3741743"/>
              <a:ext cx="898346" cy="354389"/>
            </a:xfrm>
            <a:custGeom>
              <a:avLst/>
              <a:gdLst>
                <a:gd name="connsiteX0" fmla="*/ 0 w 956665"/>
                <a:gd name="connsiteY0" fmla="*/ 330378 h 330378"/>
                <a:gd name="connsiteX1" fmla="*/ 82595 w 956665"/>
                <a:gd name="connsiteY1" fmla="*/ 0 h 330378"/>
                <a:gd name="connsiteX2" fmla="*/ 956665 w 956665"/>
                <a:gd name="connsiteY2" fmla="*/ 0 h 330378"/>
                <a:gd name="connsiteX3" fmla="*/ 874071 w 956665"/>
                <a:gd name="connsiteY3" fmla="*/ 330378 h 330378"/>
                <a:gd name="connsiteX4" fmla="*/ 0 w 956665"/>
                <a:gd name="connsiteY4" fmla="*/ 330378 h 330378"/>
                <a:gd name="connsiteX0" fmla="*/ 131718 w 1088383"/>
                <a:gd name="connsiteY0" fmla="*/ 378003 h 378003"/>
                <a:gd name="connsiteX1" fmla="*/ 0 w 1088383"/>
                <a:gd name="connsiteY1" fmla="*/ 0 h 378003"/>
                <a:gd name="connsiteX2" fmla="*/ 1088383 w 1088383"/>
                <a:gd name="connsiteY2" fmla="*/ 47625 h 378003"/>
                <a:gd name="connsiteX3" fmla="*/ 1005789 w 1088383"/>
                <a:gd name="connsiteY3" fmla="*/ 378003 h 378003"/>
                <a:gd name="connsiteX4" fmla="*/ 131718 w 1088383"/>
                <a:gd name="connsiteY4" fmla="*/ 378003 h 378003"/>
                <a:gd name="connsiteX0" fmla="*/ 7893 w 1088383"/>
                <a:gd name="connsiteY0" fmla="*/ 461347 h 461347"/>
                <a:gd name="connsiteX1" fmla="*/ 0 w 1088383"/>
                <a:gd name="connsiteY1" fmla="*/ 0 h 461347"/>
                <a:gd name="connsiteX2" fmla="*/ 1088383 w 1088383"/>
                <a:gd name="connsiteY2" fmla="*/ 47625 h 461347"/>
                <a:gd name="connsiteX3" fmla="*/ 1005789 w 1088383"/>
                <a:gd name="connsiteY3" fmla="*/ 378003 h 461347"/>
                <a:gd name="connsiteX4" fmla="*/ 7893 w 1088383"/>
                <a:gd name="connsiteY4" fmla="*/ 461347 h 461347"/>
                <a:gd name="connsiteX0" fmla="*/ 7893 w 1098657"/>
                <a:gd name="connsiteY0" fmla="*/ 461347 h 461347"/>
                <a:gd name="connsiteX1" fmla="*/ 0 w 1098657"/>
                <a:gd name="connsiteY1" fmla="*/ 0 h 461347"/>
                <a:gd name="connsiteX2" fmla="*/ 1088383 w 1098657"/>
                <a:gd name="connsiteY2" fmla="*/ 47625 h 461347"/>
                <a:gd name="connsiteX3" fmla="*/ 1098657 w 1098657"/>
                <a:gd name="connsiteY3" fmla="*/ 344665 h 461347"/>
                <a:gd name="connsiteX4" fmla="*/ 7893 w 1098657"/>
                <a:gd name="connsiteY4" fmla="*/ 461347 h 461347"/>
                <a:gd name="connsiteX0" fmla="*/ 7893 w 1100289"/>
                <a:gd name="connsiteY0" fmla="*/ 537547 h 537547"/>
                <a:gd name="connsiteX1" fmla="*/ 0 w 1100289"/>
                <a:gd name="connsiteY1" fmla="*/ 76200 h 537547"/>
                <a:gd name="connsiteX2" fmla="*/ 1100289 w 1100289"/>
                <a:gd name="connsiteY2" fmla="*/ 0 h 537547"/>
                <a:gd name="connsiteX3" fmla="*/ 1098657 w 1100289"/>
                <a:gd name="connsiteY3" fmla="*/ 420865 h 537547"/>
                <a:gd name="connsiteX4" fmla="*/ 7893 w 1100289"/>
                <a:gd name="connsiteY4" fmla="*/ 537547 h 537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289" h="537547">
                  <a:moveTo>
                    <a:pt x="7893" y="537547"/>
                  </a:moveTo>
                  <a:lnTo>
                    <a:pt x="0" y="76200"/>
                  </a:lnTo>
                  <a:lnTo>
                    <a:pt x="1100289" y="0"/>
                  </a:lnTo>
                  <a:lnTo>
                    <a:pt x="1098657" y="420865"/>
                  </a:lnTo>
                  <a:lnTo>
                    <a:pt x="7893" y="537547"/>
                  </a:lnTo>
                  <a:close/>
                </a:path>
              </a:pathLst>
            </a:custGeom>
            <a:gradFill>
              <a:gsLst>
                <a:gs pos="80000">
                  <a:schemeClr val="bg1">
                    <a:alpha val="15000"/>
                  </a:schemeClr>
                </a:gs>
                <a:gs pos="0">
                  <a:schemeClr val="tx1">
                    <a:alpha val="3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5" name="Freeform 193"/>
            <p:cNvSpPr>
              <a:spLocks/>
            </p:cNvSpPr>
            <p:nvPr/>
          </p:nvSpPr>
          <p:spPr bwMode="auto">
            <a:xfrm rot="60000">
              <a:off x="5207943" y="3718608"/>
              <a:ext cx="34013" cy="307115"/>
            </a:xfrm>
            <a:custGeom>
              <a:avLst/>
              <a:gdLst>
                <a:gd name="T0" fmla="*/ 5 w 76"/>
                <a:gd name="T1" fmla="*/ 1050 h 1050"/>
                <a:gd name="T2" fmla="*/ 0 w 76"/>
                <a:gd name="T3" fmla="*/ 44 h 1050"/>
                <a:gd name="T4" fmla="*/ 55 w 76"/>
                <a:gd name="T5" fmla="*/ 0 h 1050"/>
                <a:gd name="T6" fmla="*/ 60 w 76"/>
                <a:gd name="T7" fmla="*/ 1006 h 1050"/>
                <a:gd name="T8" fmla="*/ 5 w 76"/>
                <a:gd name="T9" fmla="*/ 105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050">
                  <a:moveTo>
                    <a:pt x="5" y="1050"/>
                  </a:moveTo>
                  <a:lnTo>
                    <a:pt x="0" y="44"/>
                  </a:lnTo>
                  <a:cubicBezTo>
                    <a:pt x="55" y="35"/>
                    <a:pt x="71" y="23"/>
                    <a:pt x="55" y="0"/>
                  </a:cubicBezTo>
                  <a:lnTo>
                    <a:pt x="60" y="1006"/>
                  </a:lnTo>
                  <a:cubicBezTo>
                    <a:pt x="76" y="1029"/>
                    <a:pt x="60" y="1040"/>
                    <a:pt x="5" y="1050"/>
                  </a:cubicBez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75000"/>
                    <a:lumOff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106" name="Freeform 88"/>
            <p:cNvSpPr>
              <a:spLocks/>
            </p:cNvSpPr>
            <p:nvPr/>
          </p:nvSpPr>
          <p:spPr bwMode="auto">
            <a:xfrm rot="60000">
              <a:off x="4279263" y="3755121"/>
              <a:ext cx="53813" cy="342696"/>
            </a:xfrm>
            <a:custGeom>
              <a:avLst/>
              <a:gdLst>
                <a:gd name="T0" fmla="*/ 240 w 240"/>
                <a:gd name="T1" fmla="*/ 1168 h 1175"/>
                <a:gd name="T2" fmla="*/ 92 w 240"/>
                <a:gd name="T3" fmla="*/ 1137 h 1175"/>
                <a:gd name="T4" fmla="*/ 5 w 240"/>
                <a:gd name="T5" fmla="*/ 1005 h 1175"/>
                <a:gd name="T6" fmla="*/ 0 w 240"/>
                <a:gd name="T7" fmla="*/ 0 h 1175"/>
                <a:gd name="T8" fmla="*/ 87 w 240"/>
                <a:gd name="T9" fmla="*/ 132 h 1175"/>
                <a:gd name="T10" fmla="*/ 235 w 240"/>
                <a:gd name="T11" fmla="*/ 162 h 1175"/>
                <a:gd name="T12" fmla="*/ 240 w 240"/>
                <a:gd name="T13" fmla="*/ 1168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1175">
                  <a:moveTo>
                    <a:pt x="240" y="1168"/>
                  </a:moveTo>
                  <a:cubicBezTo>
                    <a:pt x="168" y="1175"/>
                    <a:pt x="119" y="1166"/>
                    <a:pt x="92" y="1137"/>
                  </a:cubicBezTo>
                  <a:lnTo>
                    <a:pt x="5" y="1005"/>
                  </a:lnTo>
                  <a:lnTo>
                    <a:pt x="0" y="0"/>
                  </a:lnTo>
                  <a:lnTo>
                    <a:pt x="87" y="132"/>
                  </a:lnTo>
                  <a:cubicBezTo>
                    <a:pt x="114" y="160"/>
                    <a:pt x="163" y="169"/>
                    <a:pt x="235" y="162"/>
                  </a:cubicBezTo>
                  <a:lnTo>
                    <a:pt x="240" y="1168"/>
                  </a:lnTo>
                  <a:close/>
                </a:path>
              </a:pathLst>
            </a:custGeom>
            <a:gradFill>
              <a:gsLst>
                <a:gs pos="30000">
                  <a:schemeClr val="tx1">
                    <a:lumMod val="85000"/>
                    <a:lumOff val="15000"/>
                  </a:schemeClr>
                </a:gs>
                <a:gs pos="70000">
                  <a:schemeClr val="tx1">
                    <a:lumMod val="75000"/>
                    <a:lumOff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85"/>
            <p:cNvSpPr>
              <a:spLocks/>
            </p:cNvSpPr>
            <p:nvPr/>
          </p:nvSpPr>
          <p:spPr bwMode="auto">
            <a:xfrm rot="180000">
              <a:off x="4284724" y="3687868"/>
              <a:ext cx="957219" cy="134830"/>
            </a:xfrm>
            <a:custGeom>
              <a:avLst/>
              <a:gdLst>
                <a:gd name="T0" fmla="*/ 235 w 5617"/>
                <a:gd name="T1" fmla="*/ 451 h 458"/>
                <a:gd name="T2" fmla="*/ 87 w 5617"/>
                <a:gd name="T3" fmla="*/ 421 h 458"/>
                <a:gd name="T4" fmla="*/ 0 w 5617"/>
                <a:gd name="T5" fmla="*/ 289 h 458"/>
                <a:gd name="T6" fmla="*/ 5507 w 5617"/>
                <a:gd name="T7" fmla="*/ 0 h 458"/>
                <a:gd name="T8" fmla="*/ 5601 w 5617"/>
                <a:gd name="T9" fmla="*/ 84 h 458"/>
                <a:gd name="T10" fmla="*/ 5546 w 5617"/>
                <a:gd name="T11" fmla="*/ 128 h 458"/>
                <a:gd name="T12" fmla="*/ 3201 w 5617"/>
                <a:gd name="T13" fmla="*/ 273 h 458"/>
                <a:gd name="T14" fmla="*/ 3197 w 5617"/>
                <a:gd name="T15" fmla="*/ 274 h 458"/>
                <a:gd name="T16" fmla="*/ 2864 w 5617"/>
                <a:gd name="T17" fmla="*/ 323 h 458"/>
                <a:gd name="T18" fmla="*/ 235 w 5617"/>
                <a:gd name="T19" fmla="*/ 45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17" h="458">
                  <a:moveTo>
                    <a:pt x="235" y="451"/>
                  </a:moveTo>
                  <a:cubicBezTo>
                    <a:pt x="163" y="458"/>
                    <a:pt x="114" y="449"/>
                    <a:pt x="87" y="421"/>
                  </a:cubicBezTo>
                  <a:lnTo>
                    <a:pt x="0" y="289"/>
                  </a:lnTo>
                  <a:lnTo>
                    <a:pt x="5507" y="0"/>
                  </a:lnTo>
                  <a:lnTo>
                    <a:pt x="5601" y="84"/>
                  </a:lnTo>
                  <a:cubicBezTo>
                    <a:pt x="5617" y="107"/>
                    <a:pt x="5601" y="119"/>
                    <a:pt x="5546" y="128"/>
                  </a:cubicBezTo>
                  <a:lnTo>
                    <a:pt x="3201" y="273"/>
                  </a:lnTo>
                  <a:lnTo>
                    <a:pt x="3197" y="274"/>
                  </a:lnTo>
                  <a:lnTo>
                    <a:pt x="2864" y="323"/>
                  </a:lnTo>
                  <a:lnTo>
                    <a:pt x="235" y="451"/>
                  </a:lnTo>
                  <a:close/>
                </a:path>
              </a:pathLst>
            </a:custGeom>
            <a:gradFill>
              <a:gsLst>
                <a:gs pos="60000">
                  <a:schemeClr val="tx1">
                    <a:lumMod val="75000"/>
                    <a:lumOff val="25000"/>
                  </a:schemeClr>
                </a:gs>
                <a:gs pos="35000">
                  <a:schemeClr val="tx1">
                    <a:lumMod val="50000"/>
                    <a:lumOff val="50000"/>
                  </a:schemeClr>
                </a:gs>
              </a:gsLst>
              <a:lin ang="522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cxnSp>
          <p:nvCxnSpPr>
            <p:cNvPr id="108" name="Straight Connector 107"/>
            <p:cNvCxnSpPr/>
            <p:nvPr/>
          </p:nvCxnSpPr>
          <p:spPr>
            <a:xfrm>
              <a:off x="5056478" y="3937632"/>
              <a:ext cx="1970439" cy="0"/>
            </a:xfrm>
            <a:prstGeom prst="line">
              <a:avLst/>
            </a:prstGeom>
            <a:ln w="190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Freeform 6"/>
            <p:cNvSpPr>
              <a:spLocks/>
            </p:cNvSpPr>
            <p:nvPr/>
          </p:nvSpPr>
          <p:spPr bwMode="auto">
            <a:xfrm rot="60000">
              <a:off x="2175454" y="4035819"/>
              <a:ext cx="554477" cy="521204"/>
            </a:xfrm>
            <a:custGeom>
              <a:avLst/>
              <a:gdLst>
                <a:gd name="T0" fmla="*/ 2767 w 2767"/>
                <a:gd name="T1" fmla="*/ 2811 h 3411"/>
                <a:gd name="T2" fmla="*/ 2767 w 2767"/>
                <a:gd name="T3" fmla="*/ 3411 h 3411"/>
                <a:gd name="T4" fmla="*/ 0 w 2767"/>
                <a:gd name="T5" fmla="*/ 600 h 3411"/>
                <a:gd name="T6" fmla="*/ 0 w 2767"/>
                <a:gd name="T7" fmla="*/ 0 h 3411"/>
                <a:gd name="T8" fmla="*/ 2767 w 2767"/>
                <a:gd name="T9" fmla="*/ 2811 h 3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7" h="3411">
                  <a:moveTo>
                    <a:pt x="2767" y="2811"/>
                  </a:moveTo>
                  <a:lnTo>
                    <a:pt x="2767" y="3411"/>
                  </a:lnTo>
                  <a:lnTo>
                    <a:pt x="0" y="600"/>
                  </a:lnTo>
                  <a:lnTo>
                    <a:pt x="0" y="0"/>
                  </a:lnTo>
                  <a:lnTo>
                    <a:pt x="2767" y="2811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7"/>
            <p:cNvSpPr>
              <a:spLocks/>
            </p:cNvSpPr>
            <p:nvPr/>
          </p:nvSpPr>
          <p:spPr bwMode="auto">
            <a:xfrm>
              <a:off x="2724469" y="4347704"/>
              <a:ext cx="1436434" cy="213506"/>
            </a:xfrm>
            <a:custGeom>
              <a:avLst/>
              <a:gdLst>
                <a:gd name="T0" fmla="*/ 7289 w 7289"/>
                <a:gd name="T1" fmla="*/ 615 h 1393"/>
                <a:gd name="T2" fmla="*/ 7289 w 7289"/>
                <a:gd name="T3" fmla="*/ 0 h 1393"/>
                <a:gd name="T4" fmla="*/ 0 w 7289"/>
                <a:gd name="T5" fmla="*/ 778 h 1393"/>
                <a:gd name="T6" fmla="*/ 0 w 7289"/>
                <a:gd name="T7" fmla="*/ 1393 h 1393"/>
                <a:gd name="T8" fmla="*/ 7289 w 7289"/>
                <a:gd name="T9" fmla="*/ 615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9" h="1393">
                  <a:moveTo>
                    <a:pt x="7289" y="615"/>
                  </a:moveTo>
                  <a:lnTo>
                    <a:pt x="7289" y="0"/>
                  </a:lnTo>
                  <a:lnTo>
                    <a:pt x="0" y="778"/>
                  </a:lnTo>
                  <a:lnTo>
                    <a:pt x="0" y="1393"/>
                  </a:lnTo>
                  <a:lnTo>
                    <a:pt x="7289" y="615"/>
                  </a:lnTo>
                  <a:close/>
                </a:path>
              </a:pathLst>
            </a:custGeom>
            <a:solidFill>
              <a:srgbClr val="AEA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8"/>
            <p:cNvSpPr>
              <a:spLocks/>
            </p:cNvSpPr>
            <p:nvPr/>
          </p:nvSpPr>
          <p:spPr bwMode="auto">
            <a:xfrm>
              <a:off x="2724469" y="4456550"/>
              <a:ext cx="128132" cy="104660"/>
            </a:xfrm>
            <a:custGeom>
              <a:avLst/>
              <a:gdLst>
                <a:gd name="T0" fmla="*/ 645 w 645"/>
                <a:gd name="T1" fmla="*/ 0 h 684"/>
                <a:gd name="T2" fmla="*/ 0 w 645"/>
                <a:gd name="T3" fmla="*/ 69 h 684"/>
                <a:gd name="T4" fmla="*/ 0 w 645"/>
                <a:gd name="T5" fmla="*/ 684 h 684"/>
                <a:gd name="T6" fmla="*/ 645 w 645"/>
                <a:gd name="T7" fmla="*/ 615 h 684"/>
                <a:gd name="T8" fmla="*/ 645 w 645"/>
                <a:gd name="T9" fmla="*/ 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5" h="684">
                  <a:moveTo>
                    <a:pt x="645" y="0"/>
                  </a:moveTo>
                  <a:lnTo>
                    <a:pt x="0" y="69"/>
                  </a:lnTo>
                  <a:lnTo>
                    <a:pt x="0" y="684"/>
                  </a:lnTo>
                  <a:lnTo>
                    <a:pt x="645" y="615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9"/>
            <p:cNvSpPr>
              <a:spLocks/>
            </p:cNvSpPr>
            <p:nvPr/>
          </p:nvSpPr>
          <p:spPr bwMode="auto">
            <a:xfrm>
              <a:off x="4034120" y="4347704"/>
              <a:ext cx="126784" cy="104660"/>
            </a:xfrm>
            <a:custGeom>
              <a:avLst/>
              <a:gdLst>
                <a:gd name="T0" fmla="*/ 644 w 644"/>
                <a:gd name="T1" fmla="*/ 615 h 684"/>
                <a:gd name="T2" fmla="*/ 644 w 644"/>
                <a:gd name="T3" fmla="*/ 0 h 684"/>
                <a:gd name="T4" fmla="*/ 0 w 644"/>
                <a:gd name="T5" fmla="*/ 69 h 684"/>
                <a:gd name="T6" fmla="*/ 0 w 644"/>
                <a:gd name="T7" fmla="*/ 684 h 684"/>
                <a:gd name="T8" fmla="*/ 644 w 644"/>
                <a:gd name="T9" fmla="*/ 615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4" h="684">
                  <a:moveTo>
                    <a:pt x="644" y="615"/>
                  </a:moveTo>
                  <a:lnTo>
                    <a:pt x="644" y="0"/>
                  </a:lnTo>
                  <a:lnTo>
                    <a:pt x="0" y="69"/>
                  </a:lnTo>
                  <a:lnTo>
                    <a:pt x="0" y="684"/>
                  </a:lnTo>
                  <a:lnTo>
                    <a:pt x="644" y="615"/>
                  </a:ln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Oval 112"/>
            <p:cNvSpPr/>
            <p:nvPr/>
          </p:nvSpPr>
          <p:spPr>
            <a:xfrm>
              <a:off x="3973350" y="4404788"/>
              <a:ext cx="24208" cy="187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4" name="Oval 113"/>
            <p:cNvSpPr/>
            <p:nvPr/>
          </p:nvSpPr>
          <p:spPr>
            <a:xfrm>
              <a:off x="2874598" y="4495109"/>
              <a:ext cx="24208" cy="187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098133492"/>
      </p:ext>
    </p:extLst>
  </p:cSld>
  <p:clrMapOvr>
    <a:masterClrMapping/>
  </p:clrMapOvr>
  <p:transition spd="med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123478"/>
            <a:ext cx="8229600" cy="8572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CN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Smart Cabinet – Cooling Approach</a:t>
            </a:r>
            <a:endParaRPr lang="zh-CN" alt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538676" y="958670"/>
            <a:ext cx="5181600" cy="3118247"/>
          </a:xfrm>
          <a:prstGeom prst="ellipse">
            <a:avLst/>
          </a:prstGeom>
          <a:noFill/>
          <a:ln w="9525" cap="flat" cmpd="sng" algn="ctr">
            <a:solidFill>
              <a:schemeClr val="tx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26" name="Picture 3" descr="F:\SmartCabinet Pics-18oct\in rac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6840" y="1564698"/>
            <a:ext cx="4090987" cy="1908572"/>
          </a:xfrm>
          <a:noFill/>
        </p:spPr>
      </p:pic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1988441" y="2452724"/>
            <a:ext cx="2245649" cy="3571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Bookman Old Style" pitchFamily="18" charset="0"/>
              </a:rPr>
              <a:t>Rack Cooling Unit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1257814" y="1109257"/>
            <a:ext cx="1255712" cy="35599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000" dirty="0">
                <a:latin typeface="Bookman Old Style" pitchFamily="18" charset="0"/>
              </a:rPr>
              <a:t>Cold Air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3921639" y="1112829"/>
            <a:ext cx="1255712" cy="35718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000" dirty="0">
                <a:solidFill>
                  <a:srgbClr val="FF0000"/>
                </a:solidFill>
                <a:latin typeface="Bookman Old Style" pitchFamily="18" charset="0"/>
              </a:rPr>
              <a:t>Hot Air</a:t>
            </a:r>
          </a:p>
        </p:txBody>
      </p:sp>
      <p:pic>
        <p:nvPicPr>
          <p:cNvPr id="30" name="Picture 2" descr="F:\SmartCabinet Pics-18oct\in rack122.jpg"/>
          <p:cNvPicPr>
            <a:picLocks noChangeAspect="1" noChangeArrowheads="1"/>
          </p:cNvPicPr>
          <p:nvPr/>
        </p:nvPicPr>
        <p:blipFill>
          <a:blip r:embed="rId4" cstate="print"/>
          <a:srcRect b="4326"/>
          <a:stretch>
            <a:fillRect/>
          </a:stretch>
        </p:blipFill>
        <p:spPr bwMode="auto">
          <a:xfrm>
            <a:off x="6588224" y="699542"/>
            <a:ext cx="240216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Lightning Bolt 30"/>
          <p:cNvSpPr/>
          <p:nvPr/>
        </p:nvSpPr>
        <p:spPr bwMode="auto">
          <a:xfrm>
            <a:off x="5048765" y="3445886"/>
            <a:ext cx="1323435" cy="782048"/>
          </a:xfrm>
          <a:prstGeom prst="lightningBol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cxnSp>
        <p:nvCxnSpPr>
          <p:cNvPr id="10" name="Straight Arrow Connector 6"/>
          <p:cNvCxnSpPr>
            <a:cxnSpLocks noChangeShapeType="1"/>
          </p:cNvCxnSpPr>
          <p:nvPr/>
        </p:nvCxnSpPr>
        <p:spPr bwMode="auto">
          <a:xfrm flipV="1">
            <a:off x="1549914" y="2019517"/>
            <a:ext cx="0" cy="183356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1" name="Straight Arrow Connector 7"/>
          <p:cNvCxnSpPr>
            <a:cxnSpLocks noChangeShapeType="1"/>
          </p:cNvCxnSpPr>
          <p:nvPr/>
        </p:nvCxnSpPr>
        <p:spPr bwMode="auto">
          <a:xfrm flipV="1">
            <a:off x="1689614" y="2133817"/>
            <a:ext cx="0" cy="183356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2" name="Straight Arrow Connector 8"/>
          <p:cNvCxnSpPr>
            <a:cxnSpLocks noChangeShapeType="1"/>
          </p:cNvCxnSpPr>
          <p:nvPr/>
        </p:nvCxnSpPr>
        <p:spPr bwMode="auto">
          <a:xfrm flipV="1">
            <a:off x="1702314" y="1877833"/>
            <a:ext cx="0" cy="182165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3" name="Straight Arrow Connector 9"/>
          <p:cNvCxnSpPr>
            <a:cxnSpLocks noChangeShapeType="1"/>
          </p:cNvCxnSpPr>
          <p:nvPr/>
        </p:nvCxnSpPr>
        <p:spPr bwMode="auto">
          <a:xfrm flipV="1">
            <a:off x="1556264" y="1731386"/>
            <a:ext cx="0" cy="183356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4" name="Straight Arrow Connector 10"/>
          <p:cNvCxnSpPr>
            <a:cxnSpLocks noChangeShapeType="1"/>
          </p:cNvCxnSpPr>
          <p:nvPr/>
        </p:nvCxnSpPr>
        <p:spPr bwMode="auto">
          <a:xfrm flipV="1">
            <a:off x="1715014" y="1584939"/>
            <a:ext cx="0" cy="183356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19"/>
          <p:cNvCxnSpPr>
            <a:cxnSpLocks noChangeShapeType="1"/>
          </p:cNvCxnSpPr>
          <p:nvPr/>
        </p:nvCxnSpPr>
        <p:spPr bwMode="auto">
          <a:xfrm flipV="1">
            <a:off x="1549914" y="1498023"/>
            <a:ext cx="0" cy="183356"/>
          </a:xfrm>
          <a:prstGeom prst="straightConnector1">
            <a:avLst/>
          </a:prstGeom>
          <a:noFill/>
          <a:ln w="9525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16" name="Straight Arrow Connector 12"/>
          <p:cNvCxnSpPr>
            <a:cxnSpLocks noChangeShapeType="1"/>
          </p:cNvCxnSpPr>
          <p:nvPr/>
        </p:nvCxnSpPr>
        <p:spPr bwMode="auto">
          <a:xfrm>
            <a:off x="4415351" y="2257641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13"/>
          <p:cNvCxnSpPr>
            <a:cxnSpLocks noChangeShapeType="1"/>
          </p:cNvCxnSpPr>
          <p:nvPr/>
        </p:nvCxnSpPr>
        <p:spPr bwMode="auto">
          <a:xfrm>
            <a:off x="4567751" y="2362416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14"/>
          <p:cNvCxnSpPr>
            <a:cxnSpLocks noChangeShapeType="1"/>
          </p:cNvCxnSpPr>
          <p:nvPr/>
        </p:nvCxnSpPr>
        <p:spPr bwMode="auto">
          <a:xfrm>
            <a:off x="4567751" y="2069523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Straight Arrow Connector 15"/>
          <p:cNvCxnSpPr>
            <a:cxnSpLocks noChangeShapeType="1"/>
          </p:cNvCxnSpPr>
          <p:nvPr/>
        </p:nvCxnSpPr>
        <p:spPr bwMode="auto">
          <a:xfrm>
            <a:off x="4409001" y="1950460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0" name="Straight Arrow Connector 16"/>
          <p:cNvCxnSpPr>
            <a:cxnSpLocks noChangeShapeType="1"/>
          </p:cNvCxnSpPr>
          <p:nvPr/>
        </p:nvCxnSpPr>
        <p:spPr bwMode="auto">
          <a:xfrm>
            <a:off x="4567751" y="1795679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1" name="Straight Arrow Connector 17"/>
          <p:cNvCxnSpPr>
            <a:cxnSpLocks noChangeShapeType="1"/>
          </p:cNvCxnSpPr>
          <p:nvPr/>
        </p:nvCxnSpPr>
        <p:spPr bwMode="auto">
          <a:xfrm>
            <a:off x="4409001" y="1621848"/>
            <a:ext cx="0" cy="201216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2" name="Straight Arrow Connector 18"/>
          <p:cNvCxnSpPr>
            <a:cxnSpLocks noChangeShapeType="1"/>
          </p:cNvCxnSpPr>
          <p:nvPr/>
        </p:nvCxnSpPr>
        <p:spPr bwMode="auto">
          <a:xfrm>
            <a:off x="4578864" y="1484927"/>
            <a:ext cx="0" cy="20121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3590691508"/>
      </p:ext>
    </p:extLst>
  </p:cSld>
  <p:clrMapOvr>
    <a:masterClrMapping/>
  </p:clrMapOvr>
  <p:transition spd="med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5725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Row Based Modular DC</a:t>
            </a:r>
            <a:endParaRPr lang="en-US" sz="2400" dirty="0"/>
          </a:p>
        </p:txBody>
      </p:sp>
      <p:pic>
        <p:nvPicPr>
          <p:cNvPr id="4" name="Picture 2" descr="\\Pc10\gi_10_d\O10D\B232_Emerson_Smart_Solutions_ppt\jpg\SmartRow_vect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3558"/>
            <a:ext cx="6671600" cy="3362648"/>
          </a:xfrm>
          <a:prstGeom prst="rect">
            <a:avLst/>
          </a:prstGeom>
          <a:noFill/>
          <a:effectLst>
            <a:outerShdw blurRad="190500" dist="127000" dir="5400000" algn="t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624262"/>
      </p:ext>
    </p:extLst>
  </p:cSld>
  <p:clrMapOvr>
    <a:masterClrMapping/>
  </p:clrMapOvr>
  <p:transition spd="med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2382" y="182769"/>
            <a:ext cx="9156382" cy="4568004"/>
            <a:chOff x="-12382" y="182769"/>
            <a:chExt cx="9156382" cy="4568004"/>
          </a:xfrm>
        </p:grpSpPr>
        <p:pic>
          <p:nvPicPr>
            <p:cNvPr id="45" name="Picture 3" descr="\\Pc10\gi_10_d\O10D\B232_Emerson_Smart_Solutions_ppt\jpg\SmartRow_vecto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701" y="2042319"/>
              <a:ext cx="3722826" cy="1876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Oval 45"/>
            <p:cNvSpPr/>
            <p:nvPr/>
          </p:nvSpPr>
          <p:spPr>
            <a:xfrm flipH="1">
              <a:off x="4508682" y="1096347"/>
              <a:ext cx="987082" cy="7696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89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141" y="3026806"/>
              <a:ext cx="1313535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53" name="TextBox 52"/>
            <p:cNvSpPr txBox="1"/>
            <p:nvPr/>
          </p:nvSpPr>
          <p:spPr>
            <a:xfrm>
              <a:off x="919492" y="4069984"/>
              <a:ext cx="14606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/>
                <a:t>Containment Frame </a:t>
              </a:r>
            </a:p>
            <a:p>
              <a:pPr algn="ctr"/>
              <a:r>
                <a:rPr lang="en-US" sz="1000" b="1" dirty="0"/>
                <a:t>Structure Isometric View</a:t>
              </a:r>
            </a:p>
          </p:txBody>
        </p: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9788" y="1799545"/>
              <a:ext cx="1313535" cy="102218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59" name="Title 10"/>
            <p:cNvSpPr txBox="1">
              <a:spLocks/>
            </p:cNvSpPr>
            <p:nvPr/>
          </p:nvSpPr>
          <p:spPr>
            <a:xfrm>
              <a:off x="762531" y="182769"/>
              <a:ext cx="7115460" cy="393697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0" kern="1200" baseline="0">
                  <a:solidFill>
                    <a:schemeClr val="accen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>
                <a:lnSpc>
                  <a:spcPct val="100000"/>
                </a:lnSpc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</a:tabLst>
              </a:pPr>
              <a:r>
                <a:rPr lang="en-IN" sz="2400" b="1" dirty="0">
                  <a:solidFill>
                    <a:srgbClr val="CC3300"/>
                  </a:solidFill>
                  <a:latin typeface="+mn-lt"/>
                  <a:ea typeface="+mn-ea"/>
                  <a:cs typeface="+mn-cs"/>
                </a:rPr>
                <a:t>Basic Components</a:t>
              </a:r>
            </a:p>
          </p:txBody>
        </p:sp>
        <p:pic>
          <p:nvPicPr>
            <p:cNvPr id="62" name="Picture 3" descr="Z:\Smart Solution Projects\Smart Row\SR-320\Exhaust Fan.jpg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21514" t="4367" r="21285" b="4367"/>
            <a:stretch/>
          </p:blipFill>
          <p:spPr bwMode="auto">
            <a:xfrm>
              <a:off x="4702868" y="1259147"/>
              <a:ext cx="645273" cy="497161"/>
            </a:xfrm>
            <a:prstGeom prst="rect">
              <a:avLst/>
            </a:prstGeom>
            <a:noFill/>
          </p:spPr>
        </p:pic>
        <p:grpSp>
          <p:nvGrpSpPr>
            <p:cNvPr id="3" name="Group 62"/>
            <p:cNvGrpSpPr/>
            <p:nvPr/>
          </p:nvGrpSpPr>
          <p:grpSpPr>
            <a:xfrm>
              <a:off x="207636" y="1857028"/>
              <a:ext cx="1313807" cy="1024434"/>
              <a:chOff x="2072110" y="3192599"/>
              <a:chExt cx="1622013" cy="1686341"/>
            </a:xfrm>
          </p:grpSpPr>
          <p:sp>
            <p:nvSpPr>
              <p:cNvPr id="64" name="Oval 63"/>
              <p:cNvSpPr/>
              <p:nvPr/>
            </p:nvSpPr>
            <p:spPr>
              <a:xfrm flipH="1">
                <a:off x="2072110" y="3192599"/>
                <a:ext cx="1622013" cy="16863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89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65" name="Picture 75" descr="VO8M1434 副本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73643" y="3739586"/>
                <a:ext cx="1431143" cy="5613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65"/>
            <p:cNvGrpSpPr/>
            <p:nvPr/>
          </p:nvGrpSpPr>
          <p:grpSpPr>
            <a:xfrm>
              <a:off x="8144547" y="837671"/>
              <a:ext cx="897347" cy="699702"/>
              <a:chOff x="10745416" y="1030936"/>
              <a:chExt cx="1107856" cy="1151794"/>
            </a:xfrm>
          </p:grpSpPr>
          <p:sp>
            <p:nvSpPr>
              <p:cNvPr id="67" name="Oval 66"/>
              <p:cNvSpPr/>
              <p:nvPr/>
            </p:nvSpPr>
            <p:spPr>
              <a:xfrm flipH="1">
                <a:off x="10745416" y="1030936"/>
                <a:ext cx="1107856" cy="11517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89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68" name="图片 60" descr="IMG_7701.jpg"/>
              <p:cNvPicPr>
                <a:picLocks noChangeAspect="1"/>
              </p:cNvPicPr>
              <p:nvPr/>
            </p:nvPicPr>
            <p:blipFill>
              <a:blip r:embed="rId8" cstate="print"/>
              <a:srcRect l="6429" t="13893" r="18285" b="16893"/>
              <a:stretch>
                <a:fillRect/>
              </a:stretch>
            </p:blipFill>
            <p:spPr bwMode="auto">
              <a:xfrm>
                <a:off x="10893248" y="1358028"/>
                <a:ext cx="812193" cy="497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9" name="Oval 68"/>
            <p:cNvSpPr/>
            <p:nvPr/>
          </p:nvSpPr>
          <p:spPr>
            <a:xfrm flipH="1">
              <a:off x="5242059" y="2338213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0" name="Oval 69"/>
            <p:cNvSpPr/>
            <p:nvPr/>
          </p:nvSpPr>
          <p:spPr>
            <a:xfrm flipH="1">
              <a:off x="5556573" y="3646928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6" name="Oval 75"/>
            <p:cNvSpPr/>
            <p:nvPr/>
          </p:nvSpPr>
          <p:spPr>
            <a:xfrm flipH="1">
              <a:off x="5697185" y="2688166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8" name="Oval 77"/>
            <p:cNvSpPr/>
            <p:nvPr/>
          </p:nvSpPr>
          <p:spPr>
            <a:xfrm flipH="1">
              <a:off x="8263504" y="1821965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9" name="Oval 78"/>
            <p:cNvSpPr/>
            <p:nvPr/>
          </p:nvSpPr>
          <p:spPr>
            <a:xfrm flipH="1">
              <a:off x="4530676" y="2009732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0" name="Oval 79"/>
            <p:cNvSpPr/>
            <p:nvPr/>
          </p:nvSpPr>
          <p:spPr>
            <a:xfrm flipH="1">
              <a:off x="3364167" y="2254973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2" name="Oval 81"/>
            <p:cNvSpPr/>
            <p:nvPr/>
          </p:nvSpPr>
          <p:spPr>
            <a:xfrm flipH="1">
              <a:off x="3123908" y="2600678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3" name="Oval 82"/>
            <p:cNvSpPr/>
            <p:nvPr/>
          </p:nvSpPr>
          <p:spPr>
            <a:xfrm flipH="1">
              <a:off x="3573262" y="2890270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5" name="Oval 84"/>
            <p:cNvSpPr/>
            <p:nvPr/>
          </p:nvSpPr>
          <p:spPr>
            <a:xfrm flipH="1">
              <a:off x="2955889" y="2994374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989" y="836689"/>
              <a:ext cx="1318473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6" y="665943"/>
              <a:ext cx="987620" cy="7703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grpSp>
          <p:nvGrpSpPr>
            <p:cNvPr id="5" name="Group 87"/>
            <p:cNvGrpSpPr/>
            <p:nvPr/>
          </p:nvGrpSpPr>
          <p:grpSpPr>
            <a:xfrm>
              <a:off x="3807387" y="3215916"/>
              <a:ext cx="1194370" cy="931303"/>
              <a:chOff x="3026713" y="5203687"/>
              <a:chExt cx="1474557" cy="1533037"/>
            </a:xfrm>
          </p:grpSpPr>
          <p:sp>
            <p:nvSpPr>
              <p:cNvPr id="89" name="Oval 88"/>
              <p:cNvSpPr/>
              <p:nvPr/>
            </p:nvSpPr>
            <p:spPr>
              <a:xfrm flipH="1">
                <a:off x="3026713" y="5203687"/>
                <a:ext cx="1474557" cy="153303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38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90" name="图片 12" descr="_MG_5404.jpg"/>
              <p:cNvPicPr>
                <a:picLocks noChangeAspect="1"/>
              </p:cNvPicPr>
              <p:nvPr/>
            </p:nvPicPr>
            <p:blipFill rotWithShape="1">
              <a:blip r:embed="rId11" cstate="print"/>
              <a:srcRect l="2349" t="4252" r="2391" b="7739"/>
              <a:stretch/>
            </p:blipFill>
            <p:spPr bwMode="auto">
              <a:xfrm>
                <a:off x="3192236" y="5631091"/>
                <a:ext cx="1143000" cy="704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7608" y="3038119"/>
              <a:ext cx="1313535" cy="102218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807" y="859993"/>
              <a:ext cx="1313535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93" name="TextBox 13"/>
            <p:cNvSpPr txBox="1">
              <a:spLocks noChangeArrowheads="1"/>
            </p:cNvSpPr>
            <p:nvPr/>
          </p:nvSpPr>
          <p:spPr bwMode="auto">
            <a:xfrm>
              <a:off x="3906679" y="4167749"/>
              <a:ext cx="9957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Liebert ITA UPS</a:t>
              </a:r>
              <a:endParaRPr lang="zh-CN" altLang="en-US" sz="1000" dirty="0"/>
            </a:p>
          </p:txBody>
        </p:sp>
        <p:sp>
          <p:nvSpPr>
            <p:cNvPr id="94" name="TextBox 24"/>
            <p:cNvSpPr txBox="1">
              <a:spLocks noChangeArrowheads="1"/>
            </p:cNvSpPr>
            <p:nvPr/>
          </p:nvSpPr>
          <p:spPr bwMode="auto">
            <a:xfrm>
              <a:off x="542797" y="2902298"/>
              <a:ext cx="9364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Liebert RDU-A</a:t>
              </a:r>
              <a:endParaRPr lang="zh-CN" altLang="en-US" sz="10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-12382" y="3439222"/>
              <a:ext cx="9467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Glass Door</a:t>
              </a:r>
              <a:br>
                <a:rPr lang="en-US" sz="1000" dirty="0"/>
              </a:br>
              <a:r>
                <a:rPr lang="en-US" sz="1000" dirty="0"/>
                <a:t>Fitted on Frame Both Sides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35642" y="4087976"/>
              <a:ext cx="10374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sz="1000" dirty="0"/>
                <a:t>Frame Structure </a:t>
              </a:r>
            </a:p>
            <a:p>
              <a:r>
                <a:rPr lang="en-US" sz="1000" dirty="0"/>
                <a:t>Side View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756159" y="938402"/>
              <a:ext cx="15641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Server Rack </a:t>
              </a:r>
              <a:r>
                <a:rPr lang="en-US" sz="1000" b="1"/>
                <a:t>HD Series</a:t>
              </a:r>
              <a:br>
                <a:rPr lang="en-US" sz="1000" b="1"/>
              </a:br>
              <a:r>
                <a:rPr lang="en-US" sz="1000" b="1"/>
                <a:t>(Open </a:t>
              </a:r>
              <a:r>
                <a:rPr lang="en-US" sz="1000" b="1" dirty="0"/>
                <a:t>Type)</a:t>
              </a:r>
            </a:p>
            <a:p>
              <a:r>
                <a:rPr lang="en-US" sz="1000" b="1" dirty="0"/>
                <a:t>42U 2000x600x1000</a:t>
              </a:r>
            </a:p>
            <a:p>
              <a:r>
                <a:rPr lang="en-US" sz="1000" b="1" dirty="0"/>
                <a:t>(H x W x D) </a:t>
              </a:r>
            </a:p>
            <a:p>
              <a:r>
                <a:rPr lang="en-US" sz="1000" b="1" dirty="0"/>
                <a:t>{without front &amp; rear door </a:t>
              </a:r>
              <a:r>
                <a:rPr lang="en-US" sz="1000" b="1"/>
                <a:t>&amp; without </a:t>
              </a:r>
              <a:r>
                <a:rPr lang="en-US" sz="1000" b="1" dirty="0"/>
                <a:t>side covers}</a:t>
              </a:r>
            </a:p>
          </p:txBody>
        </p:sp>
        <p:sp>
          <p:nvSpPr>
            <p:cNvPr id="98" name="TextBox 13"/>
            <p:cNvSpPr txBox="1">
              <a:spLocks noChangeArrowheads="1"/>
            </p:cNvSpPr>
            <p:nvPr/>
          </p:nvSpPr>
          <p:spPr bwMode="auto">
            <a:xfrm>
              <a:off x="152270" y="1457654"/>
              <a:ext cx="8515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/>
                <a:t>Vertical PDU</a:t>
              </a:r>
              <a:endParaRPr lang="en-US" altLang="zh-CN" sz="1000" dirty="0"/>
            </a:p>
          </p:txBody>
        </p:sp>
        <p:sp>
          <p:nvSpPr>
            <p:cNvPr id="99" name="Freeform 98"/>
            <p:cNvSpPr/>
            <p:nvPr/>
          </p:nvSpPr>
          <p:spPr>
            <a:xfrm rot="16200000">
              <a:off x="6019602" y="2717620"/>
              <a:ext cx="1003825" cy="166333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870078">
                  <a:moveTo>
                    <a:pt x="2194142" y="2730204"/>
                  </a:moveTo>
                  <a:lnTo>
                    <a:pt x="2221360" y="2870077"/>
                  </a:lnTo>
                  <a:lnTo>
                    <a:pt x="2213364" y="2813456"/>
                  </a:lnTo>
                  <a:cubicBezTo>
                    <a:pt x="2138562" y="2422423"/>
                    <a:pt x="1857561" y="2083573"/>
                    <a:pt x="1451577" y="1954140"/>
                  </a:cubicBezTo>
                  <a:cubicBezTo>
                    <a:pt x="861054" y="1765875"/>
                    <a:pt x="229722" y="2091970"/>
                    <a:pt x="41457" y="2682493"/>
                  </a:cubicBezTo>
                  <a:cubicBezTo>
                    <a:pt x="29691" y="2719400"/>
                    <a:pt x="19933" y="2756468"/>
                    <a:pt x="12124" y="2793576"/>
                  </a:cubicBezTo>
                  <a:lnTo>
                    <a:pt x="0" y="2870078"/>
                  </a:lnTo>
                  <a:lnTo>
                    <a:pt x="45278" y="2641397"/>
                  </a:lnTo>
                  <a:lnTo>
                    <a:pt x="356908" y="86157"/>
                  </a:lnTo>
                  <a:cubicBezTo>
                    <a:pt x="425810" y="425921"/>
                    <a:pt x="891007" y="380748"/>
                    <a:pt x="899206" y="0"/>
                  </a:cubicBezTo>
                  <a:lnTo>
                    <a:pt x="2194142" y="273020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0" name="Freeform 99"/>
            <p:cNvSpPr/>
            <p:nvPr/>
          </p:nvSpPr>
          <p:spPr>
            <a:xfrm rot="15929768">
              <a:off x="6592583" y="1112933"/>
              <a:ext cx="1003825" cy="257015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4434790">
                  <a:moveTo>
                    <a:pt x="2194142" y="4294916"/>
                  </a:moveTo>
                  <a:lnTo>
                    <a:pt x="2221360" y="4434789"/>
                  </a:lnTo>
                  <a:lnTo>
                    <a:pt x="2213364" y="4378168"/>
                  </a:lnTo>
                  <a:cubicBezTo>
                    <a:pt x="2138562" y="3987135"/>
                    <a:pt x="1857561" y="3648285"/>
                    <a:pt x="1451577" y="3518852"/>
                  </a:cubicBezTo>
                  <a:cubicBezTo>
                    <a:pt x="861054" y="3330587"/>
                    <a:pt x="229722" y="3656682"/>
                    <a:pt x="41457" y="4247205"/>
                  </a:cubicBezTo>
                  <a:cubicBezTo>
                    <a:pt x="29691" y="4284112"/>
                    <a:pt x="19933" y="4321180"/>
                    <a:pt x="12124" y="4358288"/>
                  </a:cubicBezTo>
                  <a:lnTo>
                    <a:pt x="0" y="4434790"/>
                  </a:lnTo>
                  <a:lnTo>
                    <a:pt x="45278" y="4206109"/>
                  </a:lnTo>
                  <a:lnTo>
                    <a:pt x="91602" y="66770"/>
                  </a:lnTo>
                  <a:cubicBezTo>
                    <a:pt x="164526" y="353450"/>
                    <a:pt x="617810" y="380748"/>
                    <a:pt x="626009" y="0"/>
                  </a:cubicBezTo>
                  <a:lnTo>
                    <a:pt x="2194142" y="4294916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1" name="TextBox 13"/>
            <p:cNvSpPr txBox="1">
              <a:spLocks noChangeArrowheads="1"/>
            </p:cNvSpPr>
            <p:nvPr/>
          </p:nvSpPr>
          <p:spPr bwMode="auto">
            <a:xfrm>
              <a:off x="7730816" y="2836515"/>
              <a:ext cx="12294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Fire Fighting &amp; POD Cabinet</a:t>
              </a:r>
            </a:p>
          </p:txBody>
        </p:sp>
        <p:sp>
          <p:nvSpPr>
            <p:cNvPr id="102" name="TextBox 13"/>
            <p:cNvSpPr txBox="1">
              <a:spLocks noChangeArrowheads="1"/>
            </p:cNvSpPr>
            <p:nvPr/>
          </p:nvSpPr>
          <p:spPr bwMode="auto">
            <a:xfrm>
              <a:off x="8053089" y="626012"/>
              <a:ext cx="10259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POD 20kVA</a:t>
              </a:r>
            </a:p>
          </p:txBody>
        </p:sp>
        <p:sp>
          <p:nvSpPr>
            <p:cNvPr id="103" name="TextBox 13"/>
            <p:cNvSpPr txBox="1">
              <a:spLocks noChangeArrowheads="1"/>
            </p:cNvSpPr>
            <p:nvPr/>
          </p:nvSpPr>
          <p:spPr bwMode="auto">
            <a:xfrm>
              <a:off x="6314854" y="478674"/>
              <a:ext cx="11285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CRV Unit (20 kW)</a:t>
              </a:r>
            </a:p>
          </p:txBody>
        </p:sp>
        <p:sp>
          <p:nvSpPr>
            <p:cNvPr id="104" name="TextBox 13"/>
            <p:cNvSpPr txBox="1">
              <a:spLocks noChangeArrowheads="1"/>
            </p:cNvSpPr>
            <p:nvPr/>
          </p:nvSpPr>
          <p:spPr bwMode="auto">
            <a:xfrm>
              <a:off x="4471851" y="704546"/>
              <a:ext cx="11285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Emergency </a:t>
              </a:r>
            </a:p>
            <a:p>
              <a:r>
                <a:rPr lang="en-US" altLang="zh-CN" sz="1000" dirty="0"/>
                <a:t>Exhaust Fan</a:t>
              </a:r>
            </a:p>
          </p:txBody>
        </p:sp>
        <p:sp>
          <p:nvSpPr>
            <p:cNvPr id="105" name="Freeform 104"/>
            <p:cNvSpPr/>
            <p:nvPr/>
          </p:nvSpPr>
          <p:spPr>
            <a:xfrm rot="13800000">
              <a:off x="5562239" y="918164"/>
              <a:ext cx="1003825" cy="198031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3244741 h 3384615"/>
                <a:gd name="connsiteX1" fmla="*/ 2221360 w 2221360"/>
                <a:gd name="connsiteY1" fmla="*/ 3384614 h 3384615"/>
                <a:gd name="connsiteX2" fmla="*/ 2213364 w 2221360"/>
                <a:gd name="connsiteY2" fmla="*/ 3327993 h 3384615"/>
                <a:gd name="connsiteX3" fmla="*/ 1451577 w 2221360"/>
                <a:gd name="connsiteY3" fmla="*/ 2468677 h 3384615"/>
                <a:gd name="connsiteX4" fmla="*/ 41457 w 2221360"/>
                <a:gd name="connsiteY4" fmla="*/ 3197030 h 3384615"/>
                <a:gd name="connsiteX5" fmla="*/ 12124 w 2221360"/>
                <a:gd name="connsiteY5" fmla="*/ 3308113 h 3384615"/>
                <a:gd name="connsiteX6" fmla="*/ 0 w 2221360"/>
                <a:gd name="connsiteY6" fmla="*/ 3384615 h 3384615"/>
                <a:gd name="connsiteX7" fmla="*/ 45278 w 2221360"/>
                <a:gd name="connsiteY7" fmla="*/ 3155934 h 3384615"/>
                <a:gd name="connsiteX8" fmla="*/ 356908 w 2221360"/>
                <a:gd name="connsiteY8" fmla="*/ 600694 h 3384615"/>
                <a:gd name="connsiteX9" fmla="*/ 1154020 w 2221360"/>
                <a:gd name="connsiteY9" fmla="*/ 0 h 3384615"/>
                <a:gd name="connsiteX10" fmla="*/ 2194142 w 2221360"/>
                <a:gd name="connsiteY10" fmla="*/ 3244741 h 3384615"/>
                <a:gd name="connsiteX0" fmla="*/ 2194142 w 2221360"/>
                <a:gd name="connsiteY0" fmla="*/ 3244741 h 3384615"/>
                <a:gd name="connsiteX1" fmla="*/ 2221360 w 2221360"/>
                <a:gd name="connsiteY1" fmla="*/ 3384614 h 3384615"/>
                <a:gd name="connsiteX2" fmla="*/ 2213364 w 2221360"/>
                <a:gd name="connsiteY2" fmla="*/ 3327993 h 3384615"/>
                <a:gd name="connsiteX3" fmla="*/ 1451577 w 2221360"/>
                <a:gd name="connsiteY3" fmla="*/ 2468677 h 3384615"/>
                <a:gd name="connsiteX4" fmla="*/ 41457 w 2221360"/>
                <a:gd name="connsiteY4" fmla="*/ 3197030 h 3384615"/>
                <a:gd name="connsiteX5" fmla="*/ 12124 w 2221360"/>
                <a:gd name="connsiteY5" fmla="*/ 3308113 h 3384615"/>
                <a:gd name="connsiteX6" fmla="*/ 0 w 2221360"/>
                <a:gd name="connsiteY6" fmla="*/ 3384615 h 3384615"/>
                <a:gd name="connsiteX7" fmla="*/ 45278 w 2221360"/>
                <a:gd name="connsiteY7" fmla="*/ 3155934 h 3384615"/>
                <a:gd name="connsiteX8" fmla="*/ 611992 w 2221360"/>
                <a:gd name="connsiteY8" fmla="*/ 2979 h 3384615"/>
                <a:gd name="connsiteX9" fmla="*/ 1154020 w 2221360"/>
                <a:gd name="connsiteY9" fmla="*/ 0 h 3384615"/>
                <a:gd name="connsiteX10" fmla="*/ 2194142 w 2221360"/>
                <a:gd name="connsiteY10" fmla="*/ 3244741 h 3384615"/>
                <a:gd name="connsiteX0" fmla="*/ 2194142 w 2221360"/>
                <a:gd name="connsiteY0" fmla="*/ 3277152 h 3417026"/>
                <a:gd name="connsiteX1" fmla="*/ 2221360 w 2221360"/>
                <a:gd name="connsiteY1" fmla="*/ 3417025 h 3417026"/>
                <a:gd name="connsiteX2" fmla="*/ 2213364 w 2221360"/>
                <a:gd name="connsiteY2" fmla="*/ 3360404 h 3417026"/>
                <a:gd name="connsiteX3" fmla="*/ 1451577 w 2221360"/>
                <a:gd name="connsiteY3" fmla="*/ 2501088 h 3417026"/>
                <a:gd name="connsiteX4" fmla="*/ 41457 w 2221360"/>
                <a:gd name="connsiteY4" fmla="*/ 3229441 h 3417026"/>
                <a:gd name="connsiteX5" fmla="*/ 12124 w 2221360"/>
                <a:gd name="connsiteY5" fmla="*/ 3340524 h 3417026"/>
                <a:gd name="connsiteX6" fmla="*/ 0 w 2221360"/>
                <a:gd name="connsiteY6" fmla="*/ 3417026 h 3417026"/>
                <a:gd name="connsiteX7" fmla="*/ 45278 w 2221360"/>
                <a:gd name="connsiteY7" fmla="*/ 3188345 h 3417026"/>
                <a:gd name="connsiteX8" fmla="*/ 611992 w 2221360"/>
                <a:gd name="connsiteY8" fmla="*/ 35390 h 3417026"/>
                <a:gd name="connsiteX9" fmla="*/ 1146749 w 2221360"/>
                <a:gd name="connsiteY9" fmla="*/ 0 h 3417026"/>
                <a:gd name="connsiteX10" fmla="*/ 2194142 w 2221360"/>
                <a:gd name="connsiteY10" fmla="*/ 3277152 h 341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3417026">
                  <a:moveTo>
                    <a:pt x="2194142" y="3277152"/>
                  </a:moveTo>
                  <a:lnTo>
                    <a:pt x="2221360" y="3417025"/>
                  </a:lnTo>
                  <a:lnTo>
                    <a:pt x="2213364" y="3360404"/>
                  </a:lnTo>
                  <a:cubicBezTo>
                    <a:pt x="2138562" y="2969371"/>
                    <a:pt x="1857561" y="2630521"/>
                    <a:pt x="1451577" y="2501088"/>
                  </a:cubicBezTo>
                  <a:cubicBezTo>
                    <a:pt x="861054" y="2312823"/>
                    <a:pt x="229722" y="2638918"/>
                    <a:pt x="41457" y="3229441"/>
                  </a:cubicBezTo>
                  <a:cubicBezTo>
                    <a:pt x="29691" y="3266348"/>
                    <a:pt x="19933" y="3303416"/>
                    <a:pt x="12124" y="3340524"/>
                  </a:cubicBezTo>
                  <a:lnTo>
                    <a:pt x="0" y="3417026"/>
                  </a:lnTo>
                  <a:lnTo>
                    <a:pt x="45278" y="3188345"/>
                  </a:lnTo>
                  <a:lnTo>
                    <a:pt x="611992" y="35390"/>
                  </a:lnTo>
                  <a:cubicBezTo>
                    <a:pt x="680894" y="375154"/>
                    <a:pt x="1138550" y="380748"/>
                    <a:pt x="1146749" y="0"/>
                  </a:cubicBezTo>
                  <a:lnTo>
                    <a:pt x="2194142" y="3277152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7" name="Freeform 106"/>
            <p:cNvSpPr/>
            <p:nvPr/>
          </p:nvSpPr>
          <p:spPr>
            <a:xfrm rot="11700000">
              <a:off x="7987568" y="1153435"/>
              <a:ext cx="956780" cy="809958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049779">
                  <a:moveTo>
                    <a:pt x="2194142" y="1909905"/>
                  </a:moveTo>
                  <a:lnTo>
                    <a:pt x="2221360" y="2049778"/>
                  </a:lnTo>
                  <a:lnTo>
                    <a:pt x="2213364" y="1993157"/>
                  </a:lnTo>
                  <a:cubicBezTo>
                    <a:pt x="2138562" y="1602124"/>
                    <a:pt x="1857561" y="1263274"/>
                    <a:pt x="1451577" y="1133841"/>
                  </a:cubicBezTo>
                  <a:cubicBezTo>
                    <a:pt x="861054" y="945576"/>
                    <a:pt x="229722" y="1271671"/>
                    <a:pt x="41457" y="1862194"/>
                  </a:cubicBezTo>
                  <a:cubicBezTo>
                    <a:pt x="29691" y="1899101"/>
                    <a:pt x="19933" y="1936169"/>
                    <a:pt x="12124" y="1973277"/>
                  </a:cubicBezTo>
                  <a:lnTo>
                    <a:pt x="0" y="2049779"/>
                  </a:lnTo>
                  <a:lnTo>
                    <a:pt x="45278" y="1821098"/>
                  </a:lnTo>
                  <a:lnTo>
                    <a:pt x="521160" y="68741"/>
                  </a:lnTo>
                  <a:cubicBezTo>
                    <a:pt x="580901" y="455994"/>
                    <a:pt x="1287001" y="504599"/>
                    <a:pt x="1260787" y="0"/>
                  </a:cubicBezTo>
                  <a:lnTo>
                    <a:pt x="2194142" y="190990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8" name="Freeform 107"/>
            <p:cNvSpPr/>
            <p:nvPr/>
          </p:nvSpPr>
          <p:spPr>
            <a:xfrm rot="12000000">
              <a:off x="4318401" y="1464556"/>
              <a:ext cx="1052458" cy="712465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841164 h 1981038"/>
                <a:gd name="connsiteX1" fmla="*/ 2221360 w 2221360"/>
                <a:gd name="connsiteY1" fmla="*/ 1981037 h 1981038"/>
                <a:gd name="connsiteX2" fmla="*/ 2213364 w 2221360"/>
                <a:gd name="connsiteY2" fmla="*/ 1924416 h 1981038"/>
                <a:gd name="connsiteX3" fmla="*/ 1451577 w 2221360"/>
                <a:gd name="connsiteY3" fmla="*/ 1065100 h 1981038"/>
                <a:gd name="connsiteX4" fmla="*/ 41457 w 2221360"/>
                <a:gd name="connsiteY4" fmla="*/ 1793453 h 1981038"/>
                <a:gd name="connsiteX5" fmla="*/ 12124 w 2221360"/>
                <a:gd name="connsiteY5" fmla="*/ 1904536 h 1981038"/>
                <a:gd name="connsiteX6" fmla="*/ 0 w 2221360"/>
                <a:gd name="connsiteY6" fmla="*/ 1981038 h 1981038"/>
                <a:gd name="connsiteX7" fmla="*/ 45278 w 2221360"/>
                <a:gd name="connsiteY7" fmla="*/ 1752357 h 1981038"/>
                <a:gd name="connsiteX8" fmla="*/ 521160 w 2221360"/>
                <a:gd name="connsiteY8" fmla="*/ 0 h 1981038"/>
                <a:gd name="connsiteX9" fmla="*/ 1440681 w 2221360"/>
                <a:gd name="connsiteY9" fmla="*/ 172358 h 1981038"/>
                <a:gd name="connsiteX10" fmla="*/ 2194142 w 2221360"/>
                <a:gd name="connsiteY10" fmla="*/ 1841164 h 1981038"/>
                <a:gd name="connsiteX0" fmla="*/ 2194142 w 2221360"/>
                <a:gd name="connsiteY0" fmla="*/ 1668806 h 1808680"/>
                <a:gd name="connsiteX1" fmla="*/ 2221360 w 2221360"/>
                <a:gd name="connsiteY1" fmla="*/ 1808679 h 1808680"/>
                <a:gd name="connsiteX2" fmla="*/ 2213364 w 2221360"/>
                <a:gd name="connsiteY2" fmla="*/ 1752058 h 1808680"/>
                <a:gd name="connsiteX3" fmla="*/ 1451577 w 2221360"/>
                <a:gd name="connsiteY3" fmla="*/ 892742 h 1808680"/>
                <a:gd name="connsiteX4" fmla="*/ 41457 w 2221360"/>
                <a:gd name="connsiteY4" fmla="*/ 1621095 h 1808680"/>
                <a:gd name="connsiteX5" fmla="*/ 12124 w 2221360"/>
                <a:gd name="connsiteY5" fmla="*/ 1732178 h 1808680"/>
                <a:gd name="connsiteX6" fmla="*/ 0 w 2221360"/>
                <a:gd name="connsiteY6" fmla="*/ 1808680 h 1808680"/>
                <a:gd name="connsiteX7" fmla="*/ 45278 w 2221360"/>
                <a:gd name="connsiteY7" fmla="*/ 1579999 h 1808680"/>
                <a:gd name="connsiteX8" fmla="*/ 777225 w 2221360"/>
                <a:gd name="connsiteY8" fmla="*/ 74977 h 1808680"/>
                <a:gd name="connsiteX9" fmla="*/ 1440681 w 2221360"/>
                <a:gd name="connsiteY9" fmla="*/ 0 h 1808680"/>
                <a:gd name="connsiteX10" fmla="*/ 2194142 w 2221360"/>
                <a:gd name="connsiteY10" fmla="*/ 1668806 h 1808680"/>
                <a:gd name="connsiteX0" fmla="*/ 2194142 w 2221360"/>
                <a:gd name="connsiteY0" fmla="*/ 1663176 h 1803050"/>
                <a:gd name="connsiteX1" fmla="*/ 2221360 w 2221360"/>
                <a:gd name="connsiteY1" fmla="*/ 1803049 h 1803050"/>
                <a:gd name="connsiteX2" fmla="*/ 2213364 w 2221360"/>
                <a:gd name="connsiteY2" fmla="*/ 1746428 h 1803050"/>
                <a:gd name="connsiteX3" fmla="*/ 1451577 w 2221360"/>
                <a:gd name="connsiteY3" fmla="*/ 887112 h 1803050"/>
                <a:gd name="connsiteX4" fmla="*/ 41457 w 2221360"/>
                <a:gd name="connsiteY4" fmla="*/ 1615465 h 1803050"/>
                <a:gd name="connsiteX5" fmla="*/ 12124 w 2221360"/>
                <a:gd name="connsiteY5" fmla="*/ 1726548 h 1803050"/>
                <a:gd name="connsiteX6" fmla="*/ 0 w 2221360"/>
                <a:gd name="connsiteY6" fmla="*/ 1803050 h 1803050"/>
                <a:gd name="connsiteX7" fmla="*/ 45278 w 2221360"/>
                <a:gd name="connsiteY7" fmla="*/ 1574369 h 1803050"/>
                <a:gd name="connsiteX8" fmla="*/ 777225 w 2221360"/>
                <a:gd name="connsiteY8" fmla="*/ 69347 h 1803050"/>
                <a:gd name="connsiteX9" fmla="*/ 1447289 w 2221360"/>
                <a:gd name="connsiteY9" fmla="*/ 0 h 1803050"/>
                <a:gd name="connsiteX10" fmla="*/ 2194142 w 2221360"/>
                <a:gd name="connsiteY10" fmla="*/ 1663176 h 18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1803050">
                  <a:moveTo>
                    <a:pt x="2194142" y="1663176"/>
                  </a:moveTo>
                  <a:lnTo>
                    <a:pt x="2221360" y="1803049"/>
                  </a:lnTo>
                  <a:lnTo>
                    <a:pt x="2213364" y="1746428"/>
                  </a:lnTo>
                  <a:cubicBezTo>
                    <a:pt x="2138562" y="1355395"/>
                    <a:pt x="1857561" y="1016545"/>
                    <a:pt x="1451577" y="887112"/>
                  </a:cubicBezTo>
                  <a:cubicBezTo>
                    <a:pt x="861054" y="698847"/>
                    <a:pt x="229722" y="1024942"/>
                    <a:pt x="41457" y="1615465"/>
                  </a:cubicBezTo>
                  <a:cubicBezTo>
                    <a:pt x="29691" y="1652372"/>
                    <a:pt x="19933" y="1689440"/>
                    <a:pt x="12124" y="1726548"/>
                  </a:cubicBezTo>
                  <a:lnTo>
                    <a:pt x="0" y="1803050"/>
                  </a:lnTo>
                  <a:lnTo>
                    <a:pt x="45278" y="1574369"/>
                  </a:lnTo>
                  <a:lnTo>
                    <a:pt x="777225" y="69347"/>
                  </a:lnTo>
                  <a:cubicBezTo>
                    <a:pt x="836966" y="456600"/>
                    <a:pt x="1473503" y="504599"/>
                    <a:pt x="1447289" y="0"/>
                  </a:cubicBezTo>
                  <a:lnTo>
                    <a:pt x="2194142" y="1663176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9" name="Oval 108"/>
            <p:cNvSpPr/>
            <p:nvPr/>
          </p:nvSpPr>
          <p:spPr>
            <a:xfrm flipH="1">
              <a:off x="1603676" y="1191046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0" name="Freeform 109"/>
            <p:cNvSpPr/>
            <p:nvPr/>
          </p:nvSpPr>
          <p:spPr>
            <a:xfrm rot="8400000">
              <a:off x="2066519" y="1261114"/>
              <a:ext cx="1338433" cy="142594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3280598">
                  <a:moveTo>
                    <a:pt x="2194142" y="3140724"/>
                  </a:moveTo>
                  <a:lnTo>
                    <a:pt x="2221360" y="3280597"/>
                  </a:lnTo>
                  <a:lnTo>
                    <a:pt x="2213364" y="3223976"/>
                  </a:lnTo>
                  <a:cubicBezTo>
                    <a:pt x="2138562" y="2832943"/>
                    <a:pt x="1857561" y="2494093"/>
                    <a:pt x="1451577" y="2364660"/>
                  </a:cubicBezTo>
                  <a:cubicBezTo>
                    <a:pt x="861054" y="2176395"/>
                    <a:pt x="229722" y="2502490"/>
                    <a:pt x="41457" y="3093013"/>
                  </a:cubicBezTo>
                  <a:cubicBezTo>
                    <a:pt x="29691" y="3129920"/>
                    <a:pt x="19933" y="3166988"/>
                    <a:pt x="12124" y="3204096"/>
                  </a:cubicBezTo>
                  <a:lnTo>
                    <a:pt x="0" y="3280598"/>
                  </a:lnTo>
                  <a:lnTo>
                    <a:pt x="45278" y="3051917"/>
                  </a:lnTo>
                  <a:lnTo>
                    <a:pt x="419536" y="73351"/>
                  </a:lnTo>
                  <a:cubicBezTo>
                    <a:pt x="439808" y="418368"/>
                    <a:pt x="959812" y="428573"/>
                    <a:pt x="939750" y="0"/>
                  </a:cubicBezTo>
                  <a:lnTo>
                    <a:pt x="2194142" y="314072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2" name="Freeform 111"/>
            <p:cNvSpPr/>
            <p:nvPr/>
          </p:nvSpPr>
          <p:spPr>
            <a:xfrm rot="6300000">
              <a:off x="774968" y="535748"/>
              <a:ext cx="805209" cy="1294628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841164 h 1981038"/>
                <a:gd name="connsiteX1" fmla="*/ 2221360 w 2221360"/>
                <a:gd name="connsiteY1" fmla="*/ 1981037 h 1981038"/>
                <a:gd name="connsiteX2" fmla="*/ 2213364 w 2221360"/>
                <a:gd name="connsiteY2" fmla="*/ 1924416 h 1981038"/>
                <a:gd name="connsiteX3" fmla="*/ 1451577 w 2221360"/>
                <a:gd name="connsiteY3" fmla="*/ 1065100 h 1981038"/>
                <a:gd name="connsiteX4" fmla="*/ 41457 w 2221360"/>
                <a:gd name="connsiteY4" fmla="*/ 1793453 h 1981038"/>
                <a:gd name="connsiteX5" fmla="*/ 12124 w 2221360"/>
                <a:gd name="connsiteY5" fmla="*/ 1904536 h 1981038"/>
                <a:gd name="connsiteX6" fmla="*/ 0 w 2221360"/>
                <a:gd name="connsiteY6" fmla="*/ 1981038 h 1981038"/>
                <a:gd name="connsiteX7" fmla="*/ 45278 w 2221360"/>
                <a:gd name="connsiteY7" fmla="*/ 1752357 h 1981038"/>
                <a:gd name="connsiteX8" fmla="*/ 521160 w 2221360"/>
                <a:gd name="connsiteY8" fmla="*/ 0 h 1981038"/>
                <a:gd name="connsiteX9" fmla="*/ 1440681 w 2221360"/>
                <a:gd name="connsiteY9" fmla="*/ 172358 h 1981038"/>
                <a:gd name="connsiteX10" fmla="*/ 2194142 w 2221360"/>
                <a:gd name="connsiteY10" fmla="*/ 1841164 h 1981038"/>
                <a:gd name="connsiteX0" fmla="*/ 2194142 w 2221360"/>
                <a:gd name="connsiteY0" fmla="*/ 1668806 h 1808680"/>
                <a:gd name="connsiteX1" fmla="*/ 2221360 w 2221360"/>
                <a:gd name="connsiteY1" fmla="*/ 1808679 h 1808680"/>
                <a:gd name="connsiteX2" fmla="*/ 2213364 w 2221360"/>
                <a:gd name="connsiteY2" fmla="*/ 1752058 h 1808680"/>
                <a:gd name="connsiteX3" fmla="*/ 1451577 w 2221360"/>
                <a:gd name="connsiteY3" fmla="*/ 892742 h 1808680"/>
                <a:gd name="connsiteX4" fmla="*/ 41457 w 2221360"/>
                <a:gd name="connsiteY4" fmla="*/ 1621095 h 1808680"/>
                <a:gd name="connsiteX5" fmla="*/ 12124 w 2221360"/>
                <a:gd name="connsiteY5" fmla="*/ 1732178 h 1808680"/>
                <a:gd name="connsiteX6" fmla="*/ 0 w 2221360"/>
                <a:gd name="connsiteY6" fmla="*/ 1808680 h 1808680"/>
                <a:gd name="connsiteX7" fmla="*/ 45278 w 2221360"/>
                <a:gd name="connsiteY7" fmla="*/ 1579999 h 1808680"/>
                <a:gd name="connsiteX8" fmla="*/ 777225 w 2221360"/>
                <a:gd name="connsiteY8" fmla="*/ 74977 h 1808680"/>
                <a:gd name="connsiteX9" fmla="*/ 1440681 w 2221360"/>
                <a:gd name="connsiteY9" fmla="*/ 0 h 1808680"/>
                <a:gd name="connsiteX10" fmla="*/ 2194142 w 2221360"/>
                <a:gd name="connsiteY10" fmla="*/ 1668806 h 1808680"/>
                <a:gd name="connsiteX0" fmla="*/ 2194142 w 2221360"/>
                <a:gd name="connsiteY0" fmla="*/ 1663176 h 1803050"/>
                <a:gd name="connsiteX1" fmla="*/ 2221360 w 2221360"/>
                <a:gd name="connsiteY1" fmla="*/ 1803049 h 1803050"/>
                <a:gd name="connsiteX2" fmla="*/ 2213364 w 2221360"/>
                <a:gd name="connsiteY2" fmla="*/ 1746428 h 1803050"/>
                <a:gd name="connsiteX3" fmla="*/ 1451577 w 2221360"/>
                <a:gd name="connsiteY3" fmla="*/ 887112 h 1803050"/>
                <a:gd name="connsiteX4" fmla="*/ 41457 w 2221360"/>
                <a:gd name="connsiteY4" fmla="*/ 1615465 h 1803050"/>
                <a:gd name="connsiteX5" fmla="*/ 12124 w 2221360"/>
                <a:gd name="connsiteY5" fmla="*/ 1726548 h 1803050"/>
                <a:gd name="connsiteX6" fmla="*/ 0 w 2221360"/>
                <a:gd name="connsiteY6" fmla="*/ 1803050 h 1803050"/>
                <a:gd name="connsiteX7" fmla="*/ 45278 w 2221360"/>
                <a:gd name="connsiteY7" fmla="*/ 1574369 h 1803050"/>
                <a:gd name="connsiteX8" fmla="*/ 777225 w 2221360"/>
                <a:gd name="connsiteY8" fmla="*/ 69347 h 1803050"/>
                <a:gd name="connsiteX9" fmla="*/ 1447289 w 2221360"/>
                <a:gd name="connsiteY9" fmla="*/ 0 h 1803050"/>
                <a:gd name="connsiteX10" fmla="*/ 2194142 w 2221360"/>
                <a:gd name="connsiteY10" fmla="*/ 1663176 h 1803050"/>
                <a:gd name="connsiteX0" fmla="*/ 2194142 w 2221360"/>
                <a:gd name="connsiteY0" fmla="*/ 2266411 h 2406285"/>
                <a:gd name="connsiteX1" fmla="*/ 2221360 w 2221360"/>
                <a:gd name="connsiteY1" fmla="*/ 2406284 h 2406285"/>
                <a:gd name="connsiteX2" fmla="*/ 2213364 w 2221360"/>
                <a:gd name="connsiteY2" fmla="*/ 2349663 h 2406285"/>
                <a:gd name="connsiteX3" fmla="*/ 1451577 w 2221360"/>
                <a:gd name="connsiteY3" fmla="*/ 1490347 h 2406285"/>
                <a:gd name="connsiteX4" fmla="*/ 41457 w 2221360"/>
                <a:gd name="connsiteY4" fmla="*/ 2218700 h 2406285"/>
                <a:gd name="connsiteX5" fmla="*/ 12124 w 2221360"/>
                <a:gd name="connsiteY5" fmla="*/ 2329783 h 2406285"/>
                <a:gd name="connsiteX6" fmla="*/ 0 w 2221360"/>
                <a:gd name="connsiteY6" fmla="*/ 2406285 h 2406285"/>
                <a:gd name="connsiteX7" fmla="*/ 45278 w 2221360"/>
                <a:gd name="connsiteY7" fmla="*/ 2177604 h 2406285"/>
                <a:gd name="connsiteX8" fmla="*/ 799739 w 2221360"/>
                <a:gd name="connsiteY8" fmla="*/ 0 h 2406285"/>
                <a:gd name="connsiteX9" fmla="*/ 1447289 w 2221360"/>
                <a:gd name="connsiteY9" fmla="*/ 603235 h 2406285"/>
                <a:gd name="connsiteX10" fmla="*/ 2194142 w 2221360"/>
                <a:gd name="connsiteY10" fmla="*/ 2266411 h 2406285"/>
                <a:gd name="connsiteX0" fmla="*/ 2194142 w 2221360"/>
                <a:gd name="connsiteY0" fmla="*/ 2321614 h 2461488"/>
                <a:gd name="connsiteX1" fmla="*/ 2221360 w 2221360"/>
                <a:gd name="connsiteY1" fmla="*/ 2461487 h 2461488"/>
                <a:gd name="connsiteX2" fmla="*/ 2213364 w 2221360"/>
                <a:gd name="connsiteY2" fmla="*/ 2404866 h 2461488"/>
                <a:gd name="connsiteX3" fmla="*/ 1451577 w 2221360"/>
                <a:gd name="connsiteY3" fmla="*/ 1545550 h 2461488"/>
                <a:gd name="connsiteX4" fmla="*/ 41457 w 2221360"/>
                <a:gd name="connsiteY4" fmla="*/ 2273903 h 2461488"/>
                <a:gd name="connsiteX5" fmla="*/ 12124 w 2221360"/>
                <a:gd name="connsiteY5" fmla="*/ 2384986 h 2461488"/>
                <a:gd name="connsiteX6" fmla="*/ 0 w 2221360"/>
                <a:gd name="connsiteY6" fmla="*/ 2461488 h 2461488"/>
                <a:gd name="connsiteX7" fmla="*/ 45278 w 2221360"/>
                <a:gd name="connsiteY7" fmla="*/ 2232807 h 2461488"/>
                <a:gd name="connsiteX8" fmla="*/ 799739 w 2221360"/>
                <a:gd name="connsiteY8" fmla="*/ 55203 h 2461488"/>
                <a:gd name="connsiteX9" fmla="*/ 1473936 w 2221360"/>
                <a:gd name="connsiteY9" fmla="*/ 0 h 2461488"/>
                <a:gd name="connsiteX10" fmla="*/ 2194142 w 2221360"/>
                <a:gd name="connsiteY10" fmla="*/ 2321614 h 2461488"/>
                <a:gd name="connsiteX0" fmla="*/ 2194142 w 2221360"/>
                <a:gd name="connsiteY0" fmla="*/ 2321614 h 2461488"/>
                <a:gd name="connsiteX1" fmla="*/ 2221360 w 2221360"/>
                <a:gd name="connsiteY1" fmla="*/ 2461487 h 2461488"/>
                <a:gd name="connsiteX2" fmla="*/ 2213364 w 2221360"/>
                <a:gd name="connsiteY2" fmla="*/ 2404866 h 2461488"/>
                <a:gd name="connsiteX3" fmla="*/ 1451577 w 2221360"/>
                <a:gd name="connsiteY3" fmla="*/ 1545550 h 2461488"/>
                <a:gd name="connsiteX4" fmla="*/ 41457 w 2221360"/>
                <a:gd name="connsiteY4" fmla="*/ 2273903 h 2461488"/>
                <a:gd name="connsiteX5" fmla="*/ 12124 w 2221360"/>
                <a:gd name="connsiteY5" fmla="*/ 2384986 h 2461488"/>
                <a:gd name="connsiteX6" fmla="*/ 0 w 2221360"/>
                <a:gd name="connsiteY6" fmla="*/ 2461488 h 2461488"/>
                <a:gd name="connsiteX7" fmla="*/ 45278 w 2221360"/>
                <a:gd name="connsiteY7" fmla="*/ 2232807 h 2461488"/>
                <a:gd name="connsiteX8" fmla="*/ 799739 w 2221360"/>
                <a:gd name="connsiteY8" fmla="*/ 55203 h 2461488"/>
                <a:gd name="connsiteX9" fmla="*/ 1473936 w 2221360"/>
                <a:gd name="connsiteY9" fmla="*/ 0 h 2461488"/>
                <a:gd name="connsiteX10" fmla="*/ 2194142 w 2221360"/>
                <a:gd name="connsiteY10" fmla="*/ 2321614 h 2461488"/>
                <a:gd name="connsiteX0" fmla="*/ 2194142 w 2221360"/>
                <a:gd name="connsiteY0" fmla="*/ 2317385 h 2457259"/>
                <a:gd name="connsiteX1" fmla="*/ 2221360 w 2221360"/>
                <a:gd name="connsiteY1" fmla="*/ 2457258 h 2457259"/>
                <a:gd name="connsiteX2" fmla="*/ 2213364 w 2221360"/>
                <a:gd name="connsiteY2" fmla="*/ 2400637 h 2457259"/>
                <a:gd name="connsiteX3" fmla="*/ 1451577 w 2221360"/>
                <a:gd name="connsiteY3" fmla="*/ 1541321 h 2457259"/>
                <a:gd name="connsiteX4" fmla="*/ 41457 w 2221360"/>
                <a:gd name="connsiteY4" fmla="*/ 2269674 h 2457259"/>
                <a:gd name="connsiteX5" fmla="*/ 12124 w 2221360"/>
                <a:gd name="connsiteY5" fmla="*/ 2380757 h 2457259"/>
                <a:gd name="connsiteX6" fmla="*/ 0 w 2221360"/>
                <a:gd name="connsiteY6" fmla="*/ 2457259 h 2457259"/>
                <a:gd name="connsiteX7" fmla="*/ 45278 w 2221360"/>
                <a:gd name="connsiteY7" fmla="*/ 2228578 h 2457259"/>
                <a:gd name="connsiteX8" fmla="*/ 799739 w 2221360"/>
                <a:gd name="connsiteY8" fmla="*/ 50974 h 2457259"/>
                <a:gd name="connsiteX9" fmla="*/ 1487565 w 2221360"/>
                <a:gd name="connsiteY9" fmla="*/ 0 h 2457259"/>
                <a:gd name="connsiteX10" fmla="*/ 2194142 w 2221360"/>
                <a:gd name="connsiteY10" fmla="*/ 2317385 h 245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457259">
                  <a:moveTo>
                    <a:pt x="2194142" y="2317385"/>
                  </a:moveTo>
                  <a:lnTo>
                    <a:pt x="2221360" y="2457258"/>
                  </a:lnTo>
                  <a:lnTo>
                    <a:pt x="2213364" y="2400637"/>
                  </a:lnTo>
                  <a:cubicBezTo>
                    <a:pt x="2138562" y="2009604"/>
                    <a:pt x="1857561" y="1670754"/>
                    <a:pt x="1451577" y="1541321"/>
                  </a:cubicBezTo>
                  <a:cubicBezTo>
                    <a:pt x="861054" y="1353056"/>
                    <a:pt x="229722" y="1679151"/>
                    <a:pt x="41457" y="2269674"/>
                  </a:cubicBezTo>
                  <a:cubicBezTo>
                    <a:pt x="29691" y="2306581"/>
                    <a:pt x="19933" y="2343649"/>
                    <a:pt x="12124" y="2380757"/>
                  </a:cubicBezTo>
                  <a:lnTo>
                    <a:pt x="0" y="2457259"/>
                  </a:lnTo>
                  <a:lnTo>
                    <a:pt x="45278" y="2228578"/>
                  </a:lnTo>
                  <a:lnTo>
                    <a:pt x="799739" y="50974"/>
                  </a:lnTo>
                  <a:cubicBezTo>
                    <a:pt x="816878" y="490391"/>
                    <a:pt x="1513779" y="504599"/>
                    <a:pt x="1487565" y="0"/>
                  </a:cubicBezTo>
                  <a:lnTo>
                    <a:pt x="2194142" y="231738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3" name="Freeform 112"/>
            <p:cNvSpPr/>
            <p:nvPr/>
          </p:nvSpPr>
          <p:spPr>
            <a:xfrm rot="6300000">
              <a:off x="1614714" y="1425513"/>
              <a:ext cx="1003825" cy="239262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4001433 h 4141307"/>
                <a:gd name="connsiteX1" fmla="*/ 2221360 w 2221360"/>
                <a:gd name="connsiteY1" fmla="*/ 4141306 h 4141307"/>
                <a:gd name="connsiteX2" fmla="*/ 2213364 w 2221360"/>
                <a:gd name="connsiteY2" fmla="*/ 4084685 h 4141307"/>
                <a:gd name="connsiteX3" fmla="*/ 1451577 w 2221360"/>
                <a:gd name="connsiteY3" fmla="*/ 3225369 h 4141307"/>
                <a:gd name="connsiteX4" fmla="*/ 41457 w 2221360"/>
                <a:gd name="connsiteY4" fmla="*/ 3953722 h 4141307"/>
                <a:gd name="connsiteX5" fmla="*/ 12124 w 2221360"/>
                <a:gd name="connsiteY5" fmla="*/ 4064805 h 4141307"/>
                <a:gd name="connsiteX6" fmla="*/ 0 w 2221360"/>
                <a:gd name="connsiteY6" fmla="*/ 4141307 h 4141307"/>
                <a:gd name="connsiteX7" fmla="*/ 45278 w 2221360"/>
                <a:gd name="connsiteY7" fmla="*/ 3912626 h 4141307"/>
                <a:gd name="connsiteX8" fmla="*/ 419536 w 2221360"/>
                <a:gd name="connsiteY8" fmla="*/ 934060 h 4141307"/>
                <a:gd name="connsiteX9" fmla="*/ 1085780 w 2221360"/>
                <a:gd name="connsiteY9" fmla="*/ 1 h 4141307"/>
                <a:gd name="connsiteX10" fmla="*/ 2194142 w 2221360"/>
                <a:gd name="connsiteY10" fmla="*/ 4001433 h 4141307"/>
                <a:gd name="connsiteX0" fmla="*/ 2194142 w 2221360"/>
                <a:gd name="connsiteY0" fmla="*/ 4001432 h 4141306"/>
                <a:gd name="connsiteX1" fmla="*/ 2221360 w 2221360"/>
                <a:gd name="connsiteY1" fmla="*/ 4141305 h 4141306"/>
                <a:gd name="connsiteX2" fmla="*/ 2213364 w 2221360"/>
                <a:gd name="connsiteY2" fmla="*/ 4084684 h 4141306"/>
                <a:gd name="connsiteX3" fmla="*/ 1451577 w 2221360"/>
                <a:gd name="connsiteY3" fmla="*/ 3225368 h 4141306"/>
                <a:gd name="connsiteX4" fmla="*/ 41457 w 2221360"/>
                <a:gd name="connsiteY4" fmla="*/ 3953721 h 4141306"/>
                <a:gd name="connsiteX5" fmla="*/ 12124 w 2221360"/>
                <a:gd name="connsiteY5" fmla="*/ 4064804 h 4141306"/>
                <a:gd name="connsiteX6" fmla="*/ 0 w 2221360"/>
                <a:gd name="connsiteY6" fmla="*/ 4141306 h 4141306"/>
                <a:gd name="connsiteX7" fmla="*/ 45278 w 2221360"/>
                <a:gd name="connsiteY7" fmla="*/ 3912625 h 4141306"/>
                <a:gd name="connsiteX8" fmla="*/ 560658 w 2221360"/>
                <a:gd name="connsiteY8" fmla="*/ 105729 h 4141306"/>
                <a:gd name="connsiteX9" fmla="*/ 1085780 w 2221360"/>
                <a:gd name="connsiteY9" fmla="*/ 0 h 4141306"/>
                <a:gd name="connsiteX10" fmla="*/ 2194142 w 2221360"/>
                <a:gd name="connsiteY10" fmla="*/ 4001432 h 4141306"/>
                <a:gd name="connsiteX0" fmla="*/ 2194142 w 2221360"/>
                <a:gd name="connsiteY0" fmla="*/ 3988574 h 4128448"/>
                <a:gd name="connsiteX1" fmla="*/ 2221360 w 2221360"/>
                <a:gd name="connsiteY1" fmla="*/ 4128447 h 4128448"/>
                <a:gd name="connsiteX2" fmla="*/ 2213364 w 2221360"/>
                <a:gd name="connsiteY2" fmla="*/ 4071826 h 4128448"/>
                <a:gd name="connsiteX3" fmla="*/ 1451577 w 2221360"/>
                <a:gd name="connsiteY3" fmla="*/ 3212510 h 4128448"/>
                <a:gd name="connsiteX4" fmla="*/ 41457 w 2221360"/>
                <a:gd name="connsiteY4" fmla="*/ 3940863 h 4128448"/>
                <a:gd name="connsiteX5" fmla="*/ 12124 w 2221360"/>
                <a:gd name="connsiteY5" fmla="*/ 4051946 h 4128448"/>
                <a:gd name="connsiteX6" fmla="*/ 0 w 2221360"/>
                <a:gd name="connsiteY6" fmla="*/ 4128448 h 4128448"/>
                <a:gd name="connsiteX7" fmla="*/ 45278 w 2221360"/>
                <a:gd name="connsiteY7" fmla="*/ 3899767 h 4128448"/>
                <a:gd name="connsiteX8" fmla="*/ 560658 w 2221360"/>
                <a:gd name="connsiteY8" fmla="*/ 92871 h 4128448"/>
                <a:gd name="connsiteX9" fmla="*/ 1089093 w 2221360"/>
                <a:gd name="connsiteY9" fmla="*/ 0 h 4128448"/>
                <a:gd name="connsiteX10" fmla="*/ 2194142 w 2221360"/>
                <a:gd name="connsiteY10" fmla="*/ 3988574 h 4128448"/>
                <a:gd name="connsiteX0" fmla="*/ 2194142 w 2221360"/>
                <a:gd name="connsiteY0" fmla="*/ 3988574 h 4128448"/>
                <a:gd name="connsiteX1" fmla="*/ 2221360 w 2221360"/>
                <a:gd name="connsiteY1" fmla="*/ 4128447 h 4128448"/>
                <a:gd name="connsiteX2" fmla="*/ 2213364 w 2221360"/>
                <a:gd name="connsiteY2" fmla="*/ 4071826 h 4128448"/>
                <a:gd name="connsiteX3" fmla="*/ 1451577 w 2221360"/>
                <a:gd name="connsiteY3" fmla="*/ 3212510 h 4128448"/>
                <a:gd name="connsiteX4" fmla="*/ 41457 w 2221360"/>
                <a:gd name="connsiteY4" fmla="*/ 3940863 h 4128448"/>
                <a:gd name="connsiteX5" fmla="*/ 12124 w 2221360"/>
                <a:gd name="connsiteY5" fmla="*/ 4051946 h 4128448"/>
                <a:gd name="connsiteX6" fmla="*/ 0 w 2221360"/>
                <a:gd name="connsiteY6" fmla="*/ 4128448 h 4128448"/>
                <a:gd name="connsiteX7" fmla="*/ 45278 w 2221360"/>
                <a:gd name="connsiteY7" fmla="*/ 3899767 h 4128448"/>
                <a:gd name="connsiteX8" fmla="*/ 560658 w 2221360"/>
                <a:gd name="connsiteY8" fmla="*/ 92871 h 4128448"/>
                <a:gd name="connsiteX9" fmla="*/ 1089093 w 2221360"/>
                <a:gd name="connsiteY9" fmla="*/ 0 h 4128448"/>
                <a:gd name="connsiteX10" fmla="*/ 2194142 w 2221360"/>
                <a:gd name="connsiteY10" fmla="*/ 3988574 h 412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4128448">
                  <a:moveTo>
                    <a:pt x="2194142" y="3988574"/>
                  </a:moveTo>
                  <a:lnTo>
                    <a:pt x="2221360" y="4128447"/>
                  </a:lnTo>
                  <a:lnTo>
                    <a:pt x="2213364" y="4071826"/>
                  </a:lnTo>
                  <a:cubicBezTo>
                    <a:pt x="2138562" y="3680793"/>
                    <a:pt x="1857561" y="3341943"/>
                    <a:pt x="1451577" y="3212510"/>
                  </a:cubicBezTo>
                  <a:cubicBezTo>
                    <a:pt x="861054" y="3024245"/>
                    <a:pt x="229722" y="3350340"/>
                    <a:pt x="41457" y="3940863"/>
                  </a:cubicBezTo>
                  <a:cubicBezTo>
                    <a:pt x="29691" y="3977770"/>
                    <a:pt x="19933" y="4014838"/>
                    <a:pt x="12124" y="4051946"/>
                  </a:cubicBezTo>
                  <a:lnTo>
                    <a:pt x="0" y="4128448"/>
                  </a:lnTo>
                  <a:lnTo>
                    <a:pt x="45278" y="3899767"/>
                  </a:lnTo>
                  <a:lnTo>
                    <a:pt x="560658" y="92871"/>
                  </a:lnTo>
                  <a:cubicBezTo>
                    <a:pt x="580930" y="437888"/>
                    <a:pt x="1123789" y="421050"/>
                    <a:pt x="1089093" y="0"/>
                  </a:cubicBezTo>
                  <a:lnTo>
                    <a:pt x="2194142" y="398857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4" name="Freeform 113"/>
            <p:cNvSpPr/>
            <p:nvPr/>
          </p:nvSpPr>
          <p:spPr>
            <a:xfrm rot="4500000">
              <a:off x="1976730" y="2633045"/>
              <a:ext cx="1003825" cy="148045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067373 h 3207247"/>
                <a:gd name="connsiteX1" fmla="*/ 2221360 w 2221360"/>
                <a:gd name="connsiteY1" fmla="*/ 3207246 h 3207247"/>
                <a:gd name="connsiteX2" fmla="*/ 2213364 w 2221360"/>
                <a:gd name="connsiteY2" fmla="*/ 3150625 h 3207247"/>
                <a:gd name="connsiteX3" fmla="*/ 1451577 w 2221360"/>
                <a:gd name="connsiteY3" fmla="*/ 2291309 h 3207247"/>
                <a:gd name="connsiteX4" fmla="*/ 41457 w 2221360"/>
                <a:gd name="connsiteY4" fmla="*/ 3019662 h 3207247"/>
                <a:gd name="connsiteX5" fmla="*/ 12124 w 2221360"/>
                <a:gd name="connsiteY5" fmla="*/ 3130745 h 3207247"/>
                <a:gd name="connsiteX6" fmla="*/ 0 w 2221360"/>
                <a:gd name="connsiteY6" fmla="*/ 3207247 h 3207247"/>
                <a:gd name="connsiteX7" fmla="*/ 45278 w 2221360"/>
                <a:gd name="connsiteY7" fmla="*/ 2978566 h 3207247"/>
                <a:gd name="connsiteX8" fmla="*/ 419536 w 2221360"/>
                <a:gd name="connsiteY8" fmla="*/ 0 h 3207247"/>
                <a:gd name="connsiteX9" fmla="*/ 1097278 w 2221360"/>
                <a:gd name="connsiteY9" fmla="*/ 652740 h 3207247"/>
                <a:gd name="connsiteX10" fmla="*/ 2194142 w 2221360"/>
                <a:gd name="connsiteY10" fmla="*/ 3067373 h 3207247"/>
                <a:gd name="connsiteX0" fmla="*/ 2194142 w 2221360"/>
                <a:gd name="connsiteY0" fmla="*/ 2414634 h 2554508"/>
                <a:gd name="connsiteX1" fmla="*/ 2221360 w 2221360"/>
                <a:gd name="connsiteY1" fmla="*/ 2554507 h 2554508"/>
                <a:gd name="connsiteX2" fmla="*/ 2213364 w 2221360"/>
                <a:gd name="connsiteY2" fmla="*/ 2497886 h 2554508"/>
                <a:gd name="connsiteX3" fmla="*/ 1451577 w 2221360"/>
                <a:gd name="connsiteY3" fmla="*/ 1638570 h 2554508"/>
                <a:gd name="connsiteX4" fmla="*/ 41457 w 2221360"/>
                <a:gd name="connsiteY4" fmla="*/ 2366923 h 2554508"/>
                <a:gd name="connsiteX5" fmla="*/ 12124 w 2221360"/>
                <a:gd name="connsiteY5" fmla="*/ 2478006 h 2554508"/>
                <a:gd name="connsiteX6" fmla="*/ 0 w 2221360"/>
                <a:gd name="connsiteY6" fmla="*/ 2554508 h 2554508"/>
                <a:gd name="connsiteX7" fmla="*/ 45278 w 2221360"/>
                <a:gd name="connsiteY7" fmla="*/ 2325827 h 2554508"/>
                <a:gd name="connsiteX8" fmla="*/ 565747 w 2221360"/>
                <a:gd name="connsiteY8" fmla="*/ 52971 h 2554508"/>
                <a:gd name="connsiteX9" fmla="*/ 1097278 w 2221360"/>
                <a:gd name="connsiteY9" fmla="*/ 1 h 2554508"/>
                <a:gd name="connsiteX10" fmla="*/ 2194142 w 2221360"/>
                <a:gd name="connsiteY10" fmla="*/ 2414634 h 2554508"/>
                <a:gd name="connsiteX0" fmla="*/ 2194142 w 2221360"/>
                <a:gd name="connsiteY0" fmla="*/ 2414633 h 2554507"/>
                <a:gd name="connsiteX1" fmla="*/ 2221360 w 2221360"/>
                <a:gd name="connsiteY1" fmla="*/ 2554506 h 2554507"/>
                <a:gd name="connsiteX2" fmla="*/ 2213364 w 2221360"/>
                <a:gd name="connsiteY2" fmla="*/ 2497885 h 2554507"/>
                <a:gd name="connsiteX3" fmla="*/ 1451577 w 2221360"/>
                <a:gd name="connsiteY3" fmla="*/ 1638569 h 2554507"/>
                <a:gd name="connsiteX4" fmla="*/ 41457 w 2221360"/>
                <a:gd name="connsiteY4" fmla="*/ 2366922 h 2554507"/>
                <a:gd name="connsiteX5" fmla="*/ 12124 w 2221360"/>
                <a:gd name="connsiteY5" fmla="*/ 2478005 h 2554507"/>
                <a:gd name="connsiteX6" fmla="*/ 0 w 2221360"/>
                <a:gd name="connsiteY6" fmla="*/ 2554507 h 2554507"/>
                <a:gd name="connsiteX7" fmla="*/ 45278 w 2221360"/>
                <a:gd name="connsiteY7" fmla="*/ 2325826 h 2554507"/>
                <a:gd name="connsiteX8" fmla="*/ 565747 w 2221360"/>
                <a:gd name="connsiteY8" fmla="*/ 52970 h 2554507"/>
                <a:gd name="connsiteX9" fmla="*/ 1097278 w 2221360"/>
                <a:gd name="connsiteY9" fmla="*/ 0 h 2554507"/>
                <a:gd name="connsiteX10" fmla="*/ 2194142 w 2221360"/>
                <a:gd name="connsiteY10" fmla="*/ 2414633 h 2554507"/>
                <a:gd name="connsiteX0" fmla="*/ 2194142 w 2221360"/>
                <a:gd name="connsiteY0" fmla="*/ 2414633 h 2554507"/>
                <a:gd name="connsiteX1" fmla="*/ 2221360 w 2221360"/>
                <a:gd name="connsiteY1" fmla="*/ 2554506 h 2554507"/>
                <a:gd name="connsiteX2" fmla="*/ 2213364 w 2221360"/>
                <a:gd name="connsiteY2" fmla="*/ 2497885 h 2554507"/>
                <a:gd name="connsiteX3" fmla="*/ 1451577 w 2221360"/>
                <a:gd name="connsiteY3" fmla="*/ 1638569 h 2554507"/>
                <a:gd name="connsiteX4" fmla="*/ 41457 w 2221360"/>
                <a:gd name="connsiteY4" fmla="*/ 2366922 h 2554507"/>
                <a:gd name="connsiteX5" fmla="*/ 12124 w 2221360"/>
                <a:gd name="connsiteY5" fmla="*/ 2478005 h 2554507"/>
                <a:gd name="connsiteX6" fmla="*/ 0 w 2221360"/>
                <a:gd name="connsiteY6" fmla="*/ 2554507 h 2554507"/>
                <a:gd name="connsiteX7" fmla="*/ 45278 w 2221360"/>
                <a:gd name="connsiteY7" fmla="*/ 2325826 h 2554507"/>
                <a:gd name="connsiteX8" fmla="*/ 565747 w 2221360"/>
                <a:gd name="connsiteY8" fmla="*/ 52970 h 2554507"/>
                <a:gd name="connsiteX9" fmla="*/ 1097278 w 2221360"/>
                <a:gd name="connsiteY9" fmla="*/ 0 h 2554507"/>
                <a:gd name="connsiteX10" fmla="*/ 2194142 w 2221360"/>
                <a:gd name="connsiteY10" fmla="*/ 2414633 h 255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554507">
                  <a:moveTo>
                    <a:pt x="2194142" y="2414633"/>
                  </a:moveTo>
                  <a:lnTo>
                    <a:pt x="2221360" y="2554506"/>
                  </a:lnTo>
                  <a:lnTo>
                    <a:pt x="2213364" y="2497885"/>
                  </a:lnTo>
                  <a:cubicBezTo>
                    <a:pt x="2138562" y="2106852"/>
                    <a:pt x="1857561" y="1768002"/>
                    <a:pt x="1451577" y="1638569"/>
                  </a:cubicBezTo>
                  <a:cubicBezTo>
                    <a:pt x="861054" y="1450304"/>
                    <a:pt x="229722" y="1776399"/>
                    <a:pt x="41457" y="2366922"/>
                  </a:cubicBezTo>
                  <a:cubicBezTo>
                    <a:pt x="29691" y="2403829"/>
                    <a:pt x="19933" y="2440897"/>
                    <a:pt x="12124" y="2478005"/>
                  </a:cubicBezTo>
                  <a:lnTo>
                    <a:pt x="0" y="2554507"/>
                  </a:lnTo>
                  <a:lnTo>
                    <a:pt x="45278" y="2325826"/>
                  </a:lnTo>
                  <a:lnTo>
                    <a:pt x="565747" y="52970"/>
                  </a:lnTo>
                  <a:cubicBezTo>
                    <a:pt x="598326" y="453098"/>
                    <a:pt x="1156930" y="429266"/>
                    <a:pt x="1097278" y="0"/>
                  </a:cubicBezTo>
                  <a:lnTo>
                    <a:pt x="2194142" y="2414633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5" name="Freeform 114"/>
            <p:cNvSpPr/>
            <p:nvPr/>
          </p:nvSpPr>
          <p:spPr>
            <a:xfrm rot="20100000">
              <a:off x="3554780" y="2876955"/>
              <a:ext cx="1216757" cy="79762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80397 w 2221360"/>
                <a:gd name="connsiteY8" fmla="*/ 1062283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1835049">
                  <a:moveTo>
                    <a:pt x="2194142" y="1695175"/>
                  </a:moveTo>
                  <a:lnTo>
                    <a:pt x="2221360" y="1835048"/>
                  </a:lnTo>
                  <a:lnTo>
                    <a:pt x="2213364" y="1778427"/>
                  </a:lnTo>
                  <a:cubicBezTo>
                    <a:pt x="2138562" y="1387394"/>
                    <a:pt x="1857561" y="1048544"/>
                    <a:pt x="1451577" y="919111"/>
                  </a:cubicBezTo>
                  <a:cubicBezTo>
                    <a:pt x="861054" y="730846"/>
                    <a:pt x="229722" y="1056941"/>
                    <a:pt x="41457" y="1647464"/>
                  </a:cubicBezTo>
                  <a:cubicBezTo>
                    <a:pt x="29691" y="1684371"/>
                    <a:pt x="19933" y="1721439"/>
                    <a:pt x="12124" y="1758547"/>
                  </a:cubicBezTo>
                  <a:lnTo>
                    <a:pt x="0" y="1835049"/>
                  </a:lnTo>
                  <a:lnTo>
                    <a:pt x="45278" y="1606368"/>
                  </a:lnTo>
                  <a:lnTo>
                    <a:pt x="380397" y="27254"/>
                  </a:lnTo>
                  <a:cubicBezTo>
                    <a:pt x="352535" y="452894"/>
                    <a:pt x="966227" y="421757"/>
                    <a:pt x="948032" y="0"/>
                  </a:cubicBezTo>
                  <a:lnTo>
                    <a:pt x="2194142" y="169517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6" name="Straight Connector 115"/>
            <p:cNvCxnSpPr/>
            <p:nvPr/>
          </p:nvCxnSpPr>
          <p:spPr>
            <a:xfrm flipH="1">
              <a:off x="645758" y="3606792"/>
              <a:ext cx="739572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8278864" y="3212477"/>
              <a:ext cx="86513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CRCA Sheet fitted </a:t>
              </a:r>
            </a:p>
            <a:p>
              <a:r>
                <a:rPr lang="en-US" sz="900" dirty="0"/>
                <a:t>on all open space in frame 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8272904" y="3936032"/>
              <a:ext cx="7280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Rear Side</a:t>
              </a:r>
            </a:p>
            <a:p>
              <a:r>
                <a:rPr lang="en-US" sz="1000" dirty="0"/>
                <a:t>(Hot Cont.)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H="1">
              <a:off x="7751175" y="3388071"/>
              <a:ext cx="510190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7817499" y="3869256"/>
              <a:ext cx="450168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/>
            <p:cNvSpPr txBox="1"/>
            <p:nvPr/>
          </p:nvSpPr>
          <p:spPr>
            <a:xfrm>
              <a:off x="6068476" y="4079234"/>
              <a:ext cx="7922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/>
                <a:t>Front Side</a:t>
              </a:r>
            </a:p>
            <a:p>
              <a:r>
                <a:rPr lang="en-US" sz="1000"/>
                <a:t>(Cold Cont.)</a:t>
              </a:r>
              <a:endParaRPr lang="en-US" sz="1000" dirty="0"/>
            </a:p>
          </p:txBody>
        </p:sp>
        <p:cxnSp>
          <p:nvCxnSpPr>
            <p:cNvPr id="122" name="Elbow Connector 121"/>
            <p:cNvCxnSpPr/>
            <p:nvPr/>
          </p:nvCxnSpPr>
          <p:spPr>
            <a:xfrm rot="10800000" flipV="1">
              <a:off x="6419977" y="3738729"/>
              <a:ext cx="641580" cy="312473"/>
            </a:xfrm>
            <a:prstGeom prst="bentConnector3">
              <a:avLst>
                <a:gd name="adj1" fmla="val 99303"/>
              </a:avLst>
            </a:prstGeom>
            <a:ln w="25400" cap="rnd">
              <a:solidFill>
                <a:srgbClr val="0D56C6"/>
              </a:solidFill>
              <a:prstDash val="sysDot"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2943857" y="4442996"/>
              <a:ext cx="27711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CRCA: </a:t>
              </a:r>
              <a:r>
                <a:rPr lang="en-US" sz="1400" b="1" dirty="0"/>
                <a:t>Cold Rolled Close Annealed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189865"/>
      </p:ext>
    </p:extLst>
  </p:cSld>
  <p:clrMapOvr>
    <a:masterClrMapping/>
  </p:clrMapOvr>
  <p:transition spd="med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439693" y="514350"/>
            <a:ext cx="3568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/>
              <a:t>Air Flow Circulation of Smart Row</a:t>
            </a:r>
          </a:p>
        </p:txBody>
      </p:sp>
      <p:sp>
        <p:nvSpPr>
          <p:cNvPr id="28" name="Freeform 6"/>
          <p:cNvSpPr>
            <a:spLocks noEditPoints="1"/>
          </p:cNvSpPr>
          <p:nvPr/>
        </p:nvSpPr>
        <p:spPr bwMode="auto">
          <a:xfrm>
            <a:off x="3375852" y="225193"/>
            <a:ext cx="1696092" cy="253694"/>
          </a:xfrm>
          <a:custGeom>
            <a:avLst/>
            <a:gdLst>
              <a:gd name="T0" fmla="*/ 810 w 1151"/>
              <a:gd name="T1" fmla="*/ 166 h 190"/>
              <a:gd name="T2" fmla="*/ 787 w 1151"/>
              <a:gd name="T3" fmla="*/ 73 h 190"/>
              <a:gd name="T4" fmla="*/ 839 w 1151"/>
              <a:gd name="T5" fmla="*/ 130 h 190"/>
              <a:gd name="T6" fmla="*/ 1009 w 1151"/>
              <a:gd name="T7" fmla="*/ 76 h 190"/>
              <a:gd name="T8" fmla="*/ 902 w 1151"/>
              <a:gd name="T9" fmla="*/ 187 h 190"/>
              <a:gd name="T10" fmla="*/ 894 w 1151"/>
              <a:gd name="T11" fmla="*/ 168 h 190"/>
              <a:gd name="T12" fmla="*/ 991 w 1151"/>
              <a:gd name="T13" fmla="*/ 76 h 190"/>
              <a:gd name="T14" fmla="*/ 1044 w 1151"/>
              <a:gd name="T15" fmla="*/ 77 h 190"/>
              <a:gd name="T16" fmla="*/ 1011 w 1151"/>
              <a:gd name="T17" fmla="*/ 0 h 190"/>
              <a:gd name="T18" fmla="*/ 1142 w 1151"/>
              <a:gd name="T19" fmla="*/ 77 h 190"/>
              <a:gd name="T20" fmla="*/ 1086 w 1151"/>
              <a:gd name="T21" fmla="*/ 7 h 190"/>
              <a:gd name="T22" fmla="*/ 1092 w 1151"/>
              <a:gd name="T23" fmla="*/ 0 h 190"/>
              <a:gd name="T24" fmla="*/ 1151 w 1151"/>
              <a:gd name="T25" fmla="*/ 77 h 190"/>
              <a:gd name="T26" fmla="*/ 770 w 1151"/>
              <a:gd name="T27" fmla="*/ 90 h 190"/>
              <a:gd name="T28" fmla="*/ 787 w 1151"/>
              <a:gd name="T29" fmla="*/ 190 h 190"/>
              <a:gd name="T30" fmla="*/ 738 w 1151"/>
              <a:gd name="T31" fmla="*/ 157 h 190"/>
              <a:gd name="T32" fmla="*/ 765 w 1151"/>
              <a:gd name="T33" fmla="*/ 77 h 190"/>
              <a:gd name="T34" fmla="*/ 692 w 1151"/>
              <a:gd name="T35" fmla="*/ 72 h 190"/>
              <a:gd name="T36" fmla="*/ 667 w 1151"/>
              <a:gd name="T37" fmla="*/ 32 h 190"/>
              <a:gd name="T38" fmla="*/ 702 w 1151"/>
              <a:gd name="T39" fmla="*/ 99 h 190"/>
              <a:gd name="T40" fmla="*/ 667 w 1151"/>
              <a:gd name="T41" fmla="*/ 138 h 190"/>
              <a:gd name="T42" fmla="*/ 642 w 1151"/>
              <a:gd name="T43" fmla="*/ 44 h 190"/>
              <a:gd name="T44" fmla="*/ 667 w 1151"/>
              <a:gd name="T45" fmla="*/ 138 h 190"/>
              <a:gd name="T46" fmla="*/ 622 w 1151"/>
              <a:gd name="T47" fmla="*/ 187 h 190"/>
              <a:gd name="T48" fmla="*/ 364 w 1151"/>
              <a:gd name="T49" fmla="*/ 187 h 190"/>
              <a:gd name="T50" fmla="*/ 381 w 1151"/>
              <a:gd name="T51" fmla="*/ 134 h 190"/>
              <a:gd name="T52" fmla="*/ 381 w 1151"/>
              <a:gd name="T53" fmla="*/ 108 h 190"/>
              <a:gd name="T54" fmla="*/ 372 w 1151"/>
              <a:gd name="T55" fmla="*/ 72 h 190"/>
              <a:gd name="T56" fmla="*/ 412 w 1151"/>
              <a:gd name="T57" fmla="*/ 187 h 190"/>
              <a:gd name="T58" fmla="*/ 511 w 1151"/>
              <a:gd name="T59" fmla="*/ 101 h 190"/>
              <a:gd name="T60" fmla="*/ 471 w 1151"/>
              <a:gd name="T61" fmla="*/ 98 h 190"/>
              <a:gd name="T62" fmla="*/ 470 w 1151"/>
              <a:gd name="T63" fmla="*/ 74 h 190"/>
              <a:gd name="T64" fmla="*/ 511 w 1151"/>
              <a:gd name="T65" fmla="*/ 75 h 190"/>
              <a:gd name="T66" fmla="*/ 554 w 1151"/>
              <a:gd name="T67" fmla="*/ 187 h 190"/>
              <a:gd name="T68" fmla="*/ 535 w 1151"/>
              <a:gd name="T69" fmla="*/ 92 h 190"/>
              <a:gd name="T70" fmla="*/ 535 w 1151"/>
              <a:gd name="T71" fmla="*/ 50 h 190"/>
              <a:gd name="T72" fmla="*/ 600 w 1151"/>
              <a:gd name="T73" fmla="*/ 92 h 190"/>
              <a:gd name="T74" fmla="*/ 574 w 1151"/>
              <a:gd name="T75" fmla="*/ 165 h 190"/>
              <a:gd name="T76" fmla="*/ 100 w 1151"/>
              <a:gd name="T77" fmla="*/ 142 h 190"/>
              <a:gd name="T78" fmla="*/ 45 w 1151"/>
              <a:gd name="T79" fmla="*/ 189 h 190"/>
              <a:gd name="T80" fmla="*/ 40 w 1151"/>
              <a:gd name="T81" fmla="*/ 166 h 190"/>
              <a:gd name="T82" fmla="*/ 28 w 1151"/>
              <a:gd name="T83" fmla="*/ 115 h 190"/>
              <a:gd name="T84" fmla="*/ 25 w 1151"/>
              <a:gd name="T85" fmla="*/ 35 h 190"/>
              <a:gd name="T86" fmla="*/ 95 w 1151"/>
              <a:gd name="T87" fmla="*/ 58 h 190"/>
              <a:gd name="T88" fmla="*/ 52 w 1151"/>
              <a:gd name="T89" fmla="*/ 89 h 190"/>
              <a:gd name="T90" fmla="*/ 364 w 1151"/>
              <a:gd name="T91" fmla="*/ 72 h 190"/>
              <a:gd name="T92" fmla="*/ 325 w 1151"/>
              <a:gd name="T93" fmla="*/ 79 h 190"/>
              <a:gd name="T94" fmla="*/ 364 w 1151"/>
              <a:gd name="T95" fmla="*/ 118 h 190"/>
              <a:gd name="T96" fmla="*/ 364 w 1151"/>
              <a:gd name="T97" fmla="*/ 168 h 190"/>
              <a:gd name="T98" fmla="*/ 332 w 1151"/>
              <a:gd name="T99" fmla="*/ 185 h 190"/>
              <a:gd name="T100" fmla="*/ 364 w 1151"/>
              <a:gd name="T101" fmla="*/ 118 h 190"/>
              <a:gd name="T102" fmla="*/ 259 w 1151"/>
              <a:gd name="T103" fmla="*/ 99 h 190"/>
              <a:gd name="T104" fmla="*/ 224 w 1151"/>
              <a:gd name="T105" fmla="*/ 108 h 190"/>
              <a:gd name="T106" fmla="*/ 188 w 1151"/>
              <a:gd name="T107" fmla="*/ 99 h 190"/>
              <a:gd name="T108" fmla="*/ 121 w 1151"/>
              <a:gd name="T109" fmla="*/ 187 h 190"/>
              <a:gd name="T110" fmla="*/ 176 w 1151"/>
              <a:gd name="T111" fmla="*/ 73 h 190"/>
              <a:gd name="T112" fmla="*/ 258 w 1151"/>
              <a:gd name="T113" fmla="*/ 71 h 190"/>
              <a:gd name="T114" fmla="*/ 295 w 1151"/>
              <a:gd name="T115" fmla="*/ 11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51" h="190">
                <a:moveTo>
                  <a:pt x="787" y="190"/>
                </a:moveTo>
                <a:cubicBezTo>
                  <a:pt x="787" y="178"/>
                  <a:pt x="787" y="178"/>
                  <a:pt x="787" y="178"/>
                </a:cubicBezTo>
                <a:cubicBezTo>
                  <a:pt x="787" y="178"/>
                  <a:pt x="787" y="178"/>
                  <a:pt x="787" y="178"/>
                </a:cubicBezTo>
                <a:cubicBezTo>
                  <a:pt x="797" y="178"/>
                  <a:pt x="805" y="174"/>
                  <a:pt x="810" y="166"/>
                </a:cubicBezTo>
                <a:cubicBezTo>
                  <a:pt x="816" y="157"/>
                  <a:pt x="818" y="146"/>
                  <a:pt x="818" y="131"/>
                </a:cubicBezTo>
                <a:cubicBezTo>
                  <a:pt x="818" y="115"/>
                  <a:pt x="816" y="104"/>
                  <a:pt x="810" y="96"/>
                </a:cubicBezTo>
                <a:cubicBezTo>
                  <a:pt x="805" y="89"/>
                  <a:pt x="797" y="85"/>
                  <a:pt x="787" y="85"/>
                </a:cubicBezTo>
                <a:cubicBezTo>
                  <a:pt x="787" y="73"/>
                  <a:pt x="787" y="73"/>
                  <a:pt x="787" y="73"/>
                </a:cubicBezTo>
                <a:cubicBezTo>
                  <a:pt x="788" y="73"/>
                  <a:pt x="788" y="73"/>
                  <a:pt x="788" y="73"/>
                </a:cubicBezTo>
                <a:cubicBezTo>
                  <a:pt x="798" y="73"/>
                  <a:pt x="807" y="75"/>
                  <a:pt x="815" y="80"/>
                </a:cubicBezTo>
                <a:cubicBezTo>
                  <a:pt x="823" y="84"/>
                  <a:pt x="828" y="91"/>
                  <a:pt x="833" y="100"/>
                </a:cubicBezTo>
                <a:cubicBezTo>
                  <a:pt x="837" y="108"/>
                  <a:pt x="839" y="118"/>
                  <a:pt x="839" y="130"/>
                </a:cubicBezTo>
                <a:cubicBezTo>
                  <a:pt x="839" y="142"/>
                  <a:pt x="837" y="153"/>
                  <a:pt x="833" y="162"/>
                </a:cubicBezTo>
                <a:cubicBezTo>
                  <a:pt x="828" y="171"/>
                  <a:pt x="822" y="178"/>
                  <a:pt x="814" y="183"/>
                </a:cubicBezTo>
                <a:cubicBezTo>
                  <a:pt x="806" y="187"/>
                  <a:pt x="797" y="190"/>
                  <a:pt x="787" y="190"/>
                </a:cubicBezTo>
                <a:close/>
                <a:moveTo>
                  <a:pt x="1009" y="76"/>
                </a:moveTo>
                <a:cubicBezTo>
                  <a:pt x="972" y="187"/>
                  <a:pt x="972" y="187"/>
                  <a:pt x="972" y="187"/>
                </a:cubicBezTo>
                <a:cubicBezTo>
                  <a:pt x="955" y="187"/>
                  <a:pt x="955" y="187"/>
                  <a:pt x="955" y="187"/>
                </a:cubicBezTo>
                <a:cubicBezTo>
                  <a:pt x="929" y="95"/>
                  <a:pt x="929" y="95"/>
                  <a:pt x="929" y="95"/>
                </a:cubicBezTo>
                <a:cubicBezTo>
                  <a:pt x="902" y="187"/>
                  <a:pt x="902" y="187"/>
                  <a:pt x="902" y="187"/>
                </a:cubicBezTo>
                <a:cubicBezTo>
                  <a:pt x="884" y="187"/>
                  <a:pt x="884" y="187"/>
                  <a:pt x="884" y="187"/>
                </a:cubicBezTo>
                <a:cubicBezTo>
                  <a:pt x="848" y="76"/>
                  <a:pt x="848" y="76"/>
                  <a:pt x="848" y="76"/>
                </a:cubicBezTo>
                <a:cubicBezTo>
                  <a:pt x="869" y="76"/>
                  <a:pt x="869" y="76"/>
                  <a:pt x="869" y="76"/>
                </a:cubicBezTo>
                <a:cubicBezTo>
                  <a:pt x="894" y="168"/>
                  <a:pt x="894" y="168"/>
                  <a:pt x="894" y="168"/>
                </a:cubicBezTo>
                <a:cubicBezTo>
                  <a:pt x="921" y="76"/>
                  <a:pt x="921" y="76"/>
                  <a:pt x="921" y="76"/>
                </a:cubicBezTo>
                <a:cubicBezTo>
                  <a:pt x="939" y="76"/>
                  <a:pt x="939" y="76"/>
                  <a:pt x="939" y="76"/>
                </a:cubicBezTo>
                <a:cubicBezTo>
                  <a:pt x="966" y="169"/>
                  <a:pt x="966" y="169"/>
                  <a:pt x="966" y="169"/>
                </a:cubicBezTo>
                <a:cubicBezTo>
                  <a:pt x="991" y="76"/>
                  <a:pt x="991" y="76"/>
                  <a:pt x="991" y="76"/>
                </a:cubicBezTo>
                <a:cubicBezTo>
                  <a:pt x="1009" y="76"/>
                  <a:pt x="1009" y="76"/>
                  <a:pt x="1009" y="76"/>
                </a:cubicBezTo>
                <a:close/>
                <a:moveTo>
                  <a:pt x="1067" y="6"/>
                </a:moveTo>
                <a:cubicBezTo>
                  <a:pt x="1044" y="6"/>
                  <a:pt x="1044" y="6"/>
                  <a:pt x="1044" y="6"/>
                </a:cubicBezTo>
                <a:cubicBezTo>
                  <a:pt x="1044" y="77"/>
                  <a:pt x="1044" y="77"/>
                  <a:pt x="1044" y="77"/>
                </a:cubicBezTo>
                <a:cubicBezTo>
                  <a:pt x="1034" y="77"/>
                  <a:pt x="1034" y="77"/>
                  <a:pt x="1034" y="77"/>
                </a:cubicBezTo>
                <a:cubicBezTo>
                  <a:pt x="1034" y="6"/>
                  <a:pt x="1034" y="6"/>
                  <a:pt x="1034" y="6"/>
                </a:cubicBezTo>
                <a:cubicBezTo>
                  <a:pt x="1011" y="6"/>
                  <a:pt x="1011" y="6"/>
                  <a:pt x="1011" y="6"/>
                </a:cubicBezTo>
                <a:cubicBezTo>
                  <a:pt x="1011" y="0"/>
                  <a:pt x="1011" y="0"/>
                  <a:pt x="1011" y="0"/>
                </a:cubicBezTo>
                <a:cubicBezTo>
                  <a:pt x="1067" y="0"/>
                  <a:pt x="1067" y="0"/>
                  <a:pt x="1067" y="0"/>
                </a:cubicBezTo>
                <a:cubicBezTo>
                  <a:pt x="1067" y="6"/>
                  <a:pt x="1067" y="6"/>
                  <a:pt x="1067" y="6"/>
                </a:cubicBezTo>
                <a:close/>
                <a:moveTo>
                  <a:pt x="1151" y="77"/>
                </a:moveTo>
                <a:cubicBezTo>
                  <a:pt x="1142" y="77"/>
                  <a:pt x="1142" y="77"/>
                  <a:pt x="1142" y="77"/>
                </a:cubicBezTo>
                <a:cubicBezTo>
                  <a:pt x="1142" y="6"/>
                  <a:pt x="1142" y="6"/>
                  <a:pt x="1142" y="6"/>
                </a:cubicBezTo>
                <a:cubicBezTo>
                  <a:pt x="1118" y="77"/>
                  <a:pt x="1118" y="77"/>
                  <a:pt x="1118" y="77"/>
                </a:cubicBezTo>
                <a:cubicBezTo>
                  <a:pt x="1109" y="77"/>
                  <a:pt x="1109" y="77"/>
                  <a:pt x="1109" y="77"/>
                </a:cubicBezTo>
                <a:cubicBezTo>
                  <a:pt x="1086" y="7"/>
                  <a:pt x="1086" y="7"/>
                  <a:pt x="1086" y="7"/>
                </a:cubicBezTo>
                <a:cubicBezTo>
                  <a:pt x="1086" y="77"/>
                  <a:pt x="1086" y="77"/>
                  <a:pt x="1086" y="77"/>
                </a:cubicBezTo>
                <a:cubicBezTo>
                  <a:pt x="1078" y="77"/>
                  <a:pt x="1078" y="77"/>
                  <a:pt x="1078" y="77"/>
                </a:cubicBezTo>
                <a:cubicBezTo>
                  <a:pt x="1078" y="0"/>
                  <a:pt x="1078" y="0"/>
                  <a:pt x="1078" y="0"/>
                </a:cubicBezTo>
                <a:cubicBezTo>
                  <a:pt x="1092" y="0"/>
                  <a:pt x="1092" y="0"/>
                  <a:pt x="1092" y="0"/>
                </a:cubicBezTo>
                <a:cubicBezTo>
                  <a:pt x="1115" y="66"/>
                  <a:pt x="1115" y="66"/>
                  <a:pt x="1115" y="66"/>
                </a:cubicBezTo>
                <a:cubicBezTo>
                  <a:pt x="1137" y="0"/>
                  <a:pt x="1137" y="0"/>
                  <a:pt x="1137" y="0"/>
                </a:cubicBezTo>
                <a:cubicBezTo>
                  <a:pt x="1151" y="0"/>
                  <a:pt x="1151" y="0"/>
                  <a:pt x="1151" y="0"/>
                </a:cubicBezTo>
                <a:lnTo>
                  <a:pt x="1151" y="77"/>
                </a:lnTo>
                <a:close/>
                <a:moveTo>
                  <a:pt x="787" y="73"/>
                </a:moveTo>
                <a:cubicBezTo>
                  <a:pt x="787" y="85"/>
                  <a:pt x="787" y="85"/>
                  <a:pt x="787" y="85"/>
                </a:cubicBezTo>
                <a:cubicBezTo>
                  <a:pt x="786" y="85"/>
                  <a:pt x="786" y="85"/>
                  <a:pt x="786" y="85"/>
                </a:cubicBezTo>
                <a:cubicBezTo>
                  <a:pt x="780" y="85"/>
                  <a:pt x="774" y="86"/>
                  <a:pt x="770" y="90"/>
                </a:cubicBezTo>
                <a:cubicBezTo>
                  <a:pt x="765" y="94"/>
                  <a:pt x="761" y="99"/>
                  <a:pt x="759" y="106"/>
                </a:cubicBezTo>
                <a:cubicBezTo>
                  <a:pt x="756" y="113"/>
                  <a:pt x="755" y="121"/>
                  <a:pt x="755" y="131"/>
                </a:cubicBezTo>
                <a:cubicBezTo>
                  <a:pt x="755" y="162"/>
                  <a:pt x="766" y="178"/>
                  <a:pt x="787" y="178"/>
                </a:cubicBezTo>
                <a:cubicBezTo>
                  <a:pt x="787" y="190"/>
                  <a:pt x="787" y="190"/>
                  <a:pt x="787" y="190"/>
                </a:cubicBezTo>
                <a:cubicBezTo>
                  <a:pt x="786" y="190"/>
                  <a:pt x="786" y="190"/>
                  <a:pt x="786" y="190"/>
                </a:cubicBezTo>
                <a:cubicBezTo>
                  <a:pt x="778" y="190"/>
                  <a:pt x="771" y="188"/>
                  <a:pt x="765" y="186"/>
                </a:cubicBezTo>
                <a:cubicBezTo>
                  <a:pt x="758" y="183"/>
                  <a:pt x="753" y="179"/>
                  <a:pt x="748" y="174"/>
                </a:cubicBezTo>
                <a:cubicBezTo>
                  <a:pt x="744" y="169"/>
                  <a:pt x="741" y="164"/>
                  <a:pt x="738" y="157"/>
                </a:cubicBezTo>
                <a:cubicBezTo>
                  <a:pt x="736" y="150"/>
                  <a:pt x="735" y="142"/>
                  <a:pt x="735" y="134"/>
                </a:cubicBezTo>
                <a:cubicBezTo>
                  <a:pt x="735" y="124"/>
                  <a:pt x="736" y="116"/>
                  <a:pt x="738" y="108"/>
                </a:cubicBezTo>
                <a:cubicBezTo>
                  <a:pt x="741" y="101"/>
                  <a:pt x="744" y="94"/>
                  <a:pt x="749" y="89"/>
                </a:cubicBezTo>
                <a:cubicBezTo>
                  <a:pt x="753" y="84"/>
                  <a:pt x="759" y="80"/>
                  <a:pt x="765" y="77"/>
                </a:cubicBezTo>
                <a:cubicBezTo>
                  <a:pt x="772" y="75"/>
                  <a:pt x="779" y="73"/>
                  <a:pt x="787" y="73"/>
                </a:cubicBezTo>
                <a:close/>
                <a:moveTo>
                  <a:pt x="667" y="138"/>
                </a:moveTo>
                <a:cubicBezTo>
                  <a:pt x="667" y="101"/>
                  <a:pt x="667" y="101"/>
                  <a:pt x="667" y="101"/>
                </a:cubicBezTo>
                <a:cubicBezTo>
                  <a:pt x="684" y="99"/>
                  <a:pt x="692" y="89"/>
                  <a:pt x="692" y="72"/>
                </a:cubicBezTo>
                <a:cubicBezTo>
                  <a:pt x="692" y="65"/>
                  <a:pt x="691" y="60"/>
                  <a:pt x="689" y="56"/>
                </a:cubicBezTo>
                <a:cubicBezTo>
                  <a:pt x="687" y="52"/>
                  <a:pt x="683" y="49"/>
                  <a:pt x="678" y="47"/>
                </a:cubicBezTo>
                <a:cubicBezTo>
                  <a:pt x="675" y="46"/>
                  <a:pt x="672" y="45"/>
                  <a:pt x="667" y="45"/>
                </a:cubicBezTo>
                <a:cubicBezTo>
                  <a:pt x="667" y="32"/>
                  <a:pt x="667" y="32"/>
                  <a:pt x="667" y="32"/>
                </a:cubicBezTo>
                <a:cubicBezTo>
                  <a:pt x="673" y="32"/>
                  <a:pt x="679" y="33"/>
                  <a:pt x="682" y="33"/>
                </a:cubicBezTo>
                <a:cubicBezTo>
                  <a:pt x="688" y="34"/>
                  <a:pt x="692" y="36"/>
                  <a:pt x="696" y="38"/>
                </a:cubicBezTo>
                <a:cubicBezTo>
                  <a:pt x="707" y="44"/>
                  <a:pt x="713" y="55"/>
                  <a:pt x="713" y="70"/>
                </a:cubicBezTo>
                <a:cubicBezTo>
                  <a:pt x="713" y="82"/>
                  <a:pt x="709" y="92"/>
                  <a:pt x="702" y="99"/>
                </a:cubicBezTo>
                <a:cubicBezTo>
                  <a:pt x="695" y="107"/>
                  <a:pt x="684" y="111"/>
                  <a:pt x="671" y="111"/>
                </a:cubicBezTo>
                <a:cubicBezTo>
                  <a:pt x="728" y="187"/>
                  <a:pt x="728" y="187"/>
                  <a:pt x="728" y="187"/>
                </a:cubicBezTo>
                <a:cubicBezTo>
                  <a:pt x="703" y="187"/>
                  <a:pt x="703" y="187"/>
                  <a:pt x="703" y="187"/>
                </a:cubicBezTo>
                <a:lnTo>
                  <a:pt x="667" y="138"/>
                </a:lnTo>
                <a:close/>
                <a:moveTo>
                  <a:pt x="667" y="32"/>
                </a:moveTo>
                <a:cubicBezTo>
                  <a:pt x="667" y="45"/>
                  <a:pt x="667" y="45"/>
                  <a:pt x="667" y="45"/>
                </a:cubicBezTo>
                <a:cubicBezTo>
                  <a:pt x="665" y="44"/>
                  <a:pt x="662" y="44"/>
                  <a:pt x="660" y="44"/>
                </a:cubicBezTo>
                <a:cubicBezTo>
                  <a:pt x="642" y="44"/>
                  <a:pt x="642" y="44"/>
                  <a:pt x="642" y="44"/>
                </a:cubicBezTo>
                <a:cubicBezTo>
                  <a:pt x="642" y="101"/>
                  <a:pt x="642" y="101"/>
                  <a:pt x="642" y="101"/>
                </a:cubicBezTo>
                <a:cubicBezTo>
                  <a:pt x="659" y="101"/>
                  <a:pt x="659" y="101"/>
                  <a:pt x="659" y="101"/>
                </a:cubicBezTo>
                <a:cubicBezTo>
                  <a:pt x="662" y="101"/>
                  <a:pt x="665" y="101"/>
                  <a:pt x="667" y="101"/>
                </a:cubicBezTo>
                <a:cubicBezTo>
                  <a:pt x="667" y="138"/>
                  <a:pt x="667" y="138"/>
                  <a:pt x="667" y="138"/>
                </a:cubicBezTo>
                <a:cubicBezTo>
                  <a:pt x="648" y="112"/>
                  <a:pt x="648" y="112"/>
                  <a:pt x="648" y="112"/>
                </a:cubicBezTo>
                <a:cubicBezTo>
                  <a:pt x="642" y="112"/>
                  <a:pt x="642" y="112"/>
                  <a:pt x="642" y="112"/>
                </a:cubicBezTo>
                <a:cubicBezTo>
                  <a:pt x="642" y="187"/>
                  <a:pt x="642" y="187"/>
                  <a:pt x="642" y="187"/>
                </a:cubicBezTo>
                <a:cubicBezTo>
                  <a:pt x="622" y="187"/>
                  <a:pt x="622" y="187"/>
                  <a:pt x="622" y="187"/>
                </a:cubicBezTo>
                <a:cubicBezTo>
                  <a:pt x="622" y="32"/>
                  <a:pt x="622" y="32"/>
                  <a:pt x="622" y="32"/>
                </a:cubicBezTo>
                <a:cubicBezTo>
                  <a:pt x="658" y="32"/>
                  <a:pt x="658" y="32"/>
                  <a:pt x="658" y="32"/>
                </a:cubicBezTo>
                <a:cubicBezTo>
                  <a:pt x="662" y="32"/>
                  <a:pt x="664" y="32"/>
                  <a:pt x="667" y="32"/>
                </a:cubicBezTo>
                <a:close/>
                <a:moveTo>
                  <a:pt x="364" y="187"/>
                </a:moveTo>
                <a:cubicBezTo>
                  <a:pt x="364" y="168"/>
                  <a:pt x="364" y="168"/>
                  <a:pt x="364" y="168"/>
                </a:cubicBezTo>
                <a:cubicBezTo>
                  <a:pt x="365" y="168"/>
                  <a:pt x="366" y="168"/>
                  <a:pt x="366" y="168"/>
                </a:cubicBezTo>
                <a:cubicBezTo>
                  <a:pt x="371" y="168"/>
                  <a:pt x="376" y="167"/>
                  <a:pt x="381" y="166"/>
                </a:cubicBezTo>
                <a:cubicBezTo>
                  <a:pt x="381" y="134"/>
                  <a:pt x="381" y="134"/>
                  <a:pt x="381" y="134"/>
                </a:cubicBezTo>
                <a:cubicBezTo>
                  <a:pt x="372" y="135"/>
                  <a:pt x="367" y="135"/>
                  <a:pt x="364" y="135"/>
                </a:cubicBezTo>
                <a:cubicBezTo>
                  <a:pt x="364" y="118"/>
                  <a:pt x="364" y="118"/>
                  <a:pt x="364" y="118"/>
                </a:cubicBezTo>
                <a:cubicBezTo>
                  <a:pt x="370" y="118"/>
                  <a:pt x="375" y="118"/>
                  <a:pt x="381" y="118"/>
                </a:cubicBezTo>
                <a:cubicBezTo>
                  <a:pt x="381" y="108"/>
                  <a:pt x="381" y="108"/>
                  <a:pt x="381" y="108"/>
                </a:cubicBezTo>
                <a:cubicBezTo>
                  <a:pt x="381" y="103"/>
                  <a:pt x="380" y="99"/>
                  <a:pt x="376" y="96"/>
                </a:cubicBezTo>
                <a:cubicBezTo>
                  <a:pt x="374" y="94"/>
                  <a:pt x="370" y="93"/>
                  <a:pt x="364" y="93"/>
                </a:cubicBezTo>
                <a:cubicBezTo>
                  <a:pt x="364" y="72"/>
                  <a:pt x="364" y="72"/>
                  <a:pt x="364" y="72"/>
                </a:cubicBezTo>
                <a:cubicBezTo>
                  <a:pt x="367" y="72"/>
                  <a:pt x="369" y="72"/>
                  <a:pt x="372" y="72"/>
                </a:cubicBezTo>
                <a:cubicBezTo>
                  <a:pt x="385" y="72"/>
                  <a:pt x="396" y="74"/>
                  <a:pt x="402" y="80"/>
                </a:cubicBezTo>
                <a:cubicBezTo>
                  <a:pt x="406" y="83"/>
                  <a:pt x="408" y="87"/>
                  <a:pt x="410" y="92"/>
                </a:cubicBezTo>
                <a:cubicBezTo>
                  <a:pt x="411" y="97"/>
                  <a:pt x="412" y="104"/>
                  <a:pt x="412" y="112"/>
                </a:cubicBezTo>
                <a:cubicBezTo>
                  <a:pt x="412" y="187"/>
                  <a:pt x="412" y="187"/>
                  <a:pt x="412" y="187"/>
                </a:cubicBezTo>
                <a:cubicBezTo>
                  <a:pt x="382" y="187"/>
                  <a:pt x="382" y="187"/>
                  <a:pt x="382" y="187"/>
                </a:cubicBezTo>
                <a:cubicBezTo>
                  <a:pt x="382" y="180"/>
                  <a:pt x="382" y="180"/>
                  <a:pt x="382" y="180"/>
                </a:cubicBezTo>
                <a:cubicBezTo>
                  <a:pt x="374" y="183"/>
                  <a:pt x="369" y="185"/>
                  <a:pt x="364" y="187"/>
                </a:cubicBezTo>
                <a:close/>
                <a:moveTo>
                  <a:pt x="511" y="101"/>
                </a:moveTo>
                <a:cubicBezTo>
                  <a:pt x="507" y="100"/>
                  <a:pt x="503" y="98"/>
                  <a:pt x="500" y="98"/>
                </a:cubicBezTo>
                <a:cubicBezTo>
                  <a:pt x="496" y="97"/>
                  <a:pt x="491" y="96"/>
                  <a:pt x="487" y="96"/>
                </a:cubicBezTo>
                <a:cubicBezTo>
                  <a:pt x="485" y="96"/>
                  <a:pt x="482" y="97"/>
                  <a:pt x="478" y="97"/>
                </a:cubicBezTo>
                <a:cubicBezTo>
                  <a:pt x="475" y="98"/>
                  <a:pt x="472" y="98"/>
                  <a:pt x="471" y="98"/>
                </a:cubicBezTo>
                <a:cubicBezTo>
                  <a:pt x="471" y="187"/>
                  <a:pt x="471" y="187"/>
                  <a:pt x="471" y="187"/>
                </a:cubicBezTo>
                <a:cubicBezTo>
                  <a:pt x="439" y="187"/>
                  <a:pt x="439" y="187"/>
                  <a:pt x="439" y="187"/>
                </a:cubicBezTo>
                <a:cubicBezTo>
                  <a:pt x="439" y="74"/>
                  <a:pt x="439" y="74"/>
                  <a:pt x="439" y="74"/>
                </a:cubicBezTo>
                <a:cubicBezTo>
                  <a:pt x="470" y="74"/>
                  <a:pt x="470" y="74"/>
                  <a:pt x="470" y="74"/>
                </a:cubicBezTo>
                <a:cubicBezTo>
                  <a:pt x="470" y="82"/>
                  <a:pt x="470" y="82"/>
                  <a:pt x="470" y="82"/>
                </a:cubicBezTo>
                <a:cubicBezTo>
                  <a:pt x="476" y="79"/>
                  <a:pt x="482" y="77"/>
                  <a:pt x="487" y="75"/>
                </a:cubicBezTo>
                <a:cubicBezTo>
                  <a:pt x="493" y="73"/>
                  <a:pt x="496" y="72"/>
                  <a:pt x="499" y="72"/>
                </a:cubicBezTo>
                <a:cubicBezTo>
                  <a:pt x="504" y="72"/>
                  <a:pt x="508" y="73"/>
                  <a:pt x="511" y="75"/>
                </a:cubicBezTo>
                <a:cubicBezTo>
                  <a:pt x="511" y="101"/>
                  <a:pt x="511" y="101"/>
                  <a:pt x="511" y="101"/>
                </a:cubicBezTo>
                <a:close/>
                <a:moveTo>
                  <a:pt x="600" y="183"/>
                </a:moveTo>
                <a:cubicBezTo>
                  <a:pt x="585" y="187"/>
                  <a:pt x="575" y="189"/>
                  <a:pt x="570" y="189"/>
                </a:cubicBezTo>
                <a:cubicBezTo>
                  <a:pt x="564" y="189"/>
                  <a:pt x="558" y="188"/>
                  <a:pt x="554" y="187"/>
                </a:cubicBezTo>
                <a:cubicBezTo>
                  <a:pt x="549" y="186"/>
                  <a:pt x="546" y="184"/>
                  <a:pt x="543" y="181"/>
                </a:cubicBezTo>
                <a:cubicBezTo>
                  <a:pt x="540" y="178"/>
                  <a:pt x="538" y="175"/>
                  <a:pt x="537" y="170"/>
                </a:cubicBezTo>
                <a:cubicBezTo>
                  <a:pt x="536" y="166"/>
                  <a:pt x="535" y="161"/>
                  <a:pt x="535" y="155"/>
                </a:cubicBezTo>
                <a:cubicBezTo>
                  <a:pt x="535" y="92"/>
                  <a:pt x="535" y="92"/>
                  <a:pt x="535" y="92"/>
                </a:cubicBezTo>
                <a:cubicBezTo>
                  <a:pt x="521" y="92"/>
                  <a:pt x="521" y="92"/>
                  <a:pt x="521" y="92"/>
                </a:cubicBezTo>
                <a:cubicBezTo>
                  <a:pt x="521" y="74"/>
                  <a:pt x="521" y="74"/>
                  <a:pt x="521" y="74"/>
                </a:cubicBezTo>
                <a:cubicBezTo>
                  <a:pt x="535" y="74"/>
                  <a:pt x="535" y="74"/>
                  <a:pt x="535" y="74"/>
                </a:cubicBezTo>
                <a:cubicBezTo>
                  <a:pt x="535" y="50"/>
                  <a:pt x="535" y="50"/>
                  <a:pt x="535" y="50"/>
                </a:cubicBezTo>
                <a:cubicBezTo>
                  <a:pt x="567" y="38"/>
                  <a:pt x="567" y="38"/>
                  <a:pt x="567" y="38"/>
                </a:cubicBezTo>
                <a:cubicBezTo>
                  <a:pt x="567" y="74"/>
                  <a:pt x="567" y="74"/>
                  <a:pt x="567" y="74"/>
                </a:cubicBezTo>
                <a:cubicBezTo>
                  <a:pt x="600" y="74"/>
                  <a:pt x="600" y="74"/>
                  <a:pt x="600" y="74"/>
                </a:cubicBezTo>
                <a:cubicBezTo>
                  <a:pt x="600" y="92"/>
                  <a:pt x="600" y="92"/>
                  <a:pt x="600" y="92"/>
                </a:cubicBezTo>
                <a:cubicBezTo>
                  <a:pt x="567" y="92"/>
                  <a:pt x="567" y="92"/>
                  <a:pt x="567" y="92"/>
                </a:cubicBezTo>
                <a:cubicBezTo>
                  <a:pt x="567" y="150"/>
                  <a:pt x="567" y="150"/>
                  <a:pt x="567" y="150"/>
                </a:cubicBezTo>
                <a:cubicBezTo>
                  <a:pt x="567" y="154"/>
                  <a:pt x="568" y="158"/>
                  <a:pt x="569" y="160"/>
                </a:cubicBezTo>
                <a:cubicBezTo>
                  <a:pt x="570" y="162"/>
                  <a:pt x="572" y="164"/>
                  <a:pt x="574" y="165"/>
                </a:cubicBezTo>
                <a:cubicBezTo>
                  <a:pt x="577" y="166"/>
                  <a:pt x="580" y="167"/>
                  <a:pt x="585" y="167"/>
                </a:cubicBezTo>
                <a:cubicBezTo>
                  <a:pt x="589" y="167"/>
                  <a:pt x="594" y="166"/>
                  <a:pt x="600" y="165"/>
                </a:cubicBezTo>
                <a:lnTo>
                  <a:pt x="600" y="183"/>
                </a:lnTo>
                <a:close/>
                <a:moveTo>
                  <a:pt x="100" y="142"/>
                </a:moveTo>
                <a:cubicBezTo>
                  <a:pt x="100" y="150"/>
                  <a:pt x="99" y="156"/>
                  <a:pt x="96" y="162"/>
                </a:cubicBezTo>
                <a:cubicBezTo>
                  <a:pt x="94" y="168"/>
                  <a:pt x="90" y="173"/>
                  <a:pt x="86" y="177"/>
                </a:cubicBezTo>
                <a:cubicBezTo>
                  <a:pt x="81" y="181"/>
                  <a:pt x="75" y="184"/>
                  <a:pt x="68" y="186"/>
                </a:cubicBezTo>
                <a:cubicBezTo>
                  <a:pt x="62" y="188"/>
                  <a:pt x="54" y="189"/>
                  <a:pt x="45" y="189"/>
                </a:cubicBezTo>
                <a:cubicBezTo>
                  <a:pt x="40" y="189"/>
                  <a:pt x="34" y="189"/>
                  <a:pt x="27" y="187"/>
                </a:cubicBezTo>
                <a:cubicBezTo>
                  <a:pt x="20" y="186"/>
                  <a:pt x="10" y="184"/>
                  <a:pt x="0" y="182"/>
                </a:cubicBezTo>
                <a:cubicBezTo>
                  <a:pt x="0" y="161"/>
                  <a:pt x="0" y="161"/>
                  <a:pt x="0" y="161"/>
                </a:cubicBezTo>
                <a:cubicBezTo>
                  <a:pt x="15" y="164"/>
                  <a:pt x="29" y="166"/>
                  <a:pt x="40" y="166"/>
                </a:cubicBezTo>
                <a:cubicBezTo>
                  <a:pt x="59" y="166"/>
                  <a:pt x="68" y="160"/>
                  <a:pt x="68" y="147"/>
                </a:cubicBezTo>
                <a:cubicBezTo>
                  <a:pt x="68" y="142"/>
                  <a:pt x="67" y="139"/>
                  <a:pt x="64" y="136"/>
                </a:cubicBezTo>
                <a:cubicBezTo>
                  <a:pt x="62" y="133"/>
                  <a:pt x="58" y="130"/>
                  <a:pt x="52" y="127"/>
                </a:cubicBezTo>
                <a:cubicBezTo>
                  <a:pt x="28" y="115"/>
                  <a:pt x="28" y="115"/>
                  <a:pt x="28" y="115"/>
                </a:cubicBezTo>
                <a:cubicBezTo>
                  <a:pt x="19" y="110"/>
                  <a:pt x="12" y="104"/>
                  <a:pt x="8" y="97"/>
                </a:cubicBezTo>
                <a:cubicBezTo>
                  <a:pt x="4" y="91"/>
                  <a:pt x="1" y="83"/>
                  <a:pt x="1" y="74"/>
                </a:cubicBezTo>
                <a:cubicBezTo>
                  <a:pt x="1" y="65"/>
                  <a:pt x="3" y="57"/>
                  <a:pt x="8" y="50"/>
                </a:cubicBezTo>
                <a:cubicBezTo>
                  <a:pt x="12" y="44"/>
                  <a:pt x="18" y="39"/>
                  <a:pt x="25" y="35"/>
                </a:cubicBezTo>
                <a:cubicBezTo>
                  <a:pt x="33" y="32"/>
                  <a:pt x="43" y="30"/>
                  <a:pt x="54" y="30"/>
                </a:cubicBezTo>
                <a:cubicBezTo>
                  <a:pt x="59" y="30"/>
                  <a:pt x="65" y="31"/>
                  <a:pt x="71" y="32"/>
                </a:cubicBezTo>
                <a:cubicBezTo>
                  <a:pt x="77" y="33"/>
                  <a:pt x="85" y="35"/>
                  <a:pt x="95" y="37"/>
                </a:cubicBezTo>
                <a:cubicBezTo>
                  <a:pt x="95" y="58"/>
                  <a:pt x="95" y="58"/>
                  <a:pt x="95" y="58"/>
                </a:cubicBezTo>
                <a:cubicBezTo>
                  <a:pt x="82" y="54"/>
                  <a:pt x="70" y="52"/>
                  <a:pt x="58" y="52"/>
                </a:cubicBezTo>
                <a:cubicBezTo>
                  <a:pt x="41" y="52"/>
                  <a:pt x="33" y="58"/>
                  <a:pt x="33" y="69"/>
                </a:cubicBezTo>
                <a:cubicBezTo>
                  <a:pt x="33" y="74"/>
                  <a:pt x="35" y="77"/>
                  <a:pt x="37" y="80"/>
                </a:cubicBezTo>
                <a:cubicBezTo>
                  <a:pt x="40" y="83"/>
                  <a:pt x="45" y="86"/>
                  <a:pt x="52" y="89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82" y="104"/>
                  <a:pt x="89" y="110"/>
                  <a:pt x="93" y="117"/>
                </a:cubicBezTo>
                <a:cubicBezTo>
                  <a:pt x="98" y="124"/>
                  <a:pt x="100" y="132"/>
                  <a:pt x="100" y="142"/>
                </a:cubicBezTo>
                <a:close/>
                <a:moveTo>
                  <a:pt x="364" y="72"/>
                </a:moveTo>
                <a:cubicBezTo>
                  <a:pt x="364" y="93"/>
                  <a:pt x="364" y="93"/>
                  <a:pt x="364" y="93"/>
                </a:cubicBezTo>
                <a:cubicBezTo>
                  <a:pt x="363" y="93"/>
                  <a:pt x="362" y="93"/>
                  <a:pt x="361" y="93"/>
                </a:cubicBezTo>
                <a:cubicBezTo>
                  <a:pt x="350" y="93"/>
                  <a:pt x="338" y="94"/>
                  <a:pt x="325" y="96"/>
                </a:cubicBezTo>
                <a:cubicBezTo>
                  <a:pt x="325" y="79"/>
                  <a:pt x="325" y="79"/>
                  <a:pt x="325" y="79"/>
                </a:cubicBezTo>
                <a:cubicBezTo>
                  <a:pt x="331" y="78"/>
                  <a:pt x="337" y="76"/>
                  <a:pt x="343" y="75"/>
                </a:cubicBezTo>
                <a:cubicBezTo>
                  <a:pt x="350" y="74"/>
                  <a:pt x="355" y="73"/>
                  <a:pt x="359" y="72"/>
                </a:cubicBezTo>
                <a:cubicBezTo>
                  <a:pt x="361" y="72"/>
                  <a:pt x="363" y="72"/>
                  <a:pt x="364" y="72"/>
                </a:cubicBezTo>
                <a:close/>
                <a:moveTo>
                  <a:pt x="364" y="118"/>
                </a:moveTo>
                <a:cubicBezTo>
                  <a:pt x="364" y="135"/>
                  <a:pt x="364" y="135"/>
                  <a:pt x="364" y="135"/>
                </a:cubicBezTo>
                <a:cubicBezTo>
                  <a:pt x="364" y="135"/>
                  <a:pt x="363" y="135"/>
                  <a:pt x="363" y="135"/>
                </a:cubicBezTo>
                <a:cubicBezTo>
                  <a:pt x="352" y="137"/>
                  <a:pt x="347" y="142"/>
                  <a:pt x="347" y="152"/>
                </a:cubicBezTo>
                <a:cubicBezTo>
                  <a:pt x="347" y="162"/>
                  <a:pt x="353" y="167"/>
                  <a:pt x="364" y="168"/>
                </a:cubicBezTo>
                <a:cubicBezTo>
                  <a:pt x="364" y="187"/>
                  <a:pt x="364" y="187"/>
                  <a:pt x="364" y="187"/>
                </a:cubicBezTo>
                <a:cubicBezTo>
                  <a:pt x="364" y="187"/>
                  <a:pt x="363" y="187"/>
                  <a:pt x="363" y="187"/>
                </a:cubicBezTo>
                <a:cubicBezTo>
                  <a:pt x="358" y="188"/>
                  <a:pt x="354" y="189"/>
                  <a:pt x="350" y="189"/>
                </a:cubicBezTo>
                <a:cubicBezTo>
                  <a:pt x="343" y="189"/>
                  <a:pt x="337" y="187"/>
                  <a:pt x="332" y="185"/>
                </a:cubicBezTo>
                <a:cubicBezTo>
                  <a:pt x="326" y="182"/>
                  <a:pt x="322" y="178"/>
                  <a:pt x="319" y="172"/>
                </a:cubicBezTo>
                <a:cubicBezTo>
                  <a:pt x="317" y="167"/>
                  <a:pt x="315" y="161"/>
                  <a:pt x="315" y="154"/>
                </a:cubicBezTo>
                <a:cubicBezTo>
                  <a:pt x="315" y="133"/>
                  <a:pt x="327" y="121"/>
                  <a:pt x="352" y="119"/>
                </a:cubicBezTo>
                <a:cubicBezTo>
                  <a:pt x="356" y="119"/>
                  <a:pt x="360" y="118"/>
                  <a:pt x="364" y="118"/>
                </a:cubicBezTo>
                <a:close/>
                <a:moveTo>
                  <a:pt x="295" y="187"/>
                </a:moveTo>
                <a:cubicBezTo>
                  <a:pt x="263" y="187"/>
                  <a:pt x="263" y="187"/>
                  <a:pt x="263" y="187"/>
                </a:cubicBezTo>
                <a:cubicBezTo>
                  <a:pt x="263" y="116"/>
                  <a:pt x="263" y="116"/>
                  <a:pt x="263" y="116"/>
                </a:cubicBezTo>
                <a:cubicBezTo>
                  <a:pt x="263" y="108"/>
                  <a:pt x="262" y="103"/>
                  <a:pt x="259" y="99"/>
                </a:cubicBezTo>
                <a:cubicBezTo>
                  <a:pt x="256" y="96"/>
                  <a:pt x="250" y="94"/>
                  <a:pt x="242" y="94"/>
                </a:cubicBezTo>
                <a:cubicBezTo>
                  <a:pt x="238" y="94"/>
                  <a:pt x="232" y="95"/>
                  <a:pt x="223" y="97"/>
                </a:cubicBezTo>
                <a:cubicBezTo>
                  <a:pt x="223" y="97"/>
                  <a:pt x="223" y="98"/>
                  <a:pt x="223" y="98"/>
                </a:cubicBezTo>
                <a:cubicBezTo>
                  <a:pt x="224" y="101"/>
                  <a:pt x="224" y="104"/>
                  <a:pt x="224" y="108"/>
                </a:cubicBezTo>
                <a:cubicBezTo>
                  <a:pt x="224" y="187"/>
                  <a:pt x="224" y="187"/>
                  <a:pt x="224" y="187"/>
                </a:cubicBezTo>
                <a:cubicBezTo>
                  <a:pt x="192" y="187"/>
                  <a:pt x="192" y="187"/>
                  <a:pt x="192" y="187"/>
                </a:cubicBezTo>
                <a:cubicBezTo>
                  <a:pt x="192" y="113"/>
                  <a:pt x="192" y="113"/>
                  <a:pt x="192" y="113"/>
                </a:cubicBezTo>
                <a:cubicBezTo>
                  <a:pt x="192" y="106"/>
                  <a:pt x="191" y="101"/>
                  <a:pt x="188" y="99"/>
                </a:cubicBezTo>
                <a:cubicBezTo>
                  <a:pt x="185" y="96"/>
                  <a:pt x="179" y="94"/>
                  <a:pt x="172" y="94"/>
                </a:cubicBezTo>
                <a:cubicBezTo>
                  <a:pt x="167" y="94"/>
                  <a:pt x="160" y="95"/>
                  <a:pt x="153" y="97"/>
                </a:cubicBezTo>
                <a:cubicBezTo>
                  <a:pt x="153" y="187"/>
                  <a:pt x="153" y="187"/>
                  <a:pt x="153" y="187"/>
                </a:cubicBezTo>
                <a:cubicBezTo>
                  <a:pt x="121" y="187"/>
                  <a:pt x="121" y="187"/>
                  <a:pt x="121" y="187"/>
                </a:cubicBezTo>
                <a:cubicBezTo>
                  <a:pt x="121" y="74"/>
                  <a:pt x="121" y="74"/>
                  <a:pt x="121" y="74"/>
                </a:cubicBezTo>
                <a:cubicBezTo>
                  <a:pt x="153" y="74"/>
                  <a:pt x="153" y="74"/>
                  <a:pt x="153" y="74"/>
                </a:cubicBezTo>
                <a:cubicBezTo>
                  <a:pt x="153" y="81"/>
                  <a:pt x="153" y="81"/>
                  <a:pt x="153" y="81"/>
                </a:cubicBezTo>
                <a:cubicBezTo>
                  <a:pt x="163" y="77"/>
                  <a:pt x="171" y="74"/>
                  <a:pt x="176" y="73"/>
                </a:cubicBezTo>
                <a:cubicBezTo>
                  <a:pt x="181" y="72"/>
                  <a:pt x="186" y="71"/>
                  <a:pt x="190" y="71"/>
                </a:cubicBezTo>
                <a:cubicBezTo>
                  <a:pt x="201" y="71"/>
                  <a:pt x="210" y="75"/>
                  <a:pt x="216" y="81"/>
                </a:cubicBezTo>
                <a:cubicBezTo>
                  <a:pt x="228" y="77"/>
                  <a:pt x="237" y="75"/>
                  <a:pt x="242" y="73"/>
                </a:cubicBezTo>
                <a:cubicBezTo>
                  <a:pt x="247" y="72"/>
                  <a:pt x="252" y="71"/>
                  <a:pt x="258" y="71"/>
                </a:cubicBezTo>
                <a:cubicBezTo>
                  <a:pt x="264" y="71"/>
                  <a:pt x="270" y="72"/>
                  <a:pt x="275" y="74"/>
                </a:cubicBezTo>
                <a:cubicBezTo>
                  <a:pt x="280" y="75"/>
                  <a:pt x="284" y="78"/>
                  <a:pt x="287" y="81"/>
                </a:cubicBezTo>
                <a:cubicBezTo>
                  <a:pt x="290" y="84"/>
                  <a:pt x="292" y="88"/>
                  <a:pt x="293" y="94"/>
                </a:cubicBezTo>
                <a:cubicBezTo>
                  <a:pt x="295" y="99"/>
                  <a:pt x="295" y="106"/>
                  <a:pt x="295" y="114"/>
                </a:cubicBezTo>
                <a:lnTo>
                  <a:pt x="295" y="18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2" name="Group 433"/>
          <p:cNvGrpSpPr/>
          <p:nvPr/>
        </p:nvGrpSpPr>
        <p:grpSpPr>
          <a:xfrm>
            <a:off x="381000" y="1276350"/>
            <a:ext cx="8620325" cy="2981752"/>
            <a:chOff x="381000" y="1276350"/>
            <a:chExt cx="8620325" cy="2981752"/>
          </a:xfrm>
        </p:grpSpPr>
        <p:sp>
          <p:nvSpPr>
            <p:cNvPr id="25" name="TextBox 24"/>
            <p:cNvSpPr txBox="1"/>
            <p:nvPr/>
          </p:nvSpPr>
          <p:spPr>
            <a:xfrm>
              <a:off x="1156402" y="1349573"/>
              <a:ext cx="7521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RH Side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697365" y="1483514"/>
              <a:ext cx="1303960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Hot  Air Exhaust Through </a:t>
              </a:r>
            </a:p>
            <a:p>
              <a:r>
                <a:rPr lang="en-US" sz="1100" dirty="0"/>
                <a:t>Rack Rear Side and goes to CRV unit for cooling </a:t>
              </a:r>
            </a:p>
            <a:p>
              <a:endParaRPr lang="en-US" sz="11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97365" y="2672975"/>
              <a:ext cx="130396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Cold Air Through CRV Unit flows in containment  to Racks</a:t>
              </a: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 rot="10800000">
              <a:off x="538868" y="1783079"/>
              <a:ext cx="2170003" cy="243038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 rot="10800000">
              <a:off x="538868" y="1783079"/>
              <a:ext cx="517751" cy="5317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2196473" y="1783079"/>
              <a:ext cx="497683" cy="5196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Rectangle 10"/>
            <p:cNvSpPr>
              <a:spLocks noChangeArrowheads="1"/>
            </p:cNvSpPr>
            <p:nvPr/>
          </p:nvSpPr>
          <p:spPr bwMode="auto">
            <a:xfrm rot="10800000">
              <a:off x="621814" y="1836255"/>
              <a:ext cx="243490" cy="2281732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Rectangle 11"/>
            <p:cNvSpPr>
              <a:spLocks noChangeArrowheads="1"/>
            </p:cNvSpPr>
            <p:nvPr/>
          </p:nvSpPr>
          <p:spPr bwMode="auto">
            <a:xfrm rot="10800000">
              <a:off x="2382433" y="1836255"/>
              <a:ext cx="243490" cy="2281732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934874" y="1836255"/>
              <a:ext cx="1376655" cy="2281732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538868" y="4124030"/>
              <a:ext cx="2170003" cy="89432"/>
            </a:xfrm>
            <a:prstGeom prst="rect">
              <a:avLst/>
            </a:prstGeom>
            <a:gradFill flip="none" rotWithShape="1">
              <a:gsLst>
                <a:gs pos="0">
                  <a:schemeClr val="tx1"/>
                </a:gs>
                <a:gs pos="65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" name="Rectangle 14"/>
            <p:cNvSpPr>
              <a:spLocks noChangeArrowheads="1"/>
            </p:cNvSpPr>
            <p:nvPr/>
          </p:nvSpPr>
          <p:spPr bwMode="auto">
            <a:xfrm>
              <a:off x="513449" y="4140949"/>
              <a:ext cx="25419" cy="785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708870" y="4140949"/>
              <a:ext cx="25419" cy="78556"/>
            </a:xfrm>
            <a:prstGeom prst="rect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Rectangle 16"/>
            <p:cNvSpPr>
              <a:spLocks noChangeArrowheads="1"/>
            </p:cNvSpPr>
            <p:nvPr/>
          </p:nvSpPr>
          <p:spPr bwMode="auto">
            <a:xfrm>
              <a:off x="2708870" y="1804834"/>
              <a:ext cx="21406" cy="2326448"/>
            </a:xfrm>
            <a:prstGeom prst="rect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Rectangle 18"/>
            <p:cNvSpPr>
              <a:spLocks noChangeArrowheads="1"/>
            </p:cNvSpPr>
            <p:nvPr/>
          </p:nvSpPr>
          <p:spPr bwMode="auto">
            <a:xfrm>
              <a:off x="517462" y="1804834"/>
              <a:ext cx="21406" cy="2326448"/>
            </a:xfrm>
            <a:prstGeom prst="rect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Rectangle 19"/>
            <p:cNvSpPr>
              <a:spLocks noChangeArrowheads="1"/>
            </p:cNvSpPr>
            <p:nvPr/>
          </p:nvSpPr>
          <p:spPr bwMode="auto">
            <a:xfrm>
              <a:off x="825168" y="1623551"/>
              <a:ext cx="169908" cy="159528"/>
            </a:xfrm>
            <a:prstGeom prst="rect">
              <a:avLst/>
            </a:pr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Rectangle 20"/>
            <p:cNvSpPr>
              <a:spLocks noChangeArrowheads="1"/>
            </p:cNvSpPr>
            <p:nvPr/>
          </p:nvSpPr>
          <p:spPr bwMode="auto">
            <a:xfrm>
              <a:off x="846575" y="1638054"/>
              <a:ext cx="129773" cy="136566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3" name="Group 41"/>
            <p:cNvGrpSpPr/>
            <p:nvPr/>
          </p:nvGrpSpPr>
          <p:grpSpPr>
            <a:xfrm>
              <a:off x="562949" y="1698482"/>
              <a:ext cx="105691" cy="80972"/>
              <a:chOff x="1540074" y="2593405"/>
              <a:chExt cx="125413" cy="106362"/>
            </a:xfrm>
          </p:grpSpPr>
          <p:sp>
            <p:nvSpPr>
              <p:cNvPr id="43" name="Rectangle 21"/>
              <p:cNvSpPr>
                <a:spLocks noChangeArrowheads="1"/>
              </p:cNvSpPr>
              <p:nvPr/>
            </p:nvSpPr>
            <p:spPr bwMode="auto">
              <a:xfrm>
                <a:off x="1540074" y="2668017"/>
                <a:ext cx="125413" cy="317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4" name="Rectangle 22"/>
              <p:cNvSpPr>
                <a:spLocks noChangeArrowheads="1"/>
              </p:cNvSpPr>
              <p:nvPr/>
            </p:nvSpPr>
            <p:spPr bwMode="auto">
              <a:xfrm>
                <a:off x="1548012" y="2655317"/>
                <a:ext cx="112713" cy="11113"/>
              </a:xfrm>
              <a:prstGeom prst="rect">
                <a:avLst/>
              </a:prstGeom>
              <a:solidFill>
                <a:srgbClr val="CC6600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5" name="Rectangle 23"/>
              <p:cNvSpPr>
                <a:spLocks noChangeArrowheads="1"/>
              </p:cNvSpPr>
              <p:nvPr/>
            </p:nvSpPr>
            <p:spPr bwMode="auto">
              <a:xfrm>
                <a:off x="1543249" y="2639442"/>
                <a:ext cx="117475" cy="14288"/>
              </a:xfrm>
              <a:prstGeom prst="rect">
                <a:avLst/>
              </a:prstGeom>
              <a:solidFill>
                <a:srgbClr val="FFC000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6" name="Freeform 24"/>
              <p:cNvSpPr>
                <a:spLocks/>
              </p:cNvSpPr>
              <p:nvPr/>
            </p:nvSpPr>
            <p:spPr bwMode="auto">
              <a:xfrm>
                <a:off x="1549599" y="2593405"/>
                <a:ext cx="112713" cy="46038"/>
              </a:xfrm>
              <a:custGeom>
                <a:avLst/>
                <a:gdLst>
                  <a:gd name="T0" fmla="*/ 3 w 600"/>
                  <a:gd name="T1" fmla="*/ 0 h 245"/>
                  <a:gd name="T2" fmla="*/ 564 w 600"/>
                  <a:gd name="T3" fmla="*/ 0 h 245"/>
                  <a:gd name="T4" fmla="*/ 564 w 600"/>
                  <a:gd name="T5" fmla="*/ 77 h 245"/>
                  <a:gd name="T6" fmla="*/ 600 w 600"/>
                  <a:gd name="T7" fmla="*/ 77 h 245"/>
                  <a:gd name="T8" fmla="*/ 600 w 600"/>
                  <a:gd name="T9" fmla="*/ 245 h 245"/>
                  <a:gd name="T10" fmla="*/ 0 w 600"/>
                  <a:gd name="T11" fmla="*/ 245 h 245"/>
                  <a:gd name="T12" fmla="*/ 3 w 600"/>
                  <a:gd name="T1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245">
                    <a:moveTo>
                      <a:pt x="3" y="0"/>
                    </a:moveTo>
                    <a:lnTo>
                      <a:pt x="564" y="0"/>
                    </a:lnTo>
                    <a:lnTo>
                      <a:pt x="564" y="77"/>
                    </a:lnTo>
                    <a:lnTo>
                      <a:pt x="600" y="77"/>
                    </a:lnTo>
                    <a:lnTo>
                      <a:pt x="600" y="245"/>
                    </a:lnTo>
                    <a:lnTo>
                      <a:pt x="0" y="24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00000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47" name="Rectangle 26"/>
            <p:cNvSpPr>
              <a:spLocks noChangeArrowheads="1"/>
            </p:cNvSpPr>
            <p:nvPr/>
          </p:nvSpPr>
          <p:spPr bwMode="auto">
            <a:xfrm>
              <a:off x="2258013" y="1623551"/>
              <a:ext cx="169908" cy="159528"/>
            </a:xfrm>
            <a:prstGeom prst="rect">
              <a:avLst/>
            </a:pr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2377082" y="1460398"/>
              <a:ext cx="377276" cy="140192"/>
            </a:xfrm>
            <a:custGeom>
              <a:avLst/>
              <a:gdLst>
                <a:gd name="T0" fmla="*/ 35 w 2410"/>
                <a:gd name="T1" fmla="*/ 0 h 999"/>
                <a:gd name="T2" fmla="*/ 2369 w 2410"/>
                <a:gd name="T3" fmla="*/ 0 h 999"/>
                <a:gd name="T4" fmla="*/ 2369 w 2410"/>
                <a:gd name="T5" fmla="*/ 185 h 999"/>
                <a:gd name="T6" fmla="*/ 2410 w 2410"/>
                <a:gd name="T7" fmla="*/ 185 h 999"/>
                <a:gd name="T8" fmla="*/ 2410 w 2410"/>
                <a:gd name="T9" fmla="*/ 999 h 999"/>
                <a:gd name="T10" fmla="*/ 0 w 2410"/>
                <a:gd name="T11" fmla="*/ 999 h 999"/>
                <a:gd name="T12" fmla="*/ 0 w 2410"/>
                <a:gd name="T13" fmla="*/ 184 h 999"/>
                <a:gd name="T14" fmla="*/ 35 w 2410"/>
                <a:gd name="T15" fmla="*/ 184 h 999"/>
                <a:gd name="T16" fmla="*/ 35 w 2410"/>
                <a:gd name="T17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0" h="999">
                  <a:moveTo>
                    <a:pt x="35" y="0"/>
                  </a:moveTo>
                  <a:lnTo>
                    <a:pt x="2369" y="0"/>
                  </a:lnTo>
                  <a:lnTo>
                    <a:pt x="2369" y="185"/>
                  </a:lnTo>
                  <a:lnTo>
                    <a:pt x="2410" y="185"/>
                  </a:lnTo>
                  <a:lnTo>
                    <a:pt x="2410" y="999"/>
                  </a:lnTo>
                  <a:lnTo>
                    <a:pt x="0" y="999"/>
                  </a:lnTo>
                  <a:lnTo>
                    <a:pt x="0" y="184"/>
                  </a:lnTo>
                  <a:lnTo>
                    <a:pt x="35" y="184"/>
                  </a:lnTo>
                  <a:lnTo>
                    <a:pt x="35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75000"/>
                    <a:lumOff val="25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489368" y="2127514"/>
              <a:ext cx="29433" cy="257420"/>
            </a:xfrm>
            <a:custGeom>
              <a:avLst/>
              <a:gdLst>
                <a:gd name="T0" fmla="*/ 119 w 189"/>
                <a:gd name="T1" fmla="*/ 0 h 1821"/>
                <a:gd name="T2" fmla="*/ 114 w 189"/>
                <a:gd name="T3" fmla="*/ 388 h 1821"/>
                <a:gd name="T4" fmla="*/ 22 w 189"/>
                <a:gd name="T5" fmla="*/ 661 h 1821"/>
                <a:gd name="T6" fmla="*/ 50 w 189"/>
                <a:gd name="T7" fmla="*/ 1071 h 1821"/>
                <a:gd name="T8" fmla="*/ 145 w 189"/>
                <a:gd name="T9" fmla="*/ 1312 h 1821"/>
                <a:gd name="T10" fmla="*/ 128 w 189"/>
                <a:gd name="T11" fmla="*/ 1821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1821">
                  <a:moveTo>
                    <a:pt x="119" y="0"/>
                  </a:moveTo>
                  <a:cubicBezTo>
                    <a:pt x="119" y="0"/>
                    <a:pt x="172" y="300"/>
                    <a:pt x="114" y="388"/>
                  </a:cubicBezTo>
                  <a:cubicBezTo>
                    <a:pt x="57" y="476"/>
                    <a:pt x="22" y="575"/>
                    <a:pt x="22" y="661"/>
                  </a:cubicBezTo>
                  <a:cubicBezTo>
                    <a:pt x="22" y="747"/>
                    <a:pt x="0" y="937"/>
                    <a:pt x="50" y="1071"/>
                  </a:cubicBezTo>
                  <a:cubicBezTo>
                    <a:pt x="101" y="1206"/>
                    <a:pt x="110" y="1179"/>
                    <a:pt x="145" y="1312"/>
                  </a:cubicBezTo>
                  <a:cubicBezTo>
                    <a:pt x="181" y="1444"/>
                    <a:pt x="189" y="1808"/>
                    <a:pt x="128" y="1821"/>
                  </a:cubicBezTo>
                </a:path>
              </a:pathLst>
            </a:cu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500071" y="2873187"/>
              <a:ext cx="17393" cy="177656"/>
            </a:xfrm>
            <a:custGeom>
              <a:avLst/>
              <a:gdLst>
                <a:gd name="T0" fmla="*/ 80 w 111"/>
                <a:gd name="T1" fmla="*/ 0 h 1257"/>
                <a:gd name="T2" fmla="*/ 0 w 111"/>
                <a:gd name="T3" fmla="*/ 62 h 1257"/>
                <a:gd name="T4" fmla="*/ 0 w 111"/>
                <a:gd name="T5" fmla="*/ 1257 h 1257"/>
                <a:gd name="T6" fmla="*/ 111 w 111"/>
                <a:gd name="T7" fmla="*/ 1257 h 1257"/>
                <a:gd name="T8" fmla="*/ 80 w 111"/>
                <a:gd name="T9" fmla="*/ 0 h 1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257">
                  <a:moveTo>
                    <a:pt x="80" y="0"/>
                  </a:moveTo>
                  <a:cubicBezTo>
                    <a:pt x="111" y="0"/>
                    <a:pt x="0" y="62"/>
                    <a:pt x="0" y="62"/>
                  </a:cubicBezTo>
                  <a:lnTo>
                    <a:pt x="0" y="1257"/>
                  </a:lnTo>
                  <a:lnTo>
                    <a:pt x="111" y="1257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488030" y="2892523"/>
              <a:ext cx="12041" cy="161945"/>
            </a:xfrm>
            <a:custGeom>
              <a:avLst/>
              <a:gdLst>
                <a:gd name="T0" fmla="*/ 0 w 77"/>
                <a:gd name="T1" fmla="*/ 1138 h 1138"/>
                <a:gd name="T2" fmla="*/ 77 w 77"/>
                <a:gd name="T3" fmla="*/ 1114 h 1138"/>
                <a:gd name="T4" fmla="*/ 77 w 77"/>
                <a:gd name="T5" fmla="*/ 0 h 1138"/>
                <a:gd name="T6" fmla="*/ 0 w 77"/>
                <a:gd name="T7" fmla="*/ 34 h 1138"/>
                <a:gd name="T8" fmla="*/ 0 w 77"/>
                <a:gd name="T9" fmla="*/ 1138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138">
                  <a:moveTo>
                    <a:pt x="0" y="1138"/>
                  </a:moveTo>
                  <a:lnTo>
                    <a:pt x="77" y="1114"/>
                  </a:lnTo>
                  <a:lnTo>
                    <a:pt x="77" y="0"/>
                  </a:lnTo>
                  <a:lnTo>
                    <a:pt x="0" y="34"/>
                  </a:lnTo>
                  <a:lnTo>
                    <a:pt x="0" y="1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Oval 32"/>
            <p:cNvSpPr>
              <a:spLocks noChangeArrowheads="1"/>
            </p:cNvSpPr>
            <p:nvPr/>
          </p:nvSpPr>
          <p:spPr bwMode="auto">
            <a:xfrm>
              <a:off x="450569" y="2992832"/>
              <a:ext cx="37460" cy="3504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2728271" y="2873187"/>
              <a:ext cx="17393" cy="177656"/>
            </a:xfrm>
            <a:custGeom>
              <a:avLst/>
              <a:gdLst>
                <a:gd name="T0" fmla="*/ 31 w 110"/>
                <a:gd name="T1" fmla="*/ 0 h 1257"/>
                <a:gd name="T2" fmla="*/ 110 w 110"/>
                <a:gd name="T3" fmla="*/ 62 h 1257"/>
                <a:gd name="T4" fmla="*/ 110 w 110"/>
                <a:gd name="T5" fmla="*/ 1257 h 1257"/>
                <a:gd name="T6" fmla="*/ 0 w 110"/>
                <a:gd name="T7" fmla="*/ 1257 h 1257"/>
                <a:gd name="T8" fmla="*/ 31 w 110"/>
                <a:gd name="T9" fmla="*/ 0 h 1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57">
                  <a:moveTo>
                    <a:pt x="31" y="0"/>
                  </a:moveTo>
                  <a:cubicBezTo>
                    <a:pt x="0" y="0"/>
                    <a:pt x="110" y="62"/>
                    <a:pt x="110" y="62"/>
                  </a:cubicBezTo>
                  <a:lnTo>
                    <a:pt x="110" y="1257"/>
                  </a:lnTo>
                  <a:lnTo>
                    <a:pt x="0" y="125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45664" y="2892523"/>
              <a:ext cx="12041" cy="161945"/>
            </a:xfrm>
            <a:custGeom>
              <a:avLst/>
              <a:gdLst>
                <a:gd name="T0" fmla="*/ 77 w 77"/>
                <a:gd name="T1" fmla="*/ 1138 h 1138"/>
                <a:gd name="T2" fmla="*/ 0 w 77"/>
                <a:gd name="T3" fmla="*/ 1114 h 1138"/>
                <a:gd name="T4" fmla="*/ 0 w 77"/>
                <a:gd name="T5" fmla="*/ 0 h 1138"/>
                <a:gd name="T6" fmla="*/ 77 w 77"/>
                <a:gd name="T7" fmla="*/ 34 h 1138"/>
                <a:gd name="T8" fmla="*/ 77 w 77"/>
                <a:gd name="T9" fmla="*/ 1138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138">
                  <a:moveTo>
                    <a:pt x="77" y="1138"/>
                  </a:moveTo>
                  <a:lnTo>
                    <a:pt x="0" y="1114"/>
                  </a:lnTo>
                  <a:lnTo>
                    <a:pt x="0" y="0"/>
                  </a:lnTo>
                  <a:lnTo>
                    <a:pt x="77" y="34"/>
                  </a:lnTo>
                  <a:lnTo>
                    <a:pt x="77" y="1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Oval 35"/>
            <p:cNvSpPr>
              <a:spLocks noChangeArrowheads="1"/>
            </p:cNvSpPr>
            <p:nvPr/>
          </p:nvSpPr>
          <p:spPr bwMode="auto">
            <a:xfrm>
              <a:off x="2757703" y="2992832"/>
              <a:ext cx="37460" cy="3504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36"/>
            <p:cNvSpPr>
              <a:spLocks/>
            </p:cNvSpPr>
            <p:nvPr/>
          </p:nvSpPr>
          <p:spPr bwMode="auto">
            <a:xfrm>
              <a:off x="2415880" y="1600589"/>
              <a:ext cx="301018" cy="182490"/>
            </a:xfrm>
            <a:custGeom>
              <a:avLst/>
              <a:gdLst>
                <a:gd name="T0" fmla="*/ 0 w 1921"/>
                <a:gd name="T1" fmla="*/ 2 h 1290"/>
                <a:gd name="T2" fmla="*/ 3 w 1921"/>
                <a:gd name="T3" fmla="*/ 75 h 1290"/>
                <a:gd name="T4" fmla="*/ 373 w 1921"/>
                <a:gd name="T5" fmla="*/ 393 h 1290"/>
                <a:gd name="T6" fmla="*/ 373 w 1921"/>
                <a:gd name="T7" fmla="*/ 1290 h 1290"/>
                <a:gd name="T8" fmla="*/ 1559 w 1921"/>
                <a:gd name="T9" fmla="*/ 1290 h 1290"/>
                <a:gd name="T10" fmla="*/ 1559 w 1921"/>
                <a:gd name="T11" fmla="*/ 384 h 1290"/>
                <a:gd name="T12" fmla="*/ 1921 w 1921"/>
                <a:gd name="T13" fmla="*/ 55 h 1290"/>
                <a:gd name="T14" fmla="*/ 1921 w 1921"/>
                <a:gd name="T15" fmla="*/ 0 h 1290"/>
                <a:gd name="T16" fmla="*/ 0 w 1921"/>
                <a:gd name="T17" fmla="*/ 2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1" h="1290">
                  <a:moveTo>
                    <a:pt x="0" y="2"/>
                  </a:moveTo>
                  <a:lnTo>
                    <a:pt x="3" y="75"/>
                  </a:lnTo>
                  <a:lnTo>
                    <a:pt x="373" y="393"/>
                  </a:lnTo>
                  <a:lnTo>
                    <a:pt x="373" y="1290"/>
                  </a:lnTo>
                  <a:lnTo>
                    <a:pt x="1559" y="1290"/>
                  </a:lnTo>
                  <a:lnTo>
                    <a:pt x="1559" y="384"/>
                  </a:lnTo>
                  <a:lnTo>
                    <a:pt x="1921" y="55"/>
                  </a:lnTo>
                  <a:lnTo>
                    <a:pt x="1921" y="0"/>
                  </a:ln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tx1">
                    <a:lumMod val="75000"/>
                    <a:lumOff val="25000"/>
                  </a:schemeClr>
                </a:gs>
                <a:gs pos="85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Rectangle 37"/>
            <p:cNvSpPr>
              <a:spLocks noChangeArrowheads="1"/>
            </p:cNvSpPr>
            <p:nvPr/>
          </p:nvSpPr>
          <p:spPr bwMode="auto">
            <a:xfrm>
              <a:off x="1028522" y="1772202"/>
              <a:ext cx="1194706" cy="8460"/>
            </a:xfrm>
            <a:prstGeom prst="rect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Oval 38"/>
            <p:cNvSpPr>
              <a:spLocks noChangeArrowheads="1"/>
            </p:cNvSpPr>
            <p:nvPr/>
          </p:nvSpPr>
          <p:spPr bwMode="auto">
            <a:xfrm>
              <a:off x="570977" y="1809668"/>
              <a:ext cx="10703" cy="10877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Oval 39"/>
            <p:cNvSpPr>
              <a:spLocks noChangeArrowheads="1"/>
            </p:cNvSpPr>
            <p:nvPr/>
          </p:nvSpPr>
          <p:spPr bwMode="auto">
            <a:xfrm>
              <a:off x="592383" y="1809668"/>
              <a:ext cx="12041" cy="10877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Oval 40"/>
            <p:cNvSpPr>
              <a:spLocks noChangeArrowheads="1"/>
            </p:cNvSpPr>
            <p:nvPr/>
          </p:nvSpPr>
          <p:spPr bwMode="auto">
            <a:xfrm>
              <a:off x="635194" y="1809668"/>
              <a:ext cx="12041" cy="10877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Oval 41"/>
            <p:cNvSpPr>
              <a:spLocks noChangeArrowheads="1"/>
            </p:cNvSpPr>
            <p:nvPr/>
          </p:nvSpPr>
          <p:spPr bwMode="auto">
            <a:xfrm>
              <a:off x="893400" y="180966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Oval 42"/>
            <p:cNvSpPr>
              <a:spLocks noChangeArrowheads="1"/>
            </p:cNvSpPr>
            <p:nvPr/>
          </p:nvSpPr>
          <p:spPr bwMode="auto">
            <a:xfrm>
              <a:off x="2353002" y="180966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Oval 43"/>
            <p:cNvSpPr>
              <a:spLocks noChangeArrowheads="1"/>
            </p:cNvSpPr>
            <p:nvPr/>
          </p:nvSpPr>
          <p:spPr bwMode="auto">
            <a:xfrm>
              <a:off x="2605856" y="180966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Oval 44"/>
            <p:cNvSpPr>
              <a:spLocks noChangeArrowheads="1"/>
            </p:cNvSpPr>
            <p:nvPr/>
          </p:nvSpPr>
          <p:spPr bwMode="auto">
            <a:xfrm>
              <a:off x="2647330" y="180966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Oval 45"/>
            <p:cNvSpPr>
              <a:spLocks noChangeArrowheads="1"/>
            </p:cNvSpPr>
            <p:nvPr/>
          </p:nvSpPr>
          <p:spPr bwMode="auto">
            <a:xfrm>
              <a:off x="2672749" y="1810876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Oval 46"/>
            <p:cNvSpPr>
              <a:spLocks noChangeArrowheads="1"/>
            </p:cNvSpPr>
            <p:nvPr/>
          </p:nvSpPr>
          <p:spPr bwMode="auto">
            <a:xfrm>
              <a:off x="631180" y="1848341"/>
              <a:ext cx="12041" cy="10877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Oval 47"/>
            <p:cNvSpPr>
              <a:spLocks noChangeArrowheads="1"/>
            </p:cNvSpPr>
            <p:nvPr/>
          </p:nvSpPr>
          <p:spPr bwMode="auto">
            <a:xfrm>
              <a:off x="845237" y="1848341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Oval 48"/>
            <p:cNvSpPr>
              <a:spLocks noChangeArrowheads="1"/>
            </p:cNvSpPr>
            <p:nvPr/>
          </p:nvSpPr>
          <p:spPr bwMode="auto">
            <a:xfrm>
              <a:off x="595058" y="1922061"/>
              <a:ext cx="12041" cy="9668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Rectangle 49"/>
            <p:cNvSpPr>
              <a:spLocks noChangeArrowheads="1"/>
            </p:cNvSpPr>
            <p:nvPr/>
          </p:nvSpPr>
          <p:spPr bwMode="auto">
            <a:xfrm>
              <a:off x="517462" y="1928105"/>
              <a:ext cx="20068" cy="7251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525489" y="1934147"/>
              <a:ext cx="5351" cy="4835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Oval 51"/>
            <p:cNvSpPr>
              <a:spLocks noChangeArrowheads="1"/>
            </p:cNvSpPr>
            <p:nvPr/>
          </p:nvSpPr>
          <p:spPr bwMode="auto">
            <a:xfrm>
              <a:off x="892063" y="1922061"/>
              <a:ext cx="10703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Oval 52"/>
            <p:cNvSpPr>
              <a:spLocks noChangeArrowheads="1"/>
            </p:cNvSpPr>
            <p:nvPr/>
          </p:nvSpPr>
          <p:spPr bwMode="auto">
            <a:xfrm>
              <a:off x="1057957" y="1907560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Oval 53"/>
            <p:cNvSpPr>
              <a:spLocks noChangeArrowheads="1"/>
            </p:cNvSpPr>
            <p:nvPr/>
          </p:nvSpPr>
          <p:spPr bwMode="auto">
            <a:xfrm>
              <a:off x="1132877" y="1907560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Oval 54"/>
            <p:cNvSpPr>
              <a:spLocks noChangeArrowheads="1"/>
            </p:cNvSpPr>
            <p:nvPr/>
          </p:nvSpPr>
          <p:spPr bwMode="auto">
            <a:xfrm>
              <a:off x="1032537" y="184229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Oval 55"/>
            <p:cNvSpPr>
              <a:spLocks noChangeArrowheads="1"/>
            </p:cNvSpPr>
            <p:nvPr/>
          </p:nvSpPr>
          <p:spPr bwMode="auto">
            <a:xfrm>
              <a:off x="941563" y="1847132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Oval 56"/>
            <p:cNvSpPr>
              <a:spLocks noChangeArrowheads="1"/>
            </p:cNvSpPr>
            <p:nvPr/>
          </p:nvSpPr>
          <p:spPr bwMode="auto">
            <a:xfrm>
              <a:off x="595058" y="2949325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Oval 57"/>
            <p:cNvSpPr>
              <a:spLocks noChangeArrowheads="1"/>
            </p:cNvSpPr>
            <p:nvPr/>
          </p:nvSpPr>
          <p:spPr bwMode="auto">
            <a:xfrm>
              <a:off x="632518" y="2967453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Oval 58"/>
            <p:cNvSpPr>
              <a:spLocks noChangeArrowheads="1"/>
            </p:cNvSpPr>
            <p:nvPr/>
          </p:nvSpPr>
          <p:spPr bwMode="auto">
            <a:xfrm>
              <a:off x="846575" y="2967453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Oval 59"/>
            <p:cNvSpPr>
              <a:spLocks noChangeArrowheads="1"/>
            </p:cNvSpPr>
            <p:nvPr/>
          </p:nvSpPr>
          <p:spPr bwMode="auto">
            <a:xfrm>
              <a:off x="892063" y="2950534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Oval 60"/>
            <p:cNvSpPr>
              <a:spLocks noChangeArrowheads="1"/>
            </p:cNvSpPr>
            <p:nvPr/>
          </p:nvSpPr>
          <p:spPr bwMode="auto">
            <a:xfrm>
              <a:off x="941563" y="2967453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Oval 63"/>
            <p:cNvSpPr>
              <a:spLocks noChangeArrowheads="1"/>
            </p:cNvSpPr>
            <p:nvPr/>
          </p:nvSpPr>
          <p:spPr bwMode="auto">
            <a:xfrm>
              <a:off x="841223" y="4081731"/>
              <a:ext cx="16054" cy="1450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Oval 64"/>
            <p:cNvSpPr>
              <a:spLocks noChangeArrowheads="1"/>
            </p:cNvSpPr>
            <p:nvPr/>
          </p:nvSpPr>
          <p:spPr bwMode="auto">
            <a:xfrm>
              <a:off x="643221" y="4165120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Oval 65"/>
            <p:cNvSpPr>
              <a:spLocks noChangeArrowheads="1"/>
            </p:cNvSpPr>
            <p:nvPr/>
          </p:nvSpPr>
          <p:spPr bwMode="auto">
            <a:xfrm>
              <a:off x="940224" y="4081731"/>
              <a:ext cx="16054" cy="1450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Oval 66"/>
            <p:cNvSpPr>
              <a:spLocks noChangeArrowheads="1"/>
            </p:cNvSpPr>
            <p:nvPr/>
          </p:nvSpPr>
          <p:spPr bwMode="auto">
            <a:xfrm>
              <a:off x="1056619" y="402613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Oval 67"/>
            <p:cNvSpPr>
              <a:spLocks noChangeArrowheads="1"/>
            </p:cNvSpPr>
            <p:nvPr/>
          </p:nvSpPr>
          <p:spPr bwMode="auto">
            <a:xfrm>
              <a:off x="1132877" y="402613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Oval 68"/>
            <p:cNvSpPr>
              <a:spLocks noChangeArrowheads="1"/>
            </p:cNvSpPr>
            <p:nvPr/>
          </p:nvSpPr>
          <p:spPr bwMode="auto">
            <a:xfrm>
              <a:off x="1056619" y="3601939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Oval 69"/>
            <p:cNvSpPr>
              <a:spLocks noChangeArrowheads="1"/>
            </p:cNvSpPr>
            <p:nvPr/>
          </p:nvSpPr>
          <p:spPr bwMode="auto">
            <a:xfrm>
              <a:off x="1132877" y="3601939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Oval 70"/>
            <p:cNvSpPr>
              <a:spLocks noChangeArrowheads="1"/>
            </p:cNvSpPr>
            <p:nvPr/>
          </p:nvSpPr>
          <p:spPr bwMode="auto">
            <a:xfrm>
              <a:off x="1056619" y="3176531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Oval 71"/>
            <p:cNvSpPr>
              <a:spLocks noChangeArrowheads="1"/>
            </p:cNvSpPr>
            <p:nvPr/>
          </p:nvSpPr>
          <p:spPr bwMode="auto">
            <a:xfrm>
              <a:off x="1056619" y="275595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Oval 72"/>
            <p:cNvSpPr>
              <a:spLocks noChangeArrowheads="1"/>
            </p:cNvSpPr>
            <p:nvPr/>
          </p:nvSpPr>
          <p:spPr bwMode="auto">
            <a:xfrm>
              <a:off x="1132877" y="275595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Oval 73"/>
            <p:cNvSpPr>
              <a:spLocks noChangeArrowheads="1"/>
            </p:cNvSpPr>
            <p:nvPr/>
          </p:nvSpPr>
          <p:spPr bwMode="auto">
            <a:xfrm>
              <a:off x="1056619" y="232934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Oval 74"/>
            <p:cNvSpPr>
              <a:spLocks noChangeArrowheads="1"/>
            </p:cNvSpPr>
            <p:nvPr/>
          </p:nvSpPr>
          <p:spPr bwMode="auto">
            <a:xfrm>
              <a:off x="1132877" y="232934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Oval 75"/>
            <p:cNvSpPr>
              <a:spLocks noChangeArrowheads="1"/>
            </p:cNvSpPr>
            <p:nvPr/>
          </p:nvSpPr>
          <p:spPr bwMode="auto">
            <a:xfrm>
              <a:off x="2183094" y="1907560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Oval 76"/>
            <p:cNvSpPr>
              <a:spLocks noChangeArrowheads="1"/>
            </p:cNvSpPr>
            <p:nvPr/>
          </p:nvSpPr>
          <p:spPr bwMode="auto">
            <a:xfrm>
              <a:off x="2258014" y="1907560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Oval 77"/>
            <p:cNvSpPr>
              <a:spLocks noChangeArrowheads="1"/>
            </p:cNvSpPr>
            <p:nvPr/>
          </p:nvSpPr>
          <p:spPr bwMode="auto">
            <a:xfrm>
              <a:off x="2209852" y="1842298"/>
              <a:ext cx="10703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Oval 78"/>
            <p:cNvSpPr>
              <a:spLocks noChangeArrowheads="1"/>
            </p:cNvSpPr>
            <p:nvPr/>
          </p:nvSpPr>
          <p:spPr bwMode="auto">
            <a:xfrm>
              <a:off x="2181756" y="402613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Oval 79"/>
            <p:cNvSpPr>
              <a:spLocks noChangeArrowheads="1"/>
            </p:cNvSpPr>
            <p:nvPr/>
          </p:nvSpPr>
          <p:spPr bwMode="auto">
            <a:xfrm>
              <a:off x="2258014" y="402613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Oval 80"/>
            <p:cNvSpPr>
              <a:spLocks noChangeArrowheads="1"/>
            </p:cNvSpPr>
            <p:nvPr/>
          </p:nvSpPr>
          <p:spPr bwMode="auto">
            <a:xfrm>
              <a:off x="2181756" y="3601939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9" name="Oval 81"/>
            <p:cNvSpPr>
              <a:spLocks noChangeArrowheads="1"/>
            </p:cNvSpPr>
            <p:nvPr/>
          </p:nvSpPr>
          <p:spPr bwMode="auto">
            <a:xfrm>
              <a:off x="2258014" y="3601939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0" name="Oval 82"/>
            <p:cNvSpPr>
              <a:spLocks noChangeArrowheads="1"/>
            </p:cNvSpPr>
            <p:nvPr/>
          </p:nvSpPr>
          <p:spPr bwMode="auto">
            <a:xfrm>
              <a:off x="2181756" y="3176531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Oval 83"/>
            <p:cNvSpPr>
              <a:spLocks noChangeArrowheads="1"/>
            </p:cNvSpPr>
            <p:nvPr/>
          </p:nvSpPr>
          <p:spPr bwMode="auto">
            <a:xfrm>
              <a:off x="2258014" y="3176531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Oval 84"/>
            <p:cNvSpPr>
              <a:spLocks noChangeArrowheads="1"/>
            </p:cNvSpPr>
            <p:nvPr/>
          </p:nvSpPr>
          <p:spPr bwMode="auto">
            <a:xfrm>
              <a:off x="2181756" y="275595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Oval 85"/>
            <p:cNvSpPr>
              <a:spLocks noChangeArrowheads="1"/>
            </p:cNvSpPr>
            <p:nvPr/>
          </p:nvSpPr>
          <p:spPr bwMode="auto">
            <a:xfrm>
              <a:off x="2258014" y="275595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4" name="Oval 86"/>
            <p:cNvSpPr>
              <a:spLocks noChangeArrowheads="1"/>
            </p:cNvSpPr>
            <p:nvPr/>
          </p:nvSpPr>
          <p:spPr bwMode="auto">
            <a:xfrm>
              <a:off x="2181756" y="232934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Oval 87"/>
            <p:cNvSpPr>
              <a:spLocks noChangeArrowheads="1"/>
            </p:cNvSpPr>
            <p:nvPr/>
          </p:nvSpPr>
          <p:spPr bwMode="auto">
            <a:xfrm>
              <a:off x="2258014" y="232934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Oval 88"/>
            <p:cNvSpPr>
              <a:spLocks noChangeArrowheads="1"/>
            </p:cNvSpPr>
            <p:nvPr/>
          </p:nvSpPr>
          <p:spPr bwMode="auto">
            <a:xfrm>
              <a:off x="2296811" y="185075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Oval 89"/>
            <p:cNvSpPr>
              <a:spLocks noChangeArrowheads="1"/>
            </p:cNvSpPr>
            <p:nvPr/>
          </p:nvSpPr>
          <p:spPr bwMode="auto">
            <a:xfrm>
              <a:off x="2353002" y="180966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Oval 90"/>
            <p:cNvSpPr>
              <a:spLocks noChangeArrowheads="1"/>
            </p:cNvSpPr>
            <p:nvPr/>
          </p:nvSpPr>
          <p:spPr bwMode="auto">
            <a:xfrm>
              <a:off x="2348989" y="192206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Oval 91"/>
            <p:cNvSpPr>
              <a:spLocks noChangeArrowheads="1"/>
            </p:cNvSpPr>
            <p:nvPr/>
          </p:nvSpPr>
          <p:spPr bwMode="auto">
            <a:xfrm>
              <a:off x="2389123" y="1844714"/>
              <a:ext cx="21406" cy="193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Oval 92"/>
            <p:cNvSpPr>
              <a:spLocks noChangeArrowheads="1"/>
            </p:cNvSpPr>
            <p:nvPr/>
          </p:nvSpPr>
          <p:spPr bwMode="auto">
            <a:xfrm>
              <a:off x="2647330" y="192206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Oval 93"/>
            <p:cNvSpPr>
              <a:spLocks noChangeArrowheads="1"/>
            </p:cNvSpPr>
            <p:nvPr/>
          </p:nvSpPr>
          <p:spPr bwMode="auto">
            <a:xfrm>
              <a:off x="2647330" y="2950534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Oval 94"/>
            <p:cNvSpPr>
              <a:spLocks noChangeArrowheads="1"/>
            </p:cNvSpPr>
            <p:nvPr/>
          </p:nvSpPr>
          <p:spPr bwMode="auto">
            <a:xfrm>
              <a:off x="2605856" y="2966244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Oval 95"/>
            <p:cNvSpPr>
              <a:spLocks noChangeArrowheads="1"/>
            </p:cNvSpPr>
            <p:nvPr/>
          </p:nvSpPr>
          <p:spPr bwMode="auto">
            <a:xfrm>
              <a:off x="2395813" y="2958993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Oval 96"/>
            <p:cNvSpPr>
              <a:spLocks noChangeArrowheads="1"/>
            </p:cNvSpPr>
            <p:nvPr/>
          </p:nvSpPr>
          <p:spPr bwMode="auto">
            <a:xfrm>
              <a:off x="2351664" y="2949325"/>
              <a:ext cx="10703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Oval 97"/>
            <p:cNvSpPr>
              <a:spLocks noChangeArrowheads="1"/>
            </p:cNvSpPr>
            <p:nvPr/>
          </p:nvSpPr>
          <p:spPr bwMode="auto">
            <a:xfrm>
              <a:off x="2348989" y="3979005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Oval 98"/>
            <p:cNvSpPr>
              <a:spLocks noChangeArrowheads="1"/>
            </p:cNvSpPr>
            <p:nvPr/>
          </p:nvSpPr>
          <p:spPr bwMode="auto">
            <a:xfrm>
              <a:off x="2394475" y="408414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Oval 99"/>
            <p:cNvSpPr>
              <a:spLocks noChangeArrowheads="1"/>
            </p:cNvSpPr>
            <p:nvPr/>
          </p:nvSpPr>
          <p:spPr bwMode="auto">
            <a:xfrm>
              <a:off x="2607194" y="408414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Oval 100"/>
            <p:cNvSpPr>
              <a:spLocks noChangeArrowheads="1"/>
            </p:cNvSpPr>
            <p:nvPr/>
          </p:nvSpPr>
          <p:spPr bwMode="auto">
            <a:xfrm>
              <a:off x="2647330" y="3979005"/>
              <a:ext cx="12041" cy="966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Oval 101"/>
            <p:cNvSpPr>
              <a:spLocks noChangeArrowheads="1"/>
            </p:cNvSpPr>
            <p:nvPr/>
          </p:nvSpPr>
          <p:spPr bwMode="auto">
            <a:xfrm>
              <a:off x="2599167" y="4163912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Oval 102"/>
            <p:cNvSpPr>
              <a:spLocks noChangeArrowheads="1"/>
            </p:cNvSpPr>
            <p:nvPr/>
          </p:nvSpPr>
          <p:spPr bwMode="auto">
            <a:xfrm>
              <a:off x="2603180" y="1844714"/>
              <a:ext cx="22744" cy="193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03"/>
            <p:cNvSpPr>
              <a:spLocks/>
            </p:cNvSpPr>
            <p:nvPr/>
          </p:nvSpPr>
          <p:spPr bwMode="auto">
            <a:xfrm>
              <a:off x="381000" y="1779453"/>
              <a:ext cx="93650" cy="74930"/>
            </a:xfrm>
            <a:custGeom>
              <a:avLst/>
              <a:gdLst>
                <a:gd name="T0" fmla="*/ 0 w 593"/>
                <a:gd name="T1" fmla="*/ 4 h 532"/>
                <a:gd name="T2" fmla="*/ 29 w 593"/>
                <a:gd name="T3" fmla="*/ 446 h 532"/>
                <a:gd name="T4" fmla="*/ 579 w 593"/>
                <a:gd name="T5" fmla="*/ 457 h 532"/>
                <a:gd name="T6" fmla="*/ 593 w 593"/>
                <a:gd name="T7" fmla="*/ 0 h 532"/>
                <a:gd name="T8" fmla="*/ 0 w 593"/>
                <a:gd name="T9" fmla="*/ 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3" h="532">
                  <a:moveTo>
                    <a:pt x="0" y="4"/>
                  </a:moveTo>
                  <a:lnTo>
                    <a:pt x="29" y="446"/>
                  </a:lnTo>
                  <a:cubicBezTo>
                    <a:pt x="104" y="479"/>
                    <a:pt x="322" y="532"/>
                    <a:pt x="579" y="457"/>
                  </a:cubicBezTo>
                  <a:cubicBezTo>
                    <a:pt x="581" y="375"/>
                    <a:pt x="588" y="163"/>
                    <a:pt x="593" y="0"/>
                  </a:cubicBezTo>
                  <a:cubicBezTo>
                    <a:pt x="475" y="196"/>
                    <a:pt x="155" y="243"/>
                    <a:pt x="0" y="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Oval 104"/>
            <p:cNvSpPr>
              <a:spLocks noChangeArrowheads="1"/>
            </p:cNvSpPr>
            <p:nvPr/>
          </p:nvSpPr>
          <p:spPr bwMode="auto">
            <a:xfrm>
              <a:off x="381000" y="1743197"/>
              <a:ext cx="93650" cy="59219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Oval 105"/>
            <p:cNvSpPr>
              <a:spLocks noChangeArrowheads="1"/>
            </p:cNvSpPr>
            <p:nvPr/>
          </p:nvSpPr>
          <p:spPr bwMode="auto">
            <a:xfrm>
              <a:off x="411771" y="1761326"/>
              <a:ext cx="38798" cy="2296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Rectangle 106"/>
            <p:cNvSpPr>
              <a:spLocks noChangeArrowheads="1"/>
            </p:cNvSpPr>
            <p:nvPr/>
          </p:nvSpPr>
          <p:spPr bwMode="auto">
            <a:xfrm>
              <a:off x="397054" y="1816919"/>
              <a:ext cx="52177" cy="14503"/>
            </a:xfrm>
            <a:prstGeom prst="rect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107"/>
            <p:cNvSpPr>
              <a:spLocks/>
            </p:cNvSpPr>
            <p:nvPr/>
          </p:nvSpPr>
          <p:spPr bwMode="auto">
            <a:xfrm>
              <a:off x="475988" y="1731112"/>
              <a:ext cx="38798" cy="128105"/>
            </a:xfrm>
            <a:custGeom>
              <a:avLst/>
              <a:gdLst>
                <a:gd name="T0" fmla="*/ 166 w 249"/>
                <a:gd name="T1" fmla="*/ 0 h 911"/>
                <a:gd name="T2" fmla="*/ 249 w 249"/>
                <a:gd name="T3" fmla="*/ 7 h 911"/>
                <a:gd name="T4" fmla="*/ 249 w 249"/>
                <a:gd name="T5" fmla="*/ 911 h 911"/>
                <a:gd name="T6" fmla="*/ 42 w 249"/>
                <a:gd name="T7" fmla="*/ 911 h 911"/>
                <a:gd name="T8" fmla="*/ 13 w 249"/>
                <a:gd name="T9" fmla="*/ 506 h 911"/>
                <a:gd name="T10" fmla="*/ 194 w 249"/>
                <a:gd name="T11" fmla="*/ 204 h 911"/>
                <a:gd name="T12" fmla="*/ 166 w 249"/>
                <a:gd name="T13" fmla="*/ 0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" h="911">
                  <a:moveTo>
                    <a:pt x="166" y="0"/>
                  </a:moveTo>
                  <a:cubicBezTo>
                    <a:pt x="195" y="2"/>
                    <a:pt x="223" y="5"/>
                    <a:pt x="249" y="7"/>
                  </a:cubicBezTo>
                  <a:lnTo>
                    <a:pt x="249" y="911"/>
                  </a:lnTo>
                  <a:lnTo>
                    <a:pt x="42" y="911"/>
                  </a:lnTo>
                  <a:cubicBezTo>
                    <a:pt x="42" y="911"/>
                    <a:pt x="0" y="717"/>
                    <a:pt x="13" y="506"/>
                  </a:cubicBezTo>
                  <a:cubicBezTo>
                    <a:pt x="26" y="294"/>
                    <a:pt x="180" y="279"/>
                    <a:pt x="194" y="204"/>
                  </a:cubicBezTo>
                  <a:cubicBezTo>
                    <a:pt x="207" y="129"/>
                    <a:pt x="166" y="0"/>
                    <a:pt x="16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108"/>
            <p:cNvSpPr>
              <a:spLocks/>
            </p:cNvSpPr>
            <p:nvPr/>
          </p:nvSpPr>
          <p:spPr bwMode="auto">
            <a:xfrm>
              <a:off x="480002" y="1729904"/>
              <a:ext cx="22744" cy="10877"/>
            </a:xfrm>
            <a:custGeom>
              <a:avLst/>
              <a:gdLst>
                <a:gd name="T0" fmla="*/ 0 w 145"/>
                <a:gd name="T1" fmla="*/ 72 h 72"/>
                <a:gd name="T2" fmla="*/ 63 w 145"/>
                <a:gd name="T3" fmla="*/ 4 h 72"/>
                <a:gd name="T4" fmla="*/ 145 w 145"/>
                <a:gd name="T5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" h="72">
                  <a:moveTo>
                    <a:pt x="0" y="72"/>
                  </a:moveTo>
                  <a:cubicBezTo>
                    <a:pt x="0" y="72"/>
                    <a:pt x="22" y="8"/>
                    <a:pt x="63" y="4"/>
                  </a:cubicBezTo>
                  <a:cubicBezTo>
                    <a:pt x="103" y="0"/>
                    <a:pt x="145" y="3"/>
                    <a:pt x="145" y="3"/>
                  </a:cubicBezTo>
                </a:path>
              </a:pathLst>
            </a:cu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114"/>
            <p:cNvSpPr>
              <a:spLocks/>
            </p:cNvSpPr>
            <p:nvPr/>
          </p:nvSpPr>
          <p:spPr bwMode="auto">
            <a:xfrm>
              <a:off x="585694" y="2632685"/>
              <a:ext cx="272923" cy="184908"/>
            </a:xfrm>
            <a:custGeom>
              <a:avLst/>
              <a:gdLst>
                <a:gd name="T0" fmla="*/ 0 w 1740"/>
                <a:gd name="T1" fmla="*/ 1305 h 1305"/>
                <a:gd name="T2" fmla="*/ 0 w 1740"/>
                <a:gd name="T3" fmla="*/ 734 h 1305"/>
                <a:gd name="T4" fmla="*/ 571 w 1740"/>
                <a:gd name="T5" fmla="*/ 163 h 1305"/>
                <a:gd name="T6" fmla="*/ 1414 w 1740"/>
                <a:gd name="T7" fmla="*/ 163 h 1305"/>
                <a:gd name="T8" fmla="*/ 1414 w 1740"/>
                <a:gd name="T9" fmla="*/ 0 h 1305"/>
                <a:gd name="T10" fmla="*/ 1740 w 1740"/>
                <a:gd name="T11" fmla="*/ 327 h 1305"/>
                <a:gd name="T12" fmla="*/ 1414 w 1740"/>
                <a:gd name="T13" fmla="*/ 653 h 1305"/>
                <a:gd name="T14" fmla="*/ 1414 w 1740"/>
                <a:gd name="T15" fmla="*/ 490 h 1305"/>
                <a:gd name="T16" fmla="*/ 571 w 1740"/>
                <a:gd name="T17" fmla="*/ 490 h 1305"/>
                <a:gd name="T18" fmla="*/ 326 w 1740"/>
                <a:gd name="T19" fmla="*/ 734 h 1305"/>
                <a:gd name="T20" fmla="*/ 326 w 1740"/>
                <a:gd name="T21" fmla="*/ 1305 h 1305"/>
                <a:gd name="T22" fmla="*/ 0 w 1740"/>
                <a:gd name="T23" fmla="*/ 1305 h 1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40" h="1305">
                  <a:moveTo>
                    <a:pt x="0" y="1305"/>
                  </a:moveTo>
                  <a:lnTo>
                    <a:pt x="0" y="734"/>
                  </a:lnTo>
                  <a:cubicBezTo>
                    <a:pt x="0" y="420"/>
                    <a:pt x="256" y="163"/>
                    <a:pt x="571" y="163"/>
                  </a:cubicBezTo>
                  <a:lnTo>
                    <a:pt x="1414" y="163"/>
                  </a:lnTo>
                  <a:lnTo>
                    <a:pt x="1414" y="0"/>
                  </a:lnTo>
                  <a:lnTo>
                    <a:pt x="1740" y="327"/>
                  </a:lnTo>
                  <a:lnTo>
                    <a:pt x="1414" y="653"/>
                  </a:lnTo>
                  <a:lnTo>
                    <a:pt x="1414" y="490"/>
                  </a:lnTo>
                  <a:lnTo>
                    <a:pt x="571" y="490"/>
                  </a:lnTo>
                  <a:cubicBezTo>
                    <a:pt x="436" y="490"/>
                    <a:pt x="326" y="600"/>
                    <a:pt x="326" y="734"/>
                  </a:cubicBezTo>
                  <a:lnTo>
                    <a:pt x="326" y="1305"/>
                  </a:lnTo>
                  <a:lnTo>
                    <a:pt x="0" y="1305"/>
                  </a:lnTo>
                  <a:close/>
                </a:path>
              </a:pathLst>
            </a:custGeom>
            <a:noFill/>
            <a:ln w="3" cap="flat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118"/>
            <p:cNvSpPr>
              <a:spLocks/>
            </p:cNvSpPr>
            <p:nvPr/>
          </p:nvSpPr>
          <p:spPr bwMode="auto">
            <a:xfrm>
              <a:off x="585693" y="3249044"/>
              <a:ext cx="409384" cy="183699"/>
            </a:xfrm>
            <a:custGeom>
              <a:avLst/>
              <a:gdLst>
                <a:gd name="T0" fmla="*/ 0 w 2610"/>
                <a:gd name="T1" fmla="*/ 1305 h 1305"/>
                <a:gd name="T2" fmla="*/ 0 w 2610"/>
                <a:gd name="T3" fmla="*/ 734 h 1305"/>
                <a:gd name="T4" fmla="*/ 571 w 2610"/>
                <a:gd name="T5" fmla="*/ 163 h 1305"/>
                <a:gd name="T6" fmla="*/ 2284 w 2610"/>
                <a:gd name="T7" fmla="*/ 163 h 1305"/>
                <a:gd name="T8" fmla="*/ 2284 w 2610"/>
                <a:gd name="T9" fmla="*/ 0 h 1305"/>
                <a:gd name="T10" fmla="*/ 2610 w 2610"/>
                <a:gd name="T11" fmla="*/ 326 h 1305"/>
                <a:gd name="T12" fmla="*/ 2284 w 2610"/>
                <a:gd name="T13" fmla="*/ 652 h 1305"/>
                <a:gd name="T14" fmla="*/ 2284 w 2610"/>
                <a:gd name="T15" fmla="*/ 489 h 1305"/>
                <a:gd name="T16" fmla="*/ 571 w 2610"/>
                <a:gd name="T17" fmla="*/ 489 h 1305"/>
                <a:gd name="T18" fmla="*/ 326 w 2610"/>
                <a:gd name="T19" fmla="*/ 734 h 1305"/>
                <a:gd name="T20" fmla="*/ 326 w 2610"/>
                <a:gd name="T21" fmla="*/ 1305 h 1305"/>
                <a:gd name="T22" fmla="*/ 0 w 2610"/>
                <a:gd name="T23" fmla="*/ 1305 h 1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10" h="1305">
                  <a:moveTo>
                    <a:pt x="0" y="1305"/>
                  </a:moveTo>
                  <a:lnTo>
                    <a:pt x="0" y="734"/>
                  </a:lnTo>
                  <a:cubicBezTo>
                    <a:pt x="0" y="419"/>
                    <a:pt x="256" y="163"/>
                    <a:pt x="571" y="163"/>
                  </a:cubicBezTo>
                  <a:lnTo>
                    <a:pt x="2284" y="163"/>
                  </a:lnTo>
                  <a:lnTo>
                    <a:pt x="2284" y="0"/>
                  </a:lnTo>
                  <a:lnTo>
                    <a:pt x="2610" y="326"/>
                  </a:lnTo>
                  <a:lnTo>
                    <a:pt x="2284" y="652"/>
                  </a:lnTo>
                  <a:lnTo>
                    <a:pt x="2284" y="489"/>
                  </a:lnTo>
                  <a:lnTo>
                    <a:pt x="571" y="489"/>
                  </a:lnTo>
                  <a:cubicBezTo>
                    <a:pt x="436" y="489"/>
                    <a:pt x="326" y="599"/>
                    <a:pt x="326" y="734"/>
                  </a:cubicBezTo>
                  <a:lnTo>
                    <a:pt x="326" y="1305"/>
                  </a:lnTo>
                  <a:lnTo>
                    <a:pt x="0" y="1305"/>
                  </a:lnTo>
                  <a:close/>
                </a:path>
              </a:pathLst>
            </a:custGeom>
            <a:noFill/>
            <a:ln w="3" cap="flat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20"/>
            <p:cNvSpPr>
              <a:spLocks/>
            </p:cNvSpPr>
            <p:nvPr/>
          </p:nvSpPr>
          <p:spPr bwMode="auto">
            <a:xfrm>
              <a:off x="585694" y="1955900"/>
              <a:ext cx="272923" cy="184908"/>
            </a:xfrm>
            <a:custGeom>
              <a:avLst/>
              <a:gdLst>
                <a:gd name="T0" fmla="*/ 0 w 1740"/>
                <a:gd name="T1" fmla="*/ 0 h 1305"/>
                <a:gd name="T2" fmla="*/ 0 w 1740"/>
                <a:gd name="T3" fmla="*/ 571 h 1305"/>
                <a:gd name="T4" fmla="*/ 571 w 1740"/>
                <a:gd name="T5" fmla="*/ 1142 h 1305"/>
                <a:gd name="T6" fmla="*/ 1414 w 1740"/>
                <a:gd name="T7" fmla="*/ 1142 h 1305"/>
                <a:gd name="T8" fmla="*/ 1414 w 1740"/>
                <a:gd name="T9" fmla="*/ 1305 h 1305"/>
                <a:gd name="T10" fmla="*/ 1740 w 1740"/>
                <a:gd name="T11" fmla="*/ 979 h 1305"/>
                <a:gd name="T12" fmla="*/ 1414 w 1740"/>
                <a:gd name="T13" fmla="*/ 652 h 1305"/>
                <a:gd name="T14" fmla="*/ 1414 w 1740"/>
                <a:gd name="T15" fmla="*/ 815 h 1305"/>
                <a:gd name="T16" fmla="*/ 571 w 1740"/>
                <a:gd name="T17" fmla="*/ 815 h 1305"/>
                <a:gd name="T18" fmla="*/ 326 w 1740"/>
                <a:gd name="T19" fmla="*/ 571 h 1305"/>
                <a:gd name="T20" fmla="*/ 326 w 1740"/>
                <a:gd name="T21" fmla="*/ 0 h 1305"/>
                <a:gd name="T22" fmla="*/ 0 w 1740"/>
                <a:gd name="T23" fmla="*/ 0 h 1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40" h="1305">
                  <a:moveTo>
                    <a:pt x="0" y="0"/>
                  </a:moveTo>
                  <a:lnTo>
                    <a:pt x="0" y="571"/>
                  </a:lnTo>
                  <a:cubicBezTo>
                    <a:pt x="0" y="886"/>
                    <a:pt x="256" y="1142"/>
                    <a:pt x="571" y="1142"/>
                  </a:cubicBezTo>
                  <a:lnTo>
                    <a:pt x="1414" y="1142"/>
                  </a:lnTo>
                  <a:lnTo>
                    <a:pt x="1414" y="1305"/>
                  </a:lnTo>
                  <a:lnTo>
                    <a:pt x="1740" y="979"/>
                  </a:lnTo>
                  <a:lnTo>
                    <a:pt x="1414" y="652"/>
                  </a:lnTo>
                  <a:lnTo>
                    <a:pt x="1414" y="815"/>
                  </a:lnTo>
                  <a:lnTo>
                    <a:pt x="571" y="815"/>
                  </a:lnTo>
                  <a:cubicBezTo>
                    <a:pt x="436" y="815"/>
                    <a:pt x="326" y="706"/>
                    <a:pt x="326" y="571"/>
                  </a:cubicBezTo>
                  <a:lnTo>
                    <a:pt x="32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" cap="flat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Oval 133"/>
            <p:cNvSpPr>
              <a:spLocks noChangeArrowheads="1"/>
            </p:cNvSpPr>
            <p:nvPr/>
          </p:nvSpPr>
          <p:spPr bwMode="auto">
            <a:xfrm>
              <a:off x="993740" y="165980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Oval 134"/>
            <p:cNvSpPr>
              <a:spLocks noChangeArrowheads="1"/>
            </p:cNvSpPr>
            <p:nvPr/>
          </p:nvSpPr>
          <p:spPr bwMode="auto">
            <a:xfrm>
              <a:off x="2245973" y="1659808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Oval 135"/>
            <p:cNvSpPr>
              <a:spLocks noChangeArrowheads="1"/>
            </p:cNvSpPr>
            <p:nvPr/>
          </p:nvSpPr>
          <p:spPr bwMode="auto">
            <a:xfrm>
              <a:off x="993740" y="172748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Oval 136"/>
            <p:cNvSpPr>
              <a:spLocks noChangeArrowheads="1"/>
            </p:cNvSpPr>
            <p:nvPr/>
          </p:nvSpPr>
          <p:spPr bwMode="auto">
            <a:xfrm>
              <a:off x="2245973" y="1727487"/>
              <a:ext cx="12041" cy="1087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Rectangle 27"/>
            <p:cNvSpPr>
              <a:spLocks noChangeArrowheads="1"/>
            </p:cNvSpPr>
            <p:nvPr/>
          </p:nvSpPr>
          <p:spPr bwMode="auto">
            <a:xfrm>
              <a:off x="2278081" y="1638054"/>
              <a:ext cx="131110" cy="136566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Rectangle 140"/>
            <p:cNvSpPr>
              <a:spLocks noChangeArrowheads="1"/>
            </p:cNvSpPr>
            <p:nvPr/>
          </p:nvSpPr>
          <p:spPr bwMode="auto">
            <a:xfrm>
              <a:off x="3400594" y="1702566"/>
              <a:ext cx="3763400" cy="240627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Rectangle 141"/>
            <p:cNvSpPr>
              <a:spLocks noChangeArrowheads="1"/>
            </p:cNvSpPr>
            <p:nvPr/>
          </p:nvSpPr>
          <p:spPr bwMode="auto">
            <a:xfrm>
              <a:off x="3436718" y="1736407"/>
              <a:ext cx="3684466" cy="514853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Line 142"/>
            <p:cNvSpPr>
              <a:spLocks noChangeShapeType="1"/>
            </p:cNvSpPr>
            <p:nvPr/>
          </p:nvSpPr>
          <p:spPr bwMode="auto">
            <a:xfrm flipH="1">
              <a:off x="5278950" y="1736407"/>
              <a:ext cx="1338" cy="27313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Line 143"/>
            <p:cNvSpPr>
              <a:spLocks noChangeShapeType="1"/>
            </p:cNvSpPr>
            <p:nvPr/>
          </p:nvSpPr>
          <p:spPr bwMode="auto">
            <a:xfrm flipH="1">
              <a:off x="4385260" y="1736407"/>
              <a:ext cx="0" cy="27313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Line 144"/>
            <p:cNvSpPr>
              <a:spLocks noChangeShapeType="1"/>
            </p:cNvSpPr>
            <p:nvPr/>
          </p:nvSpPr>
          <p:spPr bwMode="auto">
            <a:xfrm flipH="1">
              <a:off x="6188695" y="1736407"/>
              <a:ext cx="1338" cy="27313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Line 145"/>
            <p:cNvSpPr>
              <a:spLocks noChangeShapeType="1"/>
            </p:cNvSpPr>
            <p:nvPr/>
          </p:nvSpPr>
          <p:spPr bwMode="auto">
            <a:xfrm>
              <a:off x="4385260" y="2008336"/>
              <a:ext cx="0" cy="217544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Line 146"/>
            <p:cNvSpPr>
              <a:spLocks noChangeShapeType="1"/>
            </p:cNvSpPr>
            <p:nvPr/>
          </p:nvSpPr>
          <p:spPr bwMode="auto">
            <a:xfrm>
              <a:off x="5286977" y="2008336"/>
              <a:ext cx="0" cy="217544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Line 147"/>
            <p:cNvSpPr>
              <a:spLocks noChangeShapeType="1"/>
            </p:cNvSpPr>
            <p:nvPr/>
          </p:nvSpPr>
          <p:spPr bwMode="auto">
            <a:xfrm>
              <a:off x="6196721" y="2008336"/>
              <a:ext cx="0" cy="235673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Line 148"/>
            <p:cNvSpPr>
              <a:spLocks noChangeShapeType="1"/>
            </p:cNvSpPr>
            <p:nvPr/>
          </p:nvSpPr>
          <p:spPr bwMode="auto">
            <a:xfrm>
              <a:off x="3436718" y="2011962"/>
              <a:ext cx="3684466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Line 149"/>
            <p:cNvSpPr>
              <a:spLocks noChangeShapeType="1"/>
            </p:cNvSpPr>
            <p:nvPr/>
          </p:nvSpPr>
          <p:spPr bwMode="auto">
            <a:xfrm>
              <a:off x="3436718" y="2028882"/>
              <a:ext cx="3684466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Line 150"/>
            <p:cNvSpPr>
              <a:spLocks noChangeShapeType="1"/>
            </p:cNvSpPr>
            <p:nvPr/>
          </p:nvSpPr>
          <p:spPr bwMode="auto">
            <a:xfrm>
              <a:off x="3436718" y="2225880"/>
              <a:ext cx="3684466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Oval 151"/>
            <p:cNvSpPr>
              <a:spLocks noChangeArrowheads="1"/>
            </p:cNvSpPr>
            <p:nvPr/>
          </p:nvSpPr>
          <p:spPr bwMode="auto">
            <a:xfrm>
              <a:off x="3574518" y="1748492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Oval 152"/>
            <p:cNvSpPr>
              <a:spLocks noChangeArrowheads="1"/>
            </p:cNvSpPr>
            <p:nvPr/>
          </p:nvSpPr>
          <p:spPr bwMode="auto">
            <a:xfrm>
              <a:off x="4204649" y="1748492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Oval 153"/>
            <p:cNvSpPr>
              <a:spLocks noChangeArrowheads="1"/>
            </p:cNvSpPr>
            <p:nvPr/>
          </p:nvSpPr>
          <p:spPr bwMode="auto">
            <a:xfrm>
              <a:off x="4494965" y="1748492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Oval 154"/>
            <p:cNvSpPr>
              <a:spLocks noChangeArrowheads="1"/>
            </p:cNvSpPr>
            <p:nvPr/>
          </p:nvSpPr>
          <p:spPr bwMode="auto">
            <a:xfrm>
              <a:off x="5126435" y="1748492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Oval 155"/>
            <p:cNvSpPr>
              <a:spLocks noChangeArrowheads="1"/>
            </p:cNvSpPr>
            <p:nvPr/>
          </p:nvSpPr>
          <p:spPr bwMode="auto">
            <a:xfrm>
              <a:off x="5402035" y="1748492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Oval 156"/>
            <p:cNvSpPr>
              <a:spLocks noChangeArrowheads="1"/>
            </p:cNvSpPr>
            <p:nvPr/>
          </p:nvSpPr>
          <p:spPr bwMode="auto">
            <a:xfrm>
              <a:off x="3574518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Oval 157"/>
            <p:cNvSpPr>
              <a:spLocks noChangeArrowheads="1"/>
            </p:cNvSpPr>
            <p:nvPr/>
          </p:nvSpPr>
          <p:spPr bwMode="auto">
            <a:xfrm>
              <a:off x="3574518" y="2115900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Oval 158"/>
            <p:cNvSpPr>
              <a:spLocks noChangeArrowheads="1"/>
            </p:cNvSpPr>
            <p:nvPr/>
          </p:nvSpPr>
          <p:spPr bwMode="auto">
            <a:xfrm>
              <a:off x="3574518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Oval 159"/>
            <p:cNvSpPr>
              <a:spLocks noChangeArrowheads="1"/>
            </p:cNvSpPr>
            <p:nvPr/>
          </p:nvSpPr>
          <p:spPr bwMode="auto">
            <a:xfrm>
              <a:off x="3613315" y="1823424"/>
              <a:ext cx="17393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Oval 160"/>
            <p:cNvSpPr>
              <a:spLocks noChangeArrowheads="1"/>
            </p:cNvSpPr>
            <p:nvPr/>
          </p:nvSpPr>
          <p:spPr bwMode="auto">
            <a:xfrm>
              <a:off x="3613315" y="1973287"/>
              <a:ext cx="17393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Oval 161"/>
            <p:cNvSpPr>
              <a:spLocks noChangeArrowheads="1"/>
            </p:cNvSpPr>
            <p:nvPr/>
          </p:nvSpPr>
          <p:spPr bwMode="auto">
            <a:xfrm>
              <a:off x="4211339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Oval 162"/>
            <p:cNvSpPr>
              <a:spLocks noChangeArrowheads="1"/>
            </p:cNvSpPr>
            <p:nvPr/>
          </p:nvSpPr>
          <p:spPr bwMode="auto">
            <a:xfrm>
              <a:off x="4211339" y="2115900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Oval 163"/>
            <p:cNvSpPr>
              <a:spLocks noChangeArrowheads="1"/>
            </p:cNvSpPr>
            <p:nvPr/>
          </p:nvSpPr>
          <p:spPr bwMode="auto">
            <a:xfrm>
              <a:off x="4211339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Oval 164"/>
            <p:cNvSpPr>
              <a:spLocks noChangeArrowheads="1"/>
            </p:cNvSpPr>
            <p:nvPr/>
          </p:nvSpPr>
          <p:spPr bwMode="auto">
            <a:xfrm>
              <a:off x="4496303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Oval 165"/>
            <p:cNvSpPr>
              <a:spLocks noChangeArrowheads="1"/>
            </p:cNvSpPr>
            <p:nvPr/>
          </p:nvSpPr>
          <p:spPr bwMode="auto">
            <a:xfrm>
              <a:off x="4496303" y="2115900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Oval 166"/>
            <p:cNvSpPr>
              <a:spLocks noChangeArrowheads="1"/>
            </p:cNvSpPr>
            <p:nvPr/>
          </p:nvSpPr>
          <p:spPr bwMode="auto">
            <a:xfrm>
              <a:off x="4496303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Oval 167"/>
            <p:cNvSpPr>
              <a:spLocks noChangeArrowheads="1"/>
            </p:cNvSpPr>
            <p:nvPr/>
          </p:nvSpPr>
          <p:spPr bwMode="auto">
            <a:xfrm>
              <a:off x="4555168" y="1823424"/>
              <a:ext cx="16054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Oval 168"/>
            <p:cNvSpPr>
              <a:spLocks noChangeArrowheads="1"/>
            </p:cNvSpPr>
            <p:nvPr/>
          </p:nvSpPr>
          <p:spPr bwMode="auto">
            <a:xfrm>
              <a:off x="4555168" y="1973287"/>
              <a:ext cx="16054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Oval 169"/>
            <p:cNvSpPr>
              <a:spLocks noChangeArrowheads="1"/>
            </p:cNvSpPr>
            <p:nvPr/>
          </p:nvSpPr>
          <p:spPr bwMode="auto">
            <a:xfrm>
              <a:off x="5464913" y="1823424"/>
              <a:ext cx="17393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Oval 170"/>
            <p:cNvSpPr>
              <a:spLocks noChangeArrowheads="1"/>
            </p:cNvSpPr>
            <p:nvPr/>
          </p:nvSpPr>
          <p:spPr bwMode="auto">
            <a:xfrm>
              <a:off x="5464913" y="1973287"/>
              <a:ext cx="17393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Oval 171"/>
            <p:cNvSpPr>
              <a:spLocks noChangeArrowheads="1"/>
            </p:cNvSpPr>
            <p:nvPr/>
          </p:nvSpPr>
          <p:spPr bwMode="auto">
            <a:xfrm>
              <a:off x="5127773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Oval 172"/>
            <p:cNvSpPr>
              <a:spLocks noChangeArrowheads="1"/>
            </p:cNvSpPr>
            <p:nvPr/>
          </p:nvSpPr>
          <p:spPr bwMode="auto">
            <a:xfrm>
              <a:off x="5127773" y="2115900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Oval 173"/>
            <p:cNvSpPr>
              <a:spLocks noChangeArrowheads="1"/>
            </p:cNvSpPr>
            <p:nvPr/>
          </p:nvSpPr>
          <p:spPr bwMode="auto">
            <a:xfrm>
              <a:off x="5127773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Oval 174"/>
            <p:cNvSpPr>
              <a:spLocks noChangeArrowheads="1"/>
            </p:cNvSpPr>
            <p:nvPr/>
          </p:nvSpPr>
          <p:spPr bwMode="auto">
            <a:xfrm>
              <a:off x="5396683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Oval 175"/>
            <p:cNvSpPr>
              <a:spLocks noChangeArrowheads="1"/>
            </p:cNvSpPr>
            <p:nvPr/>
          </p:nvSpPr>
          <p:spPr bwMode="auto">
            <a:xfrm>
              <a:off x="5396683" y="2115900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Oval 176"/>
            <p:cNvSpPr>
              <a:spLocks noChangeArrowheads="1"/>
            </p:cNvSpPr>
            <p:nvPr/>
          </p:nvSpPr>
          <p:spPr bwMode="auto">
            <a:xfrm>
              <a:off x="5396683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Oval 177"/>
            <p:cNvSpPr>
              <a:spLocks noChangeArrowheads="1"/>
            </p:cNvSpPr>
            <p:nvPr/>
          </p:nvSpPr>
          <p:spPr bwMode="auto">
            <a:xfrm>
              <a:off x="6029490" y="2013171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Oval 178"/>
            <p:cNvSpPr>
              <a:spLocks noChangeArrowheads="1"/>
            </p:cNvSpPr>
            <p:nvPr/>
          </p:nvSpPr>
          <p:spPr bwMode="auto">
            <a:xfrm>
              <a:off x="6029490" y="2115900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4" name="Oval 179"/>
            <p:cNvSpPr>
              <a:spLocks noChangeArrowheads="1"/>
            </p:cNvSpPr>
            <p:nvPr/>
          </p:nvSpPr>
          <p:spPr bwMode="auto">
            <a:xfrm>
              <a:off x="6029490" y="2228297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Oval 180"/>
            <p:cNvSpPr>
              <a:spLocks noChangeArrowheads="1"/>
            </p:cNvSpPr>
            <p:nvPr/>
          </p:nvSpPr>
          <p:spPr bwMode="auto">
            <a:xfrm>
              <a:off x="6321144" y="2013171"/>
              <a:ext cx="40135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Oval 181"/>
            <p:cNvSpPr>
              <a:spLocks noChangeArrowheads="1"/>
            </p:cNvSpPr>
            <p:nvPr/>
          </p:nvSpPr>
          <p:spPr bwMode="auto">
            <a:xfrm>
              <a:off x="6957964" y="2013171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Oval 182"/>
            <p:cNvSpPr>
              <a:spLocks noChangeArrowheads="1"/>
            </p:cNvSpPr>
            <p:nvPr/>
          </p:nvSpPr>
          <p:spPr bwMode="auto">
            <a:xfrm>
              <a:off x="6029490" y="175090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Oval 183"/>
            <p:cNvSpPr>
              <a:spLocks noChangeArrowheads="1"/>
            </p:cNvSpPr>
            <p:nvPr/>
          </p:nvSpPr>
          <p:spPr bwMode="auto">
            <a:xfrm>
              <a:off x="6321144" y="1750909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Oval 184"/>
            <p:cNvSpPr>
              <a:spLocks noChangeArrowheads="1"/>
            </p:cNvSpPr>
            <p:nvPr/>
          </p:nvSpPr>
          <p:spPr bwMode="auto">
            <a:xfrm>
              <a:off x="6321144" y="2228297"/>
              <a:ext cx="40135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Oval 185"/>
            <p:cNvSpPr>
              <a:spLocks noChangeArrowheads="1"/>
            </p:cNvSpPr>
            <p:nvPr/>
          </p:nvSpPr>
          <p:spPr bwMode="auto">
            <a:xfrm>
              <a:off x="6957964" y="175090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Oval 186"/>
            <p:cNvSpPr>
              <a:spLocks noChangeArrowheads="1"/>
            </p:cNvSpPr>
            <p:nvPr/>
          </p:nvSpPr>
          <p:spPr bwMode="auto">
            <a:xfrm>
              <a:off x="6957964" y="2228297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Rectangle 187"/>
            <p:cNvSpPr>
              <a:spLocks noChangeArrowheads="1"/>
            </p:cNvSpPr>
            <p:nvPr/>
          </p:nvSpPr>
          <p:spPr bwMode="auto">
            <a:xfrm>
              <a:off x="5509062" y="1679604"/>
              <a:ext cx="453534" cy="41333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Rectangle 188"/>
            <p:cNvSpPr>
              <a:spLocks noChangeArrowheads="1"/>
            </p:cNvSpPr>
            <p:nvPr/>
          </p:nvSpPr>
          <p:spPr bwMode="auto">
            <a:xfrm>
              <a:off x="5523780" y="1694107"/>
              <a:ext cx="429453" cy="387953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Line 189"/>
            <p:cNvSpPr>
              <a:spLocks noChangeShapeType="1"/>
            </p:cNvSpPr>
            <p:nvPr/>
          </p:nvSpPr>
          <p:spPr bwMode="auto">
            <a:xfrm>
              <a:off x="5523780" y="1769039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Line 190"/>
            <p:cNvSpPr>
              <a:spLocks noChangeShapeType="1"/>
            </p:cNvSpPr>
            <p:nvPr/>
          </p:nvSpPr>
          <p:spPr bwMode="auto">
            <a:xfrm>
              <a:off x="5523780" y="1847596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Line 191"/>
            <p:cNvSpPr>
              <a:spLocks noChangeShapeType="1"/>
            </p:cNvSpPr>
            <p:nvPr/>
          </p:nvSpPr>
          <p:spPr bwMode="auto">
            <a:xfrm>
              <a:off x="5523780" y="1924944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7" name="Line 192"/>
            <p:cNvSpPr>
              <a:spLocks noChangeShapeType="1"/>
            </p:cNvSpPr>
            <p:nvPr/>
          </p:nvSpPr>
          <p:spPr bwMode="auto">
            <a:xfrm>
              <a:off x="5523780" y="2001085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Rectangle 193"/>
            <p:cNvSpPr>
              <a:spLocks noChangeArrowheads="1"/>
            </p:cNvSpPr>
            <p:nvPr/>
          </p:nvSpPr>
          <p:spPr bwMode="auto">
            <a:xfrm>
              <a:off x="5502373" y="1765413"/>
              <a:ext cx="5351" cy="22600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Rectangle 194"/>
            <p:cNvSpPr>
              <a:spLocks noChangeArrowheads="1"/>
            </p:cNvSpPr>
            <p:nvPr/>
          </p:nvSpPr>
          <p:spPr bwMode="auto">
            <a:xfrm>
              <a:off x="5966612" y="1765413"/>
              <a:ext cx="5351" cy="22600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Rectangle 195"/>
            <p:cNvSpPr>
              <a:spLocks noChangeArrowheads="1"/>
            </p:cNvSpPr>
            <p:nvPr/>
          </p:nvSpPr>
          <p:spPr bwMode="auto">
            <a:xfrm>
              <a:off x="4603331" y="1679604"/>
              <a:ext cx="453534" cy="41333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Rectangle 196"/>
            <p:cNvSpPr>
              <a:spLocks noChangeArrowheads="1"/>
            </p:cNvSpPr>
            <p:nvPr/>
          </p:nvSpPr>
          <p:spPr bwMode="auto">
            <a:xfrm>
              <a:off x="4618048" y="1694107"/>
              <a:ext cx="429453" cy="387953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Line 197"/>
            <p:cNvSpPr>
              <a:spLocks noChangeShapeType="1"/>
            </p:cNvSpPr>
            <p:nvPr/>
          </p:nvSpPr>
          <p:spPr bwMode="auto">
            <a:xfrm>
              <a:off x="4618048" y="1769039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Line 198"/>
            <p:cNvSpPr>
              <a:spLocks noChangeShapeType="1"/>
            </p:cNvSpPr>
            <p:nvPr/>
          </p:nvSpPr>
          <p:spPr bwMode="auto">
            <a:xfrm>
              <a:off x="4618048" y="1847596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Line 199"/>
            <p:cNvSpPr>
              <a:spLocks noChangeShapeType="1"/>
            </p:cNvSpPr>
            <p:nvPr/>
          </p:nvSpPr>
          <p:spPr bwMode="auto">
            <a:xfrm>
              <a:off x="4618048" y="1924944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Line 200"/>
            <p:cNvSpPr>
              <a:spLocks noChangeShapeType="1"/>
            </p:cNvSpPr>
            <p:nvPr/>
          </p:nvSpPr>
          <p:spPr bwMode="auto">
            <a:xfrm>
              <a:off x="4618048" y="2001085"/>
              <a:ext cx="429453" cy="0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Rectangle 201"/>
            <p:cNvSpPr>
              <a:spLocks noChangeArrowheads="1"/>
            </p:cNvSpPr>
            <p:nvPr/>
          </p:nvSpPr>
          <p:spPr bwMode="auto">
            <a:xfrm>
              <a:off x="4596642" y="1765413"/>
              <a:ext cx="5351" cy="22600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Rectangle 202"/>
            <p:cNvSpPr>
              <a:spLocks noChangeArrowheads="1"/>
            </p:cNvSpPr>
            <p:nvPr/>
          </p:nvSpPr>
          <p:spPr bwMode="auto">
            <a:xfrm>
              <a:off x="5060880" y="1765413"/>
              <a:ext cx="5351" cy="22600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4" name="Group 197"/>
            <p:cNvGrpSpPr/>
            <p:nvPr/>
          </p:nvGrpSpPr>
          <p:grpSpPr>
            <a:xfrm>
              <a:off x="4224717" y="1631261"/>
              <a:ext cx="135124" cy="67681"/>
              <a:chOff x="5953758" y="2518863"/>
              <a:chExt cx="160338" cy="88903"/>
            </a:xfrm>
          </p:grpSpPr>
          <p:sp>
            <p:nvSpPr>
              <p:cNvPr id="199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0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1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2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203" name="Rectangle 225"/>
            <p:cNvSpPr>
              <a:spLocks noChangeArrowheads="1"/>
            </p:cNvSpPr>
            <p:nvPr/>
          </p:nvSpPr>
          <p:spPr bwMode="auto">
            <a:xfrm>
              <a:off x="3442070" y="3805490"/>
              <a:ext cx="919111" cy="264678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Rectangle 226"/>
            <p:cNvSpPr>
              <a:spLocks noChangeArrowheads="1"/>
            </p:cNvSpPr>
            <p:nvPr/>
          </p:nvSpPr>
          <p:spPr bwMode="auto">
            <a:xfrm>
              <a:off x="3442070" y="3781320"/>
              <a:ext cx="919111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Rectangle 227"/>
            <p:cNvSpPr>
              <a:spLocks noChangeArrowheads="1"/>
            </p:cNvSpPr>
            <p:nvPr/>
          </p:nvSpPr>
          <p:spPr bwMode="auto">
            <a:xfrm>
              <a:off x="3442070" y="4070169"/>
              <a:ext cx="919111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Rectangle 228"/>
            <p:cNvSpPr>
              <a:spLocks noChangeArrowheads="1"/>
            </p:cNvSpPr>
            <p:nvPr/>
          </p:nvSpPr>
          <p:spPr bwMode="auto">
            <a:xfrm>
              <a:off x="3442070" y="3592781"/>
              <a:ext cx="919111" cy="188539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Rectangle 229"/>
            <p:cNvSpPr>
              <a:spLocks noChangeArrowheads="1"/>
            </p:cNvSpPr>
            <p:nvPr/>
          </p:nvSpPr>
          <p:spPr bwMode="auto">
            <a:xfrm>
              <a:off x="3442070" y="3562567"/>
              <a:ext cx="919111" cy="30215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Oval 230"/>
            <p:cNvSpPr>
              <a:spLocks noChangeArrowheads="1"/>
            </p:cNvSpPr>
            <p:nvPr/>
          </p:nvSpPr>
          <p:spPr bwMode="auto">
            <a:xfrm>
              <a:off x="3618666" y="3151650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Oval 231"/>
            <p:cNvSpPr>
              <a:spLocks noChangeArrowheads="1"/>
            </p:cNvSpPr>
            <p:nvPr/>
          </p:nvSpPr>
          <p:spPr bwMode="auto">
            <a:xfrm>
              <a:off x="4100296" y="3151650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Oval 232"/>
            <p:cNvSpPr>
              <a:spLocks noChangeArrowheads="1"/>
            </p:cNvSpPr>
            <p:nvPr/>
          </p:nvSpPr>
          <p:spPr bwMode="auto">
            <a:xfrm>
              <a:off x="4024037" y="3364360"/>
              <a:ext cx="111042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Oval 233"/>
            <p:cNvSpPr>
              <a:spLocks noChangeArrowheads="1"/>
            </p:cNvSpPr>
            <p:nvPr/>
          </p:nvSpPr>
          <p:spPr bwMode="auto">
            <a:xfrm>
              <a:off x="3693586" y="3364360"/>
              <a:ext cx="109704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Oval 234"/>
            <p:cNvSpPr>
              <a:spLocks noChangeArrowheads="1"/>
            </p:cNvSpPr>
            <p:nvPr/>
          </p:nvSpPr>
          <p:spPr bwMode="auto">
            <a:xfrm>
              <a:off x="3689572" y="2340695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Oval 235"/>
            <p:cNvSpPr>
              <a:spLocks noChangeArrowheads="1"/>
            </p:cNvSpPr>
            <p:nvPr/>
          </p:nvSpPr>
          <p:spPr bwMode="auto">
            <a:xfrm>
              <a:off x="4021362" y="2340695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Oval 236"/>
            <p:cNvSpPr>
              <a:spLocks noChangeArrowheads="1"/>
            </p:cNvSpPr>
            <p:nvPr/>
          </p:nvSpPr>
          <p:spPr bwMode="auto">
            <a:xfrm>
              <a:off x="3571841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Oval 237"/>
            <p:cNvSpPr>
              <a:spLocks noChangeArrowheads="1"/>
            </p:cNvSpPr>
            <p:nvPr/>
          </p:nvSpPr>
          <p:spPr bwMode="auto">
            <a:xfrm>
              <a:off x="3571841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Oval 238"/>
            <p:cNvSpPr>
              <a:spLocks noChangeArrowheads="1"/>
            </p:cNvSpPr>
            <p:nvPr/>
          </p:nvSpPr>
          <p:spPr bwMode="auto">
            <a:xfrm>
              <a:off x="3571841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Oval 239"/>
            <p:cNvSpPr>
              <a:spLocks noChangeArrowheads="1"/>
            </p:cNvSpPr>
            <p:nvPr/>
          </p:nvSpPr>
          <p:spPr bwMode="auto">
            <a:xfrm>
              <a:off x="3571841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Oval 240"/>
            <p:cNvSpPr>
              <a:spLocks noChangeArrowheads="1"/>
            </p:cNvSpPr>
            <p:nvPr/>
          </p:nvSpPr>
          <p:spPr bwMode="auto">
            <a:xfrm>
              <a:off x="4193945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Oval 241"/>
            <p:cNvSpPr>
              <a:spLocks noChangeArrowheads="1"/>
            </p:cNvSpPr>
            <p:nvPr/>
          </p:nvSpPr>
          <p:spPr bwMode="auto">
            <a:xfrm>
              <a:off x="4193945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Oval 242"/>
            <p:cNvSpPr>
              <a:spLocks noChangeArrowheads="1"/>
            </p:cNvSpPr>
            <p:nvPr/>
          </p:nvSpPr>
          <p:spPr bwMode="auto">
            <a:xfrm>
              <a:off x="4193945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Oval 243"/>
            <p:cNvSpPr>
              <a:spLocks noChangeArrowheads="1"/>
            </p:cNvSpPr>
            <p:nvPr/>
          </p:nvSpPr>
          <p:spPr bwMode="auto">
            <a:xfrm>
              <a:off x="4193945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Rectangle 262"/>
            <p:cNvSpPr>
              <a:spLocks noChangeArrowheads="1"/>
            </p:cNvSpPr>
            <p:nvPr/>
          </p:nvSpPr>
          <p:spPr bwMode="auto">
            <a:xfrm>
              <a:off x="3442070" y="2251261"/>
              <a:ext cx="919111" cy="131130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Rectangle 279"/>
            <p:cNvSpPr>
              <a:spLocks noChangeArrowheads="1"/>
            </p:cNvSpPr>
            <p:nvPr/>
          </p:nvSpPr>
          <p:spPr bwMode="auto">
            <a:xfrm>
              <a:off x="4596641" y="3815159"/>
              <a:ext cx="465576" cy="230838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Oval 280"/>
            <p:cNvSpPr>
              <a:spLocks noChangeArrowheads="1"/>
            </p:cNvSpPr>
            <p:nvPr/>
          </p:nvSpPr>
          <p:spPr bwMode="auto">
            <a:xfrm>
              <a:off x="4608683" y="3994029"/>
              <a:ext cx="13378" cy="1208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Oval 281"/>
            <p:cNvSpPr>
              <a:spLocks noChangeArrowheads="1"/>
            </p:cNvSpPr>
            <p:nvPr/>
          </p:nvSpPr>
          <p:spPr bwMode="auto">
            <a:xfrm>
              <a:off x="5035460" y="3994029"/>
              <a:ext cx="14717" cy="1208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Oval 282"/>
            <p:cNvSpPr>
              <a:spLocks noChangeArrowheads="1"/>
            </p:cNvSpPr>
            <p:nvPr/>
          </p:nvSpPr>
          <p:spPr bwMode="auto">
            <a:xfrm>
              <a:off x="4608683" y="3852625"/>
              <a:ext cx="13378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Oval 283"/>
            <p:cNvSpPr>
              <a:spLocks noChangeArrowheads="1"/>
            </p:cNvSpPr>
            <p:nvPr/>
          </p:nvSpPr>
          <p:spPr bwMode="auto">
            <a:xfrm>
              <a:off x="5035460" y="3852625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Oval 284"/>
            <p:cNvSpPr>
              <a:spLocks noChangeArrowheads="1"/>
            </p:cNvSpPr>
            <p:nvPr/>
          </p:nvSpPr>
          <p:spPr bwMode="auto">
            <a:xfrm>
              <a:off x="5090313" y="3823619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Oval 285"/>
            <p:cNvSpPr>
              <a:spLocks noChangeArrowheads="1"/>
            </p:cNvSpPr>
            <p:nvPr/>
          </p:nvSpPr>
          <p:spPr bwMode="auto">
            <a:xfrm>
              <a:off x="5090313" y="3974691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Rectangle 286"/>
            <p:cNvSpPr>
              <a:spLocks noChangeArrowheads="1"/>
            </p:cNvSpPr>
            <p:nvPr/>
          </p:nvSpPr>
          <p:spPr bwMode="auto">
            <a:xfrm>
              <a:off x="5502372" y="3815159"/>
              <a:ext cx="465576" cy="230838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Oval 287"/>
            <p:cNvSpPr>
              <a:spLocks noChangeArrowheads="1"/>
            </p:cNvSpPr>
            <p:nvPr/>
          </p:nvSpPr>
          <p:spPr bwMode="auto">
            <a:xfrm>
              <a:off x="5514415" y="3994029"/>
              <a:ext cx="14717" cy="1208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Oval 288"/>
            <p:cNvSpPr>
              <a:spLocks noChangeArrowheads="1"/>
            </p:cNvSpPr>
            <p:nvPr/>
          </p:nvSpPr>
          <p:spPr bwMode="auto">
            <a:xfrm>
              <a:off x="5941192" y="3994029"/>
              <a:ext cx="14717" cy="1208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Oval 289"/>
            <p:cNvSpPr>
              <a:spLocks noChangeArrowheads="1"/>
            </p:cNvSpPr>
            <p:nvPr/>
          </p:nvSpPr>
          <p:spPr bwMode="auto">
            <a:xfrm>
              <a:off x="5514415" y="3852625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Oval 290"/>
            <p:cNvSpPr>
              <a:spLocks noChangeArrowheads="1"/>
            </p:cNvSpPr>
            <p:nvPr/>
          </p:nvSpPr>
          <p:spPr bwMode="auto">
            <a:xfrm>
              <a:off x="5941192" y="3852625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Oval 291"/>
            <p:cNvSpPr>
              <a:spLocks noChangeArrowheads="1"/>
            </p:cNvSpPr>
            <p:nvPr/>
          </p:nvSpPr>
          <p:spPr bwMode="auto">
            <a:xfrm>
              <a:off x="5996044" y="3823619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Oval 292"/>
            <p:cNvSpPr>
              <a:spLocks noChangeArrowheads="1"/>
            </p:cNvSpPr>
            <p:nvPr/>
          </p:nvSpPr>
          <p:spPr bwMode="auto">
            <a:xfrm>
              <a:off x="5996044" y="3974691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Rectangle 293"/>
            <p:cNvSpPr>
              <a:spLocks noChangeArrowheads="1"/>
            </p:cNvSpPr>
            <p:nvPr/>
          </p:nvSpPr>
          <p:spPr bwMode="auto">
            <a:xfrm>
              <a:off x="4361179" y="3805490"/>
              <a:ext cx="920447" cy="264678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Rectangle 294"/>
            <p:cNvSpPr>
              <a:spLocks noChangeArrowheads="1"/>
            </p:cNvSpPr>
            <p:nvPr/>
          </p:nvSpPr>
          <p:spPr bwMode="auto">
            <a:xfrm>
              <a:off x="4361179" y="3781320"/>
              <a:ext cx="920447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Rectangle 295"/>
            <p:cNvSpPr>
              <a:spLocks noChangeArrowheads="1"/>
            </p:cNvSpPr>
            <p:nvPr/>
          </p:nvSpPr>
          <p:spPr bwMode="auto">
            <a:xfrm>
              <a:off x="4361179" y="4070169"/>
              <a:ext cx="920447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Rectangle 296"/>
            <p:cNvSpPr>
              <a:spLocks noChangeArrowheads="1"/>
            </p:cNvSpPr>
            <p:nvPr/>
          </p:nvSpPr>
          <p:spPr bwMode="auto">
            <a:xfrm>
              <a:off x="4361179" y="3592781"/>
              <a:ext cx="920447" cy="188539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4361179" y="3562567"/>
              <a:ext cx="920447" cy="30215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Oval 298"/>
            <p:cNvSpPr>
              <a:spLocks noChangeArrowheads="1"/>
            </p:cNvSpPr>
            <p:nvPr/>
          </p:nvSpPr>
          <p:spPr bwMode="auto">
            <a:xfrm>
              <a:off x="4993986" y="3151650"/>
              <a:ext cx="109704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Oval 299"/>
            <p:cNvSpPr>
              <a:spLocks noChangeArrowheads="1"/>
            </p:cNvSpPr>
            <p:nvPr/>
          </p:nvSpPr>
          <p:spPr bwMode="auto">
            <a:xfrm>
              <a:off x="4512356" y="3151650"/>
              <a:ext cx="109704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Oval 300"/>
            <p:cNvSpPr>
              <a:spLocks noChangeArrowheads="1"/>
            </p:cNvSpPr>
            <p:nvPr/>
          </p:nvSpPr>
          <p:spPr bwMode="auto">
            <a:xfrm>
              <a:off x="4588615" y="3364360"/>
              <a:ext cx="111042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Oval 301"/>
            <p:cNvSpPr>
              <a:spLocks noChangeArrowheads="1"/>
            </p:cNvSpPr>
            <p:nvPr/>
          </p:nvSpPr>
          <p:spPr bwMode="auto">
            <a:xfrm>
              <a:off x="4919066" y="3364360"/>
              <a:ext cx="111042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Oval 302"/>
            <p:cNvSpPr>
              <a:spLocks noChangeArrowheads="1"/>
            </p:cNvSpPr>
            <p:nvPr/>
          </p:nvSpPr>
          <p:spPr bwMode="auto">
            <a:xfrm>
              <a:off x="4921742" y="2340695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Oval 303"/>
            <p:cNvSpPr>
              <a:spLocks noChangeArrowheads="1"/>
            </p:cNvSpPr>
            <p:nvPr/>
          </p:nvSpPr>
          <p:spPr bwMode="auto">
            <a:xfrm>
              <a:off x="4591290" y="2340695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Oval 304"/>
            <p:cNvSpPr>
              <a:spLocks noChangeArrowheads="1"/>
            </p:cNvSpPr>
            <p:nvPr/>
          </p:nvSpPr>
          <p:spPr bwMode="auto">
            <a:xfrm>
              <a:off x="5111717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Oval 305"/>
            <p:cNvSpPr>
              <a:spLocks noChangeArrowheads="1"/>
            </p:cNvSpPr>
            <p:nvPr/>
          </p:nvSpPr>
          <p:spPr bwMode="auto">
            <a:xfrm>
              <a:off x="5111717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Oval 306"/>
            <p:cNvSpPr>
              <a:spLocks noChangeArrowheads="1"/>
            </p:cNvSpPr>
            <p:nvPr/>
          </p:nvSpPr>
          <p:spPr bwMode="auto">
            <a:xfrm>
              <a:off x="5111717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Oval 307"/>
            <p:cNvSpPr>
              <a:spLocks noChangeArrowheads="1"/>
            </p:cNvSpPr>
            <p:nvPr/>
          </p:nvSpPr>
          <p:spPr bwMode="auto">
            <a:xfrm>
              <a:off x="5111717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Oval 308"/>
            <p:cNvSpPr>
              <a:spLocks noChangeArrowheads="1"/>
            </p:cNvSpPr>
            <p:nvPr/>
          </p:nvSpPr>
          <p:spPr bwMode="auto">
            <a:xfrm>
              <a:off x="4489613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Oval 309"/>
            <p:cNvSpPr>
              <a:spLocks noChangeArrowheads="1"/>
            </p:cNvSpPr>
            <p:nvPr/>
          </p:nvSpPr>
          <p:spPr bwMode="auto">
            <a:xfrm>
              <a:off x="4489613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Oval 310"/>
            <p:cNvSpPr>
              <a:spLocks noChangeArrowheads="1"/>
            </p:cNvSpPr>
            <p:nvPr/>
          </p:nvSpPr>
          <p:spPr bwMode="auto">
            <a:xfrm>
              <a:off x="4489613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Oval 311"/>
            <p:cNvSpPr>
              <a:spLocks noChangeArrowheads="1"/>
            </p:cNvSpPr>
            <p:nvPr/>
          </p:nvSpPr>
          <p:spPr bwMode="auto">
            <a:xfrm>
              <a:off x="4489613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Rectangle 330"/>
            <p:cNvSpPr>
              <a:spLocks noChangeArrowheads="1"/>
            </p:cNvSpPr>
            <p:nvPr/>
          </p:nvSpPr>
          <p:spPr bwMode="auto">
            <a:xfrm>
              <a:off x="4361179" y="2251261"/>
              <a:ext cx="920447" cy="131130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Rectangle 331"/>
            <p:cNvSpPr>
              <a:spLocks noChangeArrowheads="1"/>
            </p:cNvSpPr>
            <p:nvPr/>
          </p:nvSpPr>
          <p:spPr bwMode="auto">
            <a:xfrm>
              <a:off x="5281626" y="3805490"/>
              <a:ext cx="919111" cy="264678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Rectangle 332"/>
            <p:cNvSpPr>
              <a:spLocks noChangeArrowheads="1"/>
            </p:cNvSpPr>
            <p:nvPr/>
          </p:nvSpPr>
          <p:spPr bwMode="auto">
            <a:xfrm>
              <a:off x="5281626" y="3781320"/>
              <a:ext cx="919111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9" name="Rectangle 333"/>
            <p:cNvSpPr>
              <a:spLocks noChangeArrowheads="1"/>
            </p:cNvSpPr>
            <p:nvPr/>
          </p:nvSpPr>
          <p:spPr bwMode="auto">
            <a:xfrm>
              <a:off x="5281626" y="4070169"/>
              <a:ext cx="919111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Rectangle 334"/>
            <p:cNvSpPr>
              <a:spLocks noChangeArrowheads="1"/>
            </p:cNvSpPr>
            <p:nvPr/>
          </p:nvSpPr>
          <p:spPr bwMode="auto">
            <a:xfrm>
              <a:off x="5281626" y="3592781"/>
              <a:ext cx="919111" cy="188539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Rectangle 335"/>
            <p:cNvSpPr>
              <a:spLocks noChangeArrowheads="1"/>
            </p:cNvSpPr>
            <p:nvPr/>
          </p:nvSpPr>
          <p:spPr bwMode="auto">
            <a:xfrm>
              <a:off x="5281626" y="3562567"/>
              <a:ext cx="919111" cy="30215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Oval 336"/>
            <p:cNvSpPr>
              <a:spLocks noChangeArrowheads="1"/>
            </p:cNvSpPr>
            <p:nvPr/>
          </p:nvSpPr>
          <p:spPr bwMode="auto">
            <a:xfrm>
              <a:off x="5458223" y="3151650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Oval 337"/>
            <p:cNvSpPr>
              <a:spLocks noChangeArrowheads="1"/>
            </p:cNvSpPr>
            <p:nvPr/>
          </p:nvSpPr>
          <p:spPr bwMode="auto">
            <a:xfrm>
              <a:off x="5939852" y="3151650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Oval 338"/>
            <p:cNvSpPr>
              <a:spLocks noChangeArrowheads="1"/>
            </p:cNvSpPr>
            <p:nvPr/>
          </p:nvSpPr>
          <p:spPr bwMode="auto">
            <a:xfrm>
              <a:off x="5863595" y="3364360"/>
              <a:ext cx="109704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Oval 339"/>
            <p:cNvSpPr>
              <a:spLocks noChangeArrowheads="1"/>
            </p:cNvSpPr>
            <p:nvPr/>
          </p:nvSpPr>
          <p:spPr bwMode="auto">
            <a:xfrm>
              <a:off x="5533143" y="3364360"/>
              <a:ext cx="109704" cy="101521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Oval 341"/>
            <p:cNvSpPr>
              <a:spLocks noChangeArrowheads="1"/>
            </p:cNvSpPr>
            <p:nvPr/>
          </p:nvSpPr>
          <p:spPr bwMode="auto">
            <a:xfrm>
              <a:off x="5530468" y="2340695"/>
              <a:ext cx="109704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Oval 342"/>
            <p:cNvSpPr>
              <a:spLocks noChangeArrowheads="1"/>
            </p:cNvSpPr>
            <p:nvPr/>
          </p:nvSpPr>
          <p:spPr bwMode="auto">
            <a:xfrm>
              <a:off x="5860919" y="2340695"/>
              <a:ext cx="111042" cy="102729"/>
            </a:xfrm>
            <a:prstGeom prst="ellipse">
              <a:avLst/>
            </a:prstGeom>
            <a:noFill/>
            <a:ln w="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Oval 343"/>
            <p:cNvSpPr>
              <a:spLocks noChangeArrowheads="1"/>
            </p:cNvSpPr>
            <p:nvPr/>
          </p:nvSpPr>
          <p:spPr bwMode="auto">
            <a:xfrm>
              <a:off x="5411398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Oval 344"/>
            <p:cNvSpPr>
              <a:spLocks noChangeArrowheads="1"/>
            </p:cNvSpPr>
            <p:nvPr/>
          </p:nvSpPr>
          <p:spPr bwMode="auto">
            <a:xfrm>
              <a:off x="5411398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Oval 345"/>
            <p:cNvSpPr>
              <a:spLocks noChangeArrowheads="1"/>
            </p:cNvSpPr>
            <p:nvPr/>
          </p:nvSpPr>
          <p:spPr bwMode="auto">
            <a:xfrm>
              <a:off x="5411398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Oval 346"/>
            <p:cNvSpPr>
              <a:spLocks noChangeArrowheads="1"/>
            </p:cNvSpPr>
            <p:nvPr/>
          </p:nvSpPr>
          <p:spPr bwMode="auto">
            <a:xfrm>
              <a:off x="5411398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Oval 347"/>
            <p:cNvSpPr>
              <a:spLocks noChangeArrowheads="1"/>
            </p:cNvSpPr>
            <p:nvPr/>
          </p:nvSpPr>
          <p:spPr bwMode="auto">
            <a:xfrm>
              <a:off x="6033503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Oval 348"/>
            <p:cNvSpPr>
              <a:spLocks noChangeArrowheads="1"/>
            </p:cNvSpPr>
            <p:nvPr/>
          </p:nvSpPr>
          <p:spPr bwMode="auto">
            <a:xfrm>
              <a:off x="6033503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Oval 349"/>
            <p:cNvSpPr>
              <a:spLocks noChangeArrowheads="1"/>
            </p:cNvSpPr>
            <p:nvPr/>
          </p:nvSpPr>
          <p:spPr bwMode="auto">
            <a:xfrm>
              <a:off x="6033503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Oval 350"/>
            <p:cNvSpPr>
              <a:spLocks noChangeArrowheads="1"/>
            </p:cNvSpPr>
            <p:nvPr/>
          </p:nvSpPr>
          <p:spPr bwMode="auto">
            <a:xfrm>
              <a:off x="6033503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Rectangle 369"/>
            <p:cNvSpPr>
              <a:spLocks noChangeArrowheads="1"/>
            </p:cNvSpPr>
            <p:nvPr/>
          </p:nvSpPr>
          <p:spPr bwMode="auto">
            <a:xfrm>
              <a:off x="5281626" y="2251260"/>
              <a:ext cx="919111" cy="131130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Rectangle 370"/>
            <p:cNvSpPr>
              <a:spLocks noChangeArrowheads="1"/>
            </p:cNvSpPr>
            <p:nvPr/>
          </p:nvSpPr>
          <p:spPr bwMode="auto">
            <a:xfrm>
              <a:off x="6200737" y="3805490"/>
              <a:ext cx="920447" cy="264678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Rectangle 371"/>
            <p:cNvSpPr>
              <a:spLocks noChangeArrowheads="1"/>
            </p:cNvSpPr>
            <p:nvPr/>
          </p:nvSpPr>
          <p:spPr bwMode="auto">
            <a:xfrm>
              <a:off x="6200737" y="3781320"/>
              <a:ext cx="920447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Rectangle 372"/>
            <p:cNvSpPr>
              <a:spLocks noChangeArrowheads="1"/>
            </p:cNvSpPr>
            <p:nvPr/>
          </p:nvSpPr>
          <p:spPr bwMode="auto">
            <a:xfrm>
              <a:off x="6200737" y="4070169"/>
              <a:ext cx="920447" cy="24172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Rectangle 373"/>
            <p:cNvSpPr>
              <a:spLocks noChangeArrowheads="1"/>
            </p:cNvSpPr>
            <p:nvPr/>
          </p:nvSpPr>
          <p:spPr bwMode="auto">
            <a:xfrm>
              <a:off x="6200737" y="3592781"/>
              <a:ext cx="920447" cy="188539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Rectangle 374"/>
            <p:cNvSpPr>
              <a:spLocks noChangeArrowheads="1"/>
            </p:cNvSpPr>
            <p:nvPr/>
          </p:nvSpPr>
          <p:spPr bwMode="auto">
            <a:xfrm>
              <a:off x="6200737" y="3562566"/>
              <a:ext cx="920447" cy="30215"/>
            </a:xfrm>
            <a:prstGeom prst="rect">
              <a:avLst/>
            </a:prstGeom>
            <a:noFill/>
            <a:ln w="2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Oval 375"/>
            <p:cNvSpPr>
              <a:spLocks noChangeArrowheads="1"/>
            </p:cNvSpPr>
            <p:nvPr/>
          </p:nvSpPr>
          <p:spPr bwMode="auto">
            <a:xfrm>
              <a:off x="6951276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Oval 376"/>
            <p:cNvSpPr>
              <a:spLocks noChangeArrowheads="1"/>
            </p:cNvSpPr>
            <p:nvPr/>
          </p:nvSpPr>
          <p:spPr bwMode="auto">
            <a:xfrm>
              <a:off x="6951276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Oval 377"/>
            <p:cNvSpPr>
              <a:spLocks noChangeArrowheads="1"/>
            </p:cNvSpPr>
            <p:nvPr/>
          </p:nvSpPr>
          <p:spPr bwMode="auto">
            <a:xfrm>
              <a:off x="6951276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Oval 378"/>
            <p:cNvSpPr>
              <a:spLocks noChangeArrowheads="1"/>
            </p:cNvSpPr>
            <p:nvPr/>
          </p:nvSpPr>
          <p:spPr bwMode="auto">
            <a:xfrm>
              <a:off x="6951276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Oval 379"/>
            <p:cNvSpPr>
              <a:spLocks noChangeArrowheads="1"/>
            </p:cNvSpPr>
            <p:nvPr/>
          </p:nvSpPr>
          <p:spPr bwMode="auto">
            <a:xfrm>
              <a:off x="6329170" y="3569818"/>
              <a:ext cx="38798" cy="157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Oval 380"/>
            <p:cNvSpPr>
              <a:spLocks noChangeArrowheads="1"/>
            </p:cNvSpPr>
            <p:nvPr/>
          </p:nvSpPr>
          <p:spPr bwMode="auto">
            <a:xfrm>
              <a:off x="6329170" y="3670129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8" name="Oval 381"/>
            <p:cNvSpPr>
              <a:spLocks noChangeArrowheads="1"/>
            </p:cNvSpPr>
            <p:nvPr/>
          </p:nvSpPr>
          <p:spPr bwMode="auto">
            <a:xfrm>
              <a:off x="6329170" y="3786153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Oval 382"/>
            <p:cNvSpPr>
              <a:spLocks noChangeArrowheads="1"/>
            </p:cNvSpPr>
            <p:nvPr/>
          </p:nvSpPr>
          <p:spPr bwMode="auto">
            <a:xfrm>
              <a:off x="6329170" y="4039954"/>
              <a:ext cx="38798" cy="1450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Rectangle 401"/>
            <p:cNvSpPr>
              <a:spLocks noChangeArrowheads="1"/>
            </p:cNvSpPr>
            <p:nvPr/>
          </p:nvSpPr>
          <p:spPr bwMode="auto">
            <a:xfrm>
              <a:off x="6200737" y="2251260"/>
              <a:ext cx="920447" cy="131130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Oval 406"/>
            <p:cNvSpPr>
              <a:spLocks noChangeArrowheads="1"/>
            </p:cNvSpPr>
            <p:nvPr/>
          </p:nvSpPr>
          <p:spPr bwMode="auto">
            <a:xfrm>
              <a:off x="6936559" y="3823619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Oval 407"/>
            <p:cNvSpPr>
              <a:spLocks noChangeArrowheads="1"/>
            </p:cNvSpPr>
            <p:nvPr/>
          </p:nvSpPr>
          <p:spPr bwMode="auto">
            <a:xfrm>
              <a:off x="6936559" y="3974691"/>
              <a:ext cx="14717" cy="1329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408"/>
            <p:cNvSpPr>
              <a:spLocks/>
            </p:cNvSpPr>
            <p:nvPr/>
          </p:nvSpPr>
          <p:spPr bwMode="auto">
            <a:xfrm>
              <a:off x="6190033" y="2245217"/>
              <a:ext cx="22744" cy="1302846"/>
            </a:xfrm>
            <a:custGeom>
              <a:avLst/>
              <a:gdLst>
                <a:gd name="T0" fmla="*/ 120 w 120"/>
                <a:gd name="T1" fmla="*/ 60 h 7607"/>
                <a:gd name="T2" fmla="*/ 120 w 120"/>
                <a:gd name="T3" fmla="*/ 7547 h 7607"/>
                <a:gd name="T4" fmla="*/ 60 w 120"/>
                <a:gd name="T5" fmla="*/ 7607 h 7607"/>
                <a:gd name="T6" fmla="*/ 60 w 120"/>
                <a:gd name="T7" fmla="*/ 7607 h 7607"/>
                <a:gd name="T8" fmla="*/ 0 w 120"/>
                <a:gd name="T9" fmla="*/ 7547 h 7607"/>
                <a:gd name="T10" fmla="*/ 0 w 120"/>
                <a:gd name="T11" fmla="*/ 60 h 7607"/>
                <a:gd name="T12" fmla="*/ 60 w 120"/>
                <a:gd name="T13" fmla="*/ 0 h 7607"/>
                <a:gd name="T14" fmla="*/ 60 w 120"/>
                <a:gd name="T15" fmla="*/ 0 h 7607"/>
                <a:gd name="T16" fmla="*/ 120 w 120"/>
                <a:gd name="T17" fmla="*/ 60 h 7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7607">
                  <a:moveTo>
                    <a:pt x="120" y="60"/>
                  </a:moveTo>
                  <a:lnTo>
                    <a:pt x="120" y="7547"/>
                  </a:lnTo>
                  <a:cubicBezTo>
                    <a:pt x="120" y="7580"/>
                    <a:pt x="93" y="7607"/>
                    <a:pt x="60" y="7607"/>
                  </a:cubicBezTo>
                  <a:lnTo>
                    <a:pt x="60" y="7607"/>
                  </a:lnTo>
                  <a:cubicBezTo>
                    <a:pt x="27" y="7607"/>
                    <a:pt x="0" y="7580"/>
                    <a:pt x="0" y="7547"/>
                  </a:cubicBezTo>
                  <a:lnTo>
                    <a:pt x="0" y="60"/>
                  </a:lnTo>
                  <a:cubicBezTo>
                    <a:pt x="0" y="27"/>
                    <a:pt x="27" y="0"/>
                    <a:pt x="60" y="0"/>
                  </a:cubicBezTo>
                  <a:lnTo>
                    <a:pt x="60" y="0"/>
                  </a:lnTo>
                  <a:cubicBezTo>
                    <a:pt x="93" y="0"/>
                    <a:pt x="120" y="27"/>
                    <a:pt x="120" y="6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409"/>
            <p:cNvSpPr>
              <a:spLocks/>
            </p:cNvSpPr>
            <p:nvPr/>
          </p:nvSpPr>
          <p:spPr bwMode="auto">
            <a:xfrm>
              <a:off x="5268247" y="2245217"/>
              <a:ext cx="22744" cy="1302846"/>
            </a:xfrm>
            <a:custGeom>
              <a:avLst/>
              <a:gdLst>
                <a:gd name="T0" fmla="*/ 120 w 120"/>
                <a:gd name="T1" fmla="*/ 60 h 7607"/>
                <a:gd name="T2" fmla="*/ 120 w 120"/>
                <a:gd name="T3" fmla="*/ 7547 h 7607"/>
                <a:gd name="T4" fmla="*/ 60 w 120"/>
                <a:gd name="T5" fmla="*/ 7607 h 7607"/>
                <a:gd name="T6" fmla="*/ 60 w 120"/>
                <a:gd name="T7" fmla="*/ 7607 h 7607"/>
                <a:gd name="T8" fmla="*/ 0 w 120"/>
                <a:gd name="T9" fmla="*/ 7547 h 7607"/>
                <a:gd name="T10" fmla="*/ 0 w 120"/>
                <a:gd name="T11" fmla="*/ 60 h 7607"/>
                <a:gd name="T12" fmla="*/ 60 w 120"/>
                <a:gd name="T13" fmla="*/ 0 h 7607"/>
                <a:gd name="T14" fmla="*/ 60 w 120"/>
                <a:gd name="T15" fmla="*/ 0 h 7607"/>
                <a:gd name="T16" fmla="*/ 120 w 120"/>
                <a:gd name="T17" fmla="*/ 60 h 7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7607">
                  <a:moveTo>
                    <a:pt x="120" y="60"/>
                  </a:moveTo>
                  <a:lnTo>
                    <a:pt x="120" y="7547"/>
                  </a:lnTo>
                  <a:cubicBezTo>
                    <a:pt x="120" y="7580"/>
                    <a:pt x="93" y="7607"/>
                    <a:pt x="60" y="7607"/>
                  </a:cubicBezTo>
                  <a:lnTo>
                    <a:pt x="60" y="7607"/>
                  </a:lnTo>
                  <a:cubicBezTo>
                    <a:pt x="27" y="7607"/>
                    <a:pt x="0" y="7580"/>
                    <a:pt x="0" y="7547"/>
                  </a:cubicBezTo>
                  <a:lnTo>
                    <a:pt x="0" y="60"/>
                  </a:lnTo>
                  <a:cubicBezTo>
                    <a:pt x="0" y="27"/>
                    <a:pt x="27" y="0"/>
                    <a:pt x="60" y="0"/>
                  </a:cubicBezTo>
                  <a:lnTo>
                    <a:pt x="60" y="0"/>
                  </a:lnTo>
                  <a:cubicBezTo>
                    <a:pt x="93" y="0"/>
                    <a:pt x="120" y="27"/>
                    <a:pt x="120" y="6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410"/>
            <p:cNvSpPr>
              <a:spLocks/>
            </p:cNvSpPr>
            <p:nvPr/>
          </p:nvSpPr>
          <p:spPr bwMode="auto">
            <a:xfrm>
              <a:off x="4349137" y="2245217"/>
              <a:ext cx="22744" cy="1302846"/>
            </a:xfrm>
            <a:custGeom>
              <a:avLst/>
              <a:gdLst>
                <a:gd name="T0" fmla="*/ 120 w 120"/>
                <a:gd name="T1" fmla="*/ 60 h 7607"/>
                <a:gd name="T2" fmla="*/ 120 w 120"/>
                <a:gd name="T3" fmla="*/ 7547 h 7607"/>
                <a:gd name="T4" fmla="*/ 60 w 120"/>
                <a:gd name="T5" fmla="*/ 7607 h 7607"/>
                <a:gd name="T6" fmla="*/ 60 w 120"/>
                <a:gd name="T7" fmla="*/ 7607 h 7607"/>
                <a:gd name="T8" fmla="*/ 0 w 120"/>
                <a:gd name="T9" fmla="*/ 7547 h 7607"/>
                <a:gd name="T10" fmla="*/ 0 w 120"/>
                <a:gd name="T11" fmla="*/ 60 h 7607"/>
                <a:gd name="T12" fmla="*/ 60 w 120"/>
                <a:gd name="T13" fmla="*/ 0 h 7607"/>
                <a:gd name="T14" fmla="*/ 60 w 120"/>
                <a:gd name="T15" fmla="*/ 0 h 7607"/>
                <a:gd name="T16" fmla="*/ 120 w 120"/>
                <a:gd name="T17" fmla="*/ 60 h 7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7607">
                  <a:moveTo>
                    <a:pt x="120" y="60"/>
                  </a:moveTo>
                  <a:lnTo>
                    <a:pt x="120" y="7547"/>
                  </a:lnTo>
                  <a:cubicBezTo>
                    <a:pt x="120" y="7580"/>
                    <a:pt x="93" y="7607"/>
                    <a:pt x="60" y="7607"/>
                  </a:cubicBezTo>
                  <a:lnTo>
                    <a:pt x="60" y="7607"/>
                  </a:lnTo>
                  <a:cubicBezTo>
                    <a:pt x="27" y="7607"/>
                    <a:pt x="0" y="7580"/>
                    <a:pt x="0" y="7547"/>
                  </a:cubicBezTo>
                  <a:lnTo>
                    <a:pt x="0" y="60"/>
                  </a:lnTo>
                  <a:cubicBezTo>
                    <a:pt x="0" y="27"/>
                    <a:pt x="27" y="0"/>
                    <a:pt x="60" y="0"/>
                  </a:cubicBezTo>
                  <a:lnTo>
                    <a:pt x="60" y="0"/>
                  </a:lnTo>
                  <a:cubicBezTo>
                    <a:pt x="93" y="0"/>
                    <a:pt x="120" y="27"/>
                    <a:pt x="120" y="6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6" name="Rectangle 411"/>
            <p:cNvSpPr>
              <a:spLocks noChangeArrowheads="1"/>
            </p:cNvSpPr>
            <p:nvPr/>
          </p:nvSpPr>
          <p:spPr bwMode="auto">
            <a:xfrm>
              <a:off x="3277512" y="3944476"/>
              <a:ext cx="148502" cy="11239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Oval 412"/>
            <p:cNvSpPr>
              <a:spLocks noChangeArrowheads="1"/>
            </p:cNvSpPr>
            <p:nvPr/>
          </p:nvSpPr>
          <p:spPr bwMode="auto">
            <a:xfrm>
              <a:off x="3292230" y="3954145"/>
              <a:ext cx="108367" cy="9668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Oval 413"/>
            <p:cNvSpPr>
              <a:spLocks noChangeArrowheads="1"/>
            </p:cNvSpPr>
            <p:nvPr/>
          </p:nvSpPr>
          <p:spPr bwMode="auto">
            <a:xfrm>
              <a:off x="3305607" y="3965022"/>
              <a:ext cx="81610" cy="73723"/>
            </a:xfrm>
            <a:prstGeom prst="ellipse">
              <a:avLst/>
            </a:pr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414"/>
            <p:cNvSpPr>
              <a:spLocks/>
            </p:cNvSpPr>
            <p:nvPr/>
          </p:nvSpPr>
          <p:spPr bwMode="auto">
            <a:xfrm>
              <a:off x="3298919" y="4156581"/>
              <a:ext cx="105691" cy="101521"/>
            </a:xfrm>
            <a:custGeom>
              <a:avLst/>
              <a:gdLst>
                <a:gd name="T0" fmla="*/ 419 w 559"/>
                <a:gd name="T1" fmla="*/ 0 h 593"/>
                <a:gd name="T2" fmla="*/ 113 w 559"/>
                <a:gd name="T3" fmla="*/ 9 h 593"/>
                <a:gd name="T4" fmla="*/ 0 w 559"/>
                <a:gd name="T5" fmla="*/ 211 h 593"/>
                <a:gd name="T6" fmla="*/ 0 w 559"/>
                <a:gd name="T7" fmla="*/ 391 h 593"/>
                <a:gd name="T8" fmla="*/ 189 w 559"/>
                <a:gd name="T9" fmla="*/ 593 h 593"/>
                <a:gd name="T10" fmla="*/ 446 w 559"/>
                <a:gd name="T11" fmla="*/ 593 h 593"/>
                <a:gd name="T12" fmla="*/ 535 w 559"/>
                <a:gd name="T13" fmla="*/ 297 h 593"/>
                <a:gd name="T14" fmla="*/ 419 w 559"/>
                <a:gd name="T15" fmla="*/ 0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" h="593">
                  <a:moveTo>
                    <a:pt x="419" y="0"/>
                  </a:moveTo>
                  <a:cubicBezTo>
                    <a:pt x="317" y="3"/>
                    <a:pt x="215" y="6"/>
                    <a:pt x="113" y="9"/>
                  </a:cubicBezTo>
                  <a:cubicBezTo>
                    <a:pt x="128" y="100"/>
                    <a:pt x="93" y="168"/>
                    <a:pt x="0" y="211"/>
                  </a:cubicBezTo>
                  <a:cubicBezTo>
                    <a:pt x="0" y="271"/>
                    <a:pt x="0" y="331"/>
                    <a:pt x="0" y="391"/>
                  </a:cubicBezTo>
                  <a:cubicBezTo>
                    <a:pt x="28" y="469"/>
                    <a:pt x="78" y="540"/>
                    <a:pt x="189" y="593"/>
                  </a:cubicBezTo>
                  <a:cubicBezTo>
                    <a:pt x="275" y="593"/>
                    <a:pt x="360" y="593"/>
                    <a:pt x="446" y="593"/>
                  </a:cubicBezTo>
                  <a:cubicBezTo>
                    <a:pt x="518" y="531"/>
                    <a:pt x="559" y="443"/>
                    <a:pt x="535" y="297"/>
                  </a:cubicBezTo>
                  <a:cubicBezTo>
                    <a:pt x="541" y="179"/>
                    <a:pt x="497" y="82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0" name="Freeform 415"/>
            <p:cNvSpPr>
              <a:spLocks/>
            </p:cNvSpPr>
            <p:nvPr/>
          </p:nvSpPr>
          <p:spPr bwMode="auto">
            <a:xfrm>
              <a:off x="3252094" y="4157790"/>
              <a:ext cx="82947" cy="100312"/>
            </a:xfrm>
            <a:custGeom>
              <a:avLst/>
              <a:gdLst>
                <a:gd name="T0" fmla="*/ 442 w 442"/>
                <a:gd name="T1" fmla="*/ 584 h 584"/>
                <a:gd name="T2" fmla="*/ 189 w 442"/>
                <a:gd name="T3" fmla="*/ 584 h 584"/>
                <a:gd name="T4" fmla="*/ 0 w 442"/>
                <a:gd name="T5" fmla="*/ 382 h 584"/>
                <a:gd name="T6" fmla="*/ 0 w 442"/>
                <a:gd name="T7" fmla="*/ 202 h 584"/>
                <a:gd name="T8" fmla="*/ 113 w 442"/>
                <a:gd name="T9" fmla="*/ 0 h 584"/>
                <a:gd name="T10" fmla="*/ 363 w 442"/>
                <a:gd name="T11" fmla="*/ 0 h 584"/>
                <a:gd name="T12" fmla="*/ 250 w 442"/>
                <a:gd name="T13" fmla="*/ 202 h 584"/>
                <a:gd name="T14" fmla="*/ 250 w 442"/>
                <a:gd name="T15" fmla="*/ 382 h 584"/>
                <a:gd name="T16" fmla="*/ 442 w 442"/>
                <a:gd name="T17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2" h="584">
                  <a:moveTo>
                    <a:pt x="442" y="584"/>
                  </a:moveTo>
                  <a:cubicBezTo>
                    <a:pt x="360" y="584"/>
                    <a:pt x="275" y="584"/>
                    <a:pt x="189" y="584"/>
                  </a:cubicBezTo>
                  <a:cubicBezTo>
                    <a:pt x="78" y="531"/>
                    <a:pt x="28" y="460"/>
                    <a:pt x="0" y="382"/>
                  </a:cubicBezTo>
                  <a:cubicBezTo>
                    <a:pt x="0" y="322"/>
                    <a:pt x="0" y="262"/>
                    <a:pt x="0" y="202"/>
                  </a:cubicBezTo>
                  <a:cubicBezTo>
                    <a:pt x="93" y="159"/>
                    <a:pt x="128" y="91"/>
                    <a:pt x="113" y="0"/>
                  </a:cubicBezTo>
                  <a:lnTo>
                    <a:pt x="363" y="0"/>
                  </a:lnTo>
                  <a:cubicBezTo>
                    <a:pt x="378" y="91"/>
                    <a:pt x="343" y="159"/>
                    <a:pt x="250" y="202"/>
                  </a:cubicBezTo>
                  <a:cubicBezTo>
                    <a:pt x="250" y="262"/>
                    <a:pt x="250" y="322"/>
                    <a:pt x="250" y="382"/>
                  </a:cubicBezTo>
                  <a:cubicBezTo>
                    <a:pt x="278" y="460"/>
                    <a:pt x="328" y="531"/>
                    <a:pt x="442" y="58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Oval 416"/>
            <p:cNvSpPr>
              <a:spLocks noChangeArrowheads="1"/>
            </p:cNvSpPr>
            <p:nvPr/>
          </p:nvSpPr>
          <p:spPr bwMode="auto">
            <a:xfrm>
              <a:off x="3335040" y="4188004"/>
              <a:ext cx="29432" cy="398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Rectangle 417"/>
            <p:cNvSpPr>
              <a:spLocks noChangeArrowheads="1"/>
            </p:cNvSpPr>
            <p:nvPr/>
          </p:nvSpPr>
          <p:spPr bwMode="auto">
            <a:xfrm>
              <a:off x="3313635" y="4056873"/>
              <a:ext cx="28096" cy="5801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3" name="Freeform 418"/>
            <p:cNvSpPr>
              <a:spLocks/>
            </p:cNvSpPr>
            <p:nvPr/>
          </p:nvSpPr>
          <p:spPr bwMode="auto">
            <a:xfrm>
              <a:off x="3237378" y="4114281"/>
              <a:ext cx="180611" cy="42300"/>
            </a:xfrm>
            <a:custGeom>
              <a:avLst/>
              <a:gdLst>
                <a:gd name="T0" fmla="*/ 0 w 953"/>
                <a:gd name="T1" fmla="*/ 0 h 247"/>
                <a:gd name="T2" fmla="*/ 953 w 953"/>
                <a:gd name="T3" fmla="*/ 0 h 247"/>
                <a:gd name="T4" fmla="*/ 953 w 953"/>
                <a:gd name="T5" fmla="*/ 47 h 247"/>
                <a:gd name="T6" fmla="*/ 753 w 953"/>
                <a:gd name="T7" fmla="*/ 247 h 247"/>
                <a:gd name="T8" fmla="*/ 200 w 953"/>
                <a:gd name="T9" fmla="*/ 247 h 247"/>
                <a:gd name="T10" fmla="*/ 0 w 953"/>
                <a:gd name="T11" fmla="*/ 47 h 247"/>
                <a:gd name="T12" fmla="*/ 0 w 953"/>
                <a:gd name="T13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3" h="247">
                  <a:moveTo>
                    <a:pt x="0" y="0"/>
                  </a:moveTo>
                  <a:lnTo>
                    <a:pt x="953" y="0"/>
                  </a:lnTo>
                  <a:lnTo>
                    <a:pt x="953" y="47"/>
                  </a:lnTo>
                  <a:cubicBezTo>
                    <a:pt x="953" y="157"/>
                    <a:pt x="863" y="247"/>
                    <a:pt x="753" y="247"/>
                  </a:cubicBezTo>
                  <a:lnTo>
                    <a:pt x="200" y="247"/>
                  </a:lnTo>
                  <a:cubicBezTo>
                    <a:pt x="90" y="247"/>
                    <a:pt x="0" y="157"/>
                    <a:pt x="0" y="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4" name="Rectangle 419"/>
            <p:cNvSpPr>
              <a:spLocks noChangeArrowheads="1"/>
            </p:cNvSpPr>
            <p:nvPr/>
          </p:nvSpPr>
          <p:spPr bwMode="auto">
            <a:xfrm>
              <a:off x="6517809" y="4110052"/>
              <a:ext cx="305032" cy="18128"/>
            </a:xfrm>
            <a:prstGeom prst="rect">
              <a:avLst/>
            </a:prstGeom>
            <a:solidFill>
              <a:schemeClr val="tx1"/>
            </a:solidFill>
            <a:ln w="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5" name="Rectangle 420"/>
            <p:cNvSpPr>
              <a:spLocks noChangeArrowheads="1"/>
            </p:cNvSpPr>
            <p:nvPr/>
          </p:nvSpPr>
          <p:spPr bwMode="auto">
            <a:xfrm>
              <a:off x="6528511" y="4128180"/>
              <a:ext cx="50838" cy="1571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6" name="Rectangle 421"/>
            <p:cNvSpPr>
              <a:spLocks noChangeArrowheads="1"/>
            </p:cNvSpPr>
            <p:nvPr/>
          </p:nvSpPr>
          <p:spPr bwMode="auto">
            <a:xfrm>
              <a:off x="6759961" y="4128180"/>
              <a:ext cx="50838" cy="1571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7" name="Rectangle 422"/>
            <p:cNvSpPr>
              <a:spLocks noChangeArrowheads="1"/>
            </p:cNvSpPr>
            <p:nvPr/>
          </p:nvSpPr>
          <p:spPr bwMode="auto">
            <a:xfrm>
              <a:off x="6579351" y="4128180"/>
              <a:ext cx="180611" cy="846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2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8" name="Rectangle 423"/>
            <p:cNvSpPr>
              <a:spLocks noChangeArrowheads="1"/>
            </p:cNvSpPr>
            <p:nvPr/>
          </p:nvSpPr>
          <p:spPr bwMode="auto">
            <a:xfrm>
              <a:off x="6644905" y="4128180"/>
              <a:ext cx="50838" cy="20546"/>
            </a:xfrm>
            <a:prstGeom prst="rect">
              <a:avLst/>
            </a:prstGeom>
            <a:solidFill>
              <a:schemeClr val="tx1"/>
            </a:solidFill>
            <a:ln w="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5" name="Group 308"/>
            <p:cNvGrpSpPr/>
            <p:nvPr/>
          </p:nvGrpSpPr>
          <p:grpSpPr>
            <a:xfrm>
              <a:off x="3451433" y="2263346"/>
              <a:ext cx="896366" cy="1276258"/>
              <a:chOff x="5036180" y="3349148"/>
              <a:chExt cx="1063628" cy="1676446"/>
            </a:xfrm>
          </p:grpSpPr>
          <p:sp>
            <p:nvSpPr>
              <p:cNvPr id="310" name="Freeform 244"/>
              <p:cNvSpPr>
                <a:spLocks/>
              </p:cNvSpPr>
              <p:nvPr/>
            </p:nvSpPr>
            <p:spPr bwMode="auto">
              <a:xfrm>
                <a:off x="5045705" y="3471389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1" name="Freeform 245"/>
              <p:cNvSpPr>
                <a:spLocks/>
              </p:cNvSpPr>
              <p:nvPr/>
            </p:nvSpPr>
            <p:spPr bwMode="auto">
              <a:xfrm>
                <a:off x="5045705" y="3349148"/>
                <a:ext cx="1050928" cy="15875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2" name="Freeform 246"/>
              <p:cNvSpPr>
                <a:spLocks/>
              </p:cNvSpPr>
              <p:nvPr/>
            </p:nvSpPr>
            <p:spPr bwMode="auto">
              <a:xfrm>
                <a:off x="5045705" y="3649194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3" name="Freeform 247"/>
              <p:cNvSpPr>
                <a:spLocks/>
              </p:cNvSpPr>
              <p:nvPr/>
            </p:nvSpPr>
            <p:spPr bwMode="auto">
              <a:xfrm>
                <a:off x="5036180" y="3828586"/>
                <a:ext cx="1050928" cy="15875"/>
              </a:xfrm>
              <a:custGeom>
                <a:avLst/>
                <a:gdLst>
                  <a:gd name="T0" fmla="*/ 37 w 4673"/>
                  <a:gd name="T1" fmla="*/ 0 h 75"/>
                  <a:gd name="T2" fmla="*/ 4636 w 4673"/>
                  <a:gd name="T3" fmla="*/ 0 h 75"/>
                  <a:gd name="T4" fmla="*/ 4673 w 4673"/>
                  <a:gd name="T5" fmla="*/ 38 h 75"/>
                  <a:gd name="T6" fmla="*/ 4673 w 4673"/>
                  <a:gd name="T7" fmla="*/ 38 h 75"/>
                  <a:gd name="T8" fmla="*/ 4636 w 4673"/>
                  <a:gd name="T9" fmla="*/ 75 h 75"/>
                  <a:gd name="T10" fmla="*/ 37 w 4673"/>
                  <a:gd name="T11" fmla="*/ 75 h 75"/>
                  <a:gd name="T12" fmla="*/ 0 w 4673"/>
                  <a:gd name="T13" fmla="*/ 38 h 75"/>
                  <a:gd name="T14" fmla="*/ 0 w 4673"/>
                  <a:gd name="T15" fmla="*/ 38 h 75"/>
                  <a:gd name="T16" fmla="*/ 37 w 4673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3" h="75">
                    <a:moveTo>
                      <a:pt x="37" y="0"/>
                    </a:moveTo>
                    <a:lnTo>
                      <a:pt x="4636" y="0"/>
                    </a:lnTo>
                    <a:cubicBezTo>
                      <a:pt x="4657" y="0"/>
                      <a:pt x="4673" y="17"/>
                      <a:pt x="4673" y="38"/>
                    </a:cubicBezTo>
                    <a:lnTo>
                      <a:pt x="4673" y="38"/>
                    </a:lnTo>
                    <a:cubicBezTo>
                      <a:pt x="4673" y="58"/>
                      <a:pt x="4657" y="75"/>
                      <a:pt x="4636" y="75"/>
                    </a:cubicBezTo>
                    <a:lnTo>
                      <a:pt x="37" y="75"/>
                    </a:lnTo>
                    <a:cubicBezTo>
                      <a:pt x="16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6" y="0"/>
                      <a:pt x="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4" name="Freeform 248"/>
              <p:cNvSpPr>
                <a:spLocks/>
              </p:cNvSpPr>
              <p:nvPr/>
            </p:nvSpPr>
            <p:spPr bwMode="auto">
              <a:xfrm>
                <a:off x="5045705" y="4003216"/>
                <a:ext cx="1050928" cy="15875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5" name="Freeform 249"/>
              <p:cNvSpPr>
                <a:spLocks/>
              </p:cNvSpPr>
              <p:nvPr/>
            </p:nvSpPr>
            <p:spPr bwMode="auto">
              <a:xfrm>
                <a:off x="5047293" y="4181021"/>
                <a:ext cx="1052515" cy="15875"/>
              </a:xfrm>
              <a:custGeom>
                <a:avLst/>
                <a:gdLst>
                  <a:gd name="T0" fmla="*/ 37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7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7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7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6" name="Freeform 250"/>
              <p:cNvSpPr>
                <a:spLocks/>
              </p:cNvSpPr>
              <p:nvPr/>
            </p:nvSpPr>
            <p:spPr bwMode="auto">
              <a:xfrm>
                <a:off x="5045705" y="4539805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7" name="Freeform 251"/>
              <p:cNvSpPr>
                <a:spLocks/>
              </p:cNvSpPr>
              <p:nvPr/>
            </p:nvSpPr>
            <p:spPr bwMode="auto">
              <a:xfrm>
                <a:off x="5045705" y="4717610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8" name="Freeform 252"/>
              <p:cNvSpPr>
                <a:spLocks/>
              </p:cNvSpPr>
              <p:nvPr/>
            </p:nvSpPr>
            <p:spPr bwMode="auto">
              <a:xfrm>
                <a:off x="5045705" y="4897003"/>
                <a:ext cx="1050928" cy="15875"/>
              </a:xfrm>
              <a:custGeom>
                <a:avLst/>
                <a:gdLst>
                  <a:gd name="T0" fmla="*/ 38 w 4674"/>
                  <a:gd name="T1" fmla="*/ 0 h 75"/>
                  <a:gd name="T2" fmla="*/ 4637 w 4674"/>
                  <a:gd name="T3" fmla="*/ 0 h 75"/>
                  <a:gd name="T4" fmla="*/ 4674 w 4674"/>
                  <a:gd name="T5" fmla="*/ 38 h 75"/>
                  <a:gd name="T6" fmla="*/ 4674 w 4674"/>
                  <a:gd name="T7" fmla="*/ 38 h 75"/>
                  <a:gd name="T8" fmla="*/ 4637 w 4674"/>
                  <a:gd name="T9" fmla="*/ 75 h 75"/>
                  <a:gd name="T10" fmla="*/ 38 w 4674"/>
                  <a:gd name="T11" fmla="*/ 75 h 75"/>
                  <a:gd name="T12" fmla="*/ 0 w 4674"/>
                  <a:gd name="T13" fmla="*/ 38 h 75"/>
                  <a:gd name="T14" fmla="*/ 0 w 4674"/>
                  <a:gd name="T15" fmla="*/ 38 h 75"/>
                  <a:gd name="T16" fmla="*/ 38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8"/>
                    </a:cubicBezTo>
                    <a:lnTo>
                      <a:pt x="4674" y="38"/>
                    </a:lnTo>
                    <a:cubicBezTo>
                      <a:pt x="4674" y="58"/>
                      <a:pt x="4657" y="75"/>
                      <a:pt x="4637" y="75"/>
                    </a:cubicBezTo>
                    <a:lnTo>
                      <a:pt x="38" y="75"/>
                    </a:lnTo>
                    <a:cubicBezTo>
                      <a:pt x="17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9" name="Freeform 253"/>
              <p:cNvSpPr>
                <a:spLocks/>
              </p:cNvSpPr>
              <p:nvPr/>
            </p:nvSpPr>
            <p:spPr bwMode="auto">
              <a:xfrm>
                <a:off x="5045705" y="5008131"/>
                <a:ext cx="1050928" cy="17463"/>
              </a:xfrm>
              <a:custGeom>
                <a:avLst/>
                <a:gdLst>
                  <a:gd name="T0" fmla="*/ 38 w 4674"/>
                  <a:gd name="T1" fmla="*/ 0 h 75"/>
                  <a:gd name="T2" fmla="*/ 4637 w 4674"/>
                  <a:gd name="T3" fmla="*/ 0 h 75"/>
                  <a:gd name="T4" fmla="*/ 4674 w 4674"/>
                  <a:gd name="T5" fmla="*/ 38 h 75"/>
                  <a:gd name="T6" fmla="*/ 4674 w 4674"/>
                  <a:gd name="T7" fmla="*/ 38 h 75"/>
                  <a:gd name="T8" fmla="*/ 4637 w 4674"/>
                  <a:gd name="T9" fmla="*/ 75 h 75"/>
                  <a:gd name="T10" fmla="*/ 38 w 4674"/>
                  <a:gd name="T11" fmla="*/ 75 h 75"/>
                  <a:gd name="T12" fmla="*/ 0 w 4674"/>
                  <a:gd name="T13" fmla="*/ 38 h 75"/>
                  <a:gd name="T14" fmla="*/ 0 w 4674"/>
                  <a:gd name="T15" fmla="*/ 38 h 75"/>
                  <a:gd name="T16" fmla="*/ 38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8"/>
                    </a:cubicBezTo>
                    <a:lnTo>
                      <a:pt x="4674" y="38"/>
                    </a:lnTo>
                    <a:cubicBezTo>
                      <a:pt x="4674" y="58"/>
                      <a:pt x="4657" y="75"/>
                      <a:pt x="4637" y="75"/>
                    </a:cubicBezTo>
                    <a:lnTo>
                      <a:pt x="38" y="75"/>
                    </a:lnTo>
                    <a:cubicBezTo>
                      <a:pt x="17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0" name="Freeform 254"/>
              <p:cNvSpPr>
                <a:spLocks/>
              </p:cNvSpPr>
              <p:nvPr/>
            </p:nvSpPr>
            <p:spPr bwMode="auto">
              <a:xfrm>
                <a:off x="5047293" y="4365176"/>
                <a:ext cx="1052515" cy="15875"/>
              </a:xfrm>
              <a:custGeom>
                <a:avLst/>
                <a:gdLst>
                  <a:gd name="T0" fmla="*/ 37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7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7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7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6" name="Group 320"/>
            <p:cNvGrpSpPr/>
            <p:nvPr/>
          </p:nvGrpSpPr>
          <p:grpSpPr>
            <a:xfrm>
              <a:off x="3466150" y="2245217"/>
              <a:ext cx="864258" cy="1302846"/>
              <a:chOff x="5053643" y="3325335"/>
              <a:chExt cx="1025528" cy="1711371"/>
            </a:xfrm>
          </p:grpSpPr>
          <p:sp>
            <p:nvSpPr>
              <p:cNvPr id="322" name="Freeform 255"/>
              <p:cNvSpPr>
                <a:spLocks/>
              </p:cNvSpPr>
              <p:nvPr/>
            </p:nvSpPr>
            <p:spPr bwMode="auto">
              <a:xfrm>
                <a:off x="5898195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6 w 73"/>
                  <a:gd name="T5" fmla="*/ 7607 h 7607"/>
                  <a:gd name="T6" fmla="*/ 36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6 w 73"/>
                  <a:gd name="T13" fmla="*/ 0 h 7607"/>
                  <a:gd name="T14" fmla="*/ 36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6" y="7607"/>
                      <a:pt x="36" y="7607"/>
                    </a:cubicBezTo>
                    <a:lnTo>
                      <a:pt x="36" y="7607"/>
                    </a:lnTo>
                    <a:cubicBezTo>
                      <a:pt x="56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6" y="0"/>
                      <a:pt x="36" y="0"/>
                    </a:cubicBezTo>
                    <a:lnTo>
                      <a:pt x="36" y="0"/>
                    </a:lnTo>
                    <a:cubicBezTo>
                      <a:pt x="16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3" name="Freeform 256"/>
              <p:cNvSpPr>
                <a:spLocks/>
              </p:cNvSpPr>
              <p:nvPr/>
            </p:nvSpPr>
            <p:spPr bwMode="auto">
              <a:xfrm>
                <a:off x="6063296" y="3325335"/>
                <a:ext cx="15875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4" name="Freeform 257"/>
              <p:cNvSpPr>
                <a:spLocks/>
              </p:cNvSpPr>
              <p:nvPr/>
            </p:nvSpPr>
            <p:spPr bwMode="auto">
              <a:xfrm>
                <a:off x="5729920" y="3325335"/>
                <a:ext cx="15875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5" name="Freeform 258"/>
              <p:cNvSpPr>
                <a:spLocks/>
              </p:cNvSpPr>
              <p:nvPr/>
            </p:nvSpPr>
            <p:spPr bwMode="auto">
              <a:xfrm>
                <a:off x="5564819" y="3325335"/>
                <a:ext cx="15875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6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6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6" name="Freeform 259"/>
              <p:cNvSpPr>
                <a:spLocks/>
              </p:cNvSpPr>
              <p:nvPr/>
            </p:nvSpPr>
            <p:spPr bwMode="auto">
              <a:xfrm>
                <a:off x="5394956" y="3325335"/>
                <a:ext cx="15875" cy="1711371"/>
              </a:xfrm>
              <a:custGeom>
                <a:avLst/>
                <a:gdLst>
                  <a:gd name="T0" fmla="*/ 0 w 72"/>
                  <a:gd name="T1" fmla="*/ 37 h 7607"/>
                  <a:gd name="T2" fmla="*/ 0 w 72"/>
                  <a:gd name="T3" fmla="*/ 7570 h 7607"/>
                  <a:gd name="T4" fmla="*/ 36 w 72"/>
                  <a:gd name="T5" fmla="*/ 7607 h 7607"/>
                  <a:gd name="T6" fmla="*/ 36 w 72"/>
                  <a:gd name="T7" fmla="*/ 7607 h 7607"/>
                  <a:gd name="T8" fmla="*/ 72 w 72"/>
                  <a:gd name="T9" fmla="*/ 7570 h 7607"/>
                  <a:gd name="T10" fmla="*/ 72 w 72"/>
                  <a:gd name="T11" fmla="*/ 37 h 7607"/>
                  <a:gd name="T12" fmla="*/ 36 w 72"/>
                  <a:gd name="T13" fmla="*/ 0 h 7607"/>
                  <a:gd name="T14" fmla="*/ 36 w 72"/>
                  <a:gd name="T15" fmla="*/ 0 h 7607"/>
                  <a:gd name="T16" fmla="*/ 0 w 72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6" y="7607"/>
                      <a:pt x="36" y="7607"/>
                    </a:cubicBezTo>
                    <a:lnTo>
                      <a:pt x="36" y="7607"/>
                    </a:lnTo>
                    <a:cubicBezTo>
                      <a:pt x="56" y="7607"/>
                      <a:pt x="72" y="7590"/>
                      <a:pt x="72" y="7570"/>
                    </a:cubicBezTo>
                    <a:lnTo>
                      <a:pt x="72" y="37"/>
                    </a:lnTo>
                    <a:cubicBezTo>
                      <a:pt x="72" y="17"/>
                      <a:pt x="56" y="0"/>
                      <a:pt x="36" y="0"/>
                    </a:cubicBezTo>
                    <a:lnTo>
                      <a:pt x="36" y="0"/>
                    </a:lnTo>
                    <a:cubicBezTo>
                      <a:pt x="16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7" name="Freeform 260"/>
              <p:cNvSpPr>
                <a:spLocks/>
              </p:cNvSpPr>
              <p:nvPr/>
            </p:nvSpPr>
            <p:spPr bwMode="auto">
              <a:xfrm>
                <a:off x="5229856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28" name="Freeform 261"/>
              <p:cNvSpPr>
                <a:spLocks/>
              </p:cNvSpPr>
              <p:nvPr/>
            </p:nvSpPr>
            <p:spPr bwMode="auto">
              <a:xfrm>
                <a:off x="5053643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7" name="Group 328"/>
            <p:cNvGrpSpPr/>
            <p:nvPr/>
          </p:nvGrpSpPr>
          <p:grpSpPr>
            <a:xfrm>
              <a:off x="4375895" y="2263346"/>
              <a:ext cx="896366" cy="1276258"/>
              <a:chOff x="6133146" y="3349148"/>
              <a:chExt cx="1063628" cy="1676446"/>
            </a:xfrm>
          </p:grpSpPr>
          <p:sp>
            <p:nvSpPr>
              <p:cNvPr id="330" name="Freeform 312"/>
              <p:cNvSpPr>
                <a:spLocks/>
              </p:cNvSpPr>
              <p:nvPr/>
            </p:nvSpPr>
            <p:spPr bwMode="auto">
              <a:xfrm>
                <a:off x="6134733" y="3471389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1" name="Freeform 313"/>
              <p:cNvSpPr>
                <a:spLocks/>
              </p:cNvSpPr>
              <p:nvPr/>
            </p:nvSpPr>
            <p:spPr bwMode="auto">
              <a:xfrm>
                <a:off x="6134733" y="3349148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2" name="Freeform 314"/>
              <p:cNvSpPr>
                <a:spLocks/>
              </p:cNvSpPr>
              <p:nvPr/>
            </p:nvSpPr>
            <p:spPr bwMode="auto">
              <a:xfrm>
                <a:off x="6134733" y="3649194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3" name="Freeform 315"/>
              <p:cNvSpPr>
                <a:spLocks/>
              </p:cNvSpPr>
              <p:nvPr/>
            </p:nvSpPr>
            <p:spPr bwMode="auto">
              <a:xfrm>
                <a:off x="6145846" y="3828586"/>
                <a:ext cx="1050928" cy="15875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4" name="Freeform 316"/>
              <p:cNvSpPr>
                <a:spLocks/>
              </p:cNvSpPr>
              <p:nvPr/>
            </p:nvSpPr>
            <p:spPr bwMode="auto">
              <a:xfrm>
                <a:off x="6134733" y="4003216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5" name="Freeform 317"/>
              <p:cNvSpPr>
                <a:spLocks/>
              </p:cNvSpPr>
              <p:nvPr/>
            </p:nvSpPr>
            <p:spPr bwMode="auto">
              <a:xfrm>
                <a:off x="6133146" y="4181021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6" name="Freeform 318"/>
              <p:cNvSpPr>
                <a:spLocks/>
              </p:cNvSpPr>
              <p:nvPr/>
            </p:nvSpPr>
            <p:spPr bwMode="auto">
              <a:xfrm>
                <a:off x="6134733" y="4539805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7" name="Freeform 319"/>
              <p:cNvSpPr>
                <a:spLocks/>
              </p:cNvSpPr>
              <p:nvPr/>
            </p:nvSpPr>
            <p:spPr bwMode="auto">
              <a:xfrm>
                <a:off x="6134733" y="4717610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8" name="Freeform 320"/>
              <p:cNvSpPr>
                <a:spLocks/>
              </p:cNvSpPr>
              <p:nvPr/>
            </p:nvSpPr>
            <p:spPr bwMode="auto">
              <a:xfrm>
                <a:off x="6134733" y="4897003"/>
                <a:ext cx="1050928" cy="15875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39" name="Freeform 321"/>
              <p:cNvSpPr>
                <a:spLocks/>
              </p:cNvSpPr>
              <p:nvPr/>
            </p:nvSpPr>
            <p:spPr bwMode="auto">
              <a:xfrm>
                <a:off x="6134733" y="5008131"/>
                <a:ext cx="1050928" cy="17463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0" name="Freeform 322"/>
              <p:cNvSpPr>
                <a:spLocks/>
              </p:cNvSpPr>
              <p:nvPr/>
            </p:nvSpPr>
            <p:spPr bwMode="auto">
              <a:xfrm>
                <a:off x="6133146" y="4365176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8" name="Group 340"/>
            <p:cNvGrpSpPr/>
            <p:nvPr/>
          </p:nvGrpSpPr>
          <p:grpSpPr>
            <a:xfrm>
              <a:off x="4391949" y="2245217"/>
              <a:ext cx="864258" cy="1302846"/>
              <a:chOff x="6152196" y="3325335"/>
              <a:chExt cx="1025528" cy="1711371"/>
            </a:xfrm>
          </p:grpSpPr>
          <p:sp>
            <p:nvSpPr>
              <p:cNvPr id="342" name="Freeform 323"/>
              <p:cNvSpPr>
                <a:spLocks/>
              </p:cNvSpPr>
              <p:nvPr/>
            </p:nvSpPr>
            <p:spPr bwMode="auto">
              <a:xfrm>
                <a:off x="6317296" y="3325335"/>
                <a:ext cx="15875" cy="1711371"/>
              </a:xfrm>
              <a:custGeom>
                <a:avLst/>
                <a:gdLst>
                  <a:gd name="T0" fmla="*/ 72 w 72"/>
                  <a:gd name="T1" fmla="*/ 37 h 7607"/>
                  <a:gd name="T2" fmla="*/ 72 w 72"/>
                  <a:gd name="T3" fmla="*/ 7570 h 7607"/>
                  <a:gd name="T4" fmla="*/ 36 w 72"/>
                  <a:gd name="T5" fmla="*/ 7607 h 7607"/>
                  <a:gd name="T6" fmla="*/ 36 w 72"/>
                  <a:gd name="T7" fmla="*/ 7607 h 7607"/>
                  <a:gd name="T8" fmla="*/ 0 w 72"/>
                  <a:gd name="T9" fmla="*/ 7570 h 7607"/>
                  <a:gd name="T10" fmla="*/ 0 w 72"/>
                  <a:gd name="T11" fmla="*/ 37 h 7607"/>
                  <a:gd name="T12" fmla="*/ 36 w 72"/>
                  <a:gd name="T13" fmla="*/ 0 h 7607"/>
                  <a:gd name="T14" fmla="*/ 36 w 72"/>
                  <a:gd name="T15" fmla="*/ 0 h 7607"/>
                  <a:gd name="T16" fmla="*/ 72 w 72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607">
                    <a:moveTo>
                      <a:pt x="72" y="37"/>
                    </a:moveTo>
                    <a:lnTo>
                      <a:pt x="72" y="7570"/>
                    </a:lnTo>
                    <a:cubicBezTo>
                      <a:pt x="72" y="7590"/>
                      <a:pt x="56" y="7607"/>
                      <a:pt x="36" y="7607"/>
                    </a:cubicBezTo>
                    <a:lnTo>
                      <a:pt x="36" y="7607"/>
                    </a:lnTo>
                    <a:cubicBezTo>
                      <a:pt x="16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6" y="0"/>
                      <a:pt x="36" y="0"/>
                    </a:cubicBezTo>
                    <a:lnTo>
                      <a:pt x="36" y="0"/>
                    </a:lnTo>
                    <a:cubicBezTo>
                      <a:pt x="56" y="0"/>
                      <a:pt x="72" y="17"/>
                      <a:pt x="72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3" name="Freeform 324"/>
              <p:cNvSpPr>
                <a:spLocks/>
              </p:cNvSpPr>
              <p:nvPr/>
            </p:nvSpPr>
            <p:spPr bwMode="auto">
              <a:xfrm>
                <a:off x="6152196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4" name="Freeform 325"/>
              <p:cNvSpPr>
                <a:spLocks/>
              </p:cNvSpPr>
              <p:nvPr/>
            </p:nvSpPr>
            <p:spPr bwMode="auto">
              <a:xfrm>
                <a:off x="6485572" y="3325335"/>
                <a:ext cx="17463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5" name="Freeform 326"/>
              <p:cNvSpPr>
                <a:spLocks/>
              </p:cNvSpPr>
              <p:nvPr/>
            </p:nvSpPr>
            <p:spPr bwMode="auto">
              <a:xfrm>
                <a:off x="6650672" y="3325335"/>
                <a:ext cx="17463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6" name="Freeform 327"/>
              <p:cNvSpPr>
                <a:spLocks/>
              </p:cNvSpPr>
              <p:nvPr/>
            </p:nvSpPr>
            <p:spPr bwMode="auto">
              <a:xfrm>
                <a:off x="6820535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6 w 73"/>
                  <a:gd name="T5" fmla="*/ 7607 h 7607"/>
                  <a:gd name="T6" fmla="*/ 36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6 w 73"/>
                  <a:gd name="T13" fmla="*/ 0 h 7607"/>
                  <a:gd name="T14" fmla="*/ 36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6" y="7607"/>
                    </a:cubicBezTo>
                    <a:lnTo>
                      <a:pt x="36" y="7607"/>
                    </a:lnTo>
                    <a:cubicBezTo>
                      <a:pt x="16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6" y="0"/>
                      <a:pt x="36" y="0"/>
                    </a:cubicBezTo>
                    <a:lnTo>
                      <a:pt x="36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7" name="Freeform 328"/>
              <p:cNvSpPr>
                <a:spLocks/>
              </p:cNvSpPr>
              <p:nvPr/>
            </p:nvSpPr>
            <p:spPr bwMode="auto">
              <a:xfrm>
                <a:off x="6985636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48" name="Freeform 329"/>
              <p:cNvSpPr>
                <a:spLocks/>
              </p:cNvSpPr>
              <p:nvPr/>
            </p:nvSpPr>
            <p:spPr bwMode="auto">
              <a:xfrm>
                <a:off x="7161849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solidFill>
                <a:schemeClr val="tx1"/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9" name="Group 348"/>
            <p:cNvGrpSpPr/>
            <p:nvPr/>
          </p:nvGrpSpPr>
          <p:grpSpPr>
            <a:xfrm>
              <a:off x="5290991" y="2263346"/>
              <a:ext cx="896366" cy="1276257"/>
              <a:chOff x="7218999" y="3349148"/>
              <a:chExt cx="1063628" cy="1676445"/>
            </a:xfrm>
            <a:solidFill>
              <a:schemeClr val="tx1"/>
            </a:solidFill>
          </p:grpSpPr>
          <p:sp>
            <p:nvSpPr>
              <p:cNvPr id="350" name="Freeform 351"/>
              <p:cNvSpPr>
                <a:spLocks/>
              </p:cNvSpPr>
              <p:nvPr/>
            </p:nvSpPr>
            <p:spPr bwMode="auto">
              <a:xfrm>
                <a:off x="7228524" y="3471389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1" name="Freeform 352"/>
              <p:cNvSpPr>
                <a:spLocks/>
              </p:cNvSpPr>
              <p:nvPr/>
            </p:nvSpPr>
            <p:spPr bwMode="auto">
              <a:xfrm>
                <a:off x="7228524" y="3349148"/>
                <a:ext cx="1050928" cy="15875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2" name="Freeform 353"/>
              <p:cNvSpPr>
                <a:spLocks/>
              </p:cNvSpPr>
              <p:nvPr/>
            </p:nvSpPr>
            <p:spPr bwMode="auto">
              <a:xfrm>
                <a:off x="7228524" y="3649193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3" name="Freeform 354"/>
              <p:cNvSpPr>
                <a:spLocks/>
              </p:cNvSpPr>
              <p:nvPr/>
            </p:nvSpPr>
            <p:spPr bwMode="auto">
              <a:xfrm>
                <a:off x="7218999" y="3828586"/>
                <a:ext cx="1050928" cy="15875"/>
              </a:xfrm>
              <a:custGeom>
                <a:avLst/>
                <a:gdLst>
                  <a:gd name="T0" fmla="*/ 37 w 4673"/>
                  <a:gd name="T1" fmla="*/ 0 h 75"/>
                  <a:gd name="T2" fmla="*/ 4636 w 4673"/>
                  <a:gd name="T3" fmla="*/ 0 h 75"/>
                  <a:gd name="T4" fmla="*/ 4673 w 4673"/>
                  <a:gd name="T5" fmla="*/ 38 h 75"/>
                  <a:gd name="T6" fmla="*/ 4673 w 4673"/>
                  <a:gd name="T7" fmla="*/ 38 h 75"/>
                  <a:gd name="T8" fmla="*/ 4636 w 4673"/>
                  <a:gd name="T9" fmla="*/ 75 h 75"/>
                  <a:gd name="T10" fmla="*/ 37 w 4673"/>
                  <a:gd name="T11" fmla="*/ 75 h 75"/>
                  <a:gd name="T12" fmla="*/ 0 w 4673"/>
                  <a:gd name="T13" fmla="*/ 38 h 75"/>
                  <a:gd name="T14" fmla="*/ 0 w 4673"/>
                  <a:gd name="T15" fmla="*/ 38 h 75"/>
                  <a:gd name="T16" fmla="*/ 37 w 4673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3" h="75">
                    <a:moveTo>
                      <a:pt x="37" y="0"/>
                    </a:moveTo>
                    <a:lnTo>
                      <a:pt x="4636" y="0"/>
                    </a:lnTo>
                    <a:cubicBezTo>
                      <a:pt x="4657" y="0"/>
                      <a:pt x="4673" y="17"/>
                      <a:pt x="4673" y="38"/>
                    </a:cubicBezTo>
                    <a:lnTo>
                      <a:pt x="4673" y="38"/>
                    </a:lnTo>
                    <a:cubicBezTo>
                      <a:pt x="4673" y="58"/>
                      <a:pt x="4657" y="75"/>
                      <a:pt x="4636" y="75"/>
                    </a:cubicBezTo>
                    <a:lnTo>
                      <a:pt x="37" y="75"/>
                    </a:lnTo>
                    <a:cubicBezTo>
                      <a:pt x="16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6" y="0"/>
                      <a:pt x="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4" name="Freeform 355"/>
              <p:cNvSpPr>
                <a:spLocks/>
              </p:cNvSpPr>
              <p:nvPr/>
            </p:nvSpPr>
            <p:spPr bwMode="auto">
              <a:xfrm>
                <a:off x="7228524" y="4003215"/>
                <a:ext cx="1050928" cy="15875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5" name="Freeform 356"/>
              <p:cNvSpPr>
                <a:spLocks/>
              </p:cNvSpPr>
              <p:nvPr/>
            </p:nvSpPr>
            <p:spPr bwMode="auto">
              <a:xfrm>
                <a:off x="7231699" y="4181020"/>
                <a:ext cx="1050928" cy="15875"/>
              </a:xfrm>
              <a:custGeom>
                <a:avLst/>
                <a:gdLst>
                  <a:gd name="T0" fmla="*/ 37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7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7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7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6" name="Freeform 357"/>
              <p:cNvSpPr>
                <a:spLocks/>
              </p:cNvSpPr>
              <p:nvPr/>
            </p:nvSpPr>
            <p:spPr bwMode="auto">
              <a:xfrm>
                <a:off x="7228524" y="4539805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7"/>
                    </a:cubicBezTo>
                    <a:lnTo>
                      <a:pt x="4674" y="37"/>
                    </a:lnTo>
                    <a:cubicBezTo>
                      <a:pt x="4674" y="58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8"/>
                      <a:pt x="0" y="37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7" name="Freeform 358"/>
              <p:cNvSpPr>
                <a:spLocks/>
              </p:cNvSpPr>
              <p:nvPr/>
            </p:nvSpPr>
            <p:spPr bwMode="auto">
              <a:xfrm>
                <a:off x="7228524" y="4717610"/>
                <a:ext cx="1050928" cy="17463"/>
              </a:xfrm>
              <a:custGeom>
                <a:avLst/>
                <a:gdLst>
                  <a:gd name="T0" fmla="*/ 38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8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8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8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8" name="Freeform 359"/>
              <p:cNvSpPr>
                <a:spLocks/>
              </p:cNvSpPr>
              <p:nvPr/>
            </p:nvSpPr>
            <p:spPr bwMode="auto">
              <a:xfrm>
                <a:off x="7228524" y="4897002"/>
                <a:ext cx="1050928" cy="15875"/>
              </a:xfrm>
              <a:custGeom>
                <a:avLst/>
                <a:gdLst>
                  <a:gd name="T0" fmla="*/ 38 w 4674"/>
                  <a:gd name="T1" fmla="*/ 0 h 75"/>
                  <a:gd name="T2" fmla="*/ 4637 w 4674"/>
                  <a:gd name="T3" fmla="*/ 0 h 75"/>
                  <a:gd name="T4" fmla="*/ 4674 w 4674"/>
                  <a:gd name="T5" fmla="*/ 38 h 75"/>
                  <a:gd name="T6" fmla="*/ 4674 w 4674"/>
                  <a:gd name="T7" fmla="*/ 38 h 75"/>
                  <a:gd name="T8" fmla="*/ 4637 w 4674"/>
                  <a:gd name="T9" fmla="*/ 75 h 75"/>
                  <a:gd name="T10" fmla="*/ 38 w 4674"/>
                  <a:gd name="T11" fmla="*/ 75 h 75"/>
                  <a:gd name="T12" fmla="*/ 0 w 4674"/>
                  <a:gd name="T13" fmla="*/ 38 h 75"/>
                  <a:gd name="T14" fmla="*/ 0 w 4674"/>
                  <a:gd name="T15" fmla="*/ 38 h 75"/>
                  <a:gd name="T16" fmla="*/ 38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8"/>
                    </a:cubicBezTo>
                    <a:lnTo>
                      <a:pt x="4674" y="38"/>
                    </a:lnTo>
                    <a:cubicBezTo>
                      <a:pt x="4674" y="58"/>
                      <a:pt x="4657" y="75"/>
                      <a:pt x="4637" y="75"/>
                    </a:cubicBezTo>
                    <a:lnTo>
                      <a:pt x="38" y="75"/>
                    </a:lnTo>
                    <a:cubicBezTo>
                      <a:pt x="17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59" name="Freeform 360"/>
              <p:cNvSpPr>
                <a:spLocks/>
              </p:cNvSpPr>
              <p:nvPr/>
            </p:nvSpPr>
            <p:spPr bwMode="auto">
              <a:xfrm>
                <a:off x="7228524" y="5008130"/>
                <a:ext cx="1050928" cy="17463"/>
              </a:xfrm>
              <a:custGeom>
                <a:avLst/>
                <a:gdLst>
                  <a:gd name="T0" fmla="*/ 38 w 4674"/>
                  <a:gd name="T1" fmla="*/ 0 h 75"/>
                  <a:gd name="T2" fmla="*/ 4637 w 4674"/>
                  <a:gd name="T3" fmla="*/ 0 h 75"/>
                  <a:gd name="T4" fmla="*/ 4674 w 4674"/>
                  <a:gd name="T5" fmla="*/ 38 h 75"/>
                  <a:gd name="T6" fmla="*/ 4674 w 4674"/>
                  <a:gd name="T7" fmla="*/ 38 h 75"/>
                  <a:gd name="T8" fmla="*/ 4637 w 4674"/>
                  <a:gd name="T9" fmla="*/ 75 h 75"/>
                  <a:gd name="T10" fmla="*/ 38 w 4674"/>
                  <a:gd name="T11" fmla="*/ 75 h 75"/>
                  <a:gd name="T12" fmla="*/ 0 w 4674"/>
                  <a:gd name="T13" fmla="*/ 38 h 75"/>
                  <a:gd name="T14" fmla="*/ 0 w 4674"/>
                  <a:gd name="T15" fmla="*/ 38 h 75"/>
                  <a:gd name="T16" fmla="*/ 38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38" y="0"/>
                    </a:moveTo>
                    <a:lnTo>
                      <a:pt x="4637" y="0"/>
                    </a:lnTo>
                    <a:cubicBezTo>
                      <a:pt x="4657" y="0"/>
                      <a:pt x="4674" y="17"/>
                      <a:pt x="4674" y="38"/>
                    </a:cubicBezTo>
                    <a:lnTo>
                      <a:pt x="4674" y="38"/>
                    </a:lnTo>
                    <a:cubicBezTo>
                      <a:pt x="4674" y="58"/>
                      <a:pt x="4657" y="75"/>
                      <a:pt x="4637" y="75"/>
                    </a:cubicBezTo>
                    <a:lnTo>
                      <a:pt x="38" y="75"/>
                    </a:lnTo>
                    <a:cubicBezTo>
                      <a:pt x="17" y="75"/>
                      <a:pt x="0" y="58"/>
                      <a:pt x="0" y="38"/>
                    </a:cubicBezTo>
                    <a:lnTo>
                      <a:pt x="0" y="38"/>
                    </a:lnTo>
                    <a:cubicBezTo>
                      <a:pt x="0" y="17"/>
                      <a:pt x="17" y="0"/>
                      <a:pt x="38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0" name="Freeform 361"/>
              <p:cNvSpPr>
                <a:spLocks/>
              </p:cNvSpPr>
              <p:nvPr/>
            </p:nvSpPr>
            <p:spPr bwMode="auto">
              <a:xfrm>
                <a:off x="7231699" y="4365175"/>
                <a:ext cx="1050928" cy="15875"/>
              </a:xfrm>
              <a:custGeom>
                <a:avLst/>
                <a:gdLst>
                  <a:gd name="T0" fmla="*/ 37 w 4674"/>
                  <a:gd name="T1" fmla="*/ 0 h 74"/>
                  <a:gd name="T2" fmla="*/ 4637 w 4674"/>
                  <a:gd name="T3" fmla="*/ 0 h 74"/>
                  <a:gd name="T4" fmla="*/ 4674 w 4674"/>
                  <a:gd name="T5" fmla="*/ 37 h 74"/>
                  <a:gd name="T6" fmla="*/ 4674 w 4674"/>
                  <a:gd name="T7" fmla="*/ 37 h 74"/>
                  <a:gd name="T8" fmla="*/ 4637 w 4674"/>
                  <a:gd name="T9" fmla="*/ 74 h 74"/>
                  <a:gd name="T10" fmla="*/ 37 w 4674"/>
                  <a:gd name="T11" fmla="*/ 74 h 74"/>
                  <a:gd name="T12" fmla="*/ 0 w 4674"/>
                  <a:gd name="T13" fmla="*/ 37 h 74"/>
                  <a:gd name="T14" fmla="*/ 0 w 4674"/>
                  <a:gd name="T15" fmla="*/ 37 h 74"/>
                  <a:gd name="T16" fmla="*/ 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37" y="0"/>
                    </a:moveTo>
                    <a:lnTo>
                      <a:pt x="4637" y="0"/>
                    </a:lnTo>
                    <a:cubicBezTo>
                      <a:pt x="4657" y="0"/>
                      <a:pt x="4674" y="16"/>
                      <a:pt x="4674" y="37"/>
                    </a:cubicBezTo>
                    <a:lnTo>
                      <a:pt x="4674" y="37"/>
                    </a:lnTo>
                    <a:cubicBezTo>
                      <a:pt x="4674" y="57"/>
                      <a:pt x="4657" y="74"/>
                      <a:pt x="4637" y="74"/>
                    </a:cubicBezTo>
                    <a:lnTo>
                      <a:pt x="37" y="74"/>
                    </a:lnTo>
                    <a:cubicBezTo>
                      <a:pt x="17" y="74"/>
                      <a:pt x="0" y="57"/>
                      <a:pt x="0" y="37"/>
                    </a:cubicBezTo>
                    <a:lnTo>
                      <a:pt x="0" y="37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0" name="Group 360"/>
            <p:cNvGrpSpPr/>
            <p:nvPr/>
          </p:nvGrpSpPr>
          <p:grpSpPr>
            <a:xfrm>
              <a:off x="5305707" y="2245217"/>
              <a:ext cx="865596" cy="1302846"/>
              <a:chOff x="7236461" y="3325335"/>
              <a:chExt cx="1027116" cy="1711371"/>
            </a:xfrm>
            <a:solidFill>
              <a:schemeClr val="tx1"/>
            </a:solidFill>
          </p:grpSpPr>
          <p:sp>
            <p:nvSpPr>
              <p:cNvPr id="362" name="Freeform 362"/>
              <p:cNvSpPr>
                <a:spLocks/>
              </p:cNvSpPr>
              <p:nvPr/>
            </p:nvSpPr>
            <p:spPr bwMode="auto">
              <a:xfrm>
                <a:off x="8081014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6 w 73"/>
                  <a:gd name="T5" fmla="*/ 7607 h 7607"/>
                  <a:gd name="T6" fmla="*/ 36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6 w 73"/>
                  <a:gd name="T13" fmla="*/ 0 h 7607"/>
                  <a:gd name="T14" fmla="*/ 36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6" y="7607"/>
                      <a:pt x="36" y="7607"/>
                    </a:cubicBezTo>
                    <a:lnTo>
                      <a:pt x="36" y="7607"/>
                    </a:lnTo>
                    <a:cubicBezTo>
                      <a:pt x="56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6" y="0"/>
                      <a:pt x="36" y="0"/>
                    </a:cubicBezTo>
                    <a:lnTo>
                      <a:pt x="36" y="0"/>
                    </a:lnTo>
                    <a:cubicBezTo>
                      <a:pt x="16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3" name="Freeform 363"/>
              <p:cNvSpPr>
                <a:spLocks/>
              </p:cNvSpPr>
              <p:nvPr/>
            </p:nvSpPr>
            <p:spPr bwMode="auto">
              <a:xfrm>
                <a:off x="8246114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4" name="Freeform 364"/>
              <p:cNvSpPr>
                <a:spLocks/>
              </p:cNvSpPr>
              <p:nvPr/>
            </p:nvSpPr>
            <p:spPr bwMode="auto">
              <a:xfrm>
                <a:off x="7912738" y="3325335"/>
                <a:ext cx="15875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5" name="Freeform 365"/>
              <p:cNvSpPr>
                <a:spLocks/>
              </p:cNvSpPr>
              <p:nvPr/>
            </p:nvSpPr>
            <p:spPr bwMode="auto">
              <a:xfrm>
                <a:off x="7747638" y="3325335"/>
                <a:ext cx="15875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6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6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6" name="Freeform 366"/>
              <p:cNvSpPr>
                <a:spLocks/>
              </p:cNvSpPr>
              <p:nvPr/>
            </p:nvSpPr>
            <p:spPr bwMode="auto">
              <a:xfrm>
                <a:off x="7577775" y="3325335"/>
                <a:ext cx="15875" cy="1711371"/>
              </a:xfrm>
              <a:custGeom>
                <a:avLst/>
                <a:gdLst>
                  <a:gd name="T0" fmla="*/ 0 w 72"/>
                  <a:gd name="T1" fmla="*/ 37 h 7607"/>
                  <a:gd name="T2" fmla="*/ 0 w 72"/>
                  <a:gd name="T3" fmla="*/ 7570 h 7607"/>
                  <a:gd name="T4" fmla="*/ 36 w 72"/>
                  <a:gd name="T5" fmla="*/ 7607 h 7607"/>
                  <a:gd name="T6" fmla="*/ 36 w 72"/>
                  <a:gd name="T7" fmla="*/ 7607 h 7607"/>
                  <a:gd name="T8" fmla="*/ 72 w 72"/>
                  <a:gd name="T9" fmla="*/ 7570 h 7607"/>
                  <a:gd name="T10" fmla="*/ 72 w 72"/>
                  <a:gd name="T11" fmla="*/ 37 h 7607"/>
                  <a:gd name="T12" fmla="*/ 36 w 72"/>
                  <a:gd name="T13" fmla="*/ 0 h 7607"/>
                  <a:gd name="T14" fmla="*/ 36 w 72"/>
                  <a:gd name="T15" fmla="*/ 0 h 7607"/>
                  <a:gd name="T16" fmla="*/ 0 w 72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6" y="7607"/>
                      <a:pt x="36" y="7607"/>
                    </a:cubicBezTo>
                    <a:lnTo>
                      <a:pt x="36" y="7607"/>
                    </a:lnTo>
                    <a:cubicBezTo>
                      <a:pt x="56" y="7607"/>
                      <a:pt x="72" y="7590"/>
                      <a:pt x="72" y="7570"/>
                    </a:cubicBezTo>
                    <a:lnTo>
                      <a:pt x="72" y="37"/>
                    </a:lnTo>
                    <a:cubicBezTo>
                      <a:pt x="72" y="17"/>
                      <a:pt x="56" y="0"/>
                      <a:pt x="36" y="0"/>
                    </a:cubicBezTo>
                    <a:lnTo>
                      <a:pt x="36" y="0"/>
                    </a:lnTo>
                    <a:cubicBezTo>
                      <a:pt x="16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7" name="Freeform 367"/>
              <p:cNvSpPr>
                <a:spLocks/>
              </p:cNvSpPr>
              <p:nvPr/>
            </p:nvSpPr>
            <p:spPr bwMode="auto">
              <a:xfrm>
                <a:off x="7412674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68" name="Freeform 368"/>
              <p:cNvSpPr>
                <a:spLocks/>
              </p:cNvSpPr>
              <p:nvPr/>
            </p:nvSpPr>
            <p:spPr bwMode="auto">
              <a:xfrm>
                <a:off x="7236461" y="3325335"/>
                <a:ext cx="17463" cy="1711371"/>
              </a:xfrm>
              <a:custGeom>
                <a:avLst/>
                <a:gdLst>
                  <a:gd name="T0" fmla="*/ 0 w 73"/>
                  <a:gd name="T1" fmla="*/ 37 h 7607"/>
                  <a:gd name="T2" fmla="*/ 0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73 w 73"/>
                  <a:gd name="T9" fmla="*/ 7570 h 7607"/>
                  <a:gd name="T10" fmla="*/ 73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0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0" y="37"/>
                    </a:moveTo>
                    <a:lnTo>
                      <a:pt x="0" y="7570"/>
                    </a:lnTo>
                    <a:cubicBezTo>
                      <a:pt x="0" y="7590"/>
                      <a:pt x="17" y="7607"/>
                      <a:pt x="37" y="7607"/>
                    </a:cubicBezTo>
                    <a:lnTo>
                      <a:pt x="37" y="7607"/>
                    </a:lnTo>
                    <a:cubicBezTo>
                      <a:pt x="57" y="7607"/>
                      <a:pt x="73" y="7590"/>
                      <a:pt x="73" y="7570"/>
                    </a:cubicBezTo>
                    <a:lnTo>
                      <a:pt x="73" y="37"/>
                    </a:lnTo>
                    <a:cubicBezTo>
                      <a:pt x="73" y="17"/>
                      <a:pt x="57" y="0"/>
                      <a:pt x="37" y="0"/>
                    </a:cubicBez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1" name="Group 368"/>
            <p:cNvGrpSpPr/>
            <p:nvPr/>
          </p:nvGrpSpPr>
          <p:grpSpPr>
            <a:xfrm>
              <a:off x="6215452" y="2263346"/>
              <a:ext cx="896366" cy="1276257"/>
              <a:chOff x="8315964" y="3349148"/>
              <a:chExt cx="1063628" cy="1676445"/>
            </a:xfrm>
            <a:solidFill>
              <a:schemeClr val="tx1"/>
            </a:solidFill>
          </p:grpSpPr>
          <p:sp>
            <p:nvSpPr>
              <p:cNvPr id="370" name="Freeform 383"/>
              <p:cNvSpPr>
                <a:spLocks/>
              </p:cNvSpPr>
              <p:nvPr/>
            </p:nvSpPr>
            <p:spPr bwMode="auto">
              <a:xfrm>
                <a:off x="8317552" y="3471389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1" name="Freeform 384"/>
              <p:cNvSpPr>
                <a:spLocks/>
              </p:cNvSpPr>
              <p:nvPr/>
            </p:nvSpPr>
            <p:spPr bwMode="auto">
              <a:xfrm>
                <a:off x="8317552" y="3349148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2" name="Freeform 385"/>
              <p:cNvSpPr>
                <a:spLocks/>
              </p:cNvSpPr>
              <p:nvPr/>
            </p:nvSpPr>
            <p:spPr bwMode="auto">
              <a:xfrm>
                <a:off x="8317552" y="3649193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3" name="Freeform 386"/>
              <p:cNvSpPr>
                <a:spLocks/>
              </p:cNvSpPr>
              <p:nvPr/>
            </p:nvSpPr>
            <p:spPr bwMode="auto">
              <a:xfrm>
                <a:off x="8328664" y="3828586"/>
                <a:ext cx="1050928" cy="15875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4" name="Freeform 387"/>
              <p:cNvSpPr>
                <a:spLocks/>
              </p:cNvSpPr>
              <p:nvPr/>
            </p:nvSpPr>
            <p:spPr bwMode="auto">
              <a:xfrm>
                <a:off x="8317552" y="4003215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5" name="Freeform 388"/>
              <p:cNvSpPr>
                <a:spLocks/>
              </p:cNvSpPr>
              <p:nvPr/>
            </p:nvSpPr>
            <p:spPr bwMode="auto">
              <a:xfrm>
                <a:off x="8315964" y="4181020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6" name="Freeform 389"/>
              <p:cNvSpPr>
                <a:spLocks/>
              </p:cNvSpPr>
              <p:nvPr/>
            </p:nvSpPr>
            <p:spPr bwMode="auto">
              <a:xfrm>
                <a:off x="8317552" y="4539805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7"/>
                    </a:cubicBezTo>
                    <a:lnTo>
                      <a:pt x="0" y="37"/>
                    </a:lnTo>
                    <a:cubicBezTo>
                      <a:pt x="0" y="58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8"/>
                      <a:pt x="4674" y="37"/>
                    </a:cubicBezTo>
                    <a:lnTo>
                      <a:pt x="4674" y="37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7" name="Freeform 390"/>
              <p:cNvSpPr>
                <a:spLocks/>
              </p:cNvSpPr>
              <p:nvPr/>
            </p:nvSpPr>
            <p:spPr bwMode="auto">
              <a:xfrm>
                <a:off x="8317552" y="4717610"/>
                <a:ext cx="1050928" cy="17463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8" name="Freeform 391"/>
              <p:cNvSpPr>
                <a:spLocks/>
              </p:cNvSpPr>
              <p:nvPr/>
            </p:nvSpPr>
            <p:spPr bwMode="auto">
              <a:xfrm>
                <a:off x="8317552" y="4897002"/>
                <a:ext cx="1050928" cy="15875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9" name="Freeform 392"/>
              <p:cNvSpPr>
                <a:spLocks/>
              </p:cNvSpPr>
              <p:nvPr/>
            </p:nvSpPr>
            <p:spPr bwMode="auto">
              <a:xfrm>
                <a:off x="8317552" y="5008130"/>
                <a:ext cx="1050928" cy="17463"/>
              </a:xfrm>
              <a:custGeom>
                <a:avLst/>
                <a:gdLst>
                  <a:gd name="T0" fmla="*/ 4637 w 4674"/>
                  <a:gd name="T1" fmla="*/ 0 h 75"/>
                  <a:gd name="T2" fmla="*/ 37 w 4674"/>
                  <a:gd name="T3" fmla="*/ 0 h 75"/>
                  <a:gd name="T4" fmla="*/ 0 w 4674"/>
                  <a:gd name="T5" fmla="*/ 38 h 75"/>
                  <a:gd name="T6" fmla="*/ 0 w 4674"/>
                  <a:gd name="T7" fmla="*/ 38 h 75"/>
                  <a:gd name="T8" fmla="*/ 37 w 4674"/>
                  <a:gd name="T9" fmla="*/ 75 h 75"/>
                  <a:gd name="T10" fmla="*/ 4637 w 4674"/>
                  <a:gd name="T11" fmla="*/ 75 h 75"/>
                  <a:gd name="T12" fmla="*/ 4674 w 4674"/>
                  <a:gd name="T13" fmla="*/ 38 h 75"/>
                  <a:gd name="T14" fmla="*/ 4674 w 4674"/>
                  <a:gd name="T15" fmla="*/ 38 h 75"/>
                  <a:gd name="T16" fmla="*/ 4637 w 4674"/>
                  <a:gd name="T1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5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7"/>
                      <a:pt x="0" y="38"/>
                    </a:cubicBezTo>
                    <a:lnTo>
                      <a:pt x="0" y="38"/>
                    </a:lnTo>
                    <a:cubicBezTo>
                      <a:pt x="0" y="58"/>
                      <a:pt x="17" y="75"/>
                      <a:pt x="37" y="75"/>
                    </a:cubicBezTo>
                    <a:lnTo>
                      <a:pt x="4637" y="75"/>
                    </a:lnTo>
                    <a:cubicBezTo>
                      <a:pt x="4657" y="75"/>
                      <a:pt x="4674" y="58"/>
                      <a:pt x="4674" y="38"/>
                    </a:cubicBezTo>
                    <a:lnTo>
                      <a:pt x="4674" y="38"/>
                    </a:lnTo>
                    <a:cubicBezTo>
                      <a:pt x="4674" y="17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0" name="Freeform 393"/>
              <p:cNvSpPr>
                <a:spLocks/>
              </p:cNvSpPr>
              <p:nvPr/>
            </p:nvSpPr>
            <p:spPr bwMode="auto">
              <a:xfrm>
                <a:off x="8315964" y="4365175"/>
                <a:ext cx="1050928" cy="15875"/>
              </a:xfrm>
              <a:custGeom>
                <a:avLst/>
                <a:gdLst>
                  <a:gd name="T0" fmla="*/ 4637 w 4674"/>
                  <a:gd name="T1" fmla="*/ 0 h 74"/>
                  <a:gd name="T2" fmla="*/ 37 w 4674"/>
                  <a:gd name="T3" fmla="*/ 0 h 74"/>
                  <a:gd name="T4" fmla="*/ 0 w 4674"/>
                  <a:gd name="T5" fmla="*/ 37 h 74"/>
                  <a:gd name="T6" fmla="*/ 0 w 4674"/>
                  <a:gd name="T7" fmla="*/ 37 h 74"/>
                  <a:gd name="T8" fmla="*/ 37 w 4674"/>
                  <a:gd name="T9" fmla="*/ 74 h 74"/>
                  <a:gd name="T10" fmla="*/ 4637 w 4674"/>
                  <a:gd name="T11" fmla="*/ 74 h 74"/>
                  <a:gd name="T12" fmla="*/ 4674 w 4674"/>
                  <a:gd name="T13" fmla="*/ 37 h 74"/>
                  <a:gd name="T14" fmla="*/ 4674 w 4674"/>
                  <a:gd name="T15" fmla="*/ 37 h 74"/>
                  <a:gd name="T16" fmla="*/ 4637 w 4674"/>
                  <a:gd name="T1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4" h="74">
                    <a:moveTo>
                      <a:pt x="4637" y="0"/>
                    </a:moveTo>
                    <a:lnTo>
                      <a:pt x="37" y="0"/>
                    </a:lnTo>
                    <a:cubicBezTo>
                      <a:pt x="17" y="0"/>
                      <a:pt x="0" y="16"/>
                      <a:pt x="0" y="37"/>
                    </a:cubicBezTo>
                    <a:lnTo>
                      <a:pt x="0" y="37"/>
                    </a:lnTo>
                    <a:cubicBezTo>
                      <a:pt x="0" y="57"/>
                      <a:pt x="17" y="74"/>
                      <a:pt x="37" y="74"/>
                    </a:cubicBezTo>
                    <a:lnTo>
                      <a:pt x="4637" y="74"/>
                    </a:lnTo>
                    <a:cubicBezTo>
                      <a:pt x="4657" y="74"/>
                      <a:pt x="4674" y="57"/>
                      <a:pt x="4674" y="37"/>
                    </a:cubicBezTo>
                    <a:lnTo>
                      <a:pt x="4674" y="37"/>
                    </a:lnTo>
                    <a:cubicBezTo>
                      <a:pt x="4674" y="16"/>
                      <a:pt x="4657" y="0"/>
                      <a:pt x="4637" y="0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2" name="Group 380"/>
            <p:cNvGrpSpPr/>
            <p:nvPr/>
          </p:nvGrpSpPr>
          <p:grpSpPr>
            <a:xfrm>
              <a:off x="6231506" y="2245217"/>
              <a:ext cx="864258" cy="1302846"/>
              <a:chOff x="8335014" y="3325335"/>
              <a:chExt cx="1025528" cy="1711371"/>
            </a:xfrm>
            <a:solidFill>
              <a:schemeClr val="tx1"/>
            </a:solidFill>
          </p:grpSpPr>
          <p:sp>
            <p:nvSpPr>
              <p:cNvPr id="382" name="Freeform 394"/>
              <p:cNvSpPr>
                <a:spLocks/>
              </p:cNvSpPr>
              <p:nvPr/>
            </p:nvSpPr>
            <p:spPr bwMode="auto">
              <a:xfrm>
                <a:off x="8500115" y="3325335"/>
                <a:ext cx="15875" cy="1711371"/>
              </a:xfrm>
              <a:custGeom>
                <a:avLst/>
                <a:gdLst>
                  <a:gd name="T0" fmla="*/ 72 w 72"/>
                  <a:gd name="T1" fmla="*/ 37 h 7607"/>
                  <a:gd name="T2" fmla="*/ 72 w 72"/>
                  <a:gd name="T3" fmla="*/ 7570 h 7607"/>
                  <a:gd name="T4" fmla="*/ 36 w 72"/>
                  <a:gd name="T5" fmla="*/ 7607 h 7607"/>
                  <a:gd name="T6" fmla="*/ 36 w 72"/>
                  <a:gd name="T7" fmla="*/ 7607 h 7607"/>
                  <a:gd name="T8" fmla="*/ 0 w 72"/>
                  <a:gd name="T9" fmla="*/ 7570 h 7607"/>
                  <a:gd name="T10" fmla="*/ 0 w 72"/>
                  <a:gd name="T11" fmla="*/ 37 h 7607"/>
                  <a:gd name="T12" fmla="*/ 36 w 72"/>
                  <a:gd name="T13" fmla="*/ 0 h 7607"/>
                  <a:gd name="T14" fmla="*/ 36 w 72"/>
                  <a:gd name="T15" fmla="*/ 0 h 7607"/>
                  <a:gd name="T16" fmla="*/ 72 w 72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607">
                    <a:moveTo>
                      <a:pt x="72" y="37"/>
                    </a:moveTo>
                    <a:lnTo>
                      <a:pt x="72" y="7570"/>
                    </a:lnTo>
                    <a:cubicBezTo>
                      <a:pt x="72" y="7590"/>
                      <a:pt x="56" y="7607"/>
                      <a:pt x="36" y="7607"/>
                    </a:cubicBezTo>
                    <a:lnTo>
                      <a:pt x="36" y="7607"/>
                    </a:lnTo>
                    <a:cubicBezTo>
                      <a:pt x="16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6" y="0"/>
                      <a:pt x="36" y="0"/>
                    </a:cubicBezTo>
                    <a:lnTo>
                      <a:pt x="36" y="0"/>
                    </a:lnTo>
                    <a:cubicBezTo>
                      <a:pt x="56" y="0"/>
                      <a:pt x="72" y="17"/>
                      <a:pt x="72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3" name="Freeform 395"/>
              <p:cNvSpPr>
                <a:spLocks/>
              </p:cNvSpPr>
              <p:nvPr/>
            </p:nvSpPr>
            <p:spPr bwMode="auto">
              <a:xfrm>
                <a:off x="8335014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4" name="Freeform 396"/>
              <p:cNvSpPr>
                <a:spLocks/>
              </p:cNvSpPr>
              <p:nvPr/>
            </p:nvSpPr>
            <p:spPr bwMode="auto">
              <a:xfrm>
                <a:off x="8669978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5" name="Freeform 397"/>
              <p:cNvSpPr>
                <a:spLocks/>
              </p:cNvSpPr>
              <p:nvPr/>
            </p:nvSpPr>
            <p:spPr bwMode="auto">
              <a:xfrm>
                <a:off x="8833491" y="3325335"/>
                <a:ext cx="17463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6" name="Freeform 398"/>
              <p:cNvSpPr>
                <a:spLocks/>
              </p:cNvSpPr>
              <p:nvPr/>
            </p:nvSpPr>
            <p:spPr bwMode="auto">
              <a:xfrm>
                <a:off x="9003354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6 w 73"/>
                  <a:gd name="T5" fmla="*/ 7607 h 7607"/>
                  <a:gd name="T6" fmla="*/ 36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6 w 73"/>
                  <a:gd name="T13" fmla="*/ 0 h 7607"/>
                  <a:gd name="T14" fmla="*/ 36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6" y="7607"/>
                    </a:cubicBezTo>
                    <a:lnTo>
                      <a:pt x="36" y="7607"/>
                    </a:lnTo>
                    <a:cubicBezTo>
                      <a:pt x="16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6" y="0"/>
                      <a:pt x="36" y="0"/>
                    </a:cubicBezTo>
                    <a:lnTo>
                      <a:pt x="36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7" name="Freeform 399"/>
              <p:cNvSpPr>
                <a:spLocks/>
              </p:cNvSpPr>
              <p:nvPr/>
            </p:nvSpPr>
            <p:spPr bwMode="auto">
              <a:xfrm>
                <a:off x="9168454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6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6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88" name="Freeform 400"/>
              <p:cNvSpPr>
                <a:spLocks/>
              </p:cNvSpPr>
              <p:nvPr/>
            </p:nvSpPr>
            <p:spPr bwMode="auto">
              <a:xfrm>
                <a:off x="9344667" y="3325335"/>
                <a:ext cx="15875" cy="1711371"/>
              </a:xfrm>
              <a:custGeom>
                <a:avLst/>
                <a:gdLst>
                  <a:gd name="T0" fmla="*/ 73 w 73"/>
                  <a:gd name="T1" fmla="*/ 37 h 7607"/>
                  <a:gd name="T2" fmla="*/ 73 w 73"/>
                  <a:gd name="T3" fmla="*/ 7570 h 7607"/>
                  <a:gd name="T4" fmla="*/ 37 w 73"/>
                  <a:gd name="T5" fmla="*/ 7607 h 7607"/>
                  <a:gd name="T6" fmla="*/ 37 w 73"/>
                  <a:gd name="T7" fmla="*/ 7607 h 7607"/>
                  <a:gd name="T8" fmla="*/ 0 w 73"/>
                  <a:gd name="T9" fmla="*/ 7570 h 7607"/>
                  <a:gd name="T10" fmla="*/ 0 w 73"/>
                  <a:gd name="T11" fmla="*/ 37 h 7607"/>
                  <a:gd name="T12" fmla="*/ 37 w 73"/>
                  <a:gd name="T13" fmla="*/ 0 h 7607"/>
                  <a:gd name="T14" fmla="*/ 37 w 73"/>
                  <a:gd name="T15" fmla="*/ 0 h 7607"/>
                  <a:gd name="T16" fmla="*/ 73 w 73"/>
                  <a:gd name="T17" fmla="*/ 37 h 7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7607">
                    <a:moveTo>
                      <a:pt x="73" y="37"/>
                    </a:moveTo>
                    <a:lnTo>
                      <a:pt x="73" y="7570"/>
                    </a:lnTo>
                    <a:cubicBezTo>
                      <a:pt x="73" y="7590"/>
                      <a:pt x="57" y="7607"/>
                      <a:pt x="37" y="7607"/>
                    </a:cubicBezTo>
                    <a:lnTo>
                      <a:pt x="37" y="7607"/>
                    </a:lnTo>
                    <a:cubicBezTo>
                      <a:pt x="17" y="7607"/>
                      <a:pt x="0" y="7590"/>
                      <a:pt x="0" y="7570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37" y="0"/>
                    </a:lnTo>
                    <a:cubicBezTo>
                      <a:pt x="57" y="0"/>
                      <a:pt x="73" y="17"/>
                      <a:pt x="73" y="37"/>
                    </a:cubicBezTo>
                    <a:close/>
                  </a:path>
                </a:pathLst>
              </a:custGeom>
              <a:grpFill/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3" name="Group 388"/>
            <p:cNvGrpSpPr/>
            <p:nvPr/>
          </p:nvGrpSpPr>
          <p:grpSpPr>
            <a:xfrm>
              <a:off x="5153191" y="1631261"/>
              <a:ext cx="135124" cy="67681"/>
              <a:chOff x="5953758" y="2518863"/>
              <a:chExt cx="160338" cy="88903"/>
            </a:xfrm>
          </p:grpSpPr>
          <p:sp>
            <p:nvSpPr>
              <p:cNvPr id="390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1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2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3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4" name="Group 393"/>
            <p:cNvGrpSpPr/>
            <p:nvPr/>
          </p:nvGrpSpPr>
          <p:grpSpPr>
            <a:xfrm>
              <a:off x="6078991" y="1631261"/>
              <a:ext cx="135124" cy="67681"/>
              <a:chOff x="5953758" y="2518863"/>
              <a:chExt cx="160338" cy="88903"/>
            </a:xfrm>
          </p:grpSpPr>
          <p:sp>
            <p:nvSpPr>
              <p:cNvPr id="395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6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7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98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5" name="Group 398"/>
            <p:cNvGrpSpPr/>
            <p:nvPr/>
          </p:nvGrpSpPr>
          <p:grpSpPr>
            <a:xfrm>
              <a:off x="6994087" y="1631261"/>
              <a:ext cx="135124" cy="67681"/>
              <a:chOff x="5953758" y="2518863"/>
              <a:chExt cx="160338" cy="88903"/>
            </a:xfrm>
          </p:grpSpPr>
          <p:sp>
            <p:nvSpPr>
              <p:cNvPr id="400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1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2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3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6" name="Group 403"/>
            <p:cNvGrpSpPr/>
            <p:nvPr/>
          </p:nvGrpSpPr>
          <p:grpSpPr>
            <a:xfrm rot="10800000">
              <a:off x="3442068" y="4113678"/>
              <a:ext cx="135124" cy="67681"/>
              <a:chOff x="5953758" y="2518863"/>
              <a:chExt cx="160338" cy="88903"/>
            </a:xfrm>
          </p:grpSpPr>
          <p:sp>
            <p:nvSpPr>
              <p:cNvPr id="405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6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7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08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7" name="Group 408"/>
            <p:cNvGrpSpPr/>
            <p:nvPr/>
          </p:nvGrpSpPr>
          <p:grpSpPr>
            <a:xfrm rot="10800000">
              <a:off x="4370542" y="4113678"/>
              <a:ext cx="135124" cy="67681"/>
              <a:chOff x="5953758" y="2518863"/>
              <a:chExt cx="160338" cy="88903"/>
            </a:xfrm>
          </p:grpSpPr>
          <p:sp>
            <p:nvSpPr>
              <p:cNvPr id="410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1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2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3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8" name="Group 413"/>
            <p:cNvGrpSpPr/>
            <p:nvPr/>
          </p:nvGrpSpPr>
          <p:grpSpPr>
            <a:xfrm rot="10800000">
              <a:off x="5300356" y="4113678"/>
              <a:ext cx="135124" cy="67681"/>
              <a:chOff x="5953758" y="2518863"/>
              <a:chExt cx="160338" cy="88903"/>
            </a:xfrm>
          </p:grpSpPr>
          <p:sp>
            <p:nvSpPr>
              <p:cNvPr id="415" name="Freeform 203"/>
              <p:cNvSpPr>
                <a:spLocks/>
              </p:cNvSpPr>
              <p:nvPr/>
            </p:nvSpPr>
            <p:spPr bwMode="auto">
              <a:xfrm>
                <a:off x="6060121" y="2563314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6" name="Rectangle 204"/>
              <p:cNvSpPr>
                <a:spLocks noChangeArrowheads="1"/>
              </p:cNvSpPr>
              <p:nvPr/>
            </p:nvSpPr>
            <p:spPr bwMode="auto">
              <a:xfrm>
                <a:off x="6049008" y="2585540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7" name="Freeform 205"/>
              <p:cNvSpPr>
                <a:spLocks/>
              </p:cNvSpPr>
              <p:nvPr/>
            </p:nvSpPr>
            <p:spPr bwMode="auto">
              <a:xfrm>
                <a:off x="6068058" y="2518863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18" name="Rectangle 206"/>
              <p:cNvSpPr>
                <a:spLocks noChangeArrowheads="1"/>
              </p:cNvSpPr>
              <p:nvPr/>
            </p:nvSpPr>
            <p:spPr bwMode="auto">
              <a:xfrm>
                <a:off x="5953758" y="2591890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9" name="Group 418"/>
            <p:cNvGrpSpPr/>
            <p:nvPr/>
          </p:nvGrpSpPr>
          <p:grpSpPr>
            <a:xfrm>
              <a:off x="6228830" y="4113678"/>
              <a:ext cx="135124" cy="67681"/>
              <a:chOff x="8331839" y="5779677"/>
              <a:chExt cx="160338" cy="88903"/>
            </a:xfrm>
          </p:grpSpPr>
          <p:sp>
            <p:nvSpPr>
              <p:cNvPr id="420" name="Freeform 203"/>
              <p:cNvSpPr>
                <a:spLocks/>
              </p:cNvSpPr>
              <p:nvPr/>
            </p:nvSpPr>
            <p:spPr bwMode="auto">
              <a:xfrm rot="10800000">
                <a:off x="8341364" y="5781265"/>
                <a:ext cx="44450" cy="42864"/>
              </a:xfrm>
              <a:custGeom>
                <a:avLst/>
                <a:gdLst>
                  <a:gd name="T0" fmla="*/ 3 w 199"/>
                  <a:gd name="T1" fmla="*/ 192 h 192"/>
                  <a:gd name="T2" fmla="*/ 0 w 199"/>
                  <a:gd name="T3" fmla="*/ 53 h 192"/>
                  <a:gd name="T4" fmla="*/ 78 w 199"/>
                  <a:gd name="T5" fmla="*/ 6 h 192"/>
                  <a:gd name="T6" fmla="*/ 199 w 199"/>
                  <a:gd name="T7" fmla="*/ 57 h 192"/>
                  <a:gd name="T8" fmla="*/ 199 w 199"/>
                  <a:gd name="T9" fmla="*/ 192 h 192"/>
                  <a:gd name="T10" fmla="*/ 3 w 199"/>
                  <a:gd name="T1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192">
                    <a:moveTo>
                      <a:pt x="3" y="192"/>
                    </a:moveTo>
                    <a:lnTo>
                      <a:pt x="0" y="53"/>
                    </a:lnTo>
                    <a:cubicBezTo>
                      <a:pt x="0" y="53"/>
                      <a:pt x="30" y="11"/>
                      <a:pt x="78" y="6"/>
                    </a:cubicBezTo>
                    <a:cubicBezTo>
                      <a:pt x="138" y="0"/>
                      <a:pt x="184" y="18"/>
                      <a:pt x="199" y="57"/>
                    </a:cubicBezTo>
                    <a:lnTo>
                      <a:pt x="199" y="192"/>
                    </a:lnTo>
                    <a:lnTo>
                      <a:pt x="3" y="1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21" name="Rectangle 204"/>
              <p:cNvSpPr>
                <a:spLocks noChangeArrowheads="1"/>
              </p:cNvSpPr>
              <p:nvPr/>
            </p:nvSpPr>
            <p:spPr bwMode="auto">
              <a:xfrm rot="10800000">
                <a:off x="8331839" y="5779677"/>
                <a:ext cx="65088" cy="2222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22" name="Freeform 205"/>
              <p:cNvSpPr>
                <a:spLocks/>
              </p:cNvSpPr>
              <p:nvPr/>
            </p:nvSpPr>
            <p:spPr bwMode="auto">
              <a:xfrm rot="10800000">
                <a:off x="8352477" y="5820954"/>
                <a:ext cx="25400" cy="47626"/>
              </a:xfrm>
              <a:custGeom>
                <a:avLst/>
                <a:gdLst>
                  <a:gd name="T0" fmla="*/ 57 w 114"/>
                  <a:gd name="T1" fmla="*/ 0 h 212"/>
                  <a:gd name="T2" fmla="*/ 57 w 114"/>
                  <a:gd name="T3" fmla="*/ 0 h 212"/>
                  <a:gd name="T4" fmla="*/ 114 w 114"/>
                  <a:gd name="T5" fmla="*/ 57 h 212"/>
                  <a:gd name="T6" fmla="*/ 114 w 114"/>
                  <a:gd name="T7" fmla="*/ 155 h 212"/>
                  <a:gd name="T8" fmla="*/ 57 w 114"/>
                  <a:gd name="T9" fmla="*/ 212 h 212"/>
                  <a:gd name="T10" fmla="*/ 57 w 114"/>
                  <a:gd name="T11" fmla="*/ 212 h 212"/>
                  <a:gd name="T12" fmla="*/ 0 w 114"/>
                  <a:gd name="T13" fmla="*/ 155 h 212"/>
                  <a:gd name="T14" fmla="*/ 0 w 114"/>
                  <a:gd name="T15" fmla="*/ 57 h 212"/>
                  <a:gd name="T16" fmla="*/ 57 w 114"/>
                  <a:gd name="T1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212">
                    <a:moveTo>
                      <a:pt x="57" y="0"/>
                    </a:moveTo>
                    <a:lnTo>
                      <a:pt x="57" y="0"/>
                    </a:lnTo>
                    <a:cubicBezTo>
                      <a:pt x="88" y="0"/>
                      <a:pt x="114" y="26"/>
                      <a:pt x="114" y="57"/>
                    </a:cubicBezTo>
                    <a:lnTo>
                      <a:pt x="114" y="155"/>
                    </a:lnTo>
                    <a:cubicBezTo>
                      <a:pt x="114" y="186"/>
                      <a:pt x="88" y="212"/>
                      <a:pt x="57" y="212"/>
                    </a:cubicBezTo>
                    <a:lnTo>
                      <a:pt x="57" y="212"/>
                    </a:lnTo>
                    <a:cubicBezTo>
                      <a:pt x="25" y="212"/>
                      <a:pt x="0" y="186"/>
                      <a:pt x="0" y="155"/>
                    </a:cubicBezTo>
                    <a:lnTo>
                      <a:pt x="0" y="57"/>
                    </a:lnTo>
                    <a:cubicBezTo>
                      <a:pt x="0" y="26"/>
                      <a:pt x="25" y="0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23" name="Rectangle 206"/>
              <p:cNvSpPr>
                <a:spLocks noChangeArrowheads="1"/>
              </p:cNvSpPr>
              <p:nvPr/>
            </p:nvSpPr>
            <p:spPr bwMode="auto">
              <a:xfrm rot="10800000">
                <a:off x="8396927" y="5779678"/>
                <a:ext cx="95250" cy="158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424" name="Freeform 6"/>
            <p:cNvSpPr>
              <a:spLocks/>
            </p:cNvSpPr>
            <p:nvPr/>
          </p:nvSpPr>
          <p:spPr bwMode="auto">
            <a:xfrm rot="5400000">
              <a:off x="6487136" y="1930427"/>
              <a:ext cx="350478" cy="119191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5" name="Freeform 7"/>
            <p:cNvSpPr>
              <a:spLocks/>
            </p:cNvSpPr>
            <p:nvPr/>
          </p:nvSpPr>
          <p:spPr bwMode="auto">
            <a:xfrm rot="5400000">
              <a:off x="6760969" y="1920068"/>
              <a:ext cx="332900" cy="128921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6" name="Freeform 7"/>
            <p:cNvSpPr>
              <a:spLocks/>
            </p:cNvSpPr>
            <p:nvPr/>
          </p:nvSpPr>
          <p:spPr bwMode="auto">
            <a:xfrm rot="16200000" flipH="1">
              <a:off x="6238755" y="1920068"/>
              <a:ext cx="332900" cy="128921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7" name="Freeform 7"/>
            <p:cNvSpPr>
              <a:spLocks/>
            </p:cNvSpPr>
            <p:nvPr/>
          </p:nvSpPr>
          <p:spPr bwMode="auto">
            <a:xfrm rot="9000000" flipH="1">
              <a:off x="5579183" y="2110779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8" name="Freeform 7"/>
            <p:cNvSpPr>
              <a:spLocks/>
            </p:cNvSpPr>
            <p:nvPr/>
          </p:nvSpPr>
          <p:spPr bwMode="auto">
            <a:xfrm rot="9000000" flipH="1">
              <a:off x="4650341" y="2110779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9" name="Freeform 7"/>
            <p:cNvSpPr>
              <a:spLocks/>
            </p:cNvSpPr>
            <p:nvPr/>
          </p:nvSpPr>
          <p:spPr bwMode="auto">
            <a:xfrm rot="9000000" flipH="1">
              <a:off x="3737253" y="2110779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7"/>
            <p:cNvSpPr>
              <a:spLocks/>
            </p:cNvSpPr>
            <p:nvPr/>
          </p:nvSpPr>
          <p:spPr bwMode="auto">
            <a:xfrm rot="10800000" flipV="1">
              <a:off x="3737254" y="3626432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7"/>
            <p:cNvSpPr>
              <a:spLocks/>
            </p:cNvSpPr>
            <p:nvPr/>
          </p:nvSpPr>
          <p:spPr bwMode="auto">
            <a:xfrm rot="10800000" flipV="1">
              <a:off x="4666096" y="3626432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Freeform 7"/>
            <p:cNvSpPr>
              <a:spLocks/>
            </p:cNvSpPr>
            <p:nvPr/>
          </p:nvSpPr>
          <p:spPr bwMode="auto">
            <a:xfrm rot="10800000" flipV="1">
              <a:off x="5579183" y="3626432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7"/>
            <p:cNvSpPr>
              <a:spLocks/>
            </p:cNvSpPr>
            <p:nvPr/>
          </p:nvSpPr>
          <p:spPr bwMode="auto">
            <a:xfrm rot="8100000" flipV="1">
              <a:off x="6444378" y="3587454"/>
              <a:ext cx="443866" cy="96691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20" name="Group 433"/>
            <p:cNvGrpSpPr/>
            <p:nvPr/>
          </p:nvGrpSpPr>
          <p:grpSpPr>
            <a:xfrm>
              <a:off x="6340745" y="2789094"/>
              <a:ext cx="651135" cy="350478"/>
              <a:chOff x="7502607" y="2023269"/>
              <a:chExt cx="849900" cy="506413"/>
            </a:xfrm>
          </p:grpSpPr>
          <p:sp>
            <p:nvSpPr>
              <p:cNvPr id="435" name="Freeform 6"/>
              <p:cNvSpPr>
                <a:spLocks/>
              </p:cNvSpPr>
              <p:nvPr/>
            </p:nvSpPr>
            <p:spPr bwMode="auto">
              <a:xfrm rot="5400000">
                <a:off x="7669213" y="2198688"/>
                <a:ext cx="506413" cy="155575"/>
              </a:xfrm>
              <a:custGeom>
                <a:avLst/>
                <a:gdLst>
                  <a:gd name="T0" fmla="*/ 3203 w 4389"/>
                  <a:gd name="T1" fmla="*/ 954 h 1356"/>
                  <a:gd name="T2" fmla="*/ 0 w 4389"/>
                  <a:gd name="T3" fmla="*/ 615 h 1356"/>
                  <a:gd name="T4" fmla="*/ 3225 w 4389"/>
                  <a:gd name="T5" fmla="*/ 376 h 1356"/>
                  <a:gd name="T6" fmla="*/ 3225 w 4389"/>
                  <a:gd name="T7" fmla="*/ 0 h 1356"/>
                  <a:gd name="T8" fmla="*/ 4389 w 4389"/>
                  <a:gd name="T9" fmla="*/ 671 h 1356"/>
                  <a:gd name="T10" fmla="*/ 3203 w 4389"/>
                  <a:gd name="T11" fmla="*/ 1356 h 1356"/>
                  <a:gd name="T12" fmla="*/ 3203 w 4389"/>
                  <a:gd name="T13" fmla="*/ 954 h 1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89" h="1356">
                    <a:moveTo>
                      <a:pt x="3203" y="954"/>
                    </a:moveTo>
                    <a:lnTo>
                      <a:pt x="0" y="615"/>
                    </a:lnTo>
                    <a:lnTo>
                      <a:pt x="3225" y="376"/>
                    </a:lnTo>
                    <a:lnTo>
                      <a:pt x="3225" y="0"/>
                    </a:lnTo>
                    <a:lnTo>
                      <a:pt x="4389" y="671"/>
                    </a:lnTo>
                    <a:lnTo>
                      <a:pt x="3203" y="1356"/>
                    </a:lnTo>
                    <a:lnTo>
                      <a:pt x="3203" y="954"/>
                    </a:lnTo>
                    <a:close/>
                  </a:path>
                </a:pathLst>
              </a:custGeom>
              <a:gradFill>
                <a:gsLst>
                  <a:gs pos="25000">
                    <a:srgbClr val="009900"/>
                  </a:gs>
                  <a:gs pos="86000">
                    <a:srgbClr val="92D050"/>
                  </a:gs>
                </a:gsLst>
                <a:lin ang="7800000" scaled="0"/>
              </a:gradFill>
              <a:ln w="1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36" name="Freeform 7"/>
              <p:cNvSpPr>
                <a:spLocks/>
              </p:cNvSpPr>
              <p:nvPr/>
            </p:nvSpPr>
            <p:spPr bwMode="auto">
              <a:xfrm rot="5400000">
                <a:off x="8027863" y="2184400"/>
                <a:ext cx="481013" cy="168275"/>
              </a:xfrm>
              <a:custGeom>
                <a:avLst/>
                <a:gdLst>
                  <a:gd name="T0" fmla="*/ 3276 w 4180"/>
                  <a:gd name="T1" fmla="*/ 854 h 1449"/>
                  <a:gd name="T2" fmla="*/ 0 w 4180"/>
                  <a:gd name="T3" fmla="*/ 1381 h 1449"/>
                  <a:gd name="T4" fmla="*/ 3025 w 4180"/>
                  <a:gd name="T5" fmla="*/ 339 h 1449"/>
                  <a:gd name="T6" fmla="*/ 2799 w 4180"/>
                  <a:gd name="T7" fmla="*/ 0 h 1449"/>
                  <a:gd name="T8" fmla="*/ 4180 w 4180"/>
                  <a:gd name="T9" fmla="*/ 0 h 1449"/>
                  <a:gd name="T10" fmla="*/ 3439 w 4180"/>
                  <a:gd name="T11" fmla="*/ 1180 h 1449"/>
                  <a:gd name="T12" fmla="*/ 3276 w 4180"/>
                  <a:gd name="T13" fmla="*/ 854 h 1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80" h="1449">
                    <a:moveTo>
                      <a:pt x="3276" y="854"/>
                    </a:moveTo>
                    <a:cubicBezTo>
                      <a:pt x="2294" y="1321"/>
                      <a:pt x="1184" y="1449"/>
                      <a:pt x="0" y="1381"/>
                    </a:cubicBezTo>
                    <a:cubicBezTo>
                      <a:pt x="1172" y="1167"/>
                      <a:pt x="2222" y="854"/>
                      <a:pt x="3025" y="339"/>
                    </a:cubicBezTo>
                    <a:lnTo>
                      <a:pt x="2799" y="0"/>
                    </a:lnTo>
                    <a:lnTo>
                      <a:pt x="4180" y="0"/>
                    </a:lnTo>
                    <a:lnTo>
                      <a:pt x="3439" y="1180"/>
                    </a:lnTo>
                    <a:lnTo>
                      <a:pt x="3276" y="854"/>
                    </a:lnTo>
                    <a:close/>
                  </a:path>
                </a:pathLst>
              </a:custGeom>
              <a:gradFill>
                <a:gsLst>
                  <a:gs pos="25000">
                    <a:srgbClr val="009900"/>
                  </a:gs>
                  <a:gs pos="86000">
                    <a:srgbClr val="92D050"/>
                  </a:gs>
                </a:gsLst>
                <a:lin ang="7800000" scaled="0"/>
              </a:gradFill>
              <a:ln w="1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437" name="Freeform 7"/>
              <p:cNvSpPr>
                <a:spLocks/>
              </p:cNvSpPr>
              <p:nvPr/>
            </p:nvSpPr>
            <p:spPr bwMode="auto">
              <a:xfrm rot="16200000" flipH="1">
                <a:off x="7346238" y="2184400"/>
                <a:ext cx="481013" cy="168275"/>
              </a:xfrm>
              <a:custGeom>
                <a:avLst/>
                <a:gdLst>
                  <a:gd name="T0" fmla="*/ 3276 w 4180"/>
                  <a:gd name="T1" fmla="*/ 854 h 1449"/>
                  <a:gd name="T2" fmla="*/ 0 w 4180"/>
                  <a:gd name="T3" fmla="*/ 1381 h 1449"/>
                  <a:gd name="T4" fmla="*/ 3025 w 4180"/>
                  <a:gd name="T5" fmla="*/ 339 h 1449"/>
                  <a:gd name="T6" fmla="*/ 2799 w 4180"/>
                  <a:gd name="T7" fmla="*/ 0 h 1449"/>
                  <a:gd name="T8" fmla="*/ 4180 w 4180"/>
                  <a:gd name="T9" fmla="*/ 0 h 1449"/>
                  <a:gd name="T10" fmla="*/ 3439 w 4180"/>
                  <a:gd name="T11" fmla="*/ 1180 h 1449"/>
                  <a:gd name="T12" fmla="*/ 3276 w 4180"/>
                  <a:gd name="T13" fmla="*/ 854 h 1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80" h="1449">
                    <a:moveTo>
                      <a:pt x="3276" y="854"/>
                    </a:moveTo>
                    <a:cubicBezTo>
                      <a:pt x="2294" y="1321"/>
                      <a:pt x="1184" y="1449"/>
                      <a:pt x="0" y="1381"/>
                    </a:cubicBezTo>
                    <a:cubicBezTo>
                      <a:pt x="1172" y="1167"/>
                      <a:pt x="2222" y="854"/>
                      <a:pt x="3025" y="339"/>
                    </a:cubicBezTo>
                    <a:lnTo>
                      <a:pt x="2799" y="0"/>
                    </a:lnTo>
                    <a:lnTo>
                      <a:pt x="4180" y="0"/>
                    </a:lnTo>
                    <a:lnTo>
                      <a:pt x="3439" y="1180"/>
                    </a:lnTo>
                    <a:lnTo>
                      <a:pt x="3276" y="854"/>
                    </a:lnTo>
                    <a:close/>
                  </a:path>
                </a:pathLst>
              </a:custGeom>
              <a:gradFill>
                <a:gsLst>
                  <a:gs pos="25000">
                    <a:srgbClr val="009900"/>
                  </a:gs>
                  <a:gs pos="86000">
                    <a:srgbClr val="92D050"/>
                  </a:gs>
                </a:gsLst>
                <a:lin ang="7800000" scaled="0"/>
              </a:gradFill>
              <a:ln w="1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438" name="Freeform 6"/>
            <p:cNvSpPr>
              <a:spLocks/>
            </p:cNvSpPr>
            <p:nvPr/>
          </p:nvSpPr>
          <p:spPr bwMode="auto">
            <a:xfrm>
              <a:off x="2160350" y="2086973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9" name="Freeform 6"/>
            <p:cNvSpPr>
              <a:spLocks/>
            </p:cNvSpPr>
            <p:nvPr/>
          </p:nvSpPr>
          <p:spPr bwMode="auto">
            <a:xfrm>
              <a:off x="2160350" y="3825179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0" name="Freeform 6"/>
            <p:cNvSpPr>
              <a:spLocks/>
            </p:cNvSpPr>
            <p:nvPr/>
          </p:nvSpPr>
          <p:spPr bwMode="auto">
            <a:xfrm>
              <a:off x="2160350" y="3390627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1" name="Freeform 6"/>
            <p:cNvSpPr>
              <a:spLocks/>
            </p:cNvSpPr>
            <p:nvPr/>
          </p:nvSpPr>
          <p:spPr bwMode="auto">
            <a:xfrm>
              <a:off x="2160350" y="2956076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2" name="Freeform 6"/>
            <p:cNvSpPr>
              <a:spLocks/>
            </p:cNvSpPr>
            <p:nvPr/>
          </p:nvSpPr>
          <p:spPr bwMode="auto">
            <a:xfrm>
              <a:off x="2160350" y="2521524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3" name="Freeform 6"/>
            <p:cNvSpPr>
              <a:spLocks/>
            </p:cNvSpPr>
            <p:nvPr/>
          </p:nvSpPr>
          <p:spPr bwMode="auto">
            <a:xfrm>
              <a:off x="7318000" y="1540533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FF0000"/>
                </a:gs>
                <a:gs pos="86000">
                  <a:srgbClr val="FF7C8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44" name="Freeform 6"/>
            <p:cNvSpPr>
              <a:spLocks/>
            </p:cNvSpPr>
            <p:nvPr/>
          </p:nvSpPr>
          <p:spPr bwMode="auto">
            <a:xfrm>
              <a:off x="7318000" y="2724860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445" name="Freeform 7"/>
            <p:cNvSpPr>
              <a:spLocks/>
            </p:cNvSpPr>
            <p:nvPr/>
          </p:nvSpPr>
          <p:spPr bwMode="auto">
            <a:xfrm rot="11700000" flipV="1">
              <a:off x="611968" y="3858947"/>
              <a:ext cx="368519" cy="116460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6" name="Freeform 6"/>
            <p:cNvSpPr>
              <a:spLocks/>
            </p:cNvSpPr>
            <p:nvPr/>
          </p:nvSpPr>
          <p:spPr bwMode="auto">
            <a:xfrm>
              <a:off x="599923" y="3269585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7" name="Freeform 6"/>
            <p:cNvSpPr>
              <a:spLocks/>
            </p:cNvSpPr>
            <p:nvPr/>
          </p:nvSpPr>
          <p:spPr bwMode="auto">
            <a:xfrm rot="18000000">
              <a:off x="545703" y="3563753"/>
              <a:ext cx="350478" cy="119191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8" name="Freeform 6"/>
            <p:cNvSpPr>
              <a:spLocks/>
            </p:cNvSpPr>
            <p:nvPr/>
          </p:nvSpPr>
          <p:spPr bwMode="auto">
            <a:xfrm rot="16200000">
              <a:off x="517728" y="2994873"/>
              <a:ext cx="350478" cy="119191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9" name="Freeform 7"/>
            <p:cNvSpPr>
              <a:spLocks/>
            </p:cNvSpPr>
            <p:nvPr/>
          </p:nvSpPr>
          <p:spPr bwMode="auto">
            <a:xfrm rot="13500000" flipH="1" flipV="1">
              <a:off x="570110" y="1967804"/>
              <a:ext cx="332900" cy="128921"/>
            </a:xfrm>
            <a:custGeom>
              <a:avLst/>
              <a:gdLst>
                <a:gd name="T0" fmla="*/ 3276 w 4180"/>
                <a:gd name="T1" fmla="*/ 854 h 1449"/>
                <a:gd name="T2" fmla="*/ 0 w 4180"/>
                <a:gd name="T3" fmla="*/ 1381 h 1449"/>
                <a:gd name="T4" fmla="*/ 3025 w 4180"/>
                <a:gd name="T5" fmla="*/ 339 h 1449"/>
                <a:gd name="T6" fmla="*/ 2799 w 4180"/>
                <a:gd name="T7" fmla="*/ 0 h 1449"/>
                <a:gd name="T8" fmla="*/ 4180 w 4180"/>
                <a:gd name="T9" fmla="*/ 0 h 1449"/>
                <a:gd name="T10" fmla="*/ 3439 w 4180"/>
                <a:gd name="T11" fmla="*/ 1180 h 1449"/>
                <a:gd name="T12" fmla="*/ 3276 w 4180"/>
                <a:gd name="T13" fmla="*/ 854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0" h="1449">
                  <a:moveTo>
                    <a:pt x="3276" y="854"/>
                  </a:moveTo>
                  <a:cubicBezTo>
                    <a:pt x="2294" y="1321"/>
                    <a:pt x="1184" y="1449"/>
                    <a:pt x="0" y="1381"/>
                  </a:cubicBezTo>
                  <a:cubicBezTo>
                    <a:pt x="1172" y="1167"/>
                    <a:pt x="2222" y="854"/>
                    <a:pt x="3025" y="339"/>
                  </a:cubicBezTo>
                  <a:lnTo>
                    <a:pt x="2799" y="0"/>
                  </a:lnTo>
                  <a:lnTo>
                    <a:pt x="4180" y="0"/>
                  </a:lnTo>
                  <a:lnTo>
                    <a:pt x="3439" y="1180"/>
                  </a:lnTo>
                  <a:lnTo>
                    <a:pt x="3276" y="8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0" name="Freeform 6"/>
            <p:cNvSpPr>
              <a:spLocks/>
            </p:cNvSpPr>
            <p:nvPr/>
          </p:nvSpPr>
          <p:spPr bwMode="auto">
            <a:xfrm rot="16200000">
              <a:off x="517728" y="2352942"/>
              <a:ext cx="350478" cy="119191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1" name="Freeform 6"/>
            <p:cNvSpPr>
              <a:spLocks/>
            </p:cNvSpPr>
            <p:nvPr/>
          </p:nvSpPr>
          <p:spPr bwMode="auto">
            <a:xfrm>
              <a:off x="599923" y="2669657"/>
              <a:ext cx="387979" cy="107670"/>
            </a:xfrm>
            <a:custGeom>
              <a:avLst/>
              <a:gdLst>
                <a:gd name="T0" fmla="*/ 3203 w 4389"/>
                <a:gd name="T1" fmla="*/ 954 h 1356"/>
                <a:gd name="T2" fmla="*/ 0 w 4389"/>
                <a:gd name="T3" fmla="*/ 615 h 1356"/>
                <a:gd name="T4" fmla="*/ 3225 w 4389"/>
                <a:gd name="T5" fmla="*/ 376 h 1356"/>
                <a:gd name="T6" fmla="*/ 3225 w 4389"/>
                <a:gd name="T7" fmla="*/ 0 h 1356"/>
                <a:gd name="T8" fmla="*/ 4389 w 4389"/>
                <a:gd name="T9" fmla="*/ 671 h 1356"/>
                <a:gd name="T10" fmla="*/ 3203 w 4389"/>
                <a:gd name="T11" fmla="*/ 1356 h 1356"/>
                <a:gd name="T12" fmla="*/ 3203 w 4389"/>
                <a:gd name="T13" fmla="*/ 954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89" h="1356">
                  <a:moveTo>
                    <a:pt x="3203" y="954"/>
                  </a:moveTo>
                  <a:lnTo>
                    <a:pt x="0" y="615"/>
                  </a:lnTo>
                  <a:lnTo>
                    <a:pt x="3225" y="376"/>
                  </a:lnTo>
                  <a:lnTo>
                    <a:pt x="3225" y="0"/>
                  </a:lnTo>
                  <a:lnTo>
                    <a:pt x="4389" y="671"/>
                  </a:lnTo>
                  <a:lnTo>
                    <a:pt x="3203" y="1356"/>
                  </a:lnTo>
                  <a:lnTo>
                    <a:pt x="3203" y="954"/>
                  </a:lnTo>
                  <a:close/>
                </a:path>
              </a:pathLst>
            </a:custGeom>
            <a:gradFill>
              <a:gsLst>
                <a:gs pos="25000">
                  <a:srgbClr val="009900"/>
                </a:gs>
                <a:gs pos="86000">
                  <a:srgbClr val="92D050"/>
                </a:gs>
              </a:gsLst>
              <a:lin ang="7800000" scaled="0"/>
            </a:gradFill>
            <a:ln w="1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4816386" y="1276350"/>
              <a:ext cx="843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Top 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471644"/>
      </p:ext>
    </p:extLst>
  </p:cSld>
  <p:clrMapOvr>
    <a:masterClrMapping/>
  </p:clrMapOvr>
  <p:transition spd="med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8153400" cy="62865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ea typeface="ＭＳ Ｐゴシック" pitchFamily="34" charset="-128"/>
              </a:rPr>
              <a:t>Air Flow Circulation in case of cooling unit fails </a:t>
            </a:r>
          </a:p>
        </p:txBody>
      </p:sp>
      <p:pic>
        <p:nvPicPr>
          <p:cNvPr id="5" name="Picture 2" descr="D:\Smart Solutions Projects\Smart Row with Cold &amp; Hot Containment 3+1\Updated Design\Pics\Smart Row-Isometric Rear View (wireframe) .bmp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b="4988"/>
          <a:stretch>
            <a:fillRect/>
          </a:stretch>
        </p:blipFill>
        <p:spPr bwMode="auto">
          <a:xfrm>
            <a:off x="2123660" y="1350754"/>
            <a:ext cx="5086712" cy="3265541"/>
          </a:xfrm>
          <a:prstGeom prst="rect">
            <a:avLst/>
          </a:prstGeom>
          <a:noFill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14179" y="4285748"/>
            <a:ext cx="51024" cy="1262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631115" y="4283367"/>
            <a:ext cx="45791" cy="1250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ight Arrow 7"/>
          <p:cNvSpPr/>
          <p:nvPr/>
        </p:nvSpPr>
        <p:spPr bwMode="auto">
          <a:xfrm rot="16200000">
            <a:off x="3380005" y="1988146"/>
            <a:ext cx="400050" cy="125595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rot="16200000">
            <a:off x="3989604" y="2159596"/>
            <a:ext cx="400050" cy="125597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 rot="16200000">
            <a:off x="4523005" y="2331047"/>
            <a:ext cx="400050" cy="125595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 rot="16711742">
            <a:off x="3799718" y="3023058"/>
            <a:ext cx="400050" cy="125599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 rot="16937547">
            <a:off x="3282648" y="2852905"/>
            <a:ext cx="400050" cy="125597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 rot="16711742">
            <a:off x="4409317" y="3251658"/>
            <a:ext cx="400050" cy="125599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281" y="1072996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Hot air exhaust through</a:t>
            </a:r>
          </a:p>
          <a:p>
            <a:r>
              <a:rPr lang="en-US" sz="1200" dirty="0">
                <a:solidFill>
                  <a:srgbClr val="FF0000"/>
                </a:solidFill>
              </a:rPr>
              <a:t>Fans in case of cooling unit fails or</a:t>
            </a:r>
          </a:p>
          <a:p>
            <a:r>
              <a:rPr lang="en-US" sz="1200" dirty="0">
                <a:solidFill>
                  <a:srgbClr val="FF0000"/>
                </a:solidFill>
              </a:rPr>
              <a:t>overheating in hot containment  which got activated by RDU-A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437481" y="1815945"/>
            <a:ext cx="1143000" cy="285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5374867" y="958695"/>
            <a:ext cx="3463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Cold Containment doors open automatically though magnetic lock for the availability of ambient air from outside to racks . </a:t>
            </a:r>
          </a:p>
        </p:txBody>
      </p:sp>
      <p:sp>
        <p:nvSpPr>
          <p:cNvPr id="17" name="Right Arrow 16"/>
          <p:cNvSpPr/>
          <p:nvPr/>
        </p:nvSpPr>
        <p:spPr bwMode="auto">
          <a:xfrm rot="8016912">
            <a:off x="4838468" y="1572074"/>
            <a:ext cx="400050" cy="125597"/>
          </a:xfrm>
          <a:prstGeom prst="rightArrow">
            <a:avLst/>
          </a:prstGeom>
          <a:solidFill>
            <a:srgbClr val="66FF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 rot="8016912">
            <a:off x="5295669" y="1743525"/>
            <a:ext cx="400050" cy="125597"/>
          </a:xfrm>
          <a:prstGeom prst="rightArrow">
            <a:avLst/>
          </a:prstGeom>
          <a:solidFill>
            <a:srgbClr val="66FF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 rot="8016912">
            <a:off x="5905268" y="1914974"/>
            <a:ext cx="400050" cy="125597"/>
          </a:xfrm>
          <a:prstGeom prst="rightArrow">
            <a:avLst/>
          </a:prstGeom>
          <a:solidFill>
            <a:srgbClr val="66FF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65917" y="1850920"/>
            <a:ext cx="2072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9999"/>
                </a:solidFill>
              </a:rPr>
              <a:t>Racks takes ambient air in case of cooling unit fails when Containment  front door opens automatically which is triggered  by magnetic lock.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481" y="2310382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9999"/>
                </a:solidFill>
              </a:rPr>
              <a:t>Fan Trey is equipped with gravity</a:t>
            </a:r>
          </a:p>
          <a:p>
            <a:r>
              <a:rPr lang="en-US" sz="1200" dirty="0">
                <a:solidFill>
                  <a:srgbClr val="009999"/>
                </a:solidFill>
              </a:rPr>
              <a:t>Dampers &amp; lets close during </a:t>
            </a:r>
          </a:p>
          <a:p>
            <a:r>
              <a:rPr lang="en-US" sz="1200" dirty="0">
                <a:solidFill>
                  <a:srgbClr val="009999"/>
                </a:solidFill>
              </a:rPr>
              <a:t>emergency fan is in off condition.  </a:t>
            </a:r>
          </a:p>
        </p:txBody>
      </p:sp>
    </p:spTree>
    <p:extLst>
      <p:ext uri="{BB962C8B-B14F-4D97-AF65-F5344CB8AC3E}">
        <p14:creationId xmlns:p14="http://schemas.microsoft.com/office/powerpoint/2010/main" val="2624965299"/>
      </p:ext>
    </p:extLst>
  </p:cSld>
  <p:clrMapOvr>
    <a:masterClrMapping/>
  </p:clrMapOvr>
  <p:transition spd="med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85750"/>
            <a:ext cx="8153400" cy="62865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Containerized/Mobile Data Center: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Containerized Data Center Infrastructure is a complete data center solution installed into a container, combining Racks (IT Container), Precision Cooling (Cooling Container), UPS System (Power Container) and Monitoring solutions (Network Operation Center Container). </a:t>
            </a:r>
          </a:p>
          <a:p>
            <a:r>
              <a:rPr lang="en-US" sz="1400" dirty="0"/>
              <a:t>The mobile container provides a protected housing for the server cabinets, power distribution system, cooling system, monitoring system, fire control system, and lighting system.</a:t>
            </a:r>
          </a:p>
          <a:p>
            <a:endParaRPr lang="en-US" sz="1400" dirty="0"/>
          </a:p>
        </p:txBody>
      </p:sp>
      <p:pic>
        <p:nvPicPr>
          <p:cNvPr id="8" name="Picture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4" t="4582" r="6135" b="3259"/>
          <a:stretch/>
        </p:blipFill>
        <p:spPr bwMode="auto">
          <a:xfrm>
            <a:off x="6516216" y="2755166"/>
            <a:ext cx="2429297" cy="1724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457199" y="2787773"/>
            <a:ext cx="3898777" cy="1738155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1400" b="1" dirty="0"/>
              <a:t>The container performs the following functions:</a:t>
            </a:r>
            <a:endParaRPr lang="en-US" sz="1400" dirty="0"/>
          </a:p>
          <a:p>
            <a:r>
              <a:rPr lang="en-US" sz="1400" dirty="0"/>
              <a:t>Houses the container components which can be interconnected inside in a centralized and manner.</a:t>
            </a:r>
          </a:p>
          <a:p>
            <a:r>
              <a:rPr lang="en-US" sz="1400" dirty="0"/>
              <a:t>Provides a protected environment to protect the container from external impact</a:t>
            </a:r>
          </a:p>
          <a:p>
            <a:r>
              <a:rPr lang="en-US" sz="1400" dirty="0"/>
              <a:t>Flexible</a:t>
            </a:r>
          </a:p>
          <a:p>
            <a:r>
              <a:rPr lang="en-US" sz="1400" dirty="0"/>
              <a:t>Modular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139953" y="3507855"/>
            <a:ext cx="1800200" cy="79208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1400" dirty="0"/>
              <a:t>Energy Efficient</a:t>
            </a:r>
          </a:p>
          <a:p>
            <a:r>
              <a:rPr lang="en-US" sz="1400" dirty="0"/>
              <a:t>Green</a:t>
            </a:r>
          </a:p>
          <a:p>
            <a:r>
              <a:rPr lang="en-US" sz="1400" dirty="0"/>
              <a:t>Integrated</a:t>
            </a:r>
          </a:p>
          <a:p>
            <a:r>
              <a:rPr lang="en-US" sz="1400" dirty="0"/>
              <a:t>Secure</a:t>
            </a:r>
          </a:p>
        </p:txBody>
      </p:sp>
    </p:spTree>
    <p:extLst>
      <p:ext uri="{BB962C8B-B14F-4D97-AF65-F5344CB8AC3E}">
        <p14:creationId xmlns:p14="http://schemas.microsoft.com/office/powerpoint/2010/main" val="3451851049"/>
      </p:ext>
    </p:extLst>
  </p:cSld>
  <p:clrMapOvr>
    <a:masterClrMapping/>
  </p:clrMapOvr>
  <p:transition spd="med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56176" y="1347614"/>
            <a:ext cx="2762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40Ft Container with 6-8 Racks</a:t>
            </a:r>
          </a:p>
          <a:p>
            <a:r>
              <a:rPr lang="en-US" sz="1200" dirty="0"/>
              <a:t>Suitable for max. of 48kW (60kVA)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26749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Pre-fabricated Modular Containerized Data Centre</a:t>
            </a:r>
          </a:p>
        </p:txBody>
      </p:sp>
      <p:pic>
        <p:nvPicPr>
          <p:cNvPr id="7" name="Picture 6" descr="Data-Center-Contain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771550"/>
            <a:ext cx="5256584" cy="39424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278777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20Ft Container with 4-5 Racks</a:t>
            </a:r>
          </a:p>
          <a:p>
            <a:r>
              <a:rPr lang="en-US" sz="1200" dirty="0"/>
              <a:t>Suitable for max. of 32kW (40kVA)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6536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Current Employees</a:t>
            </a:r>
          </a:p>
          <a:p>
            <a:pPr algn="ctr"/>
            <a:endParaRPr lang="en-US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Silver Lining Data Centre</a:t>
            </a:r>
          </a:p>
          <a:p>
            <a:pPr algn="ctr"/>
            <a:r>
              <a:rPr lang="en-US" sz="2800" b="1" dirty="0">
                <a:latin typeface="Calibri" panose="020F0502020204030204" pitchFamily="34" charset="0"/>
              </a:rPr>
              <a:t>36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</a:rPr>
              <a:t>Sajan</a:t>
            </a:r>
            <a:r>
              <a:rPr lang="en-US" sz="1600" dirty="0">
                <a:latin typeface="Calibri" panose="020F0502020204030204" pitchFamily="34" charset="0"/>
              </a:rPr>
              <a:t> Shrestha – Buss Dev Intern has recently joined from 15 </a:t>
            </a:r>
            <a:r>
              <a:rPr lang="en-US" sz="1600" dirty="0" err="1">
                <a:latin typeface="Calibri" panose="020F0502020204030204" pitchFamily="34" charset="0"/>
              </a:rPr>
              <a:t>Jestha</a:t>
            </a:r>
            <a:r>
              <a:rPr lang="en-US" sz="1600" dirty="0">
                <a:latin typeface="Calibri" panose="020F0502020204030204" pitchFamily="34" charset="0"/>
              </a:rPr>
              <a:t> 2079)</a:t>
            </a:r>
          </a:p>
          <a:p>
            <a:pPr algn="ctr"/>
            <a:endParaRPr lang="en-US" sz="1400" b="1" dirty="0">
              <a:latin typeface="Calibri" panose="020F0502020204030204" pitchFamily="34" charset="0"/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Ohm Data Centre</a:t>
            </a:r>
          </a:p>
          <a:p>
            <a:pPr algn="ctr"/>
            <a:r>
              <a:rPr lang="en-US" sz="2800" b="1" dirty="0">
                <a:latin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063818695"/>
      </p:ext>
    </p:extLst>
  </p:cSld>
  <p:clrMapOvr>
    <a:masterClrMapping/>
  </p:clrMapOvr>
  <p:transition spd="med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uawei Container 2.jpg"/>
          <p:cNvPicPr/>
          <p:nvPr/>
        </p:nvPicPr>
        <p:blipFill>
          <a:blip r:embed="rId2" cstate="print"/>
          <a:srcRect l="18924" t="6481" r="9375" b="28069"/>
          <a:stretch>
            <a:fillRect/>
          </a:stretch>
        </p:blipFill>
        <p:spPr>
          <a:xfrm>
            <a:off x="1475656" y="240630"/>
            <a:ext cx="5569673" cy="2859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5696" y="3075806"/>
            <a:ext cx="23150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/>
              <a:t>AC (Outdoor) Unit</a:t>
            </a:r>
          </a:p>
          <a:p>
            <a:pPr marL="342900" indent="-342900">
              <a:buAutoNum type="arabicPeriod"/>
            </a:pPr>
            <a:r>
              <a:rPr lang="en-US" sz="1600" dirty="0"/>
              <a:t>Cold Aisle</a:t>
            </a:r>
          </a:p>
          <a:p>
            <a:pPr marL="342900" indent="-342900">
              <a:buAutoNum type="arabicPeriod"/>
            </a:pPr>
            <a:r>
              <a:rPr lang="en-US" sz="1600" dirty="0"/>
              <a:t>AC (Indoor) Unit</a:t>
            </a:r>
          </a:p>
          <a:p>
            <a:pPr marL="342900" indent="-342900">
              <a:buAutoNum type="arabicPeriod"/>
            </a:pPr>
            <a:r>
              <a:rPr lang="en-US" sz="1600" dirty="0"/>
              <a:t>Hot Aisle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27984" y="3075806"/>
            <a:ext cx="31422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/>
              <a:t>Server Cabinet</a:t>
            </a:r>
          </a:p>
          <a:p>
            <a:pPr marL="342900" indent="-342900">
              <a:buAutoNum type="arabicPeriod"/>
            </a:pPr>
            <a:r>
              <a:rPr lang="en-US" sz="1600" dirty="0"/>
              <a:t>Locker</a:t>
            </a:r>
          </a:p>
          <a:p>
            <a:pPr marL="342900" indent="-342900">
              <a:buAutoNum type="arabicPeriod"/>
            </a:pPr>
            <a:r>
              <a:rPr lang="en-US" sz="1600" dirty="0"/>
              <a:t>Utilities (Fire Cylinder, DB)</a:t>
            </a:r>
          </a:p>
          <a:p>
            <a:pPr marL="342900" indent="-342900">
              <a:buAutoNum type="arabicPeriod"/>
            </a:pPr>
            <a:r>
              <a:rPr lang="en-US" sz="1600" dirty="0"/>
              <a:t>UPS Cabinet, Batteries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19548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Inside Layout</a:t>
            </a:r>
          </a:p>
        </p:txBody>
      </p:sp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9548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Cooling</a:t>
            </a:r>
          </a:p>
        </p:txBody>
      </p:sp>
      <p:pic>
        <p:nvPicPr>
          <p:cNvPr id="10" name="Picture 9" descr="Huawei Container Cooling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771550"/>
            <a:ext cx="4104456" cy="3538514"/>
          </a:xfrm>
          <a:prstGeom prst="rect">
            <a:avLst/>
          </a:prstGeom>
        </p:spPr>
      </p:pic>
      <p:pic>
        <p:nvPicPr>
          <p:cNvPr id="11" name="Picture 10" descr="Huawei Cooling 2.jpg"/>
          <p:cNvPicPr/>
          <p:nvPr/>
        </p:nvPicPr>
        <p:blipFill>
          <a:blip r:embed="rId3" cstate="print"/>
          <a:srcRect l="4773" t="17194" r="2204" b="29504"/>
          <a:stretch>
            <a:fillRect/>
          </a:stretch>
        </p:blipFill>
        <p:spPr>
          <a:xfrm>
            <a:off x="4427984" y="2067694"/>
            <a:ext cx="4536504" cy="223224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95486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Fire Fighting System</a:t>
            </a:r>
          </a:p>
        </p:txBody>
      </p:sp>
      <p:pic>
        <p:nvPicPr>
          <p:cNvPr id="5" name="Picture 4" descr="Huawei Fire fighting System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267494"/>
            <a:ext cx="5126736" cy="399288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131590"/>
            <a:ext cx="26277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marR="0" lvl="0" indent="-3413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Smoke detector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Heat detector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Fire alarm horn strobe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Buzzer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Fire extinguishing pipeline and nozzles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Fire control box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Fire control panel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altLang="zh-CN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imSun" pitchFamily="2" charset="-122"/>
                <a:cs typeface="Arial" pitchFamily="34" charset="0"/>
              </a:rPr>
              <a:t>Fire cylinder</a:t>
            </a:r>
            <a:endParaRPr kumimoji="0" lang="en-US" altLang="zh-CN" sz="3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52400" y="285750"/>
            <a:ext cx="8991600" cy="62865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Why Prefabricated Modular Data Center is recommended?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31590"/>
            <a:ext cx="8176146" cy="40309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1800" dirty="0"/>
              <a:t>Reliability - One Vendor Solution (Genuine - World’s renowned brands)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1800" dirty="0"/>
              <a:t>Relocation (Business Continuity) - 100% relocate (in case of natural disasters)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1800" dirty="0"/>
              <a:t>CAPEX/OPEX – Low (Energy Efficiency by 30% due to </a:t>
            </a:r>
            <a:r>
              <a:rPr lang="en-IN" sz="1800" dirty="0"/>
              <a:t>Digital Scroll cooling Technology, </a:t>
            </a:r>
            <a:r>
              <a:rPr lang="en-US" sz="1800" dirty="0"/>
              <a:t>Space Saving by 33% over the conventional, Less manpower required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1800" dirty="0">
                <a:ea typeface="ＭＳ Ｐゴシック" pitchFamily="34" charset="-128"/>
              </a:rPr>
              <a:t>Easy to manage (</a:t>
            </a:r>
            <a:r>
              <a:rPr lang="en-IN" sz="1800" dirty="0">
                <a:cs typeface="Arial" panose="020B0604020202020204" pitchFamily="34" charset="0"/>
              </a:rPr>
              <a:t>Remote Monitoring )</a:t>
            </a:r>
            <a:endParaRPr lang="en-US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2638649"/>
      </p:ext>
    </p:extLst>
  </p:cSld>
  <p:clrMapOvr>
    <a:masterClrMapping/>
  </p:clrMapOvr>
  <p:transition spd="med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51520" y="83613"/>
            <a:ext cx="9143999" cy="628650"/>
          </a:xfrm>
        </p:spPr>
        <p:txBody>
          <a:bodyPr>
            <a:noAutofit/>
          </a:bodyPr>
          <a:lstStyle/>
          <a:p>
            <a:r>
              <a:rPr lang="en-US" sz="2000" dirty="0"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Why Prefabricated Modular Data Center is recommended? </a:t>
            </a:r>
            <a:r>
              <a:rPr lang="en-US" sz="2000" dirty="0" err="1">
                <a:solidFill>
                  <a:srgbClr val="C00000"/>
                </a:solidFill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Contd</a:t>
            </a:r>
            <a:r>
              <a:rPr lang="en-US" sz="2000" dirty="0">
                <a:solidFill>
                  <a:srgbClr val="C00000"/>
                </a:solidFill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…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381001" y="914401"/>
            <a:ext cx="8284029" cy="3028950"/>
          </a:xfrm>
        </p:spPr>
        <p:txBody>
          <a:bodyPr>
            <a:noAutofit/>
          </a:bodyPr>
          <a:lstStyle/>
          <a:p>
            <a:pPr marL="514350" lvl="1" indent="-514350">
              <a:buFont typeface="+mj-lt"/>
              <a:buAutoNum type="arabicPeriod" startAt="6"/>
            </a:pPr>
            <a:r>
              <a:rPr lang="en-US" sz="1600" dirty="0"/>
              <a:t>Modular and Scalable - Customizable Solution as per the requirement</a:t>
            </a:r>
          </a:p>
          <a:p>
            <a:pPr marL="514350" lvl="1" indent="-514350">
              <a:buFont typeface="+mj-lt"/>
              <a:buAutoNum type="arabicPeriod" startAt="6"/>
            </a:pPr>
            <a:r>
              <a:rPr lang="en-US" sz="1600" dirty="0">
                <a:ea typeface="ＭＳ Ｐゴシック" pitchFamily="34" charset="-128"/>
              </a:rPr>
              <a:t>Integrated system (</a:t>
            </a:r>
            <a:r>
              <a:rPr lang="en-IN" sz="1600" dirty="0">
                <a:ea typeface="ＭＳ Ｐゴシック" pitchFamily="34" charset="-128"/>
              </a:rPr>
              <a:t>Containment Approach)</a:t>
            </a:r>
          </a:p>
          <a:p>
            <a:pPr marL="514350" lvl="1" indent="-514350">
              <a:buFont typeface="+mj-lt"/>
              <a:buAutoNum type="arabicPeriod" startAt="6"/>
            </a:pPr>
            <a:r>
              <a:rPr lang="en-IN" sz="1600" dirty="0">
                <a:cs typeface="Arial" panose="020B0604020202020204" pitchFamily="34" charset="0"/>
              </a:rPr>
              <a:t>Manufactured at Factory and assembled at site</a:t>
            </a:r>
            <a:endParaRPr lang="en-IN" sz="1600" dirty="0">
              <a:ea typeface="ＭＳ Ｐゴシック" pitchFamily="34" charset="-128"/>
            </a:endParaRPr>
          </a:p>
          <a:p>
            <a:pPr marL="514350" lvl="1" indent="-514350">
              <a:buFont typeface="+mj-lt"/>
              <a:buAutoNum type="arabicPeriod" startAt="6"/>
            </a:pPr>
            <a:r>
              <a:rPr lang="en-IN" altLang="zh-CN" sz="1600" dirty="0"/>
              <a:t>Contains all passive components that </a:t>
            </a:r>
            <a:br>
              <a:rPr lang="en-IN" altLang="zh-CN" sz="1600" dirty="0"/>
            </a:br>
            <a:r>
              <a:rPr lang="en-IN" altLang="zh-CN" sz="1600" dirty="0"/>
              <a:t>goes in DC</a:t>
            </a:r>
          </a:p>
          <a:p>
            <a:pPr marL="514350" lvl="1" indent="-514350">
              <a:buFont typeface="+mj-lt"/>
              <a:buAutoNum type="arabicPeriod" startAt="6"/>
            </a:pPr>
            <a:r>
              <a:rPr lang="en-US" altLang="zh-CN" sz="1600" dirty="0"/>
              <a:t>Easy to Deploy (8-10 weeks)</a:t>
            </a:r>
          </a:p>
          <a:p>
            <a:pPr marL="514350" lvl="1" indent="-514350">
              <a:buFont typeface="+mj-lt"/>
              <a:buAutoNum type="arabicPeriod" startAt="6"/>
            </a:pPr>
            <a:r>
              <a:rPr lang="en-US" sz="1600" dirty="0">
                <a:ea typeface="ＭＳ Ｐゴシック" pitchFamily="34" charset="-128"/>
              </a:rPr>
              <a:t>Secure – use of Biometric </a:t>
            </a:r>
            <a:br>
              <a:rPr lang="en-US" sz="1600" dirty="0">
                <a:ea typeface="ＭＳ Ｐゴシック" pitchFamily="34" charset="-128"/>
              </a:rPr>
            </a:br>
            <a:r>
              <a:rPr lang="en-US" sz="1600" dirty="0">
                <a:ea typeface="ＭＳ Ｐゴシック" pitchFamily="34" charset="-128"/>
              </a:rPr>
              <a:t>Access Control System</a:t>
            </a:r>
          </a:p>
          <a:p>
            <a:pPr marL="514350" lvl="1" indent="-514350">
              <a:buFont typeface="+mj-lt"/>
              <a:buAutoNum type="arabicPeriod" startAt="6"/>
            </a:pPr>
            <a:r>
              <a:rPr lang="en-US" sz="1600" dirty="0">
                <a:ea typeface="ＭＳ Ｐゴシック" pitchFamily="34" charset="-128"/>
              </a:rPr>
              <a:t>Right Sizing and Automated</a:t>
            </a:r>
            <a:endParaRPr lang="en-US" sz="2000" dirty="0">
              <a:ea typeface="ＭＳ Ｐゴシック" pitchFamily="34" charset="-128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6012160" y="1603251"/>
            <a:ext cx="2885182" cy="2340099"/>
            <a:chOff x="3174848" y="1929881"/>
            <a:chExt cx="2885182" cy="3120132"/>
          </a:xfrm>
        </p:grpSpPr>
        <p:grpSp>
          <p:nvGrpSpPr>
            <p:cNvPr id="3" name="Group 18"/>
            <p:cNvGrpSpPr/>
            <p:nvPr/>
          </p:nvGrpSpPr>
          <p:grpSpPr>
            <a:xfrm>
              <a:off x="3174848" y="1929881"/>
              <a:ext cx="2885182" cy="3120132"/>
              <a:chOff x="4285255" y="1627565"/>
              <a:chExt cx="3488100" cy="3488882"/>
            </a:xfrm>
          </p:grpSpPr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6966043" y="4327612"/>
                <a:ext cx="495577" cy="479912"/>
              </a:xfrm>
              <a:custGeom>
                <a:avLst/>
                <a:gdLst>
                  <a:gd name="T0" fmla="*/ 0 w 762"/>
                  <a:gd name="T1" fmla="*/ 737 h 737"/>
                  <a:gd name="T2" fmla="*/ 762 w 762"/>
                  <a:gd name="T3" fmla="*/ 0 h 737"/>
                  <a:gd name="T4" fmla="*/ 762 w 762"/>
                  <a:gd name="T5" fmla="*/ 737 h 737"/>
                  <a:gd name="T6" fmla="*/ 0 w 762"/>
                  <a:gd name="T7" fmla="*/ 737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2" h="737">
                    <a:moveTo>
                      <a:pt x="0" y="737"/>
                    </a:moveTo>
                    <a:lnTo>
                      <a:pt x="762" y="0"/>
                    </a:lnTo>
                    <a:lnTo>
                      <a:pt x="762" y="737"/>
                    </a:lnTo>
                    <a:lnTo>
                      <a:pt x="0" y="737"/>
                    </a:lnTo>
                    <a:close/>
                  </a:path>
                </a:pathLst>
              </a:custGeom>
              <a:solidFill>
                <a:srgbClr val="1668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4601660" y="4286122"/>
                <a:ext cx="480327" cy="498957"/>
              </a:xfrm>
              <a:custGeom>
                <a:avLst/>
                <a:gdLst>
                  <a:gd name="T0" fmla="*/ 0 w 737"/>
                  <a:gd name="T1" fmla="*/ 0 h 762"/>
                  <a:gd name="T2" fmla="*/ 737 w 737"/>
                  <a:gd name="T3" fmla="*/ 762 h 762"/>
                  <a:gd name="T4" fmla="*/ 0 w 737"/>
                  <a:gd name="T5" fmla="*/ 762 h 762"/>
                  <a:gd name="T6" fmla="*/ 0 w 737"/>
                  <a:gd name="T7" fmla="*/ 0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7" h="762">
                    <a:moveTo>
                      <a:pt x="0" y="0"/>
                    </a:moveTo>
                    <a:lnTo>
                      <a:pt x="737" y="762"/>
                    </a:lnTo>
                    <a:lnTo>
                      <a:pt x="0" y="7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/>
              </a:p>
            </p:txBody>
          </p:sp>
          <p:sp>
            <p:nvSpPr>
              <p:cNvPr id="17" name="Freeform 12"/>
              <p:cNvSpPr>
                <a:spLocks/>
              </p:cNvSpPr>
              <p:nvPr/>
            </p:nvSpPr>
            <p:spPr bwMode="auto">
              <a:xfrm>
                <a:off x="6969527" y="1912696"/>
                <a:ext cx="480328" cy="498958"/>
              </a:xfrm>
              <a:custGeom>
                <a:avLst/>
                <a:gdLst>
                  <a:gd name="T0" fmla="*/ 737 w 737"/>
                  <a:gd name="T1" fmla="*/ 762 h 762"/>
                  <a:gd name="T2" fmla="*/ 0 w 737"/>
                  <a:gd name="T3" fmla="*/ 0 h 762"/>
                  <a:gd name="T4" fmla="*/ 737 w 737"/>
                  <a:gd name="T5" fmla="*/ 0 h 762"/>
                  <a:gd name="T6" fmla="*/ 737 w 737"/>
                  <a:gd name="T7" fmla="*/ 762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7" h="762">
                    <a:moveTo>
                      <a:pt x="737" y="762"/>
                    </a:moveTo>
                    <a:lnTo>
                      <a:pt x="0" y="0"/>
                    </a:lnTo>
                    <a:lnTo>
                      <a:pt x="737" y="0"/>
                    </a:lnTo>
                    <a:lnTo>
                      <a:pt x="737" y="762"/>
                    </a:lnTo>
                    <a:close/>
                  </a:path>
                </a:pathLst>
              </a:custGeom>
              <a:solidFill>
                <a:srgbClr val="F25A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8" name="Freeform 11"/>
              <p:cNvSpPr>
                <a:spLocks/>
              </p:cNvSpPr>
              <p:nvPr/>
            </p:nvSpPr>
            <p:spPr bwMode="auto">
              <a:xfrm>
                <a:off x="4603779" y="1909416"/>
                <a:ext cx="495578" cy="483722"/>
              </a:xfrm>
              <a:custGeom>
                <a:avLst/>
                <a:gdLst>
                  <a:gd name="T0" fmla="*/ 762 w 762"/>
                  <a:gd name="T1" fmla="*/ 0 h 737"/>
                  <a:gd name="T2" fmla="*/ 0 w 762"/>
                  <a:gd name="T3" fmla="*/ 737 h 737"/>
                  <a:gd name="T4" fmla="*/ 0 w 762"/>
                  <a:gd name="T5" fmla="*/ 0 h 737"/>
                  <a:gd name="T6" fmla="*/ 762 w 762"/>
                  <a:gd name="T7" fmla="*/ 0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2" h="737">
                    <a:moveTo>
                      <a:pt x="762" y="0"/>
                    </a:moveTo>
                    <a:lnTo>
                      <a:pt x="0" y="737"/>
                    </a:lnTo>
                    <a:lnTo>
                      <a:pt x="0" y="0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rgbClr val="0046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>
                <a:off x="5977065" y="3372005"/>
                <a:ext cx="1796290" cy="1740632"/>
              </a:xfrm>
              <a:custGeom>
                <a:avLst/>
                <a:gdLst>
                  <a:gd name="T0" fmla="*/ 0 w 2670"/>
                  <a:gd name="T1" fmla="*/ 0 h 2670"/>
                  <a:gd name="T2" fmla="*/ 2670 w 2670"/>
                  <a:gd name="T3" fmla="*/ 6 h 2670"/>
                  <a:gd name="T4" fmla="*/ 20 w 2670"/>
                  <a:gd name="T5" fmla="*/ 2670 h 2670"/>
                  <a:gd name="T6" fmla="*/ 0 w 2670"/>
                  <a:gd name="T7" fmla="*/ 0 h 2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70" h="2670">
                    <a:moveTo>
                      <a:pt x="0" y="0"/>
                    </a:moveTo>
                    <a:lnTo>
                      <a:pt x="2670" y="6"/>
                    </a:lnTo>
                    <a:cubicBezTo>
                      <a:pt x="2667" y="1471"/>
                      <a:pt x="1485" y="2660"/>
                      <a:pt x="20" y="267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68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0" name="Freeform 8"/>
              <p:cNvSpPr>
                <a:spLocks/>
              </p:cNvSpPr>
              <p:nvPr/>
            </p:nvSpPr>
            <p:spPr bwMode="auto">
              <a:xfrm>
                <a:off x="4285255" y="1627565"/>
                <a:ext cx="1745955" cy="1744440"/>
              </a:xfrm>
              <a:custGeom>
                <a:avLst/>
                <a:gdLst>
                  <a:gd name="T0" fmla="*/ 2670 w 2670"/>
                  <a:gd name="T1" fmla="*/ 2670 h 2670"/>
                  <a:gd name="T2" fmla="*/ 0 w 2670"/>
                  <a:gd name="T3" fmla="*/ 2659 h 2670"/>
                  <a:gd name="T4" fmla="*/ 2666 w 2670"/>
                  <a:gd name="T5" fmla="*/ 0 h 2670"/>
                  <a:gd name="T6" fmla="*/ 2670 w 2670"/>
                  <a:gd name="T7" fmla="*/ 2670 h 2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70" h="2670">
                    <a:moveTo>
                      <a:pt x="2670" y="2670"/>
                    </a:moveTo>
                    <a:lnTo>
                      <a:pt x="0" y="2659"/>
                    </a:lnTo>
                    <a:cubicBezTo>
                      <a:pt x="7" y="1190"/>
                      <a:pt x="1198" y="2"/>
                      <a:pt x="2666" y="0"/>
                    </a:cubicBezTo>
                    <a:lnTo>
                      <a:pt x="2670" y="2670"/>
                    </a:lnTo>
                    <a:close/>
                  </a:path>
                </a:pathLst>
              </a:custGeom>
              <a:solidFill>
                <a:srgbClr val="0046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6027399" y="1627565"/>
                <a:ext cx="1745955" cy="1744440"/>
              </a:xfrm>
              <a:custGeom>
                <a:avLst/>
                <a:gdLst>
                  <a:gd name="T0" fmla="*/ 6 w 2676"/>
                  <a:gd name="T1" fmla="*/ 2670 h 2670"/>
                  <a:gd name="T2" fmla="*/ 0 w 2676"/>
                  <a:gd name="T3" fmla="*/ 0 h 2670"/>
                  <a:gd name="T4" fmla="*/ 6 w 2676"/>
                  <a:gd name="T5" fmla="*/ 0 h 2670"/>
                  <a:gd name="T6" fmla="*/ 2676 w 2676"/>
                  <a:gd name="T7" fmla="*/ 2670 h 2670"/>
                  <a:gd name="T8" fmla="*/ 6 w 2676"/>
                  <a:gd name="T9" fmla="*/ 2670 h 2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76" h="2670">
                    <a:moveTo>
                      <a:pt x="6" y="2670"/>
                    </a:moveTo>
                    <a:lnTo>
                      <a:pt x="0" y="0"/>
                    </a:lnTo>
                    <a:cubicBezTo>
                      <a:pt x="2" y="0"/>
                      <a:pt x="4" y="0"/>
                      <a:pt x="6" y="0"/>
                    </a:cubicBezTo>
                    <a:cubicBezTo>
                      <a:pt x="1481" y="0"/>
                      <a:pt x="2676" y="1196"/>
                      <a:pt x="2676" y="2670"/>
                    </a:cubicBezTo>
                    <a:lnTo>
                      <a:pt x="6" y="2670"/>
                    </a:lnTo>
                    <a:close/>
                  </a:path>
                </a:pathLst>
              </a:custGeom>
              <a:solidFill>
                <a:srgbClr val="F25A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4285255" y="3360580"/>
                <a:ext cx="1745955" cy="1755867"/>
              </a:xfrm>
              <a:custGeom>
                <a:avLst/>
                <a:gdLst>
                  <a:gd name="T0" fmla="*/ 2670 w 2670"/>
                  <a:gd name="T1" fmla="*/ 15 h 2686"/>
                  <a:gd name="T2" fmla="*/ 2670 w 2670"/>
                  <a:gd name="T3" fmla="*/ 2686 h 2686"/>
                  <a:gd name="T4" fmla="*/ 0 w 2670"/>
                  <a:gd name="T5" fmla="*/ 15 h 2686"/>
                  <a:gd name="T6" fmla="*/ 0 w 2670"/>
                  <a:gd name="T7" fmla="*/ 0 h 2686"/>
                  <a:gd name="T8" fmla="*/ 2670 w 2670"/>
                  <a:gd name="T9" fmla="*/ 15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70" h="2686">
                    <a:moveTo>
                      <a:pt x="2670" y="15"/>
                    </a:moveTo>
                    <a:lnTo>
                      <a:pt x="2670" y="2686"/>
                    </a:lnTo>
                    <a:cubicBezTo>
                      <a:pt x="1196" y="2686"/>
                      <a:pt x="0" y="1490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lnTo>
                      <a:pt x="2670" y="15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400" dirty="0"/>
              </a:p>
            </p:txBody>
          </p:sp>
          <p:sp>
            <p:nvSpPr>
              <p:cNvPr id="23" name="Oval 6"/>
              <p:cNvSpPr>
                <a:spLocks noChangeArrowheads="1"/>
              </p:cNvSpPr>
              <p:nvPr/>
            </p:nvSpPr>
            <p:spPr bwMode="auto">
              <a:xfrm>
                <a:off x="4365060" y="1707300"/>
                <a:ext cx="3332302" cy="3329409"/>
              </a:xfrm>
              <a:prstGeom prst="ellipse">
                <a:avLst/>
              </a:prstGeom>
              <a:solidFill>
                <a:schemeClr val="bg1">
                  <a:alpha val="13000"/>
                </a:schemeClr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400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513824" y="2403601"/>
              <a:ext cx="106316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b="1" dirty="0">
                  <a:solidFill>
                    <a:schemeClr val="bg1"/>
                  </a:solidFill>
                </a:rPr>
                <a:t>Reduce Space up to 33%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49802" y="2265796"/>
              <a:ext cx="106316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b="1" dirty="0">
                  <a:solidFill>
                    <a:schemeClr val="bg1"/>
                  </a:solidFill>
                </a:rPr>
                <a:t>Reduce Energy by up to 30%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98577" y="3736102"/>
              <a:ext cx="1297914" cy="8002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IN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Reduce</a:t>
              </a:r>
              <a:br>
                <a:rPr lang="en-IN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en-IN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Go Live time </a:t>
              </a:r>
            </a:p>
            <a:p>
              <a:pPr algn="ctr"/>
              <a:r>
                <a:rPr lang="en-IN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(8-9 Weeks)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68161" y="3666166"/>
              <a:ext cx="1221009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b="1" dirty="0">
                  <a:solidFill>
                    <a:schemeClr val="bg1"/>
                  </a:solidFill>
                </a:rPr>
                <a:t>Reduce  Ops Cost </a:t>
              </a:r>
            </a:p>
            <a:p>
              <a:pPr algn="ctr"/>
              <a:endParaRPr lang="en-IN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6"/>
            <p:cNvSpPr>
              <a:spLocks noChangeArrowheads="1"/>
            </p:cNvSpPr>
            <p:nvPr/>
          </p:nvSpPr>
          <p:spPr bwMode="auto">
            <a:xfrm>
              <a:off x="4301169" y="3146234"/>
              <a:ext cx="635542" cy="686546"/>
            </a:xfrm>
            <a:prstGeom prst="ellipse">
              <a:avLst/>
            </a:prstGeom>
            <a:solidFill>
              <a:schemeClr val="bg1"/>
            </a:solidFill>
            <a:ln w="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 dirty="0"/>
            </a:p>
          </p:txBody>
        </p:sp>
        <p:sp>
          <p:nvSpPr>
            <p:cNvPr id="12" name="Circular Arrow 11"/>
            <p:cNvSpPr/>
            <p:nvPr/>
          </p:nvSpPr>
          <p:spPr>
            <a:xfrm rot="10800000">
              <a:off x="4330408" y="3199891"/>
              <a:ext cx="583878" cy="631284"/>
            </a:xfrm>
            <a:prstGeom prst="circularArrow">
              <a:avLst>
                <a:gd name="adj1" fmla="val 5898"/>
                <a:gd name="adj2" fmla="val 846256"/>
                <a:gd name="adj3" fmla="val 20456898"/>
                <a:gd name="adj4" fmla="val 10800000"/>
                <a:gd name="adj5" fmla="val 11064"/>
              </a:avLst>
            </a:prstGeom>
            <a:solidFill>
              <a:schemeClr val="tx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solidFill>
                  <a:schemeClr val="tx1"/>
                </a:solidFill>
              </a:endParaRPr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 rot="20700000" flipV="1">
              <a:off x="4476021" y="3309119"/>
              <a:ext cx="279681" cy="334017"/>
            </a:xfrm>
            <a:custGeom>
              <a:avLst/>
              <a:gdLst>
                <a:gd name="T0" fmla="*/ 1319 w 1391"/>
                <a:gd name="T1" fmla="*/ 717 h 1545"/>
                <a:gd name="T2" fmla="*/ 1328 w 1391"/>
                <a:gd name="T3" fmla="*/ 705 h 1545"/>
                <a:gd name="T4" fmla="*/ 1370 w 1391"/>
                <a:gd name="T5" fmla="*/ 540 h 1545"/>
                <a:gd name="T6" fmla="*/ 1285 w 1391"/>
                <a:gd name="T7" fmla="*/ 439 h 1545"/>
                <a:gd name="T8" fmla="*/ 1292 w 1391"/>
                <a:gd name="T9" fmla="*/ 306 h 1545"/>
                <a:gd name="T10" fmla="*/ 1189 w 1391"/>
                <a:gd name="T11" fmla="*/ 211 h 1545"/>
                <a:gd name="T12" fmla="*/ 1105 w 1391"/>
                <a:gd name="T13" fmla="*/ 51 h 1545"/>
                <a:gd name="T14" fmla="*/ 975 w 1391"/>
                <a:gd name="T15" fmla="*/ 7 h 1545"/>
                <a:gd name="T16" fmla="*/ 953 w 1391"/>
                <a:gd name="T17" fmla="*/ 8 h 1545"/>
                <a:gd name="T18" fmla="*/ 802 w 1391"/>
                <a:gd name="T19" fmla="*/ 0 h 1545"/>
                <a:gd name="T20" fmla="*/ 317 w 1391"/>
                <a:gd name="T21" fmla="*/ 99 h 1545"/>
                <a:gd name="T22" fmla="*/ 209 w 1391"/>
                <a:gd name="T23" fmla="*/ 131 h 1545"/>
                <a:gd name="T24" fmla="*/ 55 w 1391"/>
                <a:gd name="T25" fmla="*/ 131 h 1545"/>
                <a:gd name="T26" fmla="*/ 0 w 1391"/>
                <a:gd name="T27" fmla="*/ 131 h 1545"/>
                <a:gd name="T28" fmla="*/ 0 w 1391"/>
                <a:gd name="T29" fmla="*/ 178 h 1545"/>
                <a:gd name="T30" fmla="*/ 0 w 1391"/>
                <a:gd name="T31" fmla="*/ 810 h 1545"/>
                <a:gd name="T32" fmla="*/ 54 w 1391"/>
                <a:gd name="T33" fmla="*/ 810 h 1545"/>
                <a:gd name="T34" fmla="*/ 219 w 1391"/>
                <a:gd name="T35" fmla="*/ 812 h 1545"/>
                <a:gd name="T36" fmla="*/ 356 w 1391"/>
                <a:gd name="T37" fmla="*/ 920 h 1545"/>
                <a:gd name="T38" fmla="*/ 509 w 1391"/>
                <a:gd name="T39" fmla="*/ 1038 h 1545"/>
                <a:gd name="T40" fmla="*/ 514 w 1391"/>
                <a:gd name="T41" fmla="*/ 1040 h 1545"/>
                <a:gd name="T42" fmla="*/ 663 w 1391"/>
                <a:gd name="T43" fmla="*/ 1165 h 1545"/>
                <a:gd name="T44" fmla="*/ 734 w 1391"/>
                <a:gd name="T45" fmla="*/ 1425 h 1545"/>
                <a:gd name="T46" fmla="*/ 734 w 1391"/>
                <a:gd name="T47" fmla="*/ 1463 h 1545"/>
                <a:gd name="T48" fmla="*/ 776 w 1391"/>
                <a:gd name="T49" fmla="*/ 1538 h 1545"/>
                <a:gd name="T50" fmla="*/ 809 w 1391"/>
                <a:gd name="T51" fmla="*/ 1545 h 1545"/>
                <a:gd name="T52" fmla="*/ 873 w 1391"/>
                <a:gd name="T53" fmla="*/ 1526 h 1545"/>
                <a:gd name="T54" fmla="*/ 961 w 1391"/>
                <a:gd name="T55" fmla="*/ 1259 h 1545"/>
                <a:gd name="T56" fmla="*/ 959 w 1391"/>
                <a:gd name="T57" fmla="*/ 1250 h 1545"/>
                <a:gd name="T58" fmla="*/ 951 w 1391"/>
                <a:gd name="T59" fmla="*/ 1054 h 1545"/>
                <a:gd name="T60" fmla="*/ 1063 w 1391"/>
                <a:gd name="T61" fmla="*/ 970 h 1545"/>
                <a:gd name="T62" fmla="*/ 1120 w 1391"/>
                <a:gd name="T63" fmla="*/ 975 h 1545"/>
                <a:gd name="T64" fmla="*/ 1191 w 1391"/>
                <a:gd name="T65" fmla="*/ 980 h 1545"/>
                <a:gd name="T66" fmla="*/ 1253 w 1391"/>
                <a:gd name="T67" fmla="*/ 973 h 1545"/>
                <a:gd name="T68" fmla="*/ 1384 w 1391"/>
                <a:gd name="T69" fmla="*/ 846 h 1545"/>
                <a:gd name="T70" fmla="*/ 1319 w 1391"/>
                <a:gd name="T71" fmla="*/ 717 h 1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91" h="1545">
                  <a:moveTo>
                    <a:pt x="1319" y="717"/>
                  </a:moveTo>
                  <a:cubicBezTo>
                    <a:pt x="1321" y="713"/>
                    <a:pt x="1324" y="709"/>
                    <a:pt x="1328" y="705"/>
                  </a:cubicBezTo>
                  <a:cubicBezTo>
                    <a:pt x="1328" y="704"/>
                    <a:pt x="1391" y="624"/>
                    <a:pt x="1370" y="540"/>
                  </a:cubicBezTo>
                  <a:cubicBezTo>
                    <a:pt x="1359" y="499"/>
                    <a:pt x="1331" y="465"/>
                    <a:pt x="1285" y="439"/>
                  </a:cubicBezTo>
                  <a:cubicBezTo>
                    <a:pt x="1296" y="411"/>
                    <a:pt x="1311" y="358"/>
                    <a:pt x="1292" y="306"/>
                  </a:cubicBezTo>
                  <a:cubicBezTo>
                    <a:pt x="1276" y="264"/>
                    <a:pt x="1241" y="232"/>
                    <a:pt x="1189" y="211"/>
                  </a:cubicBezTo>
                  <a:cubicBezTo>
                    <a:pt x="1183" y="178"/>
                    <a:pt x="1165" y="101"/>
                    <a:pt x="1105" y="51"/>
                  </a:cubicBezTo>
                  <a:cubicBezTo>
                    <a:pt x="1069" y="22"/>
                    <a:pt x="1026" y="7"/>
                    <a:pt x="975" y="7"/>
                  </a:cubicBezTo>
                  <a:cubicBezTo>
                    <a:pt x="967" y="7"/>
                    <a:pt x="959" y="7"/>
                    <a:pt x="953" y="8"/>
                  </a:cubicBezTo>
                  <a:cubicBezTo>
                    <a:pt x="942" y="6"/>
                    <a:pt x="883" y="0"/>
                    <a:pt x="802" y="0"/>
                  </a:cubicBezTo>
                  <a:cubicBezTo>
                    <a:pt x="666" y="0"/>
                    <a:pt x="472" y="17"/>
                    <a:pt x="317" y="99"/>
                  </a:cubicBezTo>
                  <a:lnTo>
                    <a:pt x="209" y="131"/>
                  </a:lnTo>
                  <a:lnTo>
                    <a:pt x="55" y="131"/>
                  </a:lnTo>
                  <a:lnTo>
                    <a:pt x="0" y="131"/>
                  </a:lnTo>
                  <a:lnTo>
                    <a:pt x="0" y="178"/>
                  </a:lnTo>
                  <a:lnTo>
                    <a:pt x="0" y="810"/>
                  </a:lnTo>
                  <a:lnTo>
                    <a:pt x="54" y="810"/>
                  </a:lnTo>
                  <a:lnTo>
                    <a:pt x="219" y="812"/>
                  </a:lnTo>
                  <a:cubicBezTo>
                    <a:pt x="268" y="842"/>
                    <a:pt x="312" y="882"/>
                    <a:pt x="356" y="920"/>
                  </a:cubicBezTo>
                  <a:cubicBezTo>
                    <a:pt x="403" y="961"/>
                    <a:pt x="452" y="1004"/>
                    <a:pt x="509" y="1038"/>
                  </a:cubicBezTo>
                  <a:lnTo>
                    <a:pt x="514" y="1040"/>
                  </a:lnTo>
                  <a:cubicBezTo>
                    <a:pt x="514" y="1040"/>
                    <a:pt x="563" y="1056"/>
                    <a:pt x="663" y="1165"/>
                  </a:cubicBezTo>
                  <a:cubicBezTo>
                    <a:pt x="742" y="1287"/>
                    <a:pt x="737" y="1373"/>
                    <a:pt x="734" y="1425"/>
                  </a:cubicBezTo>
                  <a:cubicBezTo>
                    <a:pt x="733" y="1439"/>
                    <a:pt x="733" y="1452"/>
                    <a:pt x="734" y="1463"/>
                  </a:cubicBezTo>
                  <a:cubicBezTo>
                    <a:pt x="738" y="1500"/>
                    <a:pt x="752" y="1525"/>
                    <a:pt x="776" y="1538"/>
                  </a:cubicBezTo>
                  <a:cubicBezTo>
                    <a:pt x="786" y="1543"/>
                    <a:pt x="797" y="1545"/>
                    <a:pt x="809" y="1545"/>
                  </a:cubicBezTo>
                  <a:cubicBezTo>
                    <a:pt x="829" y="1545"/>
                    <a:pt x="850" y="1539"/>
                    <a:pt x="873" y="1526"/>
                  </a:cubicBezTo>
                  <a:cubicBezTo>
                    <a:pt x="985" y="1463"/>
                    <a:pt x="981" y="1361"/>
                    <a:pt x="961" y="1259"/>
                  </a:cubicBezTo>
                  <a:lnTo>
                    <a:pt x="959" y="1250"/>
                  </a:lnTo>
                  <a:cubicBezTo>
                    <a:pt x="949" y="1202"/>
                    <a:pt x="929" y="1102"/>
                    <a:pt x="951" y="1054"/>
                  </a:cubicBezTo>
                  <a:cubicBezTo>
                    <a:pt x="982" y="985"/>
                    <a:pt x="1018" y="970"/>
                    <a:pt x="1063" y="970"/>
                  </a:cubicBezTo>
                  <a:cubicBezTo>
                    <a:pt x="1080" y="970"/>
                    <a:pt x="1099" y="973"/>
                    <a:pt x="1120" y="975"/>
                  </a:cubicBezTo>
                  <a:cubicBezTo>
                    <a:pt x="1143" y="978"/>
                    <a:pt x="1166" y="980"/>
                    <a:pt x="1191" y="980"/>
                  </a:cubicBezTo>
                  <a:cubicBezTo>
                    <a:pt x="1213" y="980"/>
                    <a:pt x="1234" y="978"/>
                    <a:pt x="1253" y="973"/>
                  </a:cubicBezTo>
                  <a:cubicBezTo>
                    <a:pt x="1362" y="948"/>
                    <a:pt x="1384" y="890"/>
                    <a:pt x="1384" y="846"/>
                  </a:cubicBezTo>
                  <a:cubicBezTo>
                    <a:pt x="1383" y="791"/>
                    <a:pt x="1346" y="738"/>
                    <a:pt x="1319" y="71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400"/>
            </a:p>
          </p:txBody>
        </p:sp>
        <p:sp>
          <p:nvSpPr>
            <p:cNvPr id="14" name="Circular Arrow 13"/>
            <p:cNvSpPr/>
            <p:nvPr/>
          </p:nvSpPr>
          <p:spPr>
            <a:xfrm>
              <a:off x="4326547" y="3142101"/>
              <a:ext cx="583878" cy="631284"/>
            </a:xfrm>
            <a:prstGeom prst="circularArrow">
              <a:avLst>
                <a:gd name="adj1" fmla="val 5898"/>
                <a:gd name="adj2" fmla="val 846256"/>
                <a:gd name="adj3" fmla="val 20456898"/>
                <a:gd name="adj4" fmla="val 10800000"/>
                <a:gd name="adj5" fmla="val 11064"/>
              </a:avLst>
            </a:prstGeom>
            <a:solidFill>
              <a:schemeClr val="tx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87722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5617" y="249365"/>
            <a:ext cx="7261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ＭＳ Ｐゴシック" charset="0"/>
              </a:rPr>
              <a:t>Recommendations for DC:</a:t>
            </a:r>
          </a:p>
        </p:txBody>
      </p:sp>
      <p:pic>
        <p:nvPicPr>
          <p:cNvPr id="6" name="Picture 5" descr="D:\Personal\Amruta\Atos_presentation\seprator_02.png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47736" y="-1082486"/>
            <a:ext cx="223128" cy="3883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15616" y="970806"/>
            <a:ext cx="7794171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Room based Smoke Detection System</a:t>
            </a:r>
          </a:p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Hand Held Fire Extinguisher (CO2 based)</a:t>
            </a:r>
          </a:p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Water Supply is needed for Row-based Solutions</a:t>
            </a:r>
          </a:p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There are Outdoor Units in all models so there should be a provision of keeping outdoor units.</a:t>
            </a:r>
          </a:p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Extra Monitor is required for Display</a:t>
            </a:r>
          </a:p>
          <a:p>
            <a:pPr marL="463550" indent="-4635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/>
              <a:t>Extra NVR with HDD are required  to keep the surveillance records</a:t>
            </a:r>
          </a:p>
        </p:txBody>
      </p:sp>
    </p:spTree>
    <p:extLst>
      <p:ext uri="{BB962C8B-B14F-4D97-AF65-F5344CB8AC3E}">
        <p14:creationId xmlns:p14="http://schemas.microsoft.com/office/powerpoint/2010/main" val="3530111116"/>
      </p:ext>
    </p:extLst>
  </p:cSld>
  <p:clrMapOvr>
    <a:masterClrMapping/>
  </p:clrMapOvr>
  <p:transition spd="med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53" y="133350"/>
            <a:ext cx="9082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Reasons for designing your own Data Centre</a:t>
            </a:r>
          </a:p>
        </p:txBody>
      </p:sp>
      <p:pic>
        <p:nvPicPr>
          <p:cNvPr id="6" name="Picture 5" descr="D:\Personal\Amruta\Atos_presentation\seprator_02.png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47736" y="-1082486"/>
            <a:ext cx="223128" cy="3883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1003958"/>
            <a:ext cx="77941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Ownership</a:t>
            </a:r>
          </a:p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Complete control over an operating environment including access.</a:t>
            </a:r>
          </a:p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Ability to control and share existing space</a:t>
            </a:r>
          </a:p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Resilience (Stability)</a:t>
            </a:r>
          </a:p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Security measures</a:t>
            </a:r>
          </a:p>
          <a:p>
            <a:pPr marL="465138" indent="-465138">
              <a:buFont typeface="Arial" pitchFamily="34" charset="0"/>
              <a:buChar char="•"/>
            </a:pPr>
            <a:r>
              <a:rPr lang="en-US" dirty="0"/>
              <a:t>Saving on OPEX</a:t>
            </a:r>
          </a:p>
        </p:txBody>
      </p:sp>
    </p:spTree>
    <p:extLst>
      <p:ext uri="{BB962C8B-B14F-4D97-AF65-F5344CB8AC3E}">
        <p14:creationId xmlns:p14="http://schemas.microsoft.com/office/powerpoint/2010/main" val="1995762820"/>
      </p:ext>
    </p:extLst>
  </p:cSld>
  <p:clrMapOvr>
    <a:masterClrMapping/>
  </p:clrMapOvr>
  <p:transition spd="med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Sections required for Data Center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525" y="987574"/>
            <a:ext cx="84416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1600" b="1" dirty="0"/>
              <a:t>Holding Area </a:t>
            </a:r>
            <a:r>
              <a:rPr lang="en-US" sz="1600" dirty="0"/>
              <a:t>(Goods received, unpacked, physically inspected and prepared for movement into the staging area)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Staging Area </a:t>
            </a:r>
            <a:r>
              <a:rPr lang="en-US" sz="1600" dirty="0"/>
              <a:t>(Equipment Inspection and Power Testing, HW/SW configuration)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Core/Server Roo</a:t>
            </a:r>
            <a:r>
              <a:rPr lang="en-US" sz="1600" dirty="0"/>
              <a:t>m (Environment where equipment can be expected to run on a 24/7 basis)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Media Storage </a:t>
            </a:r>
            <a:r>
              <a:rPr lang="en-US" sz="1600" dirty="0"/>
              <a:t>(Safe and Secure area where media – Documentation, Tapes, CD-ROMs can be stored in a controlled manner)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Power Room </a:t>
            </a:r>
            <a:r>
              <a:rPr lang="en-US" sz="1600" dirty="0"/>
              <a:t>[UPS Room/Battery Room/Generator Room]</a:t>
            </a:r>
          </a:p>
          <a:p>
            <a:pPr marL="457200" indent="-457200">
              <a:buAutoNum type="arabicPeriod"/>
            </a:pPr>
            <a:r>
              <a:rPr lang="en-US" sz="1600" b="1" dirty="0"/>
              <a:t>Service Corridor </a:t>
            </a:r>
            <a:r>
              <a:rPr lang="en-US" sz="1600" dirty="0"/>
              <a:t>(Secure area where supporting facilities can be serviced and monitored on a 24/7 basis without disturbing the data center – PAC, Electrical DB etc)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Meet-Me Room </a:t>
            </a:r>
            <a:r>
              <a:rPr lang="en-US" sz="1600" dirty="0"/>
              <a:t>(Carrier handover point i.e. ISP/NSP service area)</a:t>
            </a:r>
          </a:p>
          <a:p>
            <a:pPr marL="457200" indent="-457200">
              <a:buAutoNum type="arabicPeriod"/>
            </a:pPr>
            <a:r>
              <a:rPr lang="en-US" sz="1600" b="1" dirty="0"/>
              <a:t>NOC</a:t>
            </a:r>
            <a:r>
              <a:rPr lang="en-US" sz="1600" dirty="0"/>
              <a:t> (Network Operations Control)/Command Center – Monitoring Room</a:t>
            </a:r>
          </a:p>
        </p:txBody>
      </p:sp>
    </p:spTree>
    <p:extLst>
      <p:ext uri="{BB962C8B-B14F-4D97-AF65-F5344CB8AC3E}">
        <p14:creationId xmlns:p14="http://schemas.microsoft.com/office/powerpoint/2010/main" val="52374694"/>
      </p:ext>
    </p:extLst>
  </p:cSld>
  <p:clrMapOvr>
    <a:masterClrMapping/>
  </p:clrMapOvr>
  <p:transition spd="med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ctr"/>
            <a:r>
              <a:rPr lang="en-US" sz="31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Detection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525" y="965932"/>
            <a:ext cx="84416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dirty="0"/>
              <a:t>VESDA (Very Early Smoke Detection Apparatus) or HSSD (Highly Sensitive Smoke Detection)</a:t>
            </a:r>
          </a:p>
          <a:p>
            <a:pPr marL="457200" indent="-457200">
              <a:buFontTx/>
              <a:buChar char="-"/>
            </a:pPr>
            <a:r>
              <a:rPr lang="en-US" dirty="0"/>
              <a:t>Works via air-sampling</a:t>
            </a:r>
          </a:p>
          <a:p>
            <a:pPr marL="457200" indent="-457200">
              <a:buFontTx/>
              <a:buChar char="-"/>
            </a:pPr>
            <a:r>
              <a:rPr lang="en-US" dirty="0"/>
              <a:t>As much as 1000 more sensitive than standard smoke detectors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2. Smoke Detectors for Fire Panels</a:t>
            </a:r>
          </a:p>
          <a:p>
            <a:pPr marL="457200" indent="-457200">
              <a:buFontTx/>
              <a:buChar char="-"/>
            </a:pPr>
            <a:r>
              <a:rPr lang="en-US" b="1" dirty="0"/>
              <a:t>Ionization Detectors </a:t>
            </a:r>
            <a:r>
              <a:rPr lang="en-US" dirty="0"/>
              <a:t>(Uses low radiation material. When smoke enters detector the ions create electrical path setting alarm condition.</a:t>
            </a:r>
          </a:p>
          <a:p>
            <a:pPr marL="457200" indent="-457200">
              <a:buFontTx/>
              <a:buChar char="-"/>
            </a:pPr>
            <a:r>
              <a:rPr lang="en-US" dirty="0"/>
              <a:t>Photoelectric Detector (Uses a light source (i.e. LED) and photocell, when smoke enters, deflection of light will activate photocell triggering alarm.</a:t>
            </a:r>
          </a:p>
        </p:txBody>
      </p:sp>
    </p:spTree>
    <p:extLst>
      <p:ext uri="{BB962C8B-B14F-4D97-AF65-F5344CB8AC3E}">
        <p14:creationId xmlns:p14="http://schemas.microsoft.com/office/powerpoint/2010/main" val="3579670967"/>
      </p:ext>
    </p:extLst>
  </p:cSld>
  <p:clrMapOvr>
    <a:masterClrMapping/>
  </p:clrMapOvr>
  <p:transition spd="med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Fire Suppression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965932"/>
            <a:ext cx="7924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dirty="0"/>
              <a:t>FM 200</a:t>
            </a:r>
          </a:p>
          <a:p>
            <a:pPr marL="457200" indent="-457200">
              <a:buFontTx/>
              <a:buChar char="-"/>
            </a:pPr>
            <a:r>
              <a:rPr lang="en-US" dirty="0"/>
              <a:t>Widely used in data center</a:t>
            </a:r>
          </a:p>
          <a:p>
            <a:pPr marL="457200" indent="-457200">
              <a:buFontTx/>
              <a:buChar char="-"/>
            </a:pPr>
            <a:r>
              <a:rPr lang="en-US" dirty="0"/>
              <a:t>Not harmful to humans in itself but harmful gas will develop when FM200 is ‘burned’. Advisable to leave area when FM is released</a:t>
            </a:r>
          </a:p>
          <a:p>
            <a:pPr marL="457200" indent="-457200">
              <a:buFontTx/>
              <a:buChar char="-"/>
            </a:pPr>
            <a:r>
              <a:rPr lang="en-US" dirty="0"/>
              <a:t>Gas containers should be reasonably close to data center</a:t>
            </a:r>
          </a:p>
          <a:p>
            <a:pPr marL="457200" indent="-457200"/>
            <a:r>
              <a:rPr lang="en-US" dirty="0"/>
              <a:t>2. </a:t>
            </a:r>
            <a:r>
              <a:rPr lang="en-US" b="1" dirty="0"/>
              <a:t>NOVEC – 1230</a:t>
            </a:r>
          </a:p>
          <a:p>
            <a:pPr marL="457200" indent="-457200">
              <a:buFontTx/>
              <a:buChar char="-"/>
            </a:pPr>
            <a:r>
              <a:rPr lang="en-US" dirty="0"/>
              <a:t>Cost effective installation and maintenance</a:t>
            </a:r>
          </a:p>
          <a:p>
            <a:pPr marL="457200" indent="-457200">
              <a:buFontTx/>
              <a:buChar char="-"/>
            </a:pPr>
            <a:r>
              <a:rPr lang="en-US" dirty="0"/>
              <a:t>Very effective for Fire Suppression </a:t>
            </a:r>
          </a:p>
          <a:p>
            <a:pPr marL="457200" indent="-457200">
              <a:buFontTx/>
              <a:buChar char="-"/>
            </a:pPr>
            <a:r>
              <a:rPr lang="en-US" dirty="0"/>
              <a:t>Environmentally safe</a:t>
            </a:r>
          </a:p>
          <a:p>
            <a:pPr marL="457200" indent="-457200">
              <a:buFontTx/>
              <a:buChar char="-"/>
            </a:pPr>
            <a:r>
              <a:rPr lang="en-US" dirty="0"/>
              <a:t>Gas containers should be reasonably close to data centers</a:t>
            </a:r>
          </a:p>
          <a:p>
            <a:pPr marL="457200" indent="-457200"/>
            <a:r>
              <a:rPr lang="en-US" dirty="0"/>
              <a:t>3. Others: </a:t>
            </a:r>
            <a:r>
              <a:rPr lang="en-US" dirty="0" err="1"/>
              <a:t>Halon</a:t>
            </a:r>
            <a:r>
              <a:rPr lang="en-US" dirty="0"/>
              <a:t> 1301, CO2, </a:t>
            </a:r>
            <a:r>
              <a:rPr lang="en-US" dirty="0" err="1"/>
              <a:t>Inergen</a:t>
            </a:r>
            <a:r>
              <a:rPr lang="en-US" dirty="0"/>
              <a:t>, </a:t>
            </a:r>
            <a:r>
              <a:rPr lang="en-US" dirty="0" err="1"/>
              <a:t>Argonite</a:t>
            </a:r>
            <a:r>
              <a:rPr lang="en-US" dirty="0"/>
              <a:t>, FE13</a:t>
            </a:r>
          </a:p>
          <a:p>
            <a:pPr marL="457200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6646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SLPL - 36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1DB9BF-ED0A-9A8F-71E3-073750404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172410"/>
              </p:ext>
            </p:extLst>
          </p:nvPr>
        </p:nvGraphicFramePr>
        <p:xfrm>
          <a:off x="5274866" y="123478"/>
          <a:ext cx="3600400" cy="4688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796">
                  <a:extLst>
                    <a:ext uri="{9D8B030D-6E8A-4147-A177-3AD203B41FA5}">
                      <a16:colId xmlns:a16="http://schemas.microsoft.com/office/drawing/2014/main" val="935663317"/>
                    </a:ext>
                  </a:extLst>
                </a:gridCol>
                <a:gridCol w="1317582">
                  <a:extLst>
                    <a:ext uri="{9D8B030D-6E8A-4147-A177-3AD203B41FA5}">
                      <a16:colId xmlns:a16="http://schemas.microsoft.com/office/drawing/2014/main" val="3058467569"/>
                    </a:ext>
                  </a:extLst>
                </a:gridCol>
                <a:gridCol w="1990022">
                  <a:extLst>
                    <a:ext uri="{9D8B030D-6E8A-4147-A177-3AD203B41FA5}">
                      <a16:colId xmlns:a16="http://schemas.microsoft.com/office/drawing/2014/main" val="2060139250"/>
                    </a:ext>
                  </a:extLst>
                </a:gridCol>
              </a:tblGrid>
              <a:tr h="2329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u="sng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Technical</a:t>
                      </a:r>
                      <a:endParaRPr lang="en-US" sz="1100" b="1" i="0" u="sng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Designation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2812979333"/>
                  </a:ext>
                </a:extLst>
              </a:tr>
              <a:tr h="3237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Pradeep Kumar Lamichhane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410139577"/>
                  </a:ext>
                </a:extLst>
              </a:tr>
              <a:tr h="3748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Raj Kamal Thapa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Sr. IT Manager (Network/Security/System)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092903925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Sanjiv Sthapit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 Manager (Infra/Storage)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881959392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Shanti Tiwari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Asst. IT Manager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56184863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Ronit Shakya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Network &amp; Security Administrator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4028823577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Anup Khanal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 Administrator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583952562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Prasanna Gautam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 Administrator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867500530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Kiran Humagain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 Administrator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841167381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Suchit Kafle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NOC Supervisor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913565942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Amrit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622438170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Nisha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1548814273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Zirash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1631417166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Sajan Das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1584762620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Sushant Moktan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1973557567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Pinku Karki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Consultant (Link)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2834613949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Sabin Tiwari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4252972028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Sandesh Dhakal 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678013084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Yogesh </a:t>
                      </a:r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Bastola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506369953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Upendra Subedi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Centre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3718086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Sabin Bhattarai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2382144450"/>
                  </a:ext>
                </a:extLst>
              </a:tr>
              <a:tr h="1968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Bishal Phuyal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:a16="http://schemas.microsoft.com/office/drawing/2014/main" val="2856211010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676BC4-DC51-8D56-55DE-5658FE7D68A2}"/>
              </a:ext>
            </a:extLst>
          </p:cNvPr>
          <p:cNvGraphicFramePr>
            <a:graphicFrameLocks noGrp="1"/>
          </p:cNvGraphicFramePr>
          <p:nvPr/>
        </p:nvGraphicFramePr>
        <p:xfrm>
          <a:off x="683568" y="1063229"/>
          <a:ext cx="4025900" cy="3154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948">
                  <a:extLst>
                    <a:ext uri="{9D8B030D-6E8A-4147-A177-3AD203B41FA5}">
                      <a16:colId xmlns:a16="http://schemas.microsoft.com/office/drawing/2014/main" val="42580139"/>
                    </a:ext>
                  </a:extLst>
                </a:gridCol>
                <a:gridCol w="1213801">
                  <a:extLst>
                    <a:ext uri="{9D8B030D-6E8A-4147-A177-3AD203B41FA5}">
                      <a16:colId xmlns:a16="http://schemas.microsoft.com/office/drawing/2014/main" val="3566551263"/>
                    </a:ext>
                  </a:extLst>
                </a:gridCol>
                <a:gridCol w="2533151">
                  <a:extLst>
                    <a:ext uri="{9D8B030D-6E8A-4147-A177-3AD203B41FA5}">
                      <a16:colId xmlns:a16="http://schemas.microsoft.com/office/drawing/2014/main" val="3159599525"/>
                    </a:ext>
                  </a:extLst>
                </a:gridCol>
              </a:tblGrid>
              <a:tr h="234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u="sng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Non-Technical</a:t>
                      </a:r>
                      <a:endParaRPr lang="en-US" sz="1100" b="1" i="0" u="sng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Designation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5091897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Hemanta Raj Baral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874270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Sameer Shrestha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 Dev Manager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05612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Prashant Mool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Account Manager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087562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Satish Raut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Sr. Executive (Business Dev/Admin)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501049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Mega Subba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Assistant Executive (Business Dev)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99485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Shiva Bdr. Bista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Office Assistant (Business Dev)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8467975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Biond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Security Incharge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3642466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Sudip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Security Officer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6382648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Gulam Sarvar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Power Technician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227093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Januka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House Keeping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6023329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Suraj Yogi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Buss Dev Executive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021314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Sandhya Poudel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 (Business Dev)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597596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Aasha Gumanju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 (HR/Admin)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53965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Rajan Pandeya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Account Executive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880849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Sajan Shrestha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 (Business Dev)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06854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581649"/>
      </p:ext>
    </p:extLst>
  </p:cSld>
  <p:clrMapOvr>
    <a:masterClrMapping/>
  </p:clrMapOvr>
  <p:transition>
    <p:wedg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513" y="128514"/>
            <a:ext cx="8649031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1"/>
              </a:rPr>
              <a:t>Handheld Extinguishers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965932"/>
            <a:ext cx="7924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1600" dirty="0"/>
              <a:t>Class A (Water based)</a:t>
            </a:r>
          </a:p>
          <a:p>
            <a:pPr marL="457200" indent="-457200">
              <a:buFontTx/>
              <a:buChar char="-"/>
            </a:pPr>
            <a:r>
              <a:rPr lang="en-US" sz="1600" dirty="0"/>
              <a:t>Suitable for Wood, Cloth, Paper, Plastics etc…</a:t>
            </a:r>
          </a:p>
          <a:p>
            <a:pPr marL="457200" indent="-457200"/>
            <a:r>
              <a:rPr lang="en-US" sz="1600" dirty="0"/>
              <a:t>2. 	Class B (Carbon dioxide or a dry chemical agent)</a:t>
            </a:r>
          </a:p>
          <a:p>
            <a:pPr marL="457200" indent="-457200">
              <a:buFontTx/>
              <a:buChar char="-"/>
            </a:pPr>
            <a:r>
              <a:rPr lang="en-US" sz="1600" dirty="0"/>
              <a:t>Suitable for Flammable liquids such as Gasoline, Kerosene and many chemical agents including gases.</a:t>
            </a:r>
          </a:p>
          <a:p>
            <a:pPr marL="457200" indent="-457200"/>
            <a:r>
              <a:rPr lang="en-US" sz="1600" b="1" dirty="0"/>
              <a:t>3. 	Class C (Carbon dioxide, </a:t>
            </a:r>
            <a:r>
              <a:rPr lang="en-US" sz="1600" b="1" dirty="0" err="1"/>
              <a:t>Halon</a:t>
            </a:r>
            <a:r>
              <a:rPr lang="en-US" sz="1600" b="1" dirty="0"/>
              <a:t>, Dry chemical agent)</a:t>
            </a:r>
          </a:p>
          <a:p>
            <a:pPr marL="457200" indent="-457200">
              <a:buFontTx/>
              <a:buChar char="-"/>
            </a:pPr>
            <a:r>
              <a:rPr lang="en-US" sz="1600" dirty="0"/>
              <a:t>Suitable for Data Centers and for electrical equipments such as appliances of all kinds, computers, motors…</a:t>
            </a:r>
          </a:p>
          <a:p>
            <a:pPr marL="457200" indent="-457200"/>
            <a:r>
              <a:rPr lang="en-US" sz="1600" dirty="0"/>
              <a:t>4. 	Class D (Dry Powder based)</a:t>
            </a:r>
          </a:p>
          <a:p>
            <a:pPr marL="457200" indent="-457200">
              <a:buFontTx/>
              <a:buChar char="-"/>
            </a:pPr>
            <a:r>
              <a:rPr lang="en-US" sz="1600" dirty="0"/>
              <a:t>Suitable for metals such as sodium, lithium, titanium, magnesium etc…)</a:t>
            </a:r>
          </a:p>
          <a:p>
            <a:pPr marL="457200" indent="-457200"/>
            <a:r>
              <a:rPr lang="en-US" sz="1600" dirty="0"/>
              <a:t>5. 	Class K (Liquid chemicals)</a:t>
            </a:r>
          </a:p>
          <a:p>
            <a:pPr marL="457200" indent="-457200"/>
            <a:r>
              <a:rPr lang="en-US" sz="1600" dirty="0"/>
              <a:t>-	Suitable for Kitchen for fires involving cooking fats and oils</a:t>
            </a:r>
          </a:p>
        </p:txBody>
      </p:sp>
    </p:spTree>
    <p:extLst>
      <p:ext uri="{BB962C8B-B14F-4D97-AF65-F5344CB8AC3E}">
        <p14:creationId xmlns:p14="http://schemas.microsoft.com/office/powerpoint/2010/main" val="3095281659"/>
      </p:ext>
    </p:extLst>
  </p:cSld>
  <p:clrMapOvr>
    <a:masterClrMapping/>
  </p:clrMapOvr>
  <p:transition spd="med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 Quote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3085847"/>
          </a:xfrm>
        </p:spPr>
        <p:txBody>
          <a:bodyPr/>
          <a:lstStyle/>
          <a:p>
            <a:pPr algn="l"/>
            <a:r>
              <a:rPr lang="en-US" sz="3300" b="1" dirty="0">
                <a:latin typeface="Calibri" panose="020F0502020204030204" pitchFamily="34" charset="0"/>
              </a:rPr>
              <a:t>“Train people well enough so they can leave. Treat them well enough so they don’t have to.” </a:t>
            </a:r>
          </a:p>
          <a:p>
            <a:pPr marL="109728" indent="0" algn="r">
              <a:buNone/>
            </a:pPr>
            <a:r>
              <a:rPr lang="en-US" sz="3300" b="1" dirty="0">
                <a:latin typeface="Calibri" panose="020F0502020204030204" pitchFamily="34" charset="0"/>
              </a:rPr>
              <a:t>– Sir Richard Branson</a:t>
            </a:r>
          </a:p>
        </p:txBody>
      </p:sp>
    </p:spTree>
    <p:extLst>
      <p:ext uri="{BB962C8B-B14F-4D97-AF65-F5344CB8AC3E}">
        <p14:creationId xmlns:p14="http://schemas.microsoft.com/office/powerpoint/2010/main" val="1465796046"/>
      </p:ext>
    </p:extLst>
  </p:cSld>
  <p:clrMapOvr>
    <a:masterClrMapping/>
  </p:clrMapOvr>
  <p:transition>
    <p:wedg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entury" pitchFamily="18" charset="0"/>
                <a:ea typeface="ＭＳ Ｐゴシック" pitchFamily="34" charset="-128"/>
                <a:cs typeface="Aharoni" pitchFamily="2" charset="-79"/>
              </a:rPr>
              <a:t>Any Questions???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6619285" y="3009541"/>
            <a:ext cx="2182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3000" b="1" dirty="0">
                <a:solidFill>
                  <a:srgbClr val="00509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  <p:pic>
        <p:nvPicPr>
          <p:cNvPr id="4" name="Picture 3" descr="D:\Personal\Amruta\Atos_presentation\seprator_02.png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8724" y="2163123"/>
            <a:ext cx="223128" cy="29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9" r="30539" b="21456"/>
          <a:stretch/>
        </p:blipFill>
        <p:spPr>
          <a:xfrm>
            <a:off x="7147734" y="1857413"/>
            <a:ext cx="122413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1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8579296" cy="85725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OhmDC - 15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CD20EC-9F9C-4330-A8C2-104CE569D96E}"/>
              </a:ext>
            </a:extLst>
          </p:cNvPr>
          <p:cNvGraphicFramePr>
            <a:graphicFrameLocks noGrp="1"/>
          </p:cNvGraphicFramePr>
          <p:nvPr/>
        </p:nvGraphicFramePr>
        <p:xfrm>
          <a:off x="2527300" y="3390478"/>
          <a:ext cx="4089400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050">
                  <a:extLst>
                    <a:ext uri="{9D8B030D-6E8A-4147-A177-3AD203B41FA5}">
                      <a16:colId xmlns:a16="http://schemas.microsoft.com/office/drawing/2014/main" val="2390400951"/>
                    </a:ext>
                  </a:extLst>
                </a:gridCol>
                <a:gridCol w="1254184">
                  <a:extLst>
                    <a:ext uri="{9D8B030D-6E8A-4147-A177-3AD203B41FA5}">
                      <a16:colId xmlns:a16="http://schemas.microsoft.com/office/drawing/2014/main" val="3211754229"/>
                    </a:ext>
                  </a:extLst>
                </a:gridCol>
                <a:gridCol w="2493166">
                  <a:extLst>
                    <a:ext uri="{9D8B030D-6E8A-4147-A177-3AD203B41FA5}">
                      <a16:colId xmlns:a16="http://schemas.microsoft.com/office/drawing/2014/main" val="435988975"/>
                    </a:ext>
                  </a:extLst>
                </a:gridCol>
              </a:tblGrid>
              <a:tr h="24548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 (Outsourced/Interns)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9162199"/>
                  </a:ext>
                </a:extLst>
              </a:tr>
              <a:tr h="2372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9122724"/>
                  </a:ext>
                </a:extLst>
              </a:tr>
              <a:tr h="2372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Manoj Gupta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Senior Support Engineer (Power)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6420961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F2A02B5-49CC-EE65-3C40-7D6AD492E0FD}"/>
              </a:ext>
            </a:extLst>
          </p:cNvPr>
          <p:cNvGraphicFramePr>
            <a:graphicFrameLocks noGrp="1"/>
          </p:cNvGraphicFramePr>
          <p:nvPr/>
        </p:nvGraphicFramePr>
        <p:xfrm>
          <a:off x="263959" y="1062695"/>
          <a:ext cx="4089400" cy="1699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050">
                  <a:extLst>
                    <a:ext uri="{9D8B030D-6E8A-4147-A177-3AD203B41FA5}">
                      <a16:colId xmlns:a16="http://schemas.microsoft.com/office/drawing/2014/main" val="1516088863"/>
                    </a:ext>
                  </a:extLst>
                </a:gridCol>
                <a:gridCol w="1254184">
                  <a:extLst>
                    <a:ext uri="{9D8B030D-6E8A-4147-A177-3AD203B41FA5}">
                      <a16:colId xmlns:a16="http://schemas.microsoft.com/office/drawing/2014/main" val="761348344"/>
                    </a:ext>
                  </a:extLst>
                </a:gridCol>
                <a:gridCol w="2493166">
                  <a:extLst>
                    <a:ext uri="{9D8B030D-6E8A-4147-A177-3AD203B41FA5}">
                      <a16:colId xmlns:a16="http://schemas.microsoft.com/office/drawing/2014/main" val="262113441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sng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Non-Technical</a:t>
                      </a:r>
                      <a:endParaRPr lang="en-US" sz="12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162691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990086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Anil Regmi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 Manager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5750291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Binod Kandel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Sr. Business Development Officer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3491484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Ramnath Yadav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Security Guard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22168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Surya Bhan Ahir Yadav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Security Guard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9215293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Geeta Khatri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House Keeping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720748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Sanjeeb Rijal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Accountant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348657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33D5FC1-C935-9044-ABB1-62E693C5ACFC}"/>
              </a:ext>
            </a:extLst>
          </p:cNvPr>
          <p:cNvGraphicFramePr>
            <a:graphicFrameLocks noGrp="1"/>
          </p:cNvGraphicFramePr>
          <p:nvPr/>
        </p:nvGraphicFramePr>
        <p:xfrm>
          <a:off x="4611180" y="529232"/>
          <a:ext cx="4089400" cy="1697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050">
                  <a:extLst>
                    <a:ext uri="{9D8B030D-6E8A-4147-A177-3AD203B41FA5}">
                      <a16:colId xmlns:a16="http://schemas.microsoft.com/office/drawing/2014/main" val="1587182139"/>
                    </a:ext>
                  </a:extLst>
                </a:gridCol>
                <a:gridCol w="1254184">
                  <a:extLst>
                    <a:ext uri="{9D8B030D-6E8A-4147-A177-3AD203B41FA5}">
                      <a16:colId xmlns:a16="http://schemas.microsoft.com/office/drawing/2014/main" val="726045392"/>
                    </a:ext>
                  </a:extLst>
                </a:gridCol>
                <a:gridCol w="2493166">
                  <a:extLst>
                    <a:ext uri="{9D8B030D-6E8A-4147-A177-3AD203B41FA5}">
                      <a16:colId xmlns:a16="http://schemas.microsoft.com/office/drawing/2014/main" val="2476753498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sng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Technical</a:t>
                      </a:r>
                      <a:endParaRPr lang="en-US" sz="12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7806756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S.N.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212985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Raj Kumar Sharma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Technical Manager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84758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Bijay Chaudhary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L2 Technical Support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855595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Sagar Rasaily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L2 Technical Support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584369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Sumit Thapa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L1 Technical Support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7160160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Resh</a:t>
                      </a: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Bahadur Gurung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L1 NOC Support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719806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Shamshad Alam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Senior </a:t>
                      </a:r>
                      <a:r>
                        <a:rPr lang="en-US" sz="12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Electrican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288467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16EF5DC-9728-13D9-5B9A-5068D873DDAD}"/>
              </a:ext>
            </a:extLst>
          </p:cNvPr>
          <p:cNvGraphicFramePr>
            <a:graphicFrameLocks noGrp="1"/>
          </p:cNvGraphicFramePr>
          <p:nvPr/>
        </p:nvGraphicFramePr>
        <p:xfrm>
          <a:off x="4644008" y="2640313"/>
          <a:ext cx="4026159" cy="567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6389">
                  <a:extLst>
                    <a:ext uri="{9D8B030D-6E8A-4147-A177-3AD203B41FA5}">
                      <a16:colId xmlns:a16="http://schemas.microsoft.com/office/drawing/2014/main" val="3594449336"/>
                    </a:ext>
                  </a:extLst>
                </a:gridCol>
                <a:gridCol w="3159770">
                  <a:extLst>
                    <a:ext uri="{9D8B030D-6E8A-4147-A177-3AD203B41FA5}">
                      <a16:colId xmlns:a16="http://schemas.microsoft.com/office/drawing/2014/main" val="2479583455"/>
                    </a:ext>
                  </a:extLst>
                </a:gridCol>
              </a:tblGrid>
              <a:tr h="1841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sng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560068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Manish Chaudhary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5804416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Ghanshyam </a:t>
                      </a:r>
                      <a:r>
                        <a:rPr lang="en-US" sz="12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Gharti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9379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920571"/>
      </p:ext>
    </p:extLst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wer Point Presentation Templat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Presentation Template</Template>
  <TotalTime>1024</TotalTime>
  <Words>4176</Words>
  <Application>Microsoft Office PowerPoint</Application>
  <PresentationFormat>On-screen Show (16:9)</PresentationFormat>
  <Paragraphs>698</Paragraphs>
  <Slides>82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103" baseType="lpstr">
      <vt:lpstr>ＭＳ Ｐゴシック</vt:lpstr>
      <vt:lpstr>Aharoni</vt:lpstr>
      <vt:lpstr>Arial</vt:lpstr>
      <vt:lpstr>Berlin Sans FB</vt:lpstr>
      <vt:lpstr>Bookman Old Style</vt:lpstr>
      <vt:lpstr>Calibri</vt:lpstr>
      <vt:lpstr>Calibri Light</vt:lpstr>
      <vt:lpstr>Cambria</vt:lpstr>
      <vt:lpstr>Century</vt:lpstr>
      <vt:lpstr>Lucida Sans Unicode</vt:lpstr>
      <vt:lpstr>Subisu Sans 1</vt:lpstr>
      <vt:lpstr>Subisu Sans 2</vt:lpstr>
      <vt:lpstr>Symbol</vt:lpstr>
      <vt:lpstr>Tahoma</vt:lpstr>
      <vt:lpstr>Times New Roman</vt:lpstr>
      <vt:lpstr>Trebuchet MS</vt:lpstr>
      <vt:lpstr>Verdana</vt:lpstr>
      <vt:lpstr>Wingdings</vt:lpstr>
      <vt:lpstr>Wingdings 2</vt:lpstr>
      <vt:lpstr>Wingdings 3</vt:lpstr>
      <vt:lpstr>Power Point Presentation Template</vt:lpstr>
      <vt:lpstr>PRESENTATION  on DATA CENTRE INFRASTRUCTURE  &amp; Product/Service Portfolio of SLPL and OhmDC</vt:lpstr>
      <vt:lpstr>Profile:</vt:lpstr>
      <vt:lpstr>Brief Introduction SLPL and OhmDC</vt:lpstr>
      <vt:lpstr>Silver Lining Pvt. Ltd. (SLPL) 2nd Floor, Mercantile Office Complex,  Narayanhiti Path, Hitti Pokhari, Kathmandu T: 01-4425221 W: www.silverlining.com.np </vt:lpstr>
      <vt:lpstr>Ohm Data Centre Pvt. Ltd. (OhmDC) Narayanpath, Bhairahawa T: 071-520604 W: www.ohmdc.com </vt:lpstr>
      <vt:lpstr>DC, NDC, DR Concept</vt:lpstr>
      <vt:lpstr>PowerPoint Presentation</vt:lpstr>
      <vt:lpstr>SLPL - 36</vt:lpstr>
      <vt:lpstr>OhmDC - 15</vt:lpstr>
      <vt:lpstr>Contents at a Glance</vt:lpstr>
      <vt:lpstr>1. Terminologies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Major Components of Data Centre</vt:lpstr>
      <vt:lpstr>PowerPoint Presentation</vt:lpstr>
      <vt:lpstr>PowerPoint Presentation</vt:lpstr>
      <vt:lpstr>PowerPoint Presentation</vt:lpstr>
      <vt:lpstr>Our  Services</vt:lpstr>
      <vt:lpstr>Our Services:</vt:lpstr>
      <vt:lpstr>Colocation</vt:lpstr>
      <vt:lpstr>Private Cloud</vt:lpstr>
      <vt:lpstr>Types of Cloud Services</vt:lpstr>
      <vt:lpstr>Types of Cloud Services</vt:lpstr>
      <vt:lpstr>Types of Cloud Services</vt:lpstr>
      <vt:lpstr>Leading Public Cloud Computing Providers:</vt:lpstr>
      <vt:lpstr>PowerPoint Presentation</vt:lpstr>
      <vt:lpstr>Data Center Infra:</vt:lpstr>
      <vt:lpstr>Major Types of Data Center:</vt:lpstr>
      <vt:lpstr>Conventional Data Center</vt:lpstr>
      <vt:lpstr>Data Centre Standards, ISO, Ratings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Major components of Data Center Infrastructure:</vt:lpstr>
      <vt:lpstr>Raised Floor/Fire Partition/False Ceiling</vt:lpstr>
      <vt:lpstr>Standard Room size required for Raised Floor and False Ceiling</vt:lpstr>
      <vt:lpstr>Server Racks (In-Row Cooling Compatible)</vt:lpstr>
      <vt:lpstr>Why Precision AC is required in Data Centre?</vt:lpstr>
      <vt:lpstr>Fire Detection/Suppression System</vt:lpstr>
      <vt:lpstr>PowerPoint Presentation</vt:lpstr>
      <vt:lpstr>Power Backup (UPS with PDU &amp; Batteries Backup)</vt:lpstr>
      <vt:lpstr>Water Leak Detection</vt:lpstr>
      <vt:lpstr>Access Control</vt:lpstr>
      <vt:lpstr>Automatic Rodent Repellent System</vt:lpstr>
      <vt:lpstr>Data Center Infrastructure Monitoring (DCIM)</vt:lpstr>
      <vt:lpstr>Prefabricated Modular Data Center</vt:lpstr>
      <vt:lpstr>Types of Prefabricated Modular Data Center</vt:lpstr>
      <vt:lpstr>PowerPoint Presentation</vt:lpstr>
      <vt:lpstr>PowerPoint Presentation</vt:lpstr>
      <vt:lpstr>PowerPoint Presentation</vt:lpstr>
      <vt:lpstr>Smart Cabinet – Cooling Approach</vt:lpstr>
      <vt:lpstr>Row Based Modular DC</vt:lpstr>
      <vt:lpstr>PowerPoint Presentation</vt:lpstr>
      <vt:lpstr>PowerPoint Presentation</vt:lpstr>
      <vt:lpstr>Air Flow Circulation in case of cooling unit fails </vt:lpstr>
      <vt:lpstr>Containerized/Mobile Data Center:</vt:lpstr>
      <vt:lpstr>PowerPoint Presentation</vt:lpstr>
      <vt:lpstr>PowerPoint Presentation</vt:lpstr>
      <vt:lpstr>PowerPoint Presentation</vt:lpstr>
      <vt:lpstr>PowerPoint Presentation</vt:lpstr>
      <vt:lpstr>Why Prefabricated Modular Data Center is recommended? </vt:lpstr>
      <vt:lpstr>Why Prefabricated Modular Data Center is recommended? Contd…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Quote</vt:lpstr>
      <vt:lpstr>Any Questions???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and Presentation Skills</dc:title>
  <dc:creator>OMNI</dc:creator>
  <cp:lastModifiedBy>Hemanta Baral</cp:lastModifiedBy>
  <cp:revision>139</cp:revision>
  <dcterms:created xsi:type="dcterms:W3CDTF">2016-08-31T09:42:30Z</dcterms:created>
  <dcterms:modified xsi:type="dcterms:W3CDTF">2026-05-14T01:38:25Z</dcterms:modified>
</cp:coreProperties>
</file>