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sldIdLst>
    <p:sldId id="271" r:id="rId5"/>
    <p:sldId id="585" r:id="rId6"/>
    <p:sldId id="591" r:id="rId7"/>
    <p:sldId id="292" r:id="rId8"/>
    <p:sldId id="294" r:id="rId9"/>
    <p:sldId id="293" r:id="rId10"/>
    <p:sldId id="295" r:id="rId11"/>
    <p:sldId id="592" r:id="rId12"/>
    <p:sldId id="296" r:id="rId13"/>
    <p:sldId id="297" r:id="rId14"/>
    <p:sldId id="298" r:id="rId15"/>
    <p:sldId id="599" r:id="rId16"/>
    <p:sldId id="302" r:id="rId17"/>
    <p:sldId id="274" r:id="rId18"/>
    <p:sldId id="301" r:id="rId19"/>
    <p:sldId id="277" r:id="rId20"/>
    <p:sldId id="304" r:id="rId21"/>
    <p:sldId id="275" r:id="rId22"/>
    <p:sldId id="305" r:id="rId23"/>
    <p:sldId id="276" r:id="rId24"/>
    <p:sldId id="600" r:id="rId25"/>
    <p:sldId id="601" r:id="rId26"/>
    <p:sldId id="602" r:id="rId27"/>
    <p:sldId id="586" r:id="rId28"/>
    <p:sldId id="278" r:id="rId29"/>
    <p:sldId id="494" r:id="rId30"/>
    <p:sldId id="587" r:id="rId31"/>
    <p:sldId id="589" r:id="rId32"/>
    <p:sldId id="593" r:id="rId33"/>
    <p:sldId id="603" r:id="rId34"/>
    <p:sldId id="604" r:id="rId35"/>
    <p:sldId id="590" r:id="rId36"/>
    <p:sldId id="594" r:id="rId37"/>
    <p:sldId id="516" r:id="rId38"/>
    <p:sldId id="596" r:id="rId39"/>
    <p:sldId id="595" r:id="rId40"/>
    <p:sldId id="571" r:id="rId41"/>
    <p:sldId id="31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1F24"/>
    <a:srgbClr val="0937C9"/>
    <a:srgbClr val="3D52A4"/>
    <a:srgbClr val="3F3F3F"/>
    <a:srgbClr val="014067"/>
    <a:srgbClr val="014E7D"/>
    <a:srgbClr val="013657"/>
    <a:srgbClr val="01456F"/>
    <a:srgbClr val="014B79"/>
    <a:srgbClr val="0027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74" autoAdjust="0"/>
  </p:normalViewPr>
  <p:slideViewPr>
    <p:cSldViewPr snapToGrid="0" showGuides="1">
      <p:cViewPr varScale="1">
        <p:scale>
          <a:sx n="74" d="100"/>
          <a:sy n="74" d="100"/>
        </p:scale>
        <p:origin x="965" y="62"/>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63" d="100"/>
          <a:sy n="63" d="100"/>
        </p:scale>
        <p:origin x="3134" y="72"/>
      </p:cViewPr>
      <p:guideLst/>
    </p:cSldViewPr>
  </p:notesViewPr>
  <p:gridSpacing cx="76200" cy="76200"/>
</p:viewPr>
</file>

<file path=ppt/_rels/presentation.xml.rels><?xml version="1.0" encoding="UTF-8" standalone="yes"?><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a:extLst>
              <a:ext uri="{FF2B5EF4-FFF2-40B4-BE49-F238E27FC236}">
                <a16:creationId xmlns:a16="http://schemas.microsoft.com/office/drawing/2014/main" id="{12ACAB3D-9B22-46C4-1DC0-7498A6BC037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5F8EB2CA-B887-764B-5FA4-0C4F42067FC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D55413B-E66C-EB3D-0BB4-7FEDBBE74316}"/>
              </a:ext>
            </a:extLst>
          </p:cNvPr>
          <p:cNvSpPr>
            <a:spLocks noGrp="1" noChangeArrowheads="1"/>
          </p:cNvSpPr>
          <p:nvPr>
            <p:ph type="sldNum" sz="quarter" idx="12"/>
          </p:nvPr>
        </p:nvSpPr>
        <p:spPr>
          <a:ln/>
        </p:spPr>
        <p:txBody>
          <a:bodyPr/>
          <a:lstStyle>
            <a:lvl1pPr>
              <a:defRPr/>
            </a:lvl1pPr>
          </a:lstStyle>
          <a:p>
            <a:fld id="{568AB29C-AD55-40C2-9F80-045336095F8B}" type="slidenum">
              <a:rPr lang="en-GB" altLang="en-US"/>
              <a:pPr/>
              <a:t>‹#›</a:t>
            </a:fld>
            <a:endParaRPr lang="en-GB" altLang="en-US"/>
          </a:p>
        </p:txBody>
      </p:sp>
    </p:spTree>
    <p:extLst>
      <p:ext uri="{BB962C8B-B14F-4D97-AF65-F5344CB8AC3E}">
        <p14:creationId xmlns:p14="http://schemas.microsoft.com/office/powerpoint/2010/main" val="15286215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IN"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IN" dirty="0"/>
              <a:t>Click To Edit Master Title Style</a:t>
            </a:r>
            <a:endParaRPr lang="en-US" dirty="0"/>
          </a:p>
        </p:txBody>
      </p:sp>
      <p:sp>
        <p:nvSpPr>
          <p:cNvPr id="101" name="Text Placeholder 2">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a:t>Click icon to add picture</a:t>
            </a:r>
            <a:endParaRPr lang="en-IN" dirty="0"/>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123998309"/>
      </p:ext>
    </p:extLst>
  </p:cSld>
  <p:clrMapOvr>
    <a:masterClrMapping/>
  </p:clrMapOvr>
  <p:transition>
    <p:wipe dir="d"/>
  </p:transition>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Masters/_rels/slideMaster1.xml.rels><?xml version="1.0" encoding="UTF-8" standalone="yes"?><Relationships xmlns="http://schemas.openxmlformats.org/package/2006/relationships"><Relationship Id="rId13" Type="http://schemas.openxmlformats.org/officeDocument/2006/relationships/slideLayout" Target="../slideLayouts/slideLayout13.xml"/><Relationship Id="rId2" Type="http://schemas.openxmlformats.org/officeDocument/2006/relationships/slideLayout" Target="../slideLayouts/slideLayout2.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IN" dirty="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IN" smtClean="0"/>
              <a:pPr/>
              <a:t>‹#›</a:t>
            </a:fld>
            <a:endParaRPr lang="en-IN"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a:t>Click to edit Master title style</a:t>
            </a:r>
            <a:endParaRPr lang="en-US" dirty="0"/>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51" r:id="rId2"/>
    <p:sldLayoutId id="2147483709" r:id="rId13"/>
  </p:sldLayoutIdLst>
  <p:transition>
    <p:wipe dir="d"/>
  </p:transition>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wmf"/><Relationship Id="rId1" Type="http://schemas.openxmlformats.org/officeDocument/2006/relationships/slideLayout" Target="../slideLayouts/slideLayout13.xml"/></Relationships>
</file>

<file path=ppt/slides/_rels/slide15.xml.rels><?xml version="1.0" encoding="UTF-8" standalone="yes"?><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wmf"/><Relationship Id="rId1" Type="http://schemas.openxmlformats.org/officeDocument/2006/relationships/slideLayout" Target="../slideLayouts/slideLayout13.xml"/></Relationships>
</file>

<file path=ppt/slides/_rels/slide17.xml.rels><?xml version="1.0" encoding="UTF-8" standalone="yes"?><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wmf"/><Relationship Id="rId1" Type="http://schemas.openxmlformats.org/officeDocument/2006/relationships/slideLayout" Target="../slideLayouts/slideLayout13.xml"/></Relationships>
</file>

<file path=ppt/slides/_rels/slide19.xml.rels><?xml version="1.0" encoding="UTF-8" standalone="yes"?><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8" Type="http://schemas.openxmlformats.org/officeDocument/2006/relationships/image" Target="../media/image7.jfif"/><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hyperlink" Target="http://www.hemantabaral.com.np/" TargetMode="Externa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 Id="rId9" Type="http://schemas.openxmlformats.org/officeDocument/2006/relationships/image" Target="../media/image8.gif"/></Relationships>
</file>

<file path=ppt/slides/_rels/slide20.xml.rels><?xml version="1.0" encoding="UTF-8" standalone="yes"?><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wmf"/><Relationship Id="rId1" Type="http://schemas.openxmlformats.org/officeDocument/2006/relationships/slideLayout" Target="../slideLayouts/slideLayout13.xml"/></Relationships>
</file>

<file path=ppt/slides/_rels/slide21.xml.rels><?xml version="1.0" encoding="UTF-8" standalone="yes"?><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wmf"/><Relationship Id="rId1" Type="http://schemas.openxmlformats.org/officeDocument/2006/relationships/slideLayout" Target="../slideLayouts/slideLayout13.xml"/></Relationships>
</file>

<file path=ppt/slides/_rels/slide23.xml.rels><?xml version="1.0" encoding="UTF-8" standalone="yes"?><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wmf"/><Relationship Id="rId1" Type="http://schemas.openxmlformats.org/officeDocument/2006/relationships/slideLayout" Target="../slideLayouts/slideLayout13.xml"/></Relationships>
</file>

<file path=ppt/slides/_rels/slide24.xml.rels><?xml version="1.0" encoding="UTF-8" standalone="yes"?><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25.xml.rels><?xml version="1.0" encoding="UTF-8" standalone="yes"?><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jpe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8.xml.rels><?xml version="1.0" encoding="UTF-8" standalone="yes"?><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9.xml.rels><?xml version="1.0" encoding="UTF-8" standalone="yes"?><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3.xml.rels><?xml version="1.0" encoding="UTF-8" standalone="yes"?><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0.xml.rels><?xml version="1.0" encoding="UTF-8" standalone="yes"?><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jpg"/><Relationship Id="rId4" Type="http://schemas.openxmlformats.org/officeDocument/2006/relationships/image" Target="../media/image46.jpg"/></Relationships>
</file>

<file path=ppt/slides/_rels/slide31.xml.rels><?xml version="1.0" encoding="UTF-8" standalone="yes"?><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9.png"/></Relationships>
</file>

<file path=ppt/slides/_rels/slide32.xml.rels><?xml version="1.0" encoding="UTF-8" standalone="yes"?><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33.xml.rels><?xml version="1.0" encoding="UTF-8" standalone="yes"?><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image" Target="../media/image50.jpg"/><Relationship Id="rId1" Type="http://schemas.openxmlformats.org/officeDocument/2006/relationships/slideLayout" Target="../slideLayouts/slideLayout13.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jpeg"/></Relationships>
</file>

<file path=ppt/slides/_rels/slide34.xml.rels><?xml version="1.0" encoding="UTF-8" standalone="yes"?><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35.xml.rels><?xml version="1.0" encoding="UTF-8" standalone="yes"?><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0.png"/></Relationships>
</file>

<file path=ppt/slides/_rels/slide36.xml.rels><?xml version="1.0" encoding="UTF-8" standalone="yes"?><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0.jpg"/><Relationship Id="rId1" Type="http://schemas.openxmlformats.org/officeDocument/2006/relationships/slideLayout" Target="../slideLayouts/slideLayout13.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Relationships xmlns="http://schemas.openxmlformats.org/package/2006/relationships"><Relationship Id="rId3" Type="http://schemas.microsoft.com/office/2007/relationships/hdphoto" Target="../media/hdphoto1.wdp"/><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3687C-92FE-3795-3C5B-F422F01F55C2}"/>
              </a:ext>
            </a:extLst>
          </p:cNvPr>
          <p:cNvSpPr txBox="1">
            <a:spLocks/>
          </p:cNvSpPr>
          <p:nvPr/>
        </p:nvSpPr>
        <p:spPr>
          <a:xfrm>
            <a:off x="406400" y="1061917"/>
            <a:ext cx="11546757" cy="3072341"/>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000" b="1" kern="1200">
                <a:solidFill>
                  <a:schemeClr val="accent1"/>
                </a:solidFill>
                <a:latin typeface="+mj-lt"/>
                <a:ea typeface="+mj-ea"/>
                <a:cs typeface="Calibri Light" panose="020F0302020204030204" pitchFamily="34" charset="0"/>
              </a:defRPr>
            </a:lvl1pPr>
          </a:lstStyle>
          <a:p>
            <a:pPr algn="ctr"/>
            <a:r>
              <a:rPr lang="en-US" sz="7200" dirty="0">
                <a:solidFill>
                  <a:srgbClr val="C00000"/>
                </a:solidFill>
                <a:latin typeface="Cambria" pitchFamily="18" charset="0"/>
                <a:cs typeface="Subisu Sans 2"/>
              </a:rPr>
              <a:t>PRESENTATION </a:t>
            </a:r>
            <a:br>
              <a:rPr lang="en-US" sz="7200" dirty="0">
                <a:solidFill>
                  <a:srgbClr val="C00000"/>
                </a:solidFill>
                <a:latin typeface="Cambria" pitchFamily="18" charset="0"/>
                <a:cs typeface="Subisu Sans 2"/>
              </a:rPr>
            </a:br>
            <a:r>
              <a:rPr lang="en-US" sz="7200" dirty="0">
                <a:solidFill>
                  <a:srgbClr val="C00000"/>
                </a:solidFill>
                <a:latin typeface="Cambria" pitchFamily="18" charset="0"/>
                <a:cs typeface="Subisu Sans 2"/>
              </a:rPr>
              <a:t>on</a:t>
            </a:r>
            <a:br>
              <a:rPr lang="en-US" sz="7200" dirty="0">
                <a:solidFill>
                  <a:srgbClr val="C00000"/>
                </a:solidFill>
                <a:latin typeface="Cambria" pitchFamily="18" charset="0"/>
              </a:rPr>
            </a:br>
            <a:r>
              <a:rPr lang="en-US" sz="7200" dirty="0">
                <a:solidFill>
                  <a:schemeClr val="accent4">
                    <a:lumMod val="75000"/>
                  </a:schemeClr>
                </a:solidFill>
                <a:latin typeface="Cambria" pitchFamily="18" charset="0"/>
                <a:cs typeface="Subisu Sans 2"/>
              </a:rPr>
              <a:t>Fire Safety</a:t>
            </a:r>
            <a:endParaRPr lang="en-US" sz="7200" dirty="0">
              <a:solidFill>
                <a:schemeClr val="accent4">
                  <a:lumMod val="75000"/>
                </a:schemeClr>
              </a:solidFill>
              <a:latin typeface="Cambria" pitchFamily="18" charset="0"/>
            </a:endParaRPr>
          </a:p>
        </p:txBody>
      </p:sp>
      <p:sp>
        <p:nvSpPr>
          <p:cNvPr id="11" name="AutoShape 2" descr="Image result for nepal army">
            <a:extLst>
              <a:ext uri="{FF2B5EF4-FFF2-40B4-BE49-F238E27FC236}">
                <a16:creationId xmlns:a16="http://schemas.microsoft.com/office/drawing/2014/main" id="{CC57B76A-86D0-0523-2294-3765FD4E4BA6}"/>
              </a:ext>
            </a:extLst>
          </p:cNvPr>
          <p:cNvSpPr>
            <a:spLocks noChangeAspect="1" noChangeArrowheads="1"/>
          </p:cNvSpPr>
          <p:nvPr/>
        </p:nvSpPr>
        <p:spPr bwMode="auto">
          <a:xfrm>
            <a:off x="207434" y="-182033"/>
            <a:ext cx="397933" cy="397933"/>
          </a:xfrm>
          <a:prstGeom prst="rect">
            <a:avLst/>
          </a:prstGeom>
          <a:noFill/>
        </p:spPr>
        <p:txBody>
          <a:bodyPr vert="horz" wrap="square" lIns="121920" tIns="60960" rIns="121920" bIns="60960" numCol="1" anchor="t" anchorCtr="0" compatLnSpc="1">
            <a:prstTxWarp prst="textNoShape">
              <a:avLst/>
            </a:prstTxWarp>
          </a:bodyPr>
          <a:lstStyle/>
          <a:p>
            <a:endParaRPr lang="en-US" sz="2400"/>
          </a:p>
        </p:txBody>
      </p:sp>
      <p:sp>
        <p:nvSpPr>
          <p:cNvPr id="12" name="AutoShape 4" descr="Image result for nepal army">
            <a:extLst>
              <a:ext uri="{FF2B5EF4-FFF2-40B4-BE49-F238E27FC236}">
                <a16:creationId xmlns:a16="http://schemas.microsoft.com/office/drawing/2014/main" id="{6617AA62-F8EF-F2A0-6182-5917DA3D10B5}"/>
              </a:ext>
            </a:extLst>
          </p:cNvPr>
          <p:cNvSpPr>
            <a:spLocks noChangeAspect="1" noChangeArrowheads="1"/>
          </p:cNvSpPr>
          <p:nvPr/>
        </p:nvSpPr>
        <p:spPr bwMode="auto">
          <a:xfrm>
            <a:off x="207434" y="-182033"/>
            <a:ext cx="397933" cy="397933"/>
          </a:xfrm>
          <a:prstGeom prst="rect">
            <a:avLst/>
          </a:prstGeom>
          <a:noFill/>
        </p:spPr>
        <p:txBody>
          <a:bodyPr vert="horz" wrap="square" lIns="121920" tIns="60960" rIns="121920" bIns="60960" numCol="1" anchor="t" anchorCtr="0" compatLnSpc="1">
            <a:prstTxWarp prst="textNoShape">
              <a:avLst/>
            </a:prstTxWarp>
          </a:bodyPr>
          <a:lstStyle/>
          <a:p>
            <a:endParaRPr lang="en-US" sz="2400"/>
          </a:p>
        </p:txBody>
      </p:sp>
      <p:sp>
        <p:nvSpPr>
          <p:cNvPr id="13" name="AutoShape 2" descr="Image result for nepal rastra bank">
            <a:extLst>
              <a:ext uri="{FF2B5EF4-FFF2-40B4-BE49-F238E27FC236}">
                <a16:creationId xmlns:a16="http://schemas.microsoft.com/office/drawing/2014/main" id="{8D2B5813-47C3-1AFD-97DB-2AA14195D96D}"/>
              </a:ext>
            </a:extLst>
          </p:cNvPr>
          <p:cNvSpPr>
            <a:spLocks noChangeAspect="1" noChangeArrowheads="1"/>
          </p:cNvSpPr>
          <p:nvPr/>
        </p:nvSpPr>
        <p:spPr bwMode="auto">
          <a:xfrm>
            <a:off x="207433" y="-192617"/>
            <a:ext cx="406400" cy="406401"/>
          </a:xfrm>
          <a:prstGeom prst="rect">
            <a:avLst/>
          </a:prstGeom>
          <a:noFill/>
        </p:spPr>
        <p:txBody>
          <a:bodyPr vert="horz" wrap="square" lIns="121920" tIns="60960" rIns="121920" bIns="60960" numCol="1" anchor="t" anchorCtr="0" compatLnSpc="1">
            <a:prstTxWarp prst="textNoShape">
              <a:avLst/>
            </a:prstTxWarp>
          </a:bodyPr>
          <a:lstStyle/>
          <a:p>
            <a:endParaRPr lang="en-US" sz="2400"/>
          </a:p>
        </p:txBody>
      </p:sp>
      <p:sp>
        <p:nvSpPr>
          <p:cNvPr id="14" name="TextBox 13">
            <a:extLst>
              <a:ext uri="{FF2B5EF4-FFF2-40B4-BE49-F238E27FC236}">
                <a16:creationId xmlns:a16="http://schemas.microsoft.com/office/drawing/2014/main" id="{B03009FD-207F-3151-01AC-B90732B6297D}"/>
              </a:ext>
            </a:extLst>
          </p:cNvPr>
          <p:cNvSpPr txBox="1"/>
          <p:nvPr/>
        </p:nvSpPr>
        <p:spPr>
          <a:xfrm>
            <a:off x="8211566" y="4513655"/>
            <a:ext cx="3936437" cy="705258"/>
          </a:xfrm>
          <a:prstGeom prst="rect">
            <a:avLst/>
          </a:prstGeom>
          <a:noFill/>
        </p:spPr>
        <p:txBody>
          <a:bodyPr wrap="square" rtlCol="0">
            <a:spAutoFit/>
          </a:bodyPr>
          <a:lstStyle/>
          <a:p>
            <a:pPr algn="ctr">
              <a:spcAft>
                <a:spcPts val="267"/>
              </a:spcAft>
            </a:pPr>
            <a:r>
              <a:rPr lang="en-US" sz="2133" dirty="0">
                <a:latin typeface="Calibri" panose="020F0502020204030204" pitchFamily="34" charset="0"/>
              </a:rPr>
              <a:t>By: </a:t>
            </a:r>
            <a:r>
              <a:rPr lang="en-US" sz="2133" b="1" dirty="0">
                <a:solidFill>
                  <a:srgbClr val="0070C0"/>
                </a:solidFill>
                <a:latin typeface="Calibri" panose="020F0502020204030204" pitchFamily="34" charset="0"/>
              </a:rPr>
              <a:t>Hemanta Baral</a:t>
            </a:r>
          </a:p>
          <a:p>
            <a:pPr algn="ctr">
              <a:spcAft>
                <a:spcPts val="267"/>
              </a:spcAft>
            </a:pPr>
            <a:r>
              <a:rPr lang="en-US" sz="1600" b="1" dirty="0">
                <a:latin typeface="Calibri" panose="020F0502020204030204" pitchFamily="34" charset="0"/>
              </a:rPr>
              <a:t>Director of Operations</a:t>
            </a:r>
          </a:p>
        </p:txBody>
      </p:sp>
      <p:sp>
        <p:nvSpPr>
          <p:cNvPr id="2" name="TextBox 1">
            <a:extLst>
              <a:ext uri="{FF2B5EF4-FFF2-40B4-BE49-F238E27FC236}">
                <a16:creationId xmlns:a16="http://schemas.microsoft.com/office/drawing/2014/main" id="{A5E54AD2-43DB-D455-ACCF-0ED2F09C1D9C}"/>
              </a:ext>
            </a:extLst>
          </p:cNvPr>
          <p:cNvSpPr txBox="1"/>
          <p:nvPr/>
        </p:nvSpPr>
        <p:spPr>
          <a:xfrm>
            <a:off x="8255563" y="5218913"/>
            <a:ext cx="3936437" cy="420564"/>
          </a:xfrm>
          <a:prstGeom prst="rect">
            <a:avLst/>
          </a:prstGeom>
          <a:noFill/>
        </p:spPr>
        <p:txBody>
          <a:bodyPr wrap="square" rtlCol="0">
            <a:spAutoFit/>
          </a:bodyPr>
          <a:lstStyle/>
          <a:p>
            <a:pPr algn="ctr">
              <a:spcAft>
                <a:spcPts val="267"/>
              </a:spcAft>
            </a:pPr>
            <a:r>
              <a:rPr lang="en-US" sz="2133" b="1" dirty="0">
                <a:solidFill>
                  <a:srgbClr val="EE1F24"/>
                </a:solidFill>
                <a:latin typeface="Calibri" panose="020F0502020204030204" pitchFamily="34" charset="0"/>
              </a:rPr>
              <a:t>Fire Marshal</a:t>
            </a:r>
          </a:p>
        </p:txBody>
      </p:sp>
      <p:sp>
        <p:nvSpPr>
          <p:cNvPr id="3" name="TextBox 2">
            <a:extLst>
              <a:ext uri="{FF2B5EF4-FFF2-40B4-BE49-F238E27FC236}">
                <a16:creationId xmlns:a16="http://schemas.microsoft.com/office/drawing/2014/main" id="{7B7E402D-D2F0-CBF0-810E-E5CB94841C23}"/>
              </a:ext>
            </a:extLst>
          </p:cNvPr>
          <p:cNvSpPr txBox="1"/>
          <p:nvPr/>
        </p:nvSpPr>
        <p:spPr>
          <a:xfrm>
            <a:off x="3980435" y="4454421"/>
            <a:ext cx="4512454" cy="923330"/>
          </a:xfrm>
          <a:prstGeom prst="rect">
            <a:avLst/>
          </a:prstGeom>
          <a:noFill/>
        </p:spPr>
        <p:txBody>
          <a:bodyPr wrap="none" rtlCol="0">
            <a:spAutoFit/>
          </a:bodyPr>
          <a:lstStyle/>
          <a:p>
            <a:r>
              <a:rPr lang="en-US" dirty="0"/>
              <a:t>Date: </a:t>
            </a:r>
            <a:r>
              <a:rPr lang="en-US"/>
              <a:t>May 30, </a:t>
            </a:r>
            <a:r>
              <a:rPr lang="en-US" dirty="0"/>
              <a:t>2025 Friday</a:t>
            </a:r>
          </a:p>
          <a:p>
            <a:r>
              <a:rPr lang="en-US" dirty="0"/>
              <a:t>Time: 3PM to 4PM</a:t>
            </a:r>
          </a:p>
          <a:p>
            <a:r>
              <a:rPr lang="en-US" dirty="0"/>
              <a:t>Venue: CodAvatar Conference Hall, 5</a:t>
            </a:r>
            <a:r>
              <a:rPr lang="en-US" baseline="30000" dirty="0"/>
              <a:t>th</a:t>
            </a:r>
            <a:r>
              <a:rPr lang="en-US" dirty="0"/>
              <a:t> Floor</a:t>
            </a:r>
          </a:p>
        </p:txBody>
      </p:sp>
    </p:spTree>
    <p:extLst>
      <p:ext uri="{BB962C8B-B14F-4D97-AF65-F5344CB8AC3E}">
        <p14:creationId xmlns:p14="http://schemas.microsoft.com/office/powerpoint/2010/main" val="748405894"/>
      </p:ext>
    </p:extLst>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8434613" y="1107582"/>
            <a:ext cx="3757387" cy="621953"/>
          </a:xfrm>
        </p:spPr>
        <p:txBody>
          <a:bodyPr>
            <a:noAutofit/>
          </a:bodyPr>
          <a:lstStyle/>
          <a:p>
            <a:r>
              <a:rPr lang="en-US" dirty="0">
                <a:solidFill>
                  <a:srgbClr val="FF0000"/>
                </a:solidFill>
              </a:rPr>
              <a:t>FIRE - FIGHTING</a:t>
            </a:r>
            <a:endParaRPr lang="en-IN" b="0" dirty="0">
              <a:solidFill>
                <a:srgbClr val="FF0000"/>
              </a:solidFill>
            </a:endParaRPr>
          </a:p>
        </p:txBody>
      </p:sp>
      <p:sp>
        <p:nvSpPr>
          <p:cNvPr id="4" name="Rectangle 3"/>
          <p:cNvSpPr>
            <a:spLocks noGrp="1" noChangeArrowheads="1"/>
          </p:cNvSpPr>
          <p:nvPr>
            <p:ph type="body" idx="1"/>
          </p:nvPr>
        </p:nvSpPr>
        <p:spPr>
          <a:xfrm>
            <a:off x="3962400" y="2332037"/>
            <a:ext cx="8229600" cy="4525963"/>
          </a:xfrm>
        </p:spPr>
        <p:txBody>
          <a:bodyPr>
            <a:normAutofit/>
          </a:bodyPr>
          <a:lstStyle/>
          <a:p>
            <a:pPr algn="just" eaLnBrk="1" hangingPunct="1">
              <a:lnSpc>
                <a:spcPct val="90000"/>
              </a:lnSpc>
            </a:pPr>
            <a:r>
              <a:rPr lang="en-US" sz="2800" b="1" dirty="0">
                <a:solidFill>
                  <a:srgbClr val="FF0000"/>
                </a:solidFill>
                <a:latin typeface="+mj-lt"/>
              </a:rPr>
              <a:t>Knowledge of the chemistry of fire </a:t>
            </a:r>
            <a:r>
              <a:rPr lang="en-US" sz="2800" dirty="0">
                <a:solidFill>
                  <a:srgbClr val="3D52A4"/>
                </a:solidFill>
                <a:latin typeface="+mj-lt"/>
              </a:rPr>
              <a:t>is an important factor.</a:t>
            </a:r>
          </a:p>
          <a:p>
            <a:pPr algn="just" eaLnBrk="1" hangingPunct="1">
              <a:lnSpc>
                <a:spcPct val="90000"/>
              </a:lnSpc>
              <a:buFontTx/>
              <a:buNone/>
            </a:pPr>
            <a:endParaRPr lang="en-US" sz="1200" dirty="0">
              <a:latin typeface="+mj-lt"/>
            </a:endParaRPr>
          </a:p>
          <a:p>
            <a:pPr algn="just" eaLnBrk="1" hangingPunct="1">
              <a:lnSpc>
                <a:spcPct val="90000"/>
              </a:lnSpc>
            </a:pPr>
            <a:r>
              <a:rPr lang="en-US" sz="2800" dirty="0">
                <a:solidFill>
                  <a:srgbClr val="3D52A4"/>
                </a:solidFill>
                <a:latin typeface="+mj-lt"/>
              </a:rPr>
              <a:t>Fires have </a:t>
            </a:r>
            <a:r>
              <a:rPr lang="en-US" sz="2800" b="1" dirty="0">
                <a:solidFill>
                  <a:srgbClr val="FF0000"/>
                </a:solidFill>
                <a:latin typeface="+mj-lt"/>
              </a:rPr>
              <a:t>many characteristics. </a:t>
            </a:r>
            <a:r>
              <a:rPr lang="en-US" sz="2800" dirty="0">
                <a:solidFill>
                  <a:srgbClr val="3D52A4"/>
                </a:solidFill>
                <a:latin typeface="+mj-lt"/>
              </a:rPr>
              <a:t>Therefore, the fire-fighters or [user] must be able to recognize these characteristics as well as how to use the</a:t>
            </a:r>
            <a:r>
              <a:rPr lang="en-US" sz="2800" dirty="0">
                <a:latin typeface="+mj-lt"/>
              </a:rPr>
              <a:t/>
            </a:r>
            <a:r>
              <a:rPr lang="en-US" sz="2800" b="1" dirty="0">
                <a:solidFill>
                  <a:srgbClr val="EE1F24"/>
                </a:solidFill>
                <a:latin typeface="+mj-lt"/>
              </a:rPr>
              <a:t>proper</a:t>
            </a:r>
            <a:r>
              <a:rPr lang="en-US" sz="2800" b="1" dirty="0">
                <a:latin typeface="+mj-lt"/>
              </a:rPr>
              <a:t/>
            </a:r>
            <a:r>
              <a:rPr lang="en-US" sz="2800" b="1" dirty="0">
                <a:solidFill>
                  <a:srgbClr val="FF0000"/>
                </a:solidFill>
                <a:latin typeface="+mj-lt"/>
              </a:rPr>
              <a:t>extinguishing agent</a:t>
            </a:r>
            <a:r>
              <a:rPr lang="en-US" sz="2800" dirty="0">
                <a:solidFill>
                  <a:srgbClr val="FF0000"/>
                </a:solidFill>
                <a:latin typeface="+mj-lt"/>
              </a:rPr>
              <a:t/>
            </a:r>
            <a:r>
              <a:rPr lang="en-US" sz="2800" dirty="0">
                <a:solidFill>
                  <a:srgbClr val="3D52A4"/>
                </a:solidFill>
                <a:latin typeface="+mj-lt"/>
              </a:rPr>
              <a:t>or equipment .</a:t>
            </a:r>
          </a:p>
        </p:txBody>
      </p:sp>
    </p:spTree>
    <p:extLst>
      <p:ext uri="{BB962C8B-B14F-4D97-AF65-F5344CB8AC3E}">
        <p14:creationId xmlns:p14="http://schemas.microsoft.com/office/powerpoint/2010/main" val="184871582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0" y="1249680"/>
            <a:ext cx="4343400" cy="673468"/>
          </a:xfrm>
        </p:spPr>
        <p:txBody>
          <a:bodyPr>
            <a:noAutofit/>
          </a:bodyPr>
          <a:lstStyle/>
          <a:p>
            <a:pPr algn="ctr"/>
            <a:r>
              <a:rPr lang="en-US" dirty="0">
                <a:solidFill>
                  <a:srgbClr val="EE1F24"/>
                </a:solidFill>
              </a:rPr>
              <a:t>CLASSIFICATION </a:t>
            </a:r>
            <a:br>
              <a:rPr lang="en-US" dirty="0">
                <a:solidFill>
                  <a:srgbClr val="EE1F24"/>
                </a:solidFill>
              </a:rPr>
            </a:br>
            <a:r>
              <a:rPr lang="en-US" dirty="0">
                <a:solidFill>
                  <a:srgbClr val="EE1F24"/>
                </a:solidFill>
              </a:rPr>
              <a:t>OF FIRE</a:t>
            </a:r>
          </a:p>
        </p:txBody>
      </p:sp>
      <p:pic>
        <p:nvPicPr>
          <p:cNvPr id="12" name="Picture 11">
            <a:extLst>
              <a:ext uri="{FF2B5EF4-FFF2-40B4-BE49-F238E27FC236}">
                <a16:creationId xmlns:a16="http://schemas.microsoft.com/office/drawing/2014/main" id="{74C5E039-5A07-CBDE-1D5B-4B15EB284D90}"/>
              </a:ext>
            </a:extLst>
          </p:cNvPr>
          <p:cNvPicPr>
            <a:picLocks noChangeAspect="1"/>
          </p:cNvPicPr>
          <p:nvPr/>
        </p:nvPicPr>
        <p:blipFill rotWithShape="1">
          <a:blip r:embed="rId2"/>
          <a:srcRect b="5249"/>
          <a:stretch/>
        </p:blipFill>
        <p:spPr>
          <a:xfrm>
            <a:off x="4343400" y="0"/>
            <a:ext cx="7848600" cy="6860524"/>
          </a:xfrm>
          <a:prstGeom prst="rect">
            <a:avLst/>
          </a:prstGeom>
        </p:spPr>
      </p:pic>
    </p:spTree>
    <p:extLst>
      <p:ext uri="{BB962C8B-B14F-4D97-AF65-F5344CB8AC3E}">
        <p14:creationId xmlns:p14="http://schemas.microsoft.com/office/powerpoint/2010/main" val="274225686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0" y="3947160"/>
            <a:ext cx="3916680" cy="673468"/>
          </a:xfrm>
        </p:spPr>
        <p:txBody>
          <a:bodyPr>
            <a:noAutofit/>
          </a:bodyPr>
          <a:lstStyle/>
          <a:p>
            <a:pPr algn="ctr"/>
            <a:r>
              <a:rPr lang="en-US" dirty="0">
                <a:solidFill>
                  <a:srgbClr val="EE1F24"/>
                </a:solidFill>
              </a:rPr>
              <a:t>Fire Extinguisher Symbols</a:t>
            </a:r>
            <a:br>
              <a:rPr lang="en-US" dirty="0">
                <a:solidFill>
                  <a:srgbClr val="EE1F24"/>
                </a:solidFill>
              </a:rPr>
            </a:br>
            <a:r>
              <a:rPr lang="en-US" dirty="0">
                <a:solidFill>
                  <a:srgbClr val="EE1F24"/>
                </a:solidFill>
              </a:rPr>
              <a:t>and</a:t>
            </a:r>
            <a:br>
              <a:rPr lang="en-US" dirty="0">
                <a:solidFill>
                  <a:srgbClr val="EE1F24"/>
                </a:solidFill>
              </a:rPr>
            </a:br>
            <a:r>
              <a:rPr lang="en-US" dirty="0">
                <a:solidFill>
                  <a:srgbClr val="EE1F24"/>
                </a:solidFill>
              </a:rPr>
              <a:t>Agents required to suppress</a:t>
            </a:r>
          </a:p>
        </p:txBody>
      </p:sp>
      <p:pic>
        <p:nvPicPr>
          <p:cNvPr id="3" name="Picture 2">
            <a:extLst>
              <a:ext uri="{FF2B5EF4-FFF2-40B4-BE49-F238E27FC236}">
                <a16:creationId xmlns:a16="http://schemas.microsoft.com/office/drawing/2014/main" id="{870D76FE-D6A2-AD80-19FD-A2E715441C7D}"/>
              </a:ext>
            </a:extLst>
          </p:cNvPr>
          <p:cNvPicPr>
            <a:picLocks noChangeAspect="1"/>
          </p:cNvPicPr>
          <p:nvPr/>
        </p:nvPicPr>
        <p:blipFill>
          <a:blip r:embed="rId2"/>
          <a:stretch>
            <a:fillRect/>
          </a:stretch>
        </p:blipFill>
        <p:spPr>
          <a:xfrm>
            <a:off x="4038600" y="-15240"/>
            <a:ext cx="8153400" cy="6901306"/>
          </a:xfrm>
          <a:prstGeom prst="rect">
            <a:avLst/>
          </a:prstGeom>
        </p:spPr>
      </p:pic>
    </p:spTree>
    <p:extLst>
      <p:ext uri="{BB962C8B-B14F-4D97-AF65-F5344CB8AC3E}">
        <p14:creationId xmlns:p14="http://schemas.microsoft.com/office/powerpoint/2010/main" val="68057700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8361432" y="1485807"/>
            <a:ext cx="2182969" cy="673468"/>
          </a:xfrm>
        </p:spPr>
        <p:txBody>
          <a:bodyPr>
            <a:noAutofit/>
          </a:bodyPr>
          <a:lstStyle/>
          <a:p>
            <a:pPr algn="ctr"/>
            <a:r>
              <a:rPr lang="en-US" sz="5000" dirty="0">
                <a:solidFill>
                  <a:srgbClr val="EE1F24"/>
                </a:solidFill>
              </a:rPr>
              <a:t>CLASS</a:t>
            </a:r>
          </a:p>
        </p:txBody>
      </p:sp>
      <p:sp>
        <p:nvSpPr>
          <p:cNvPr id="2" name="Rectangle 1"/>
          <p:cNvSpPr/>
          <p:nvPr/>
        </p:nvSpPr>
        <p:spPr>
          <a:xfrm>
            <a:off x="1313646" y="5911230"/>
            <a:ext cx="10599310" cy="784830"/>
          </a:xfrm>
          <a:prstGeom prst="rect">
            <a:avLst/>
          </a:prstGeom>
        </p:spPr>
        <p:txBody>
          <a:bodyPr wrap="square">
            <a:spAutoFit/>
          </a:bodyPr>
          <a:lstStyle/>
          <a:p>
            <a:pPr algn="ctr">
              <a:lnSpc>
                <a:spcPct val="90000"/>
              </a:lnSpc>
            </a:pPr>
            <a:r>
              <a:rPr lang="en-IN" sz="5000" b="1" dirty="0">
                <a:latin typeface="+mj-lt"/>
              </a:rPr>
              <a:t>WOOD – PAPER – PLASTIC-Clothes, etc.</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0941" y="1028370"/>
            <a:ext cx="1881059" cy="140573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608" y="371548"/>
            <a:ext cx="8060206" cy="5360037"/>
          </a:xfrm>
          <a:prstGeom prst="rect">
            <a:avLst/>
          </a:prstGeom>
        </p:spPr>
      </p:pic>
    </p:spTree>
    <p:extLst>
      <p:ext uri="{BB962C8B-B14F-4D97-AF65-F5344CB8AC3E}">
        <p14:creationId xmlns:p14="http://schemas.microsoft.com/office/powerpoint/2010/main" val="5533629"/>
      </p:ext>
    </p:extLst>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AC9FFBC5-03BB-F477-A596-90587CF04C88}"/>
              </a:ext>
            </a:extLst>
          </p:cNvPr>
          <p:cNvSpPr>
            <a:spLocks noGrp="1" noChangeArrowheads="1"/>
          </p:cNvSpPr>
          <p:nvPr>
            <p:ph type="title"/>
          </p:nvPr>
        </p:nvSpPr>
        <p:spPr/>
        <p:txBody>
          <a:bodyPr/>
          <a:lstStyle/>
          <a:p>
            <a:pPr eaLnBrk="1" hangingPunct="1">
              <a:defRPr/>
            </a:pPr>
            <a:r>
              <a:rPr lang="en-GB" b="1">
                <a:solidFill>
                  <a:srgbClr val="FF0000"/>
                </a:solidFill>
                <a:ea typeface="+mj-ea"/>
              </a:rPr>
              <a:t>Water Extinguisher</a:t>
            </a:r>
          </a:p>
        </p:txBody>
      </p:sp>
      <p:pic>
        <p:nvPicPr>
          <p:cNvPr id="59396" name="Picture 4" descr="E-H2O$">
            <a:extLst>
              <a:ext uri="{FF2B5EF4-FFF2-40B4-BE49-F238E27FC236}">
                <a16:creationId xmlns:a16="http://schemas.microsoft.com/office/drawing/2014/main" id="{B9C8B041-C8B9-1496-EFC7-E82CAF4B5D51}"/>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79651" y="2133600"/>
            <a:ext cx="1941513" cy="4237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59397" name="Text Box 5">
            <a:extLst>
              <a:ext uri="{FF2B5EF4-FFF2-40B4-BE49-F238E27FC236}">
                <a16:creationId xmlns:a16="http://schemas.microsoft.com/office/drawing/2014/main" id="{68C2FCB5-9EF5-C703-F07E-94178CCCE418}"/>
              </a:ext>
            </a:extLst>
          </p:cNvPr>
          <p:cNvSpPr txBox="1">
            <a:spLocks noChangeArrowheads="1"/>
          </p:cNvSpPr>
          <p:nvPr/>
        </p:nvSpPr>
        <p:spPr bwMode="auto">
          <a:xfrm>
            <a:off x="518679" y="1890409"/>
            <a:ext cx="8450224" cy="42780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2800" b="1" dirty="0"/>
              <a:t>Used for class </a:t>
            </a:r>
            <a:r>
              <a:rPr lang="ja-JP" altLang="en-GB" sz="2800" b="1" dirty="0"/>
              <a:t>‘</a:t>
            </a:r>
            <a:r>
              <a:rPr lang="en-GB" altLang="ja-JP" sz="2800" b="1" dirty="0"/>
              <a:t>A</a:t>
            </a:r>
            <a:r>
              <a:rPr lang="ja-JP" altLang="en-GB" sz="2800" b="1" dirty="0"/>
              <a:t>’</a:t>
            </a:r>
            <a:r>
              <a:rPr lang="en-GB" altLang="ja-JP" sz="2800" b="1" dirty="0"/>
              <a:t> fires </a:t>
            </a:r>
            <a:r>
              <a:rPr lang="en-GB" altLang="ja-JP" sz="2800" b="1" dirty="0" err="1"/>
              <a:t>e.g</a:t>
            </a:r>
            <a:r>
              <a:rPr lang="en-GB" altLang="ja-JP" sz="2800" b="1" dirty="0"/>
              <a:t>: wood / paper etc</a:t>
            </a:r>
          </a:p>
          <a:p>
            <a:pPr eaLnBrk="1" hangingPunct="1"/>
            <a:endParaRPr lang="en-GB" altLang="en-US" sz="2800" b="1" dirty="0"/>
          </a:p>
          <a:p>
            <a:pPr eaLnBrk="1" hangingPunct="1"/>
            <a:r>
              <a:rPr lang="en-GB" altLang="en-US" sz="2000" dirty="0"/>
              <a:t>Direct the jet at the base of the flame and keep it moving across the area of the fire.</a:t>
            </a:r>
          </a:p>
          <a:p>
            <a:pPr eaLnBrk="1" hangingPunct="1"/>
            <a:endParaRPr lang="en-GB" altLang="en-US" sz="2000" dirty="0"/>
          </a:p>
          <a:p>
            <a:pPr eaLnBrk="1" hangingPunct="1"/>
            <a:r>
              <a:rPr lang="en-GB" altLang="en-US" sz="2000" dirty="0"/>
              <a:t>Seek out any hot spots after the main fire is extinguished.</a:t>
            </a:r>
          </a:p>
          <a:p>
            <a:pPr eaLnBrk="1" hangingPunct="1"/>
            <a:endParaRPr lang="en-GB" altLang="en-US" sz="2000" dirty="0"/>
          </a:p>
          <a:p>
            <a:pPr eaLnBrk="1" hangingPunct="1"/>
            <a:r>
              <a:rPr lang="en-GB" altLang="en-US" sz="2000" dirty="0"/>
              <a:t>A fire spreading vertically should be attached at it</a:t>
            </a:r>
            <a:r>
              <a:rPr lang="ja-JP" altLang="en-GB" sz="2000" dirty="0"/>
              <a:t>’</a:t>
            </a:r>
            <a:r>
              <a:rPr lang="en-GB" altLang="ja-JP" sz="2000" dirty="0"/>
              <a:t>s lowest point and followed upwards.</a:t>
            </a:r>
          </a:p>
          <a:p>
            <a:pPr eaLnBrk="1" hangingPunct="1"/>
            <a:endParaRPr lang="en-GB" altLang="en-US" sz="2000" b="1" dirty="0"/>
          </a:p>
          <a:p>
            <a:pPr eaLnBrk="1" hangingPunct="1"/>
            <a:endParaRPr lang="en-GB" altLang="en-US" sz="2800" b="1" dirty="0"/>
          </a:p>
          <a:p>
            <a:pPr eaLnBrk="1" hangingPunct="1"/>
            <a:endParaRPr lang="en-GB" altLang="en-US" sz="2800" dirty="0"/>
          </a:p>
        </p:txBody>
      </p:sp>
      <p:pic>
        <p:nvPicPr>
          <p:cNvPr id="2" name="Picture 5">
            <a:extLst>
              <a:ext uri="{FF2B5EF4-FFF2-40B4-BE49-F238E27FC236}">
                <a16:creationId xmlns:a16="http://schemas.microsoft.com/office/drawing/2014/main" id="{138E6CA5-04AE-745F-CE15-0CFE659530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9825" y="398462"/>
            <a:ext cx="2628462" cy="51073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158147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8461418" y="1532587"/>
            <a:ext cx="2086378" cy="673468"/>
          </a:xfrm>
        </p:spPr>
        <p:txBody>
          <a:bodyPr>
            <a:noAutofit/>
          </a:bodyPr>
          <a:lstStyle/>
          <a:p>
            <a:pPr algn="ctr"/>
            <a:r>
              <a:rPr lang="en-US" sz="5000" dirty="0">
                <a:solidFill>
                  <a:srgbClr val="EE1F24"/>
                </a:solidFill>
              </a:rPr>
              <a:t>CLASS</a:t>
            </a:r>
          </a:p>
        </p:txBody>
      </p:sp>
      <p:sp>
        <p:nvSpPr>
          <p:cNvPr id="2" name="Rectangle 1"/>
          <p:cNvSpPr/>
          <p:nvPr/>
        </p:nvSpPr>
        <p:spPr>
          <a:xfrm>
            <a:off x="1" y="6065778"/>
            <a:ext cx="12192000" cy="784830"/>
          </a:xfrm>
          <a:prstGeom prst="rect">
            <a:avLst/>
          </a:prstGeom>
        </p:spPr>
        <p:txBody>
          <a:bodyPr wrap="square">
            <a:spAutoFit/>
          </a:bodyPr>
          <a:lstStyle/>
          <a:p>
            <a:pPr algn="ctr">
              <a:lnSpc>
                <a:spcPct val="90000"/>
              </a:lnSpc>
            </a:pPr>
            <a:r>
              <a:rPr lang="en-US" sz="5000" b="1" dirty="0">
                <a:latin typeface="Lucida Sans" pitchFamily="34" charset="0"/>
              </a:rPr>
              <a:t>PETROL – KEROSENE – DIESEL etc.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712" y="721216"/>
            <a:ext cx="8271101" cy="511795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7962" y="912289"/>
            <a:ext cx="1745401" cy="1805153"/>
          </a:xfrm>
          <a:prstGeom prst="rect">
            <a:avLst/>
          </a:prstGeom>
        </p:spPr>
      </p:pic>
    </p:spTree>
    <p:extLst>
      <p:ext uri="{BB962C8B-B14F-4D97-AF65-F5344CB8AC3E}">
        <p14:creationId xmlns:p14="http://schemas.microsoft.com/office/powerpoint/2010/main" val="4255081061"/>
      </p:ext>
    </p:extLst>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E1194D6E-D543-3B54-8727-A06E9D595663}"/>
              </a:ext>
            </a:extLst>
          </p:cNvPr>
          <p:cNvSpPr>
            <a:spLocks noGrp="1" noChangeArrowheads="1"/>
          </p:cNvSpPr>
          <p:nvPr>
            <p:ph type="title"/>
          </p:nvPr>
        </p:nvSpPr>
        <p:spPr/>
        <p:txBody>
          <a:bodyPr/>
          <a:lstStyle/>
          <a:p>
            <a:pPr eaLnBrk="1" hangingPunct="1">
              <a:defRPr/>
            </a:pPr>
            <a:r>
              <a:rPr lang="en-GB" b="1">
                <a:solidFill>
                  <a:srgbClr val="FF0000"/>
                </a:solidFill>
                <a:ea typeface="+mj-ea"/>
              </a:rPr>
              <a:t>Foam Extinguisher</a:t>
            </a:r>
          </a:p>
        </p:txBody>
      </p:sp>
      <p:pic>
        <p:nvPicPr>
          <p:cNvPr id="62468" name="Picture 4" descr="E-FOA$">
            <a:extLst>
              <a:ext uri="{FF2B5EF4-FFF2-40B4-BE49-F238E27FC236}">
                <a16:creationId xmlns:a16="http://schemas.microsoft.com/office/drawing/2014/main" id="{74153EDC-CB95-41BB-56CB-3284364C85FA}"/>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979614" y="1846264"/>
            <a:ext cx="1824037" cy="4186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2469" name="Text Box 5">
            <a:extLst>
              <a:ext uri="{FF2B5EF4-FFF2-40B4-BE49-F238E27FC236}">
                <a16:creationId xmlns:a16="http://schemas.microsoft.com/office/drawing/2014/main" id="{8D4CBFC2-8EBC-47BD-6FA9-61060CB36656}"/>
              </a:ext>
            </a:extLst>
          </p:cNvPr>
          <p:cNvSpPr txBox="1">
            <a:spLocks noChangeArrowheads="1"/>
          </p:cNvSpPr>
          <p:nvPr/>
        </p:nvSpPr>
        <p:spPr bwMode="auto">
          <a:xfrm>
            <a:off x="612843" y="1773239"/>
            <a:ext cx="9012170" cy="37856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3200" b="1" dirty="0"/>
              <a:t>Used for class </a:t>
            </a:r>
            <a:r>
              <a:rPr lang="ja-JP" altLang="en-GB" sz="3200" b="1" dirty="0"/>
              <a:t>‘</a:t>
            </a:r>
            <a:r>
              <a:rPr lang="en-GB" altLang="ja-JP" sz="3200" b="1" dirty="0"/>
              <a:t>A</a:t>
            </a:r>
            <a:r>
              <a:rPr lang="ja-JP" altLang="en-GB" sz="3200" b="1" dirty="0"/>
              <a:t>’</a:t>
            </a:r>
            <a:r>
              <a:rPr lang="en-GB" altLang="ja-JP" sz="3200" b="1" dirty="0"/>
              <a:t> and </a:t>
            </a:r>
            <a:r>
              <a:rPr lang="ja-JP" altLang="en-GB" sz="3200" b="1" dirty="0"/>
              <a:t>‘</a:t>
            </a:r>
            <a:r>
              <a:rPr lang="en-GB" altLang="ja-JP" sz="3200" b="1" dirty="0"/>
              <a:t>B</a:t>
            </a:r>
            <a:r>
              <a:rPr lang="ja-JP" altLang="en-GB" sz="3200" b="1" dirty="0"/>
              <a:t>’</a:t>
            </a:r>
            <a:r>
              <a:rPr lang="en-GB" altLang="ja-JP" sz="3200" b="1" dirty="0"/>
              <a:t> fires </a:t>
            </a:r>
            <a:r>
              <a:rPr lang="en-GB" altLang="ja-JP" sz="3200" b="1" dirty="0" err="1"/>
              <a:t>eg</a:t>
            </a:r>
            <a:r>
              <a:rPr lang="en-GB" altLang="ja-JP" sz="3200" b="1" dirty="0"/>
              <a:t>:</a:t>
            </a:r>
          </a:p>
          <a:p>
            <a:pPr eaLnBrk="1" hangingPunct="1"/>
            <a:r>
              <a:rPr lang="en-GB" altLang="en-US" sz="3200" b="1" dirty="0"/>
              <a:t>Wood, paper, petrol etc</a:t>
            </a:r>
          </a:p>
          <a:p>
            <a:pPr eaLnBrk="1" hangingPunct="1"/>
            <a:endParaRPr lang="en-GB" altLang="en-US" sz="3200" b="1" dirty="0"/>
          </a:p>
          <a:p>
            <a:pPr eaLnBrk="1" hangingPunct="1"/>
            <a:r>
              <a:rPr lang="en-GB" altLang="en-US" dirty="0"/>
              <a:t>Direct the jet with a gentle sweeping movement, and allow the foam to drop down and lie on the surface liquid.</a:t>
            </a:r>
          </a:p>
          <a:p>
            <a:pPr eaLnBrk="1" hangingPunct="1"/>
            <a:endParaRPr lang="en-GB" altLang="en-US" dirty="0"/>
          </a:p>
          <a:p>
            <a:pPr eaLnBrk="1" hangingPunct="1"/>
            <a:r>
              <a:rPr lang="en-GB" altLang="en-US" dirty="0"/>
              <a:t>DO NOT aim the jet directly into the liquid as this will drive the foam beneath the surface and render it ineffective. In addition it may splash the fire to the surrounding area.</a:t>
            </a:r>
          </a:p>
        </p:txBody>
      </p:sp>
      <p:pic>
        <p:nvPicPr>
          <p:cNvPr id="2" name="Picture 6">
            <a:extLst>
              <a:ext uri="{FF2B5EF4-FFF2-40B4-BE49-F238E27FC236}">
                <a16:creationId xmlns:a16="http://schemas.microsoft.com/office/drawing/2014/main" id="{8A6F3C6D-D35D-3E95-6290-4E0D49CFA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5521" y="252802"/>
            <a:ext cx="2268191" cy="444565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584983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8525812" y="1659197"/>
            <a:ext cx="2021983" cy="673468"/>
          </a:xfrm>
        </p:spPr>
        <p:txBody>
          <a:bodyPr>
            <a:noAutofit/>
          </a:bodyPr>
          <a:lstStyle/>
          <a:p>
            <a:pPr algn="ctr"/>
            <a:r>
              <a:rPr lang="en-US" sz="5000" dirty="0">
                <a:solidFill>
                  <a:srgbClr val="EE1F24"/>
                </a:solidFill>
              </a:rPr>
              <a:t>CLASS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7796" y="1100813"/>
            <a:ext cx="1644204" cy="170049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83" y="890834"/>
            <a:ext cx="8510236" cy="4876926"/>
          </a:xfrm>
          <a:prstGeom prst="rect">
            <a:avLst/>
          </a:prstGeom>
        </p:spPr>
      </p:pic>
      <p:sp>
        <p:nvSpPr>
          <p:cNvPr id="7" name="Rectangle 6"/>
          <p:cNvSpPr/>
          <p:nvPr/>
        </p:nvSpPr>
        <p:spPr>
          <a:xfrm>
            <a:off x="0" y="5988933"/>
            <a:ext cx="12192000" cy="630942"/>
          </a:xfrm>
          <a:prstGeom prst="rect">
            <a:avLst/>
          </a:prstGeom>
        </p:spPr>
        <p:txBody>
          <a:bodyPr wrap="square">
            <a:spAutoFit/>
          </a:bodyPr>
          <a:lstStyle/>
          <a:p>
            <a:pPr algn="ctr"/>
            <a:r>
              <a:rPr lang="en-US" sz="3500" b="1" dirty="0">
                <a:latin typeface="Lucida Sans" pitchFamily="34" charset="0"/>
                <a:ea typeface="Arial Unicode MS" panose="020B0604020202020204" pitchFamily="34" charset="-128"/>
                <a:cs typeface="Arial Unicode MS" panose="020B0604020202020204" pitchFamily="34" charset="-128"/>
              </a:rPr>
              <a:t>ELECTRICALLY IGNITED Invisible, Explosion Type</a:t>
            </a:r>
            <a:endParaRPr lang="en-IN" sz="3500" b="1" dirty="0">
              <a:latin typeface="Lucida Sans"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90761722"/>
      </p:ext>
    </p:extLst>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2593652-9612-3CBA-B09E-AB7CEE319056}"/>
              </a:ext>
            </a:extLst>
          </p:cNvPr>
          <p:cNvSpPr>
            <a:spLocks noGrp="1" noChangeArrowheads="1"/>
          </p:cNvSpPr>
          <p:nvPr>
            <p:ph type="title"/>
          </p:nvPr>
        </p:nvSpPr>
        <p:spPr/>
        <p:txBody>
          <a:bodyPr/>
          <a:lstStyle/>
          <a:p>
            <a:pPr eaLnBrk="1" hangingPunct="1">
              <a:defRPr/>
            </a:pPr>
            <a:r>
              <a:rPr lang="en-GB" b="1">
                <a:solidFill>
                  <a:srgbClr val="FF0000"/>
                </a:solidFill>
                <a:ea typeface="+mj-ea"/>
              </a:rPr>
              <a:t>Carbon Dioxide Extinguisher</a:t>
            </a:r>
          </a:p>
        </p:txBody>
      </p:sp>
      <p:pic>
        <p:nvPicPr>
          <p:cNvPr id="60420" name="Picture 4" descr="E-CO2$">
            <a:extLst>
              <a:ext uri="{FF2B5EF4-FFF2-40B4-BE49-F238E27FC236}">
                <a16:creationId xmlns:a16="http://schemas.microsoft.com/office/drawing/2014/main" id="{BE0640DA-462C-7E28-081C-B1B720284388}"/>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351088" y="2133600"/>
            <a:ext cx="1744662"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0421" name="Text Box 5">
            <a:extLst>
              <a:ext uri="{FF2B5EF4-FFF2-40B4-BE49-F238E27FC236}">
                <a16:creationId xmlns:a16="http://schemas.microsoft.com/office/drawing/2014/main" id="{A2F07CAA-736E-B0C4-C216-C260DDE04557}"/>
              </a:ext>
            </a:extLst>
          </p:cNvPr>
          <p:cNvSpPr txBox="1">
            <a:spLocks noChangeArrowheads="1"/>
          </p:cNvSpPr>
          <p:nvPr/>
        </p:nvSpPr>
        <p:spPr bwMode="auto">
          <a:xfrm>
            <a:off x="719288" y="1767293"/>
            <a:ext cx="9121623" cy="304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3200" b="1" dirty="0"/>
              <a:t>Used for class </a:t>
            </a:r>
            <a:r>
              <a:rPr lang="ja-JP" altLang="en-GB" sz="3200" b="1" dirty="0"/>
              <a:t>‘</a:t>
            </a:r>
            <a:r>
              <a:rPr lang="en-GB" altLang="ja-JP" sz="3200" b="1" dirty="0"/>
              <a:t>B</a:t>
            </a:r>
            <a:r>
              <a:rPr lang="ja-JP" altLang="en-GB" sz="3200" b="1" dirty="0"/>
              <a:t>’</a:t>
            </a:r>
            <a:r>
              <a:rPr lang="en-GB" altLang="ja-JP" sz="3200" b="1" dirty="0"/>
              <a:t> and </a:t>
            </a:r>
            <a:r>
              <a:rPr lang="ja-JP" altLang="en-GB" sz="3200" b="1" dirty="0"/>
              <a:t>‘</a:t>
            </a:r>
            <a:r>
              <a:rPr lang="en-GB" altLang="ja-JP" sz="3200" b="1" dirty="0"/>
              <a:t>C</a:t>
            </a:r>
            <a:r>
              <a:rPr lang="ja-JP" altLang="en-GB" sz="3200" b="1" dirty="0"/>
              <a:t>’</a:t>
            </a:r>
            <a:r>
              <a:rPr lang="en-GB" altLang="ja-JP" sz="3200" b="1" dirty="0"/>
              <a:t> fires </a:t>
            </a:r>
            <a:r>
              <a:rPr lang="en-GB" altLang="ja-JP" sz="3200" b="1" dirty="0" err="1"/>
              <a:t>eg</a:t>
            </a:r>
            <a:r>
              <a:rPr lang="en-GB" altLang="ja-JP" sz="3200" b="1" dirty="0"/>
              <a:t>: petrol and electrical</a:t>
            </a:r>
          </a:p>
          <a:p>
            <a:pPr eaLnBrk="1" hangingPunct="1"/>
            <a:endParaRPr lang="en-GB" altLang="en-US" sz="3200" b="1" dirty="0"/>
          </a:p>
          <a:p>
            <a:pPr eaLnBrk="1" hangingPunct="1"/>
            <a:r>
              <a:rPr lang="en-GB" altLang="en-US" dirty="0"/>
              <a:t>DO NOT hold the horn – it becomes extremely cold during use.</a:t>
            </a:r>
          </a:p>
          <a:p>
            <a:pPr eaLnBrk="1" hangingPunct="1"/>
            <a:endParaRPr lang="en-GB" altLang="en-US" dirty="0"/>
          </a:p>
          <a:p>
            <a:pPr eaLnBrk="1" hangingPunct="1"/>
            <a:r>
              <a:rPr lang="en-GB" altLang="en-US" dirty="0"/>
              <a:t>DO NOT use in confined spaces as there is a danger of asphyxiation.</a:t>
            </a:r>
          </a:p>
        </p:txBody>
      </p:sp>
      <p:pic>
        <p:nvPicPr>
          <p:cNvPr id="2" name="Picture 8">
            <a:extLst>
              <a:ext uri="{FF2B5EF4-FFF2-40B4-BE49-F238E27FC236}">
                <a16:creationId xmlns:a16="http://schemas.microsoft.com/office/drawing/2014/main" id="{B4BFFA02-BDE0-7F43-1442-64DE47DD4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8749" y="333374"/>
            <a:ext cx="2113031" cy="50712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100250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8525812" y="1659197"/>
            <a:ext cx="2021983" cy="673468"/>
          </a:xfrm>
        </p:spPr>
        <p:txBody>
          <a:bodyPr>
            <a:noAutofit/>
          </a:bodyPr>
          <a:lstStyle/>
          <a:p>
            <a:pPr algn="ctr"/>
            <a:r>
              <a:rPr lang="en-US" sz="5000" dirty="0">
                <a:solidFill>
                  <a:srgbClr val="EE1F24"/>
                </a:solidFill>
              </a:rPr>
              <a:t>CLASS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6126" y="1228804"/>
            <a:ext cx="1444283" cy="1493389"/>
          </a:xfrm>
          <a:prstGeom prst="rect">
            <a:avLst/>
          </a:prstGeom>
        </p:spPr>
      </p:pic>
      <p:sp>
        <p:nvSpPr>
          <p:cNvPr id="4" name="Rectangle 3"/>
          <p:cNvSpPr/>
          <p:nvPr/>
        </p:nvSpPr>
        <p:spPr>
          <a:xfrm>
            <a:off x="2884159" y="4965282"/>
            <a:ext cx="3211841" cy="707886"/>
          </a:xfrm>
          <a:prstGeom prst="rect">
            <a:avLst/>
          </a:prstGeom>
        </p:spPr>
        <p:txBody>
          <a:bodyPr wrap="none">
            <a:spAutoFit/>
          </a:bodyPr>
          <a:lstStyle/>
          <a:p>
            <a:pPr algn="ctr"/>
            <a:r>
              <a:rPr lang="en-US" sz="4000" b="1" dirty="0">
                <a:latin typeface="Lucida Sans" pitchFamily="34" charset="0"/>
              </a:rPr>
              <a:t>METAL FIRE</a:t>
            </a:r>
            <a:endParaRPr lang="en-IN" sz="4000" b="1" dirty="0">
              <a:latin typeface="Lucida Sans" pitchFamily="34" charset="0"/>
            </a:endParaRPr>
          </a:p>
        </p:txBody>
      </p:sp>
      <p:pic>
        <p:nvPicPr>
          <p:cNvPr id="6" name="Picture 5">
            <a:extLst>
              <a:ext uri="{FF2B5EF4-FFF2-40B4-BE49-F238E27FC236}">
                <a16:creationId xmlns:a16="http://schemas.microsoft.com/office/drawing/2014/main" id="{2D94C000-C50F-238D-DF6C-E0D2FC2F1273}"/>
              </a:ext>
            </a:extLst>
          </p:cNvPr>
          <p:cNvPicPr>
            <a:picLocks noChangeAspect="1"/>
          </p:cNvPicPr>
          <p:nvPr/>
        </p:nvPicPr>
        <p:blipFill>
          <a:blip r:embed="rId3"/>
          <a:stretch>
            <a:fillRect/>
          </a:stretch>
        </p:blipFill>
        <p:spPr>
          <a:xfrm>
            <a:off x="279800" y="258136"/>
            <a:ext cx="8246012" cy="4420543"/>
          </a:xfrm>
          <a:prstGeom prst="rect">
            <a:avLst/>
          </a:prstGeom>
        </p:spPr>
      </p:pic>
    </p:spTree>
    <p:extLst>
      <p:ext uri="{BB962C8B-B14F-4D97-AF65-F5344CB8AC3E}">
        <p14:creationId xmlns:p14="http://schemas.microsoft.com/office/powerpoint/2010/main" val="1456826138"/>
      </p:ext>
    </p:extLst>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F17E6880-AF57-0E52-B4C7-0D45D676E344}"/>
              </a:ext>
            </a:extLst>
          </p:cNvPr>
          <p:cNvSpPr txBox="1">
            <a:spLocks noChangeArrowheads="1"/>
          </p:cNvSpPr>
          <p:nvPr/>
        </p:nvSpPr>
        <p:spPr>
          <a:xfrm>
            <a:off x="609600" y="274639"/>
            <a:ext cx="10972800" cy="1143000"/>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r>
              <a:rPr lang="en-US" dirty="0">
                <a:solidFill>
                  <a:schemeClr val="tx1"/>
                </a:solidFill>
              </a:rPr>
              <a:t>Profile:</a:t>
            </a:r>
          </a:p>
        </p:txBody>
      </p:sp>
      <p:sp>
        <p:nvSpPr>
          <p:cNvPr id="6" name="Rectangle 3">
            <a:extLst>
              <a:ext uri="{FF2B5EF4-FFF2-40B4-BE49-F238E27FC236}">
                <a16:creationId xmlns:a16="http://schemas.microsoft.com/office/drawing/2014/main" id="{7BC18B92-B2BB-0350-7D69-E394D3E002A0}"/>
              </a:ext>
            </a:extLst>
          </p:cNvPr>
          <p:cNvSpPr txBox="1">
            <a:spLocks noChangeArrowheads="1"/>
          </p:cNvSpPr>
          <p:nvPr/>
        </p:nvSpPr>
        <p:spPr>
          <a:xfrm>
            <a:off x="7464489" y="1681459"/>
            <a:ext cx="4562669" cy="2592288"/>
          </a:xfrm>
          <a:prstGeom prst="rect">
            <a:avLst/>
          </a:prstGeom>
        </p:spPr>
        <p:txBody>
          <a:bodyPr vert="horz" lIns="121920" tIns="60960" rIns="121920" bIns="60960" rtlCol="0">
            <a:noAutofit/>
          </a:bodyPr>
          <a:lstStyle/>
          <a:p>
            <a:pPr marL="457189" indent="-457189" defTabSz="609585">
              <a:spcBef>
                <a:spcPct val="20000"/>
              </a:spcBef>
              <a:defRPr/>
            </a:pPr>
            <a:r>
              <a:rPr lang="en-US" sz="2133" b="1" dirty="0"/>
              <a:t>Hemanta Baral </a:t>
            </a:r>
          </a:p>
          <a:p>
            <a:pPr marL="457189" indent="-457189" defTabSz="609585">
              <a:spcBef>
                <a:spcPct val="20000"/>
              </a:spcBef>
              <a:defRPr/>
            </a:pPr>
            <a:r>
              <a:rPr lang="en-US" sz="2133" b="1" dirty="0"/>
              <a:t>(Writer/ICT Consultant)</a:t>
            </a:r>
          </a:p>
          <a:p>
            <a:pPr>
              <a:buFontTx/>
              <a:buChar char="-"/>
            </a:pPr>
            <a:r>
              <a:rPr lang="en-US" sz="1600" dirty="0"/>
              <a:t> Masters in Computer Network Security, UK</a:t>
            </a:r>
          </a:p>
          <a:p>
            <a:pPr>
              <a:buFontTx/>
              <a:buChar char="-"/>
            </a:pPr>
            <a:r>
              <a:rPr lang="en-US" sz="1600" dirty="0"/>
              <a:t> Over 25</a:t>
            </a:r>
            <a:r>
              <a:rPr lang="en-US" sz="1600" baseline="30000" dirty="0"/>
              <a:t>+</a:t>
            </a:r>
            <a:r>
              <a:rPr lang="en-US" sz="1600" dirty="0"/>
              <a:t> years experience in ICT sector</a:t>
            </a:r>
          </a:p>
          <a:p>
            <a:r>
              <a:rPr lang="en-US" sz="1600" dirty="0">
                <a:hlinkClick r:id="rId2">
                  <a:extLst>
                    <a:ext uri="{A12FA001-AC4F-418D-AE19-62706E023703}">
                      <ahyp:hlinkClr xmlns:ahyp="http://schemas.microsoft.com/office/drawing/2018/hyperlinkcolor" val="tx"/>
                    </a:ext>
                  </a:extLst>
                </a:hlinkClick>
              </a:rPr>
              <a:t>www.hemantabaral.com.np</a:t>
            </a:r>
            <a:endParaRPr lang="en-US" sz="1600" dirty="0"/>
          </a:p>
          <a:p>
            <a:endParaRPr lang="en-US" sz="1600" dirty="0"/>
          </a:p>
        </p:txBody>
      </p:sp>
      <p:cxnSp>
        <p:nvCxnSpPr>
          <p:cNvPr id="7" name="Straight Connector 6">
            <a:extLst>
              <a:ext uri="{FF2B5EF4-FFF2-40B4-BE49-F238E27FC236}">
                <a16:creationId xmlns:a16="http://schemas.microsoft.com/office/drawing/2014/main" id="{AF4093AF-3339-F376-783C-C761EFB4D6C2}"/>
              </a:ext>
            </a:extLst>
          </p:cNvPr>
          <p:cNvCxnSpPr/>
          <p:nvPr/>
        </p:nvCxnSpPr>
        <p:spPr>
          <a:xfrm>
            <a:off x="2447595" y="1272622"/>
            <a:ext cx="0" cy="4425845"/>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Banner.jpg">
            <a:extLst>
              <a:ext uri="{FF2B5EF4-FFF2-40B4-BE49-F238E27FC236}">
                <a16:creationId xmlns:a16="http://schemas.microsoft.com/office/drawing/2014/main" id="{216514E4-A6C7-154F-64E0-BBBFC131B1AB}"/>
              </a:ext>
            </a:extLst>
          </p:cNvPr>
          <p:cNvPicPr>
            <a:picLocks noChangeAspect="1"/>
          </p:cNvPicPr>
          <p:nvPr/>
        </p:nvPicPr>
        <p:blipFill>
          <a:blip r:embed="rId3" cstate="print">
            <a:clrChange>
              <a:clrFrom>
                <a:srgbClr val="FFFFFF"/>
              </a:clrFrom>
              <a:clrTo>
                <a:srgbClr val="FFFFFF">
                  <a:alpha val="0"/>
                </a:srgbClr>
              </a:clrTo>
            </a:clrChange>
          </a:blip>
          <a:stretch>
            <a:fillRect/>
          </a:stretch>
        </p:blipFill>
        <p:spPr>
          <a:xfrm>
            <a:off x="2735626" y="4990773"/>
            <a:ext cx="8827884" cy="960107"/>
          </a:xfrm>
          <a:prstGeom prst="rect">
            <a:avLst/>
          </a:prstGeom>
        </p:spPr>
      </p:pic>
      <p:pic>
        <p:nvPicPr>
          <p:cNvPr id="9" name="Picture 8">
            <a:extLst>
              <a:ext uri="{FF2B5EF4-FFF2-40B4-BE49-F238E27FC236}">
                <a16:creationId xmlns:a16="http://schemas.microsoft.com/office/drawing/2014/main" id="{2F53B1AE-3811-0572-B848-2880D8A4BB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3863" y="4170019"/>
            <a:ext cx="1371512" cy="888029"/>
          </a:xfrm>
          <a:prstGeom prst="rect">
            <a:avLst/>
          </a:prstGeom>
        </p:spPr>
      </p:pic>
      <p:pic>
        <p:nvPicPr>
          <p:cNvPr id="10" name="Picture 9">
            <a:extLst>
              <a:ext uri="{FF2B5EF4-FFF2-40B4-BE49-F238E27FC236}">
                <a16:creationId xmlns:a16="http://schemas.microsoft.com/office/drawing/2014/main" id="{0C49906A-53E6-66FF-8494-CAA2BE6AE25F}"/>
              </a:ext>
            </a:extLst>
          </p:cNvPr>
          <p:cNvPicPr>
            <a:picLocks noChangeAspect="1"/>
          </p:cNvPicPr>
          <p:nvPr/>
        </p:nvPicPr>
        <p:blipFill>
          <a:blip r:embed="rId5">
            <a:clrChange>
              <a:clrFrom>
                <a:srgbClr val="FEFFFF"/>
              </a:clrFrom>
              <a:clrTo>
                <a:srgbClr val="FEFFFF">
                  <a:alpha val="0"/>
                </a:srgbClr>
              </a:clrTo>
            </a:clrChange>
            <a:extLst>
              <a:ext uri="{28A0092B-C50C-407E-A947-70E740481C1C}">
                <a14:useLocalDpi xmlns:a14="http://schemas.microsoft.com/office/drawing/2010/main" val="0"/>
              </a:ext>
            </a:extLst>
          </a:blip>
          <a:stretch>
            <a:fillRect/>
          </a:stretch>
        </p:blipFill>
        <p:spPr>
          <a:xfrm>
            <a:off x="9102321" y="4108528"/>
            <a:ext cx="925016" cy="949520"/>
          </a:xfrm>
          <a:prstGeom prst="rect">
            <a:avLst/>
          </a:prstGeom>
        </p:spPr>
      </p:pic>
      <p:pic>
        <p:nvPicPr>
          <p:cNvPr id="11" name="Picture 10">
            <a:extLst>
              <a:ext uri="{FF2B5EF4-FFF2-40B4-BE49-F238E27FC236}">
                <a16:creationId xmlns:a16="http://schemas.microsoft.com/office/drawing/2014/main" id="{580A7181-2F94-ED3A-DB48-11B7CF55FB85}"/>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39032" y="4097941"/>
            <a:ext cx="960107" cy="960107"/>
          </a:xfrm>
          <a:prstGeom prst="rect">
            <a:avLst/>
          </a:prstGeom>
        </p:spPr>
      </p:pic>
      <p:pic>
        <p:nvPicPr>
          <p:cNvPr id="12" name="Picture 11">
            <a:extLst>
              <a:ext uri="{FF2B5EF4-FFF2-40B4-BE49-F238E27FC236}">
                <a16:creationId xmlns:a16="http://schemas.microsoft.com/office/drawing/2014/main" id="{1D77F198-EC97-E40F-2E26-F69AC33A88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2709" y="4097941"/>
            <a:ext cx="845719" cy="960107"/>
          </a:xfrm>
          <a:prstGeom prst="rect">
            <a:avLst/>
          </a:prstGeom>
        </p:spPr>
      </p:pic>
      <p:pic>
        <p:nvPicPr>
          <p:cNvPr id="13" name="Picture 12">
            <a:extLst>
              <a:ext uri="{FF2B5EF4-FFF2-40B4-BE49-F238E27FC236}">
                <a16:creationId xmlns:a16="http://schemas.microsoft.com/office/drawing/2014/main" id="{5E73F534-7C5E-F4D4-7D0C-CB871B3329F8}"/>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93888" y="4138391"/>
            <a:ext cx="1236729" cy="922791"/>
          </a:xfrm>
          <a:prstGeom prst="rect">
            <a:avLst/>
          </a:prstGeom>
        </p:spPr>
      </p:pic>
      <p:pic>
        <p:nvPicPr>
          <p:cNvPr id="2" name="Picture 1">
            <a:extLst>
              <a:ext uri="{FF2B5EF4-FFF2-40B4-BE49-F238E27FC236}">
                <a16:creationId xmlns:a16="http://schemas.microsoft.com/office/drawing/2014/main" id="{E1C389AE-5CCF-959E-DA3A-9C22C918331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7254" y="4814770"/>
            <a:ext cx="622104" cy="622718"/>
          </a:xfrm>
          <a:prstGeom prst="rect">
            <a:avLst/>
          </a:prstGeom>
        </p:spPr>
      </p:pic>
    </p:spTree>
    <p:extLst>
      <p:ext uri="{BB962C8B-B14F-4D97-AF65-F5344CB8AC3E}">
        <p14:creationId xmlns:p14="http://schemas.microsoft.com/office/powerpoint/2010/main" val="2098540721"/>
      </p:ext>
    </p:extLst>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67250DA-8910-06E4-5075-43D6B3976C46}"/>
              </a:ext>
            </a:extLst>
          </p:cNvPr>
          <p:cNvSpPr>
            <a:spLocks noGrp="1" noChangeArrowheads="1"/>
          </p:cNvSpPr>
          <p:nvPr>
            <p:ph type="title"/>
          </p:nvPr>
        </p:nvSpPr>
        <p:spPr/>
        <p:txBody>
          <a:bodyPr/>
          <a:lstStyle/>
          <a:p>
            <a:pPr eaLnBrk="1" hangingPunct="1">
              <a:defRPr/>
            </a:pPr>
            <a:r>
              <a:rPr lang="en-GB" b="1">
                <a:solidFill>
                  <a:srgbClr val="FF0000"/>
                </a:solidFill>
                <a:ea typeface="+mj-ea"/>
              </a:rPr>
              <a:t>Dry powder extinguisher</a:t>
            </a:r>
          </a:p>
        </p:txBody>
      </p:sp>
      <p:pic>
        <p:nvPicPr>
          <p:cNvPr id="61444" name="Picture 4" descr="E-POW$">
            <a:extLst>
              <a:ext uri="{FF2B5EF4-FFF2-40B4-BE49-F238E27FC236}">
                <a16:creationId xmlns:a16="http://schemas.microsoft.com/office/drawing/2014/main" id="{61F56A38-F1C9-9901-3E66-80A08C8111D3}"/>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055813" y="1846264"/>
            <a:ext cx="1827212" cy="4186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1445" name="Text Box 5">
            <a:extLst>
              <a:ext uri="{FF2B5EF4-FFF2-40B4-BE49-F238E27FC236}">
                <a16:creationId xmlns:a16="http://schemas.microsoft.com/office/drawing/2014/main" id="{20CD13A0-CCCA-0C15-13BF-1889A84CD691}"/>
              </a:ext>
            </a:extLst>
          </p:cNvPr>
          <p:cNvSpPr txBox="1">
            <a:spLocks noChangeArrowheads="1"/>
          </p:cNvSpPr>
          <p:nvPr/>
        </p:nvSpPr>
        <p:spPr bwMode="auto">
          <a:xfrm>
            <a:off x="687692" y="1959248"/>
            <a:ext cx="8573040" cy="3416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2800" b="1" dirty="0"/>
              <a:t>Used for class </a:t>
            </a:r>
            <a:r>
              <a:rPr lang="ja-JP" altLang="en-GB" sz="2800" b="1" dirty="0"/>
              <a:t>‘</a:t>
            </a:r>
            <a:r>
              <a:rPr lang="en-GB" altLang="ja-JP" sz="2800" b="1" dirty="0"/>
              <a:t>A</a:t>
            </a:r>
            <a:r>
              <a:rPr lang="ja-JP" altLang="en-GB" sz="2800" b="1" dirty="0"/>
              <a:t>’</a:t>
            </a:r>
            <a:r>
              <a:rPr lang="en-GB" altLang="ja-JP" sz="2800" b="1" dirty="0"/>
              <a:t>, </a:t>
            </a:r>
            <a:r>
              <a:rPr lang="ja-JP" altLang="en-GB" sz="2800" b="1" dirty="0"/>
              <a:t>‘</a:t>
            </a:r>
            <a:r>
              <a:rPr lang="en-GB" altLang="ja-JP" sz="2800" b="1" dirty="0"/>
              <a:t>B</a:t>
            </a:r>
            <a:r>
              <a:rPr lang="ja-JP" altLang="en-GB" sz="2800" b="1" dirty="0"/>
              <a:t>’</a:t>
            </a:r>
            <a:r>
              <a:rPr lang="en-GB" altLang="ja-JP" sz="2800" b="1" dirty="0"/>
              <a:t>, </a:t>
            </a:r>
            <a:r>
              <a:rPr lang="ja-JP" altLang="en-GB" sz="2800" b="1" dirty="0"/>
              <a:t>‘</a:t>
            </a:r>
            <a:r>
              <a:rPr lang="en-GB" altLang="ja-JP" sz="2800" b="1" dirty="0"/>
              <a:t>C</a:t>
            </a:r>
            <a:r>
              <a:rPr lang="ja-JP" altLang="en-GB" sz="2800" b="1" dirty="0"/>
              <a:t>’</a:t>
            </a:r>
            <a:r>
              <a:rPr lang="en-GB" altLang="ja-JP" sz="2800" b="1" dirty="0"/>
              <a:t>, </a:t>
            </a:r>
            <a:r>
              <a:rPr lang="ja-JP" altLang="en-GB" sz="2800" b="1" dirty="0"/>
              <a:t>‘</a:t>
            </a:r>
            <a:r>
              <a:rPr lang="en-GB" altLang="ja-JP" sz="2800" b="1" dirty="0"/>
              <a:t>D</a:t>
            </a:r>
            <a:r>
              <a:rPr lang="ja-JP" altLang="en-GB" sz="2800" b="1" dirty="0"/>
              <a:t>’</a:t>
            </a:r>
            <a:r>
              <a:rPr lang="en-GB" altLang="ja-JP" sz="2800" b="1" dirty="0"/>
              <a:t> fires </a:t>
            </a:r>
            <a:r>
              <a:rPr lang="en-GB" altLang="ja-JP" sz="2800" b="1" dirty="0" err="1"/>
              <a:t>eg</a:t>
            </a:r>
            <a:r>
              <a:rPr lang="en-GB" altLang="ja-JP" sz="2800" b="1" dirty="0"/>
              <a:t>:</a:t>
            </a:r>
          </a:p>
          <a:p>
            <a:pPr eaLnBrk="1" hangingPunct="1"/>
            <a:r>
              <a:rPr lang="en-GB" altLang="en-US" sz="2800" b="1" dirty="0"/>
              <a:t>Wood, paper, petrol, gas, electrical</a:t>
            </a:r>
          </a:p>
          <a:p>
            <a:pPr eaLnBrk="1" hangingPunct="1"/>
            <a:endParaRPr lang="en-GB" altLang="en-US" sz="2800" b="1" dirty="0"/>
          </a:p>
          <a:p>
            <a:pPr eaLnBrk="1" hangingPunct="1"/>
            <a:r>
              <a:rPr lang="en-GB" altLang="en-US" sz="2000" dirty="0"/>
              <a:t>Liquid fires – direct the nozzle towards the near edge of the fire. With a rapid sweeping motion drive the fire towards the far edge until extinguished.</a:t>
            </a:r>
          </a:p>
          <a:p>
            <a:pPr eaLnBrk="1" hangingPunct="1"/>
            <a:endParaRPr lang="en-GB" altLang="en-US" sz="2000" dirty="0"/>
          </a:p>
          <a:p>
            <a:pPr eaLnBrk="1" hangingPunct="1"/>
            <a:r>
              <a:rPr lang="en-GB" altLang="en-US" sz="2000" dirty="0"/>
              <a:t>Electrical equipment – switch off the apparatus / power supply if possible. </a:t>
            </a:r>
          </a:p>
          <a:p>
            <a:pPr eaLnBrk="1" hangingPunct="1"/>
            <a:endParaRPr lang="en-GB" altLang="en-US" sz="2800" dirty="0"/>
          </a:p>
        </p:txBody>
      </p:sp>
      <p:pic>
        <p:nvPicPr>
          <p:cNvPr id="2" name="Picture 7">
            <a:extLst>
              <a:ext uri="{FF2B5EF4-FFF2-40B4-BE49-F238E27FC236}">
                <a16:creationId xmlns:a16="http://schemas.microsoft.com/office/drawing/2014/main" id="{97218709-66E0-B27A-47F4-7893FDF798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032" y="209029"/>
            <a:ext cx="2576506" cy="45088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907572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9443735" y="654510"/>
            <a:ext cx="2021983" cy="673468"/>
          </a:xfrm>
        </p:spPr>
        <p:txBody>
          <a:bodyPr>
            <a:noAutofit/>
          </a:bodyPr>
          <a:lstStyle/>
          <a:p>
            <a:pPr algn="ctr"/>
            <a:r>
              <a:rPr lang="en-US" sz="5000" dirty="0">
                <a:solidFill>
                  <a:srgbClr val="EE1F24"/>
                </a:solidFill>
              </a:rPr>
              <a:t>CLASS</a:t>
            </a:r>
          </a:p>
        </p:txBody>
      </p:sp>
      <p:sp>
        <p:nvSpPr>
          <p:cNvPr id="4" name="Rectangle 3"/>
          <p:cNvSpPr/>
          <p:nvPr/>
        </p:nvSpPr>
        <p:spPr>
          <a:xfrm>
            <a:off x="4196586" y="6001602"/>
            <a:ext cx="3461205" cy="707886"/>
          </a:xfrm>
          <a:prstGeom prst="rect">
            <a:avLst/>
          </a:prstGeom>
        </p:spPr>
        <p:txBody>
          <a:bodyPr wrap="none">
            <a:spAutoFit/>
          </a:bodyPr>
          <a:lstStyle/>
          <a:p>
            <a:pPr algn="ctr"/>
            <a:r>
              <a:rPr lang="en-US" sz="4000" b="1" dirty="0">
                <a:latin typeface="Lucida Sans" pitchFamily="34" charset="0"/>
              </a:rPr>
              <a:t>Kitchen FIRE</a:t>
            </a:r>
            <a:endParaRPr lang="en-IN" sz="4000" b="1" dirty="0">
              <a:latin typeface="Lucida Sans"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023" y="991244"/>
            <a:ext cx="8299859" cy="4742777"/>
          </a:xfrm>
          <a:prstGeom prst="rect">
            <a:avLst/>
          </a:prstGeom>
        </p:spPr>
      </p:pic>
      <p:pic>
        <p:nvPicPr>
          <p:cNvPr id="6" name="Picture 5">
            <a:extLst>
              <a:ext uri="{FF2B5EF4-FFF2-40B4-BE49-F238E27FC236}">
                <a16:creationId xmlns:a16="http://schemas.microsoft.com/office/drawing/2014/main" id="{80EE5EE2-5C04-95F4-06E3-F7EE2CEED286}"/>
              </a:ext>
            </a:extLst>
          </p:cNvPr>
          <p:cNvPicPr>
            <a:picLocks noChangeAspect="1"/>
          </p:cNvPicPr>
          <p:nvPr/>
        </p:nvPicPr>
        <p:blipFill>
          <a:blip r:embed="rId3"/>
          <a:stretch>
            <a:fillRect/>
          </a:stretch>
        </p:blipFill>
        <p:spPr>
          <a:xfrm>
            <a:off x="8888682" y="1457522"/>
            <a:ext cx="3132091" cy="1265030"/>
          </a:xfrm>
          <a:prstGeom prst="rect">
            <a:avLst/>
          </a:prstGeom>
        </p:spPr>
      </p:pic>
    </p:spTree>
    <p:extLst>
      <p:ext uri="{BB962C8B-B14F-4D97-AF65-F5344CB8AC3E}">
        <p14:creationId xmlns:p14="http://schemas.microsoft.com/office/powerpoint/2010/main" val="1291337522"/>
      </p:ext>
    </p:extLst>
  </p:cSld>
  <p:clrMapOvr>
    <a:masterClrMapping/>
  </p:clrMapOvr>
  <p:transition>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67250DA-8910-06E4-5075-43D6B3976C46}"/>
              </a:ext>
            </a:extLst>
          </p:cNvPr>
          <p:cNvSpPr>
            <a:spLocks noGrp="1" noChangeArrowheads="1"/>
          </p:cNvSpPr>
          <p:nvPr>
            <p:ph type="title"/>
          </p:nvPr>
        </p:nvSpPr>
        <p:spPr/>
        <p:txBody>
          <a:bodyPr/>
          <a:lstStyle/>
          <a:p>
            <a:pPr eaLnBrk="1" hangingPunct="1">
              <a:defRPr/>
            </a:pPr>
            <a:r>
              <a:rPr lang="en-GB" b="1" dirty="0">
                <a:solidFill>
                  <a:srgbClr val="FF0000"/>
                </a:solidFill>
                <a:ea typeface="+mj-ea"/>
              </a:rPr>
              <a:t>Wet Chemical Extinguisher</a:t>
            </a:r>
          </a:p>
        </p:txBody>
      </p:sp>
      <p:pic>
        <p:nvPicPr>
          <p:cNvPr id="61444" name="Picture 4" descr="E-POW$">
            <a:extLst>
              <a:ext uri="{FF2B5EF4-FFF2-40B4-BE49-F238E27FC236}">
                <a16:creationId xmlns:a16="http://schemas.microsoft.com/office/drawing/2014/main" id="{61F56A38-F1C9-9901-3E66-80A08C8111D3}"/>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055813" y="1846264"/>
            <a:ext cx="1827212" cy="4186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1445" name="Text Box 5">
            <a:extLst>
              <a:ext uri="{FF2B5EF4-FFF2-40B4-BE49-F238E27FC236}">
                <a16:creationId xmlns:a16="http://schemas.microsoft.com/office/drawing/2014/main" id="{20CD13A0-CCCA-0C15-13BF-1889A84CD691}"/>
              </a:ext>
            </a:extLst>
          </p:cNvPr>
          <p:cNvSpPr txBox="1">
            <a:spLocks noChangeArrowheads="1"/>
          </p:cNvSpPr>
          <p:nvPr/>
        </p:nvSpPr>
        <p:spPr bwMode="auto">
          <a:xfrm>
            <a:off x="687692" y="1959248"/>
            <a:ext cx="7480948"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2800" b="1" dirty="0"/>
              <a:t>Used for class </a:t>
            </a:r>
            <a:r>
              <a:rPr lang="ja-JP" altLang="en-GB" sz="2800" b="1" dirty="0"/>
              <a:t>‘</a:t>
            </a:r>
            <a:r>
              <a:rPr lang="en-GB" altLang="ja-JP" sz="2800" b="1" dirty="0"/>
              <a:t>A</a:t>
            </a:r>
            <a:r>
              <a:rPr lang="ja-JP" altLang="en-GB" sz="2800" b="1" dirty="0"/>
              <a:t>’</a:t>
            </a:r>
            <a:r>
              <a:rPr lang="en-GB" altLang="ja-JP" sz="2800" b="1" dirty="0"/>
              <a:t>, </a:t>
            </a:r>
            <a:r>
              <a:rPr lang="ja-JP" altLang="en-GB" sz="2800" b="1" dirty="0"/>
              <a:t>‘</a:t>
            </a:r>
            <a:r>
              <a:rPr lang="en-GB" altLang="ja-JP" sz="2800" b="1" dirty="0"/>
              <a:t>B</a:t>
            </a:r>
            <a:r>
              <a:rPr lang="ja-JP" altLang="en-GB" sz="2800" b="1" dirty="0"/>
              <a:t>’</a:t>
            </a:r>
            <a:r>
              <a:rPr lang="en-GB" altLang="ja-JP" sz="2800" b="1" dirty="0"/>
              <a:t>, </a:t>
            </a:r>
            <a:r>
              <a:rPr lang="ja-JP" altLang="en-GB" sz="2800" b="1" dirty="0"/>
              <a:t>‘</a:t>
            </a:r>
            <a:r>
              <a:rPr lang="en-GB" altLang="ja-JP" sz="2800" b="1" dirty="0"/>
              <a:t>C</a:t>
            </a:r>
            <a:r>
              <a:rPr lang="ja-JP" altLang="en-GB" sz="2800" b="1" dirty="0"/>
              <a:t>’</a:t>
            </a:r>
            <a:r>
              <a:rPr lang="en-GB" altLang="ja-JP" sz="2800" b="1" dirty="0"/>
              <a:t>, </a:t>
            </a:r>
            <a:r>
              <a:rPr lang="ja-JP" altLang="en-GB" sz="2800" b="1" dirty="0"/>
              <a:t>‘</a:t>
            </a:r>
            <a:r>
              <a:rPr lang="en-GB" altLang="ja-JP" sz="2800" b="1" dirty="0"/>
              <a:t>K</a:t>
            </a:r>
            <a:r>
              <a:rPr lang="ja-JP" altLang="en-GB" sz="2800" b="1" dirty="0"/>
              <a:t>’</a:t>
            </a:r>
            <a:r>
              <a:rPr lang="en-GB" altLang="ja-JP" sz="2800" b="1" dirty="0"/>
              <a:t> fires </a:t>
            </a:r>
            <a:r>
              <a:rPr lang="en-GB" altLang="ja-JP" sz="2800" b="1" dirty="0" err="1"/>
              <a:t>eg</a:t>
            </a:r>
            <a:r>
              <a:rPr lang="en-GB" altLang="ja-JP" sz="2800" b="1" dirty="0"/>
              <a:t>:</a:t>
            </a:r>
          </a:p>
          <a:p>
            <a:pPr eaLnBrk="1" hangingPunct="1"/>
            <a:r>
              <a:rPr lang="en-GB" altLang="en-US" sz="2800" b="1" dirty="0"/>
              <a:t>Wood, paper, petrol, gas, electrical, kitchen</a:t>
            </a:r>
          </a:p>
          <a:p>
            <a:pPr eaLnBrk="1" hangingPunct="1"/>
            <a:endParaRPr lang="en-GB" altLang="en-US" sz="2800" b="1" dirty="0"/>
          </a:p>
          <a:p>
            <a:pPr eaLnBrk="1" hangingPunct="1"/>
            <a:r>
              <a:rPr lang="en-GB" altLang="en-US" sz="2000" dirty="0"/>
              <a:t>Kitchen Fires</a:t>
            </a:r>
          </a:p>
          <a:p>
            <a:pPr eaLnBrk="1" hangingPunct="1"/>
            <a:endParaRPr lang="en-GB" altLang="en-US" sz="2800" dirty="0"/>
          </a:p>
        </p:txBody>
      </p:sp>
      <p:pic>
        <p:nvPicPr>
          <p:cNvPr id="4" name="Picture 3">
            <a:extLst>
              <a:ext uri="{FF2B5EF4-FFF2-40B4-BE49-F238E27FC236}">
                <a16:creationId xmlns:a16="http://schemas.microsoft.com/office/drawing/2014/main" id="{CC272DFE-D512-E3D1-DCFE-7E4145DBEB05}"/>
              </a:ext>
            </a:extLst>
          </p:cNvPr>
          <p:cNvPicPr>
            <a:picLocks noChangeAspect="1"/>
          </p:cNvPicPr>
          <p:nvPr/>
        </p:nvPicPr>
        <p:blipFill>
          <a:blip r:embed="rId3"/>
          <a:stretch>
            <a:fillRect/>
          </a:stretch>
        </p:blipFill>
        <p:spPr>
          <a:xfrm>
            <a:off x="8025336" y="50163"/>
            <a:ext cx="3924249" cy="4537077"/>
          </a:xfrm>
          <a:prstGeom prst="rect">
            <a:avLst/>
          </a:prstGeom>
        </p:spPr>
      </p:pic>
    </p:spTree>
    <p:extLst>
      <p:ext uri="{BB962C8B-B14F-4D97-AF65-F5344CB8AC3E}">
        <p14:creationId xmlns:p14="http://schemas.microsoft.com/office/powerpoint/2010/main" val="257573032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67250DA-8910-06E4-5075-43D6B3976C46}"/>
              </a:ext>
            </a:extLst>
          </p:cNvPr>
          <p:cNvSpPr>
            <a:spLocks noGrp="1" noChangeArrowheads="1"/>
          </p:cNvSpPr>
          <p:nvPr>
            <p:ph type="title"/>
          </p:nvPr>
        </p:nvSpPr>
        <p:spPr/>
        <p:txBody>
          <a:bodyPr/>
          <a:lstStyle/>
          <a:p>
            <a:pPr eaLnBrk="1" hangingPunct="1">
              <a:defRPr/>
            </a:pPr>
            <a:r>
              <a:rPr lang="en-GB" b="1" dirty="0">
                <a:solidFill>
                  <a:srgbClr val="FF0000"/>
                </a:solidFill>
                <a:ea typeface="+mj-ea"/>
              </a:rPr>
              <a:t>FM 200/ NOVEC 1230</a:t>
            </a:r>
          </a:p>
        </p:txBody>
      </p:sp>
      <p:pic>
        <p:nvPicPr>
          <p:cNvPr id="61444" name="Picture 4" descr="E-POW$">
            <a:extLst>
              <a:ext uri="{FF2B5EF4-FFF2-40B4-BE49-F238E27FC236}">
                <a16:creationId xmlns:a16="http://schemas.microsoft.com/office/drawing/2014/main" id="{61F56A38-F1C9-9901-3E66-80A08C8111D3}"/>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055813" y="1846264"/>
            <a:ext cx="1827212" cy="4186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1445" name="Text Box 5">
            <a:extLst>
              <a:ext uri="{FF2B5EF4-FFF2-40B4-BE49-F238E27FC236}">
                <a16:creationId xmlns:a16="http://schemas.microsoft.com/office/drawing/2014/main" id="{20CD13A0-CCCA-0C15-13BF-1889A84CD691}"/>
              </a:ext>
            </a:extLst>
          </p:cNvPr>
          <p:cNvSpPr txBox="1">
            <a:spLocks noChangeArrowheads="1"/>
          </p:cNvSpPr>
          <p:nvPr/>
        </p:nvSpPr>
        <p:spPr bwMode="auto">
          <a:xfrm>
            <a:off x="518678" y="1736870"/>
            <a:ext cx="7480948"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2800" b="1" dirty="0"/>
              <a:t>Used for </a:t>
            </a:r>
            <a:r>
              <a:rPr lang="en-US" altLang="en-US" sz="2800" b="1" dirty="0"/>
              <a:t>Server Room/Data Centre equipment</a:t>
            </a:r>
            <a:endParaRPr lang="en-GB" altLang="en-US" sz="2000" dirty="0"/>
          </a:p>
          <a:p>
            <a:pPr eaLnBrk="1" hangingPunct="1"/>
            <a:endParaRPr lang="en-GB" altLang="en-US" sz="2800" dirty="0"/>
          </a:p>
        </p:txBody>
      </p:sp>
      <p:pic>
        <p:nvPicPr>
          <p:cNvPr id="3" name="Picture 2">
            <a:extLst>
              <a:ext uri="{FF2B5EF4-FFF2-40B4-BE49-F238E27FC236}">
                <a16:creationId xmlns:a16="http://schemas.microsoft.com/office/drawing/2014/main" id="{351F6345-26F2-805A-4FB5-6316064C2978}"/>
              </a:ext>
            </a:extLst>
          </p:cNvPr>
          <p:cNvPicPr>
            <a:picLocks noChangeAspect="1"/>
          </p:cNvPicPr>
          <p:nvPr/>
        </p:nvPicPr>
        <p:blipFill>
          <a:blip r:embed="rId3"/>
          <a:stretch>
            <a:fillRect/>
          </a:stretch>
        </p:blipFill>
        <p:spPr>
          <a:xfrm>
            <a:off x="7680642" y="783013"/>
            <a:ext cx="3673158" cy="4656223"/>
          </a:xfrm>
          <a:prstGeom prst="rect">
            <a:avLst/>
          </a:prstGeom>
        </p:spPr>
      </p:pic>
      <p:sp>
        <p:nvSpPr>
          <p:cNvPr id="6" name="TextBox 5">
            <a:extLst>
              <a:ext uri="{FF2B5EF4-FFF2-40B4-BE49-F238E27FC236}">
                <a16:creationId xmlns:a16="http://schemas.microsoft.com/office/drawing/2014/main" id="{63E26461-D811-61C1-1150-EB6223EA1967}"/>
              </a:ext>
            </a:extLst>
          </p:cNvPr>
          <p:cNvSpPr txBox="1"/>
          <p:nvPr/>
        </p:nvSpPr>
        <p:spPr>
          <a:xfrm>
            <a:off x="518678" y="4941566"/>
            <a:ext cx="6827002" cy="1200329"/>
          </a:xfrm>
          <a:prstGeom prst="rect">
            <a:avLst/>
          </a:prstGeom>
          <a:noFill/>
        </p:spPr>
        <p:txBody>
          <a:bodyPr wrap="square">
            <a:spAutoFit/>
          </a:bodyPr>
          <a:lstStyle/>
          <a:p>
            <a:r>
              <a:rPr lang="en-US" sz="2400" b="0" i="0" dirty="0" err="1">
                <a:solidFill>
                  <a:srgbClr val="202124"/>
                </a:solidFill>
                <a:effectLst/>
                <a:highlight>
                  <a:srgbClr val="FFFFFF"/>
                </a:highlight>
                <a:latin typeface="Google Sans"/>
              </a:rPr>
              <a:t>Novec</a:t>
            </a:r>
            <a:r>
              <a:rPr lang="en-US" sz="2400" b="0" i="0" dirty="0">
                <a:solidFill>
                  <a:srgbClr val="202124"/>
                </a:solidFill>
                <a:effectLst/>
                <a:highlight>
                  <a:srgbClr val="FFFFFF"/>
                </a:highlight>
                <a:latin typeface="Google Sans"/>
              </a:rPr>
              <a:t> 1230 is an eco-friendly option that </a:t>
            </a:r>
            <a:r>
              <a:rPr lang="en-US" sz="2400" b="0" i="0" dirty="0">
                <a:solidFill>
                  <a:srgbClr val="040C28"/>
                </a:solidFill>
                <a:effectLst/>
                <a:latin typeface="Google Sans"/>
              </a:rPr>
              <a:t>rapidly extinguishes fires by removing heat</a:t>
            </a:r>
            <a:r>
              <a:rPr lang="en-US" sz="2400" b="0" i="0" dirty="0">
                <a:solidFill>
                  <a:srgbClr val="202124"/>
                </a:solidFill>
                <a:effectLst/>
                <a:highlight>
                  <a:srgbClr val="FFFFFF"/>
                </a:highlight>
                <a:latin typeface="Google Sans"/>
              </a:rPr>
              <a:t>. It's electrically non-conductive and leaves no residue. </a:t>
            </a:r>
            <a:endParaRPr lang="en-US" sz="2400" dirty="0"/>
          </a:p>
        </p:txBody>
      </p:sp>
      <p:sp>
        <p:nvSpPr>
          <p:cNvPr id="8" name="TextBox 7">
            <a:extLst>
              <a:ext uri="{FF2B5EF4-FFF2-40B4-BE49-F238E27FC236}">
                <a16:creationId xmlns:a16="http://schemas.microsoft.com/office/drawing/2014/main" id="{178AA544-471F-55EF-035C-7C4AC803E0EC}"/>
              </a:ext>
            </a:extLst>
          </p:cNvPr>
          <p:cNvSpPr txBox="1"/>
          <p:nvPr/>
        </p:nvSpPr>
        <p:spPr>
          <a:xfrm>
            <a:off x="518678" y="2848994"/>
            <a:ext cx="6827002" cy="1938992"/>
          </a:xfrm>
          <a:prstGeom prst="rect">
            <a:avLst/>
          </a:prstGeom>
          <a:noFill/>
        </p:spPr>
        <p:txBody>
          <a:bodyPr wrap="square">
            <a:spAutoFit/>
          </a:bodyPr>
          <a:lstStyle/>
          <a:p>
            <a:r>
              <a:rPr lang="en-US" sz="2400" b="0" i="0" dirty="0">
                <a:solidFill>
                  <a:srgbClr val="202124"/>
                </a:solidFill>
                <a:effectLst/>
                <a:highlight>
                  <a:srgbClr val="FFFFFF"/>
                </a:highlight>
                <a:latin typeface="Google Sans"/>
              </a:rPr>
              <a:t>FM200 is a non-flammable gas used for fire suppression. It doesn't damage electronic products, used correctly </a:t>
            </a:r>
            <a:r>
              <a:rPr lang="en-US" sz="2400" b="0" i="0" dirty="0">
                <a:solidFill>
                  <a:srgbClr val="040C28"/>
                </a:solidFill>
                <a:effectLst/>
                <a:latin typeface="Google Sans"/>
              </a:rPr>
              <a:t>it's safe for people to breathe in and can be used in an enclosed space</a:t>
            </a:r>
            <a:r>
              <a:rPr lang="en-US" sz="2400" b="0" i="0" dirty="0">
                <a:solidFill>
                  <a:srgbClr val="202124"/>
                </a:solidFill>
                <a:effectLst/>
                <a:highlight>
                  <a:srgbClr val="FFFFFF"/>
                </a:highlight>
                <a:latin typeface="Google Sans"/>
              </a:rPr>
              <a:t>, making it ideal for colocation data centers.</a:t>
            </a:r>
            <a:endParaRPr lang="en-US" sz="2400" dirty="0"/>
          </a:p>
        </p:txBody>
      </p:sp>
    </p:spTree>
    <p:extLst>
      <p:ext uri="{BB962C8B-B14F-4D97-AF65-F5344CB8AC3E}">
        <p14:creationId xmlns:p14="http://schemas.microsoft.com/office/powerpoint/2010/main" val="28169091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9834BA5-97AC-3E02-B70D-03E859391D3B}"/>
              </a:ext>
            </a:extLst>
          </p:cNvPr>
          <p:cNvSpPr>
            <a:spLocks noGrp="1" noChangeArrowheads="1"/>
          </p:cNvSpPr>
          <p:nvPr>
            <p:ph type="title"/>
          </p:nvPr>
        </p:nvSpPr>
        <p:spPr>
          <a:xfrm>
            <a:off x="65683" y="87128"/>
            <a:ext cx="10835122" cy="729995"/>
          </a:xfrm>
        </p:spPr>
        <p:txBody>
          <a:bodyPr/>
          <a:lstStyle/>
          <a:p>
            <a:pPr eaLnBrk="1" hangingPunct="1">
              <a:defRPr/>
            </a:pPr>
            <a:r>
              <a:rPr lang="en-GB" b="1" dirty="0">
                <a:solidFill>
                  <a:srgbClr val="FF0000"/>
                </a:solidFill>
                <a:ea typeface="+mj-ea"/>
              </a:rPr>
              <a:t>Fire Ball</a:t>
            </a:r>
          </a:p>
        </p:txBody>
      </p:sp>
      <p:pic>
        <p:nvPicPr>
          <p:cNvPr id="63492" name="Picture 4" descr="fire_blankets_image">
            <a:extLst>
              <a:ext uri="{FF2B5EF4-FFF2-40B4-BE49-F238E27FC236}">
                <a16:creationId xmlns:a16="http://schemas.microsoft.com/office/drawing/2014/main" id="{004C8ECC-CAC2-E506-2964-C9BE24DD816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82826" y="2243139"/>
            <a:ext cx="3051175" cy="303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3" name="Picture 2">
            <a:extLst>
              <a:ext uri="{FF2B5EF4-FFF2-40B4-BE49-F238E27FC236}">
                <a16:creationId xmlns:a16="http://schemas.microsoft.com/office/drawing/2014/main" id="{0DF3D5D0-D11F-36D7-2666-A707C2B2612D}"/>
              </a:ext>
            </a:extLst>
          </p:cNvPr>
          <p:cNvPicPr>
            <a:picLocks noChangeAspect="1"/>
          </p:cNvPicPr>
          <p:nvPr/>
        </p:nvPicPr>
        <p:blipFill>
          <a:blip r:embed="rId3"/>
          <a:stretch>
            <a:fillRect/>
          </a:stretch>
        </p:blipFill>
        <p:spPr>
          <a:xfrm>
            <a:off x="10303757" y="209029"/>
            <a:ext cx="1652801" cy="1415490"/>
          </a:xfrm>
          <a:prstGeom prst="rect">
            <a:avLst/>
          </a:prstGeom>
        </p:spPr>
      </p:pic>
      <p:pic>
        <p:nvPicPr>
          <p:cNvPr id="4" name="Picture 3">
            <a:extLst>
              <a:ext uri="{FF2B5EF4-FFF2-40B4-BE49-F238E27FC236}">
                <a16:creationId xmlns:a16="http://schemas.microsoft.com/office/drawing/2014/main" id="{626F8FCC-8DEE-F162-0E17-D27CA11E8F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13095" y="661112"/>
            <a:ext cx="9487710" cy="5992238"/>
          </a:xfrm>
          <a:prstGeom prst="rect">
            <a:avLst/>
          </a:prstGeom>
        </p:spPr>
      </p:pic>
    </p:spTree>
    <p:extLst>
      <p:ext uri="{BB962C8B-B14F-4D97-AF65-F5344CB8AC3E}">
        <p14:creationId xmlns:p14="http://schemas.microsoft.com/office/powerpoint/2010/main" val="301618724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9834BA5-97AC-3E02-B70D-03E859391D3B}"/>
              </a:ext>
            </a:extLst>
          </p:cNvPr>
          <p:cNvSpPr>
            <a:spLocks noGrp="1" noChangeArrowheads="1"/>
          </p:cNvSpPr>
          <p:nvPr>
            <p:ph type="title"/>
          </p:nvPr>
        </p:nvSpPr>
        <p:spPr/>
        <p:txBody>
          <a:bodyPr/>
          <a:lstStyle/>
          <a:p>
            <a:pPr eaLnBrk="1" hangingPunct="1">
              <a:defRPr/>
            </a:pPr>
            <a:r>
              <a:rPr lang="en-GB" b="1">
                <a:solidFill>
                  <a:srgbClr val="FF0000"/>
                </a:solidFill>
                <a:ea typeface="+mj-ea"/>
              </a:rPr>
              <a:t>Fire Blanket</a:t>
            </a:r>
          </a:p>
        </p:txBody>
      </p:sp>
      <p:pic>
        <p:nvPicPr>
          <p:cNvPr id="63492" name="Picture 4" descr="fire_blankets_image">
            <a:extLst>
              <a:ext uri="{FF2B5EF4-FFF2-40B4-BE49-F238E27FC236}">
                <a16:creationId xmlns:a16="http://schemas.microsoft.com/office/drawing/2014/main" id="{004C8ECC-CAC2-E506-2964-C9BE24DD816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82826" y="2243139"/>
            <a:ext cx="3051175" cy="303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3493" name="Text Box 5">
            <a:extLst>
              <a:ext uri="{FF2B5EF4-FFF2-40B4-BE49-F238E27FC236}">
                <a16:creationId xmlns:a16="http://schemas.microsoft.com/office/drawing/2014/main" id="{D0594808-8A3B-B479-9199-4DEA3B07CC7C}"/>
              </a:ext>
            </a:extLst>
          </p:cNvPr>
          <p:cNvSpPr txBox="1">
            <a:spLocks noChangeArrowheads="1"/>
          </p:cNvSpPr>
          <p:nvPr/>
        </p:nvSpPr>
        <p:spPr bwMode="auto">
          <a:xfrm>
            <a:off x="6024564" y="282102"/>
            <a:ext cx="5765359" cy="57554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2000" dirty="0"/>
              <a:t>Ensure you are positioned between the fire and the fire escape route / door.</a:t>
            </a:r>
          </a:p>
          <a:p>
            <a:pPr eaLnBrk="1" hangingPunct="1"/>
            <a:endParaRPr lang="en-GB" altLang="en-US" sz="2000" dirty="0"/>
          </a:p>
          <a:p>
            <a:pPr eaLnBrk="1" hangingPunct="1"/>
            <a:r>
              <a:rPr lang="en-GB" altLang="en-US" sz="2000" dirty="0"/>
              <a:t>Pull the tapes to remove the blanket from it</a:t>
            </a:r>
            <a:r>
              <a:rPr lang="ja-JP" altLang="en-GB" sz="2000" dirty="0"/>
              <a:t>’</a:t>
            </a:r>
            <a:r>
              <a:rPr lang="en-GB" altLang="ja-JP" sz="2000" dirty="0"/>
              <a:t>s container.</a:t>
            </a:r>
          </a:p>
          <a:p>
            <a:pPr eaLnBrk="1" hangingPunct="1"/>
            <a:endParaRPr lang="en-GB" altLang="en-US" sz="2000" dirty="0"/>
          </a:p>
          <a:p>
            <a:pPr eaLnBrk="1" hangingPunct="1"/>
            <a:r>
              <a:rPr lang="en-GB" altLang="en-US" sz="2000" dirty="0"/>
              <a:t>Hold blanket by the handles and using as a shield to protect your face completely cover the fire.</a:t>
            </a:r>
          </a:p>
          <a:p>
            <a:pPr eaLnBrk="1" hangingPunct="1"/>
            <a:endParaRPr lang="en-GB" altLang="en-US" sz="2000" dirty="0"/>
          </a:p>
          <a:p>
            <a:pPr eaLnBrk="1" hangingPunct="1"/>
            <a:r>
              <a:rPr lang="en-GB" altLang="en-US" sz="2000" dirty="0"/>
              <a:t>Turn off the electric / gas supply.</a:t>
            </a:r>
          </a:p>
          <a:p>
            <a:pPr eaLnBrk="1" hangingPunct="1"/>
            <a:endParaRPr lang="en-GB" altLang="en-US" sz="2000" dirty="0"/>
          </a:p>
          <a:p>
            <a:pPr eaLnBrk="1" hangingPunct="1"/>
            <a:r>
              <a:rPr lang="en-GB" altLang="en-US" sz="2000" dirty="0"/>
              <a:t>Leave the area closing all fire doors behind you and contact the fire brigade.</a:t>
            </a:r>
          </a:p>
          <a:p>
            <a:pPr eaLnBrk="1" hangingPunct="1"/>
            <a:endParaRPr lang="en-GB" altLang="en-US" sz="2000" dirty="0"/>
          </a:p>
          <a:p>
            <a:pPr eaLnBrk="1" hangingPunct="1"/>
            <a:r>
              <a:rPr lang="en-GB" altLang="en-US" sz="2000" dirty="0"/>
              <a:t>DO NOT remove a fire blanket for at least 30 minutes.</a:t>
            </a:r>
          </a:p>
          <a:p>
            <a:pPr eaLnBrk="1" hangingPunct="1"/>
            <a:endParaRPr lang="en-GB" altLang="en-US" sz="2800" dirty="0"/>
          </a:p>
        </p:txBody>
      </p:sp>
      <p:pic>
        <p:nvPicPr>
          <p:cNvPr id="3" name="Picture 2">
            <a:extLst>
              <a:ext uri="{FF2B5EF4-FFF2-40B4-BE49-F238E27FC236}">
                <a16:creationId xmlns:a16="http://schemas.microsoft.com/office/drawing/2014/main" id="{4976D9A4-509D-FAE8-D228-3DC3F967338F}"/>
              </a:ext>
            </a:extLst>
          </p:cNvPr>
          <p:cNvPicPr>
            <a:picLocks noChangeAspect="1"/>
          </p:cNvPicPr>
          <p:nvPr/>
        </p:nvPicPr>
        <p:blipFill>
          <a:blip r:embed="rId3"/>
          <a:stretch>
            <a:fillRect/>
          </a:stretch>
        </p:blipFill>
        <p:spPr>
          <a:xfrm>
            <a:off x="968558" y="1982952"/>
            <a:ext cx="3581710" cy="3558848"/>
          </a:xfrm>
          <a:prstGeom prst="rect">
            <a:avLst/>
          </a:prstGeom>
        </p:spPr>
      </p:pic>
    </p:spTree>
    <p:extLst>
      <p:ext uri="{BB962C8B-B14F-4D97-AF65-F5344CB8AC3E}">
        <p14:creationId xmlns:p14="http://schemas.microsoft.com/office/powerpoint/2010/main" val="287727184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3352" y="171352"/>
            <a:ext cx="11532041" cy="1143000"/>
          </a:xfrm>
          <a:prstGeom prst="rect">
            <a:avLst/>
          </a:prstGeom>
        </p:spPr>
        <p:txBody>
          <a:bodyPr vert="horz" lIns="91440" tIns="45720" rIns="91440" bIns="45720" rtlCol="0" anchor="ctr">
            <a:normAutofit/>
          </a:bodyPr>
          <a:lstStyle/>
          <a:p>
            <a:pPr algn="ctr"/>
            <a:r>
              <a:rPr lang="en-US" sz="4800" b="1" dirty="0">
                <a:solidFill>
                  <a:srgbClr val="002060"/>
                </a:solidFill>
                <a:latin typeface="Cambria" pitchFamily="18" charset="0"/>
                <a:ea typeface="+mj-ea"/>
                <a:cs typeface="Subisu Sans 1"/>
              </a:rPr>
              <a:t>Handheld Extinguishers Types</a:t>
            </a:r>
          </a:p>
        </p:txBody>
      </p:sp>
      <p:sp>
        <p:nvSpPr>
          <p:cNvPr id="6" name="TextBox 5"/>
          <p:cNvSpPr txBox="1"/>
          <p:nvPr/>
        </p:nvSpPr>
        <p:spPr>
          <a:xfrm>
            <a:off x="1219200" y="1287910"/>
            <a:ext cx="10566400" cy="4524315"/>
          </a:xfrm>
          <a:prstGeom prst="rect">
            <a:avLst/>
          </a:prstGeom>
          <a:noFill/>
        </p:spPr>
        <p:txBody>
          <a:bodyPr wrap="square" rtlCol="0">
            <a:spAutoFit/>
          </a:bodyPr>
          <a:lstStyle/>
          <a:p>
            <a:pPr marL="609585" indent="-609585">
              <a:buAutoNum type="arabicPeriod"/>
            </a:pPr>
            <a:r>
              <a:rPr lang="en-US" sz="2400" dirty="0"/>
              <a:t>Class A (Water based)</a:t>
            </a:r>
          </a:p>
          <a:p>
            <a:pPr marL="609585" indent="-609585">
              <a:buFontTx/>
              <a:buChar char="-"/>
            </a:pPr>
            <a:r>
              <a:rPr lang="en-US" sz="2400" dirty="0"/>
              <a:t>Suitable for Wood, Cloth, Paper, Plastics etc…</a:t>
            </a:r>
          </a:p>
          <a:p>
            <a:pPr marL="609585" indent="-609585"/>
            <a:r>
              <a:rPr lang="en-US" sz="2400" dirty="0"/>
              <a:t>2. Class B (Carbon dioxide or a dry chemical agent)</a:t>
            </a:r>
          </a:p>
          <a:p>
            <a:pPr marL="609585" indent="-609585">
              <a:buFontTx/>
              <a:buChar char="-"/>
            </a:pPr>
            <a:r>
              <a:rPr lang="en-US" sz="2400" dirty="0"/>
              <a:t>Suitable for Flammable liquids such as Gasoline, Kerosene and many chemical agents including gases.</a:t>
            </a:r>
          </a:p>
          <a:p>
            <a:pPr marL="609585" indent="-609585"/>
            <a:r>
              <a:rPr lang="en-US" sz="2400" b="1" dirty="0"/>
              <a:t>3. Class C (Carbon dioxide, </a:t>
            </a:r>
            <a:r>
              <a:rPr lang="en-US" sz="2400" b="1" dirty="0" err="1"/>
              <a:t>Halon</a:t>
            </a:r>
            <a:r>
              <a:rPr lang="en-US" sz="2400" b="1" dirty="0"/>
              <a:t>, Dry chemical agent)</a:t>
            </a:r>
          </a:p>
          <a:p>
            <a:pPr marL="609585" indent="-609585">
              <a:buFontTx/>
              <a:buChar char="-"/>
            </a:pPr>
            <a:r>
              <a:rPr lang="en-US" sz="2400" dirty="0"/>
              <a:t>Suitable for Data Centers and for electrical equipments such as appliances of all kinds, computers, motors…</a:t>
            </a:r>
          </a:p>
          <a:p>
            <a:pPr marL="609585" indent="-609585"/>
            <a:r>
              <a:rPr lang="en-US" sz="2400" dirty="0"/>
              <a:t>4. Class D (Dry Powder based)</a:t>
            </a:r>
          </a:p>
          <a:p>
            <a:pPr marL="609585" indent="-609585">
              <a:buFontTx/>
              <a:buChar char="-"/>
            </a:pPr>
            <a:r>
              <a:rPr lang="en-US" sz="2400" dirty="0"/>
              <a:t>Suitable for metals such as sodium, lithium, titanium, magnesium etc…)</a:t>
            </a:r>
          </a:p>
          <a:p>
            <a:pPr marL="609585" indent="-609585"/>
            <a:r>
              <a:rPr lang="en-US" sz="2400" dirty="0"/>
              <a:t>5. Class K (Liquid chemicals)</a:t>
            </a:r>
          </a:p>
          <a:p>
            <a:pPr marL="609585" indent="-609585"/>
            <a:r>
              <a:rPr lang="en-US" sz="2400" dirty="0"/>
              <a:t>-	Suitable for Kitchen for fires involving cooking fats and oils</a:t>
            </a:r>
          </a:p>
        </p:txBody>
      </p:sp>
    </p:spTree>
    <p:extLst>
      <p:ext uri="{BB962C8B-B14F-4D97-AF65-F5344CB8AC3E}">
        <p14:creationId xmlns:p14="http://schemas.microsoft.com/office/powerpoint/2010/main" val="2134708655"/>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Picture 4" descr="fire_blankets_image">
            <a:extLst>
              <a:ext uri="{FF2B5EF4-FFF2-40B4-BE49-F238E27FC236}">
                <a16:creationId xmlns:a16="http://schemas.microsoft.com/office/drawing/2014/main" id="{004C8ECC-CAC2-E506-2964-C9BE24DD816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82826" y="2243139"/>
            <a:ext cx="3051175" cy="303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4" name="Picture 3">
            <a:extLst>
              <a:ext uri="{FF2B5EF4-FFF2-40B4-BE49-F238E27FC236}">
                <a16:creationId xmlns:a16="http://schemas.microsoft.com/office/drawing/2014/main" id="{08FE8029-2F0A-9388-4D23-3FF96BF384F9}"/>
              </a:ext>
            </a:extLst>
          </p:cNvPr>
          <p:cNvPicPr>
            <a:picLocks noChangeAspect="1"/>
          </p:cNvPicPr>
          <p:nvPr/>
        </p:nvPicPr>
        <p:blipFill>
          <a:blip r:embed="rId3"/>
          <a:stretch>
            <a:fillRect/>
          </a:stretch>
        </p:blipFill>
        <p:spPr>
          <a:xfrm>
            <a:off x="116195" y="648477"/>
            <a:ext cx="7785462" cy="5561045"/>
          </a:xfrm>
          <a:prstGeom prst="rect">
            <a:avLst/>
          </a:prstGeom>
        </p:spPr>
      </p:pic>
      <p:pic>
        <p:nvPicPr>
          <p:cNvPr id="8" name="Picture 7">
            <a:extLst>
              <a:ext uri="{FF2B5EF4-FFF2-40B4-BE49-F238E27FC236}">
                <a16:creationId xmlns:a16="http://schemas.microsoft.com/office/drawing/2014/main" id="{FEBC5782-E541-E5B5-E29D-7422B8C9D4B6}"/>
              </a:ext>
            </a:extLst>
          </p:cNvPr>
          <p:cNvPicPr>
            <a:picLocks noChangeAspect="1"/>
          </p:cNvPicPr>
          <p:nvPr/>
        </p:nvPicPr>
        <p:blipFill>
          <a:blip r:embed="rId4"/>
          <a:stretch>
            <a:fillRect/>
          </a:stretch>
        </p:blipFill>
        <p:spPr>
          <a:xfrm>
            <a:off x="7780039" y="1008161"/>
            <a:ext cx="4258269" cy="5096586"/>
          </a:xfrm>
          <a:prstGeom prst="rect">
            <a:avLst/>
          </a:prstGeom>
        </p:spPr>
      </p:pic>
    </p:spTree>
    <p:extLst>
      <p:ext uri="{BB962C8B-B14F-4D97-AF65-F5344CB8AC3E}">
        <p14:creationId xmlns:p14="http://schemas.microsoft.com/office/powerpoint/2010/main" val="266093583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A60029-CFC5-2753-0FDD-24BFF875BCD3}"/>
              </a:ext>
            </a:extLst>
          </p:cNvPr>
          <p:cNvSpPr txBox="1">
            <a:spLocks/>
          </p:cNvSpPr>
          <p:nvPr/>
        </p:nvSpPr>
        <p:spPr>
          <a:xfrm>
            <a:off x="263352" y="171352"/>
            <a:ext cx="11532041" cy="1143000"/>
          </a:xfrm>
          <a:prstGeom prst="rect">
            <a:avLst/>
          </a:prstGeom>
        </p:spPr>
        <p:txBody>
          <a:bodyPr vert="horz" lIns="91440" tIns="45720" rIns="91440" bIns="45720" rtlCol="0" anchor="ctr">
            <a:normAutofit/>
          </a:bodyPr>
          <a:lstStyle/>
          <a:p>
            <a:r>
              <a:rPr lang="en-US" sz="3600" b="1" dirty="0">
                <a:latin typeface="Cambria" pitchFamily="18" charset="0"/>
                <a:ea typeface="+mj-ea"/>
                <a:cs typeface="Subisu Sans 1"/>
              </a:rPr>
              <a:t>How to choose right Fire Extinguishers? </a:t>
            </a:r>
          </a:p>
        </p:txBody>
      </p:sp>
      <p:graphicFrame>
        <p:nvGraphicFramePr>
          <p:cNvPr id="5" name="Group 5">
            <a:extLst>
              <a:ext uri="{FF2B5EF4-FFF2-40B4-BE49-F238E27FC236}">
                <a16:creationId xmlns:a16="http://schemas.microsoft.com/office/drawing/2014/main" id="{86C8125D-A19A-AFF1-FC83-EBCF548923A5}"/>
              </a:ext>
            </a:extLst>
          </p:cNvPr>
          <p:cNvGraphicFramePr>
            <a:graphicFrameLocks noGrp="1"/>
          </p:cNvGraphicFramePr>
          <p:nvPr>
            <p:extLst>
              <p:ext uri="{D42A27DB-BD31-4B8C-83A1-F6EECF244321}">
                <p14:modId xmlns:p14="http://schemas.microsoft.com/office/powerpoint/2010/main" val="637266196"/>
              </p:ext>
            </p:extLst>
          </p:nvPr>
        </p:nvGraphicFramePr>
        <p:xfrm>
          <a:off x="6153251" y="2376890"/>
          <a:ext cx="4771010" cy="2241809"/>
        </p:xfrm>
        <a:graphic>
          <a:graphicData uri="http://schemas.openxmlformats.org/drawingml/2006/table">
            <a:tbl>
              <a:tblPr/>
              <a:tblGrid>
                <a:gridCol w="1650220">
                  <a:extLst>
                    <a:ext uri="{9D8B030D-6E8A-4147-A177-3AD203B41FA5}">
                      <a16:colId xmlns:a16="http://schemas.microsoft.com/office/drawing/2014/main" val="735926003"/>
                    </a:ext>
                  </a:extLst>
                </a:gridCol>
                <a:gridCol w="1077905">
                  <a:extLst>
                    <a:ext uri="{9D8B030D-6E8A-4147-A177-3AD203B41FA5}">
                      <a16:colId xmlns:a16="http://schemas.microsoft.com/office/drawing/2014/main" val="2311811331"/>
                    </a:ext>
                  </a:extLst>
                </a:gridCol>
                <a:gridCol w="1139499">
                  <a:extLst>
                    <a:ext uri="{9D8B030D-6E8A-4147-A177-3AD203B41FA5}">
                      <a16:colId xmlns:a16="http://schemas.microsoft.com/office/drawing/2014/main" val="951161090"/>
                    </a:ext>
                  </a:extLst>
                </a:gridCol>
                <a:gridCol w="903386">
                  <a:extLst>
                    <a:ext uri="{9D8B030D-6E8A-4147-A177-3AD203B41FA5}">
                      <a16:colId xmlns:a16="http://schemas.microsoft.com/office/drawing/2014/main" val="2093943667"/>
                    </a:ext>
                  </a:extLst>
                </a:gridCol>
              </a:tblGrid>
              <a:tr h="551747">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100" b="1"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1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Description</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9360" cap="flat" cmpd="sng" algn="ctr">
                      <a:solidFill>
                        <a:srgbClr val="FFFFFF"/>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A</a:t>
                      </a:r>
                    </a:p>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0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Solid Fire</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9360" cap="flat" cmpd="sng" algn="ctr">
                      <a:solidFill>
                        <a:srgbClr val="FFFFFF"/>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a:ln>
                            <a:noFill/>
                          </a:ln>
                          <a:solidFill>
                            <a:srgbClr val="000000"/>
                          </a:solidFill>
                          <a:effectLst/>
                          <a:latin typeface="Arial" panose="020B0604020202020204" pitchFamily="34" charset="0"/>
                          <a:cs typeface="Arial" panose="020B0604020202020204" pitchFamily="34" charset="0"/>
                        </a:rPr>
                        <a:t>B</a:t>
                      </a:r>
                    </a:p>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000" b="1" i="0" u="none" strike="noStrike" cap="none" normalizeH="0" baseline="0">
                          <a:ln>
                            <a:noFill/>
                          </a:ln>
                          <a:solidFill>
                            <a:srgbClr val="000000"/>
                          </a:solidFill>
                          <a:effectLst/>
                          <a:latin typeface="Arial" panose="020B0604020202020204" pitchFamily="34" charset="0"/>
                          <a:cs typeface="Arial" panose="020B0604020202020204" pitchFamily="34" charset="0"/>
                        </a:rPr>
                        <a:t>Liquid Fire</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9360" cap="flat" cmpd="sng" algn="ctr">
                      <a:solidFill>
                        <a:srgbClr val="FFFFFF"/>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C</a:t>
                      </a:r>
                    </a:p>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0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Electrical Fire</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9360" cap="flat" cmpd="sng" algn="ctr">
                      <a:solidFill>
                        <a:srgbClr val="FFFFFF"/>
                      </a:solidFill>
                      <a:prstDash val="solid"/>
                      <a:round/>
                      <a:headEnd type="none" w="med" len="med"/>
                      <a:tailEnd type="none" w="med" len="med"/>
                    </a:lnB>
                    <a:lnTlToBr>
                      <a:noFill/>
                    </a:lnTlToBr>
                    <a:lnBlToTr>
                      <a:noFill/>
                    </a:lnBlToTr>
                    <a:solidFill>
                      <a:srgbClr val="BBE0E3"/>
                    </a:solidFill>
                  </a:tcPr>
                </a:tc>
                <a:extLst>
                  <a:ext uri="{0D108BD9-81ED-4DB2-BD59-A6C34878D82A}">
                    <a16:rowId xmlns:a16="http://schemas.microsoft.com/office/drawing/2014/main" val="1174441430"/>
                  </a:ext>
                </a:extLst>
              </a:tr>
              <a:tr h="405431">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Water Type</a:t>
                      </a:r>
                    </a:p>
                    <a:p>
                      <a:pPr marL="0" marR="0" lvl="0" indent="0" algn="l"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936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936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endParaRP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936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endParaRP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936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273577851"/>
                  </a:ext>
                </a:extLst>
              </a:tr>
              <a:tr h="405431">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Foam Type</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endParaRP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64042647"/>
                  </a:ext>
                </a:extLst>
              </a:tr>
              <a:tr h="405431">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Gas Type</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000" b="1"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578228734"/>
                  </a:ext>
                </a:extLst>
              </a:tr>
              <a:tr h="405431">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87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ABC Type</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25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dirty="0">
                          <a:ln>
                            <a:noFill/>
                          </a:ln>
                          <a:solidFill>
                            <a:srgbClr val="FF0000"/>
                          </a:solidFill>
                          <a:effectLst/>
                          <a:latin typeface="ACCELERATOR" charset="0"/>
                          <a:cs typeface="Arial" panose="020B0604020202020204" pitchFamily="34" charset="0"/>
                        </a:rPr>
                        <a:t>√</a:t>
                      </a:r>
                    </a:p>
                  </a:txBody>
                  <a:tcPr marL="90000" marR="90000" marT="46800" marB="46800" horzOverflow="overflow">
                    <a:lnL w="2880" cap="flat" cmpd="sng" algn="ctr">
                      <a:solidFill>
                        <a:srgbClr val="FFFFFF"/>
                      </a:solidFill>
                      <a:prstDash val="solid"/>
                      <a:round/>
                      <a:headEnd type="none" w="med" len="med"/>
                      <a:tailEnd type="none" w="med" len="med"/>
                    </a:lnL>
                    <a:lnR w="2880" cap="flat" cmpd="sng" algn="ctr">
                      <a:solidFill>
                        <a:srgbClr val="FFFFFF"/>
                      </a:solidFill>
                      <a:prstDash val="solid"/>
                      <a:round/>
                      <a:headEnd type="none" w="med" len="med"/>
                      <a:tailEnd type="none" w="med" len="med"/>
                    </a:lnR>
                    <a:lnT w="2880" cap="flat" cmpd="sng" algn="ctr">
                      <a:solidFill>
                        <a:srgbClr val="FFFFFF"/>
                      </a:solidFill>
                      <a:prstDash val="solid"/>
                      <a:round/>
                      <a:headEnd type="none" w="med" len="med"/>
                      <a:tailEnd type="none" w="med" len="med"/>
                    </a:lnT>
                    <a:lnB w="2880" cap="flat" cmpd="sng" algn="ctr">
                      <a:solidFill>
                        <a:srgbClr val="FFFFFF"/>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903439946"/>
                  </a:ext>
                </a:extLst>
              </a:tr>
            </a:tbl>
          </a:graphicData>
        </a:graphic>
      </p:graphicFrame>
      <p:sp>
        <p:nvSpPr>
          <p:cNvPr id="7" name="TextBox 6">
            <a:extLst>
              <a:ext uri="{FF2B5EF4-FFF2-40B4-BE49-F238E27FC236}">
                <a16:creationId xmlns:a16="http://schemas.microsoft.com/office/drawing/2014/main" id="{2A64F87E-C432-F478-876A-0C154B680783}"/>
              </a:ext>
            </a:extLst>
          </p:cNvPr>
          <p:cNvSpPr txBox="1"/>
          <p:nvPr/>
        </p:nvSpPr>
        <p:spPr>
          <a:xfrm>
            <a:off x="396606" y="6031149"/>
            <a:ext cx="4885513" cy="646331"/>
          </a:xfrm>
          <a:prstGeom prst="rect">
            <a:avLst/>
          </a:prstGeom>
          <a:noFill/>
        </p:spPr>
        <p:txBody>
          <a:bodyPr wrap="square" rtlCol="0">
            <a:spAutoFit/>
          </a:bodyPr>
          <a:lstStyle/>
          <a:p>
            <a:r>
              <a:rPr lang="en-US" dirty="0"/>
              <a:t>8A: 8 Gallon of Water (8x3.7Ltr. = 29.6 </a:t>
            </a:r>
            <a:r>
              <a:rPr lang="en-US" dirty="0" err="1"/>
              <a:t>Ltr</a:t>
            </a:r>
            <a:r>
              <a:rPr lang="en-US" dirty="0"/>
              <a:t>)</a:t>
            </a:r>
          </a:p>
          <a:p>
            <a:r>
              <a:rPr lang="en-US" dirty="0"/>
              <a:t>34B: Fire caused by 34 Liter flammable liquids</a:t>
            </a:r>
          </a:p>
        </p:txBody>
      </p:sp>
      <p:pic>
        <p:nvPicPr>
          <p:cNvPr id="10" name="Picture 4">
            <a:extLst>
              <a:ext uri="{FF2B5EF4-FFF2-40B4-BE49-F238E27FC236}">
                <a16:creationId xmlns:a16="http://schemas.microsoft.com/office/drawing/2014/main" id="{52932EE9-1816-5D7A-300F-886E66332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680" y="1176761"/>
            <a:ext cx="4822439" cy="45044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72173168"/>
      </p:ext>
    </p:extLst>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A60029-CFC5-2753-0FDD-24BFF875BCD3}"/>
              </a:ext>
            </a:extLst>
          </p:cNvPr>
          <p:cNvSpPr txBox="1">
            <a:spLocks/>
          </p:cNvSpPr>
          <p:nvPr/>
        </p:nvSpPr>
        <p:spPr>
          <a:xfrm>
            <a:off x="263352" y="171352"/>
            <a:ext cx="11532041" cy="1143000"/>
          </a:xfrm>
          <a:prstGeom prst="rect">
            <a:avLst/>
          </a:prstGeom>
        </p:spPr>
        <p:txBody>
          <a:bodyPr vert="horz" lIns="91440" tIns="45720" rIns="91440" bIns="45720" rtlCol="0" anchor="ctr">
            <a:normAutofit/>
          </a:bodyPr>
          <a:lstStyle/>
          <a:p>
            <a:r>
              <a:rPr lang="en-US" sz="3600" b="1" dirty="0">
                <a:latin typeface="Cambria" pitchFamily="18" charset="0"/>
                <a:ea typeface="+mj-ea"/>
                <a:cs typeface="Subisu Sans 1"/>
              </a:rPr>
              <a:t>How to choose right Fire Extinguishers? </a:t>
            </a:r>
          </a:p>
        </p:txBody>
      </p:sp>
      <p:pic>
        <p:nvPicPr>
          <p:cNvPr id="2" name="Picture 4">
            <a:extLst>
              <a:ext uri="{FF2B5EF4-FFF2-40B4-BE49-F238E27FC236}">
                <a16:creationId xmlns:a16="http://schemas.microsoft.com/office/drawing/2014/main" id="{346FBDE1-02BB-E950-DACF-27DBCCA530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320" r="12094"/>
          <a:stretch/>
        </p:blipFill>
        <p:spPr bwMode="auto">
          <a:xfrm>
            <a:off x="262827" y="1314353"/>
            <a:ext cx="2724584" cy="35116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
            <a:extLst>
              <a:ext uri="{FF2B5EF4-FFF2-40B4-BE49-F238E27FC236}">
                <a16:creationId xmlns:a16="http://schemas.microsoft.com/office/drawing/2014/main" id="{B954EBD5-9C9A-1335-6A0C-1C682E2909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49" r="5839"/>
          <a:stretch/>
        </p:blipFill>
        <p:spPr bwMode="auto">
          <a:xfrm>
            <a:off x="3120666" y="1314353"/>
            <a:ext cx="2841554" cy="35215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a:extLst>
              <a:ext uri="{FF2B5EF4-FFF2-40B4-BE49-F238E27FC236}">
                <a16:creationId xmlns:a16="http://schemas.microsoft.com/office/drawing/2014/main" id="{1E4CC551-D2CF-C167-E128-E1A96A281D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311" r="14846"/>
          <a:stretch/>
        </p:blipFill>
        <p:spPr bwMode="auto">
          <a:xfrm>
            <a:off x="6095475" y="1314352"/>
            <a:ext cx="2340813" cy="35142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a:extLst>
              <a:ext uri="{FF2B5EF4-FFF2-40B4-BE49-F238E27FC236}">
                <a16:creationId xmlns:a16="http://schemas.microsoft.com/office/drawing/2014/main" id="{9BBF4D58-8D6E-1EF3-CA00-679B59B0F3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953" r="12046"/>
          <a:stretch/>
        </p:blipFill>
        <p:spPr bwMode="auto">
          <a:xfrm>
            <a:off x="8569543" y="1314351"/>
            <a:ext cx="3225850" cy="35116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43498879"/>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69D601-F150-33DC-A799-B8F0A88275D8}"/>
              </a:ext>
            </a:extLst>
          </p:cNvPr>
          <p:cNvPicPr>
            <a:picLocks noChangeAspect="1"/>
          </p:cNvPicPr>
          <p:nvPr/>
        </p:nvPicPr>
        <p:blipFill>
          <a:blip r:embed="rId2">
            <a:clrChange>
              <a:clrFrom>
                <a:srgbClr val="FDFDFA"/>
              </a:clrFrom>
              <a:clrTo>
                <a:srgbClr val="FDFDFA">
                  <a:alpha val="0"/>
                </a:srgbClr>
              </a:clrTo>
            </a:clrChange>
          </a:blip>
          <a:stretch>
            <a:fillRect/>
          </a:stretch>
        </p:blipFill>
        <p:spPr>
          <a:xfrm>
            <a:off x="969578" y="0"/>
            <a:ext cx="4729122" cy="6858000"/>
          </a:xfrm>
          <a:prstGeom prst="rect">
            <a:avLst/>
          </a:prstGeom>
        </p:spPr>
      </p:pic>
      <p:pic>
        <p:nvPicPr>
          <p:cNvPr id="5" name="Picture 4">
            <a:extLst>
              <a:ext uri="{FF2B5EF4-FFF2-40B4-BE49-F238E27FC236}">
                <a16:creationId xmlns:a16="http://schemas.microsoft.com/office/drawing/2014/main" id="{F9CA9E9D-40C8-9E02-B6E7-19EE76CAC6A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358397" y="0"/>
            <a:ext cx="4592632" cy="6858000"/>
          </a:xfrm>
          <a:prstGeom prst="rect">
            <a:avLst/>
          </a:prstGeom>
        </p:spPr>
      </p:pic>
    </p:spTree>
    <p:extLst>
      <p:ext uri="{BB962C8B-B14F-4D97-AF65-F5344CB8AC3E}">
        <p14:creationId xmlns:p14="http://schemas.microsoft.com/office/powerpoint/2010/main" val="190210046"/>
      </p:ext>
    </p:extLst>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A60029-CFC5-2753-0FDD-24BFF875BCD3}"/>
              </a:ext>
            </a:extLst>
          </p:cNvPr>
          <p:cNvSpPr txBox="1">
            <a:spLocks/>
          </p:cNvSpPr>
          <p:nvPr/>
        </p:nvSpPr>
        <p:spPr>
          <a:xfrm>
            <a:off x="263352" y="171352"/>
            <a:ext cx="11532041" cy="1143000"/>
          </a:xfrm>
          <a:prstGeom prst="rect">
            <a:avLst/>
          </a:prstGeom>
        </p:spPr>
        <p:txBody>
          <a:bodyPr vert="horz" lIns="91440" tIns="45720" rIns="91440" bIns="45720" rtlCol="0" anchor="ctr">
            <a:normAutofit/>
          </a:bodyPr>
          <a:lstStyle/>
          <a:p>
            <a:r>
              <a:rPr lang="en-US" sz="3600" b="1" dirty="0">
                <a:latin typeface="Cambria" pitchFamily="18" charset="0"/>
                <a:ea typeface="+mj-ea"/>
                <a:cs typeface="Subisu Sans 1"/>
              </a:rPr>
              <a:t>How to identify branded Fire Extinguishers? </a:t>
            </a:r>
          </a:p>
        </p:txBody>
      </p:sp>
      <p:pic>
        <p:nvPicPr>
          <p:cNvPr id="2" name="Picture 4">
            <a:extLst>
              <a:ext uri="{FF2B5EF4-FFF2-40B4-BE49-F238E27FC236}">
                <a16:creationId xmlns:a16="http://schemas.microsoft.com/office/drawing/2014/main" id="{346FBDE1-02BB-E950-DACF-27DBCCA530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320" r="12094"/>
          <a:stretch/>
        </p:blipFill>
        <p:spPr bwMode="auto">
          <a:xfrm>
            <a:off x="262827" y="1314353"/>
            <a:ext cx="2724584" cy="35116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
            <a:extLst>
              <a:ext uri="{FF2B5EF4-FFF2-40B4-BE49-F238E27FC236}">
                <a16:creationId xmlns:a16="http://schemas.microsoft.com/office/drawing/2014/main" id="{B954EBD5-9C9A-1335-6A0C-1C682E2909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49" r="5839"/>
          <a:stretch/>
        </p:blipFill>
        <p:spPr bwMode="auto">
          <a:xfrm>
            <a:off x="3120666" y="1314353"/>
            <a:ext cx="2841554" cy="35215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2">
            <a:extLst>
              <a:ext uri="{FF2B5EF4-FFF2-40B4-BE49-F238E27FC236}">
                <a16:creationId xmlns:a16="http://schemas.microsoft.com/office/drawing/2014/main" id="{24B5B742-05E9-FF6A-2491-0A991F9A791F}"/>
              </a:ext>
            </a:extLst>
          </p:cNvPr>
          <p:cNvSpPr txBox="1"/>
          <p:nvPr/>
        </p:nvSpPr>
        <p:spPr>
          <a:xfrm>
            <a:off x="8566649" y="5170650"/>
            <a:ext cx="3625351" cy="1477328"/>
          </a:xfrm>
          <a:prstGeom prst="rect">
            <a:avLst/>
          </a:prstGeom>
          <a:noFill/>
        </p:spPr>
        <p:txBody>
          <a:bodyPr wrap="none" rtlCol="0">
            <a:spAutoFit/>
          </a:bodyPr>
          <a:lstStyle/>
          <a:p>
            <a:r>
              <a:rPr lang="en-US" b="1" dirty="0"/>
              <a:t>Branded (Authentic and safe)</a:t>
            </a:r>
          </a:p>
          <a:p>
            <a:pPr marL="285750" indent="-285750">
              <a:buFont typeface="Arial" panose="020B0604020202020204" pitchFamily="34" charset="0"/>
              <a:buChar char="•"/>
            </a:pPr>
            <a:r>
              <a:rPr lang="en-US" i="1" dirty="0"/>
              <a:t>No external labels for information</a:t>
            </a:r>
          </a:p>
          <a:p>
            <a:pPr marL="285750" indent="-285750">
              <a:buFont typeface="Arial" panose="020B0604020202020204" pitchFamily="34" charset="0"/>
              <a:buChar char="•"/>
            </a:pPr>
            <a:r>
              <a:rPr lang="en-US" i="1" dirty="0"/>
              <a:t>No handwritten information</a:t>
            </a:r>
            <a:br>
              <a:rPr lang="en-US" i="1" dirty="0"/>
            </a:br>
            <a:r>
              <a:rPr lang="en-US" i="1" dirty="0"/>
              <a:t>(carved)</a:t>
            </a:r>
          </a:p>
          <a:p>
            <a:pPr marL="285750" indent="-285750">
              <a:buFont typeface="Arial" panose="020B0604020202020204" pitchFamily="34" charset="0"/>
              <a:buChar char="•"/>
            </a:pPr>
            <a:r>
              <a:rPr lang="en-US" i="1" dirty="0"/>
              <a:t>No manual welding</a:t>
            </a:r>
          </a:p>
        </p:txBody>
      </p:sp>
      <p:pic>
        <p:nvPicPr>
          <p:cNvPr id="9" name="Picture 8">
            <a:extLst>
              <a:ext uri="{FF2B5EF4-FFF2-40B4-BE49-F238E27FC236}">
                <a16:creationId xmlns:a16="http://schemas.microsoft.com/office/drawing/2014/main" id="{3E1480BE-D4AA-099C-0E05-2C5BE1F511CC}"/>
              </a:ext>
            </a:extLst>
          </p:cNvPr>
          <p:cNvPicPr>
            <a:picLocks noChangeAspect="1"/>
          </p:cNvPicPr>
          <p:nvPr/>
        </p:nvPicPr>
        <p:blipFill rotWithShape="1">
          <a:blip r:embed="rId4">
            <a:clrChange>
              <a:clrFrom>
                <a:srgbClr val="FFFFFF"/>
              </a:clrFrom>
              <a:clrTo>
                <a:srgbClr val="FFFFFF">
                  <a:alpha val="0"/>
                </a:srgbClr>
              </a:clrTo>
            </a:clrChange>
          </a:blip>
          <a:srcRect l="14122" r="27714"/>
          <a:stretch/>
        </p:blipFill>
        <p:spPr>
          <a:xfrm>
            <a:off x="8888630" y="533400"/>
            <a:ext cx="2648374" cy="4637250"/>
          </a:xfrm>
          <a:prstGeom prst="rect">
            <a:avLst/>
          </a:prstGeom>
        </p:spPr>
      </p:pic>
      <p:pic>
        <p:nvPicPr>
          <p:cNvPr id="11" name="Picture 10">
            <a:extLst>
              <a:ext uri="{FF2B5EF4-FFF2-40B4-BE49-F238E27FC236}">
                <a16:creationId xmlns:a16="http://schemas.microsoft.com/office/drawing/2014/main" id="{BEF25F7C-3F63-8E64-DAE8-D95F56F220CF}"/>
              </a:ext>
            </a:extLst>
          </p:cNvPr>
          <p:cNvPicPr>
            <a:picLocks noChangeAspect="1"/>
          </p:cNvPicPr>
          <p:nvPr/>
        </p:nvPicPr>
        <p:blipFill>
          <a:blip r:embed="rId5"/>
          <a:stretch>
            <a:fillRect/>
          </a:stretch>
        </p:blipFill>
        <p:spPr>
          <a:xfrm>
            <a:off x="5962220" y="4245005"/>
            <a:ext cx="2441643" cy="2441643"/>
          </a:xfrm>
          <a:prstGeom prst="rect">
            <a:avLst/>
          </a:prstGeom>
        </p:spPr>
      </p:pic>
      <p:sp>
        <p:nvSpPr>
          <p:cNvPr id="12" name="TextBox 11">
            <a:extLst>
              <a:ext uri="{FF2B5EF4-FFF2-40B4-BE49-F238E27FC236}">
                <a16:creationId xmlns:a16="http://schemas.microsoft.com/office/drawing/2014/main" id="{155A9138-6DC2-E61F-A99F-3845417D5953}"/>
              </a:ext>
            </a:extLst>
          </p:cNvPr>
          <p:cNvSpPr txBox="1"/>
          <p:nvPr/>
        </p:nvSpPr>
        <p:spPr>
          <a:xfrm>
            <a:off x="1955075" y="4943482"/>
            <a:ext cx="3800336" cy="1200329"/>
          </a:xfrm>
          <a:prstGeom prst="rect">
            <a:avLst/>
          </a:prstGeom>
          <a:noFill/>
        </p:spPr>
        <p:txBody>
          <a:bodyPr wrap="none" rtlCol="0">
            <a:spAutoFit/>
          </a:bodyPr>
          <a:lstStyle/>
          <a:p>
            <a:r>
              <a:rPr lang="en-US" b="1" dirty="0"/>
              <a:t>Locally made (Not authentic and safe)</a:t>
            </a:r>
          </a:p>
          <a:p>
            <a:pPr marL="285750" indent="-285750">
              <a:buFont typeface="Arial" panose="020B0604020202020204" pitchFamily="34" charset="0"/>
              <a:buChar char="•"/>
            </a:pPr>
            <a:r>
              <a:rPr lang="en-US" i="1" dirty="0"/>
              <a:t>external labels for information</a:t>
            </a:r>
          </a:p>
          <a:p>
            <a:pPr marL="285750" indent="-285750">
              <a:buFont typeface="Arial" panose="020B0604020202020204" pitchFamily="34" charset="0"/>
              <a:buChar char="•"/>
            </a:pPr>
            <a:r>
              <a:rPr lang="en-US" i="1" dirty="0"/>
              <a:t>handwritten information</a:t>
            </a:r>
          </a:p>
          <a:p>
            <a:pPr marL="285750" indent="-285750">
              <a:buFont typeface="Arial" panose="020B0604020202020204" pitchFamily="34" charset="0"/>
              <a:buChar char="•"/>
            </a:pPr>
            <a:r>
              <a:rPr lang="en-US" i="1" dirty="0"/>
              <a:t>manual welding</a:t>
            </a:r>
          </a:p>
        </p:txBody>
      </p:sp>
      <p:pic>
        <p:nvPicPr>
          <p:cNvPr id="14" name="Picture 13">
            <a:extLst>
              <a:ext uri="{FF2B5EF4-FFF2-40B4-BE49-F238E27FC236}">
                <a16:creationId xmlns:a16="http://schemas.microsoft.com/office/drawing/2014/main" id="{BEEC3900-8C51-AEA3-65DD-CEE92AEE8882}"/>
              </a:ext>
            </a:extLst>
          </p:cNvPr>
          <p:cNvPicPr>
            <a:picLocks noChangeAspect="1"/>
          </p:cNvPicPr>
          <p:nvPr/>
        </p:nvPicPr>
        <p:blipFill>
          <a:blip r:embed="rId6"/>
          <a:stretch>
            <a:fillRect/>
          </a:stretch>
        </p:blipFill>
        <p:spPr>
          <a:xfrm>
            <a:off x="321502" y="4901897"/>
            <a:ext cx="1470787" cy="1127858"/>
          </a:xfrm>
          <a:prstGeom prst="rect">
            <a:avLst/>
          </a:prstGeom>
        </p:spPr>
      </p:pic>
    </p:spTree>
    <p:extLst>
      <p:ext uri="{BB962C8B-B14F-4D97-AF65-F5344CB8AC3E}">
        <p14:creationId xmlns:p14="http://schemas.microsoft.com/office/powerpoint/2010/main" val="3857360376"/>
      </p:ext>
    </p:extLst>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A60029-CFC5-2753-0FDD-24BFF875BCD3}"/>
              </a:ext>
            </a:extLst>
          </p:cNvPr>
          <p:cNvSpPr txBox="1">
            <a:spLocks/>
          </p:cNvSpPr>
          <p:nvPr/>
        </p:nvSpPr>
        <p:spPr>
          <a:xfrm>
            <a:off x="263352" y="171352"/>
            <a:ext cx="11532041" cy="1143000"/>
          </a:xfrm>
          <a:prstGeom prst="rect">
            <a:avLst/>
          </a:prstGeom>
        </p:spPr>
        <p:txBody>
          <a:bodyPr vert="horz" lIns="91440" tIns="45720" rIns="91440" bIns="45720" rtlCol="0" anchor="ctr">
            <a:normAutofit/>
          </a:bodyPr>
          <a:lstStyle/>
          <a:p>
            <a:r>
              <a:rPr lang="en-US" sz="3600" b="1" dirty="0">
                <a:latin typeface="Cambria" pitchFamily="18" charset="0"/>
                <a:ea typeface="+mj-ea"/>
                <a:cs typeface="Subisu Sans 1"/>
              </a:rPr>
              <a:t>How to use of Fire Extinguishers? </a:t>
            </a:r>
          </a:p>
        </p:txBody>
      </p:sp>
      <p:pic>
        <p:nvPicPr>
          <p:cNvPr id="5" name="How to Use a Fire Extinguisher Using the PASS Method">
            <a:hlinkClick r:id="" action="ppaction://media"/>
            <a:extLst>
              <a:ext uri="{FF2B5EF4-FFF2-40B4-BE49-F238E27FC236}">
                <a16:creationId xmlns:a16="http://schemas.microsoft.com/office/drawing/2014/main" id="{E33DFE85-9AC7-7EEC-8AE0-BEF299CF00C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6826" y="1123544"/>
            <a:ext cx="9753600" cy="5486400"/>
          </a:xfrm>
          <a:prstGeom prst="rect">
            <a:avLst/>
          </a:prstGeom>
        </p:spPr>
      </p:pic>
    </p:spTree>
    <p:extLst>
      <p:ext uri="{BB962C8B-B14F-4D97-AF65-F5344CB8AC3E}">
        <p14:creationId xmlns:p14="http://schemas.microsoft.com/office/powerpoint/2010/main" val="314874073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1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15" y="209029"/>
            <a:ext cx="11194085" cy="752024"/>
          </a:xfrm>
        </p:spPr>
        <p:txBody>
          <a:bodyPr/>
          <a:lstStyle/>
          <a:p>
            <a: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In case of Fire</a:t>
            </a:r>
          </a:p>
        </p:txBody>
      </p:sp>
      <p:pic>
        <p:nvPicPr>
          <p:cNvPr id="7" name="Content Placeholder 6">
            <a:extLst>
              <a:ext uri="{FF2B5EF4-FFF2-40B4-BE49-F238E27FC236}">
                <a16:creationId xmlns:a16="http://schemas.microsoft.com/office/drawing/2014/main" id="{9EC4C834-A2B2-9EC1-3DA0-BB791BC56F24}"/>
              </a:ext>
            </a:extLst>
          </p:cNvPr>
          <p:cNvPicPr>
            <a:picLocks noGrp="1" noChangeAspect="1"/>
          </p:cNvPicPr>
          <p:nvPr>
            <p:ph idx="1"/>
          </p:nvPr>
        </p:nvPicPr>
        <p:blipFill>
          <a:blip r:embed="rId2"/>
          <a:stretch>
            <a:fillRect/>
          </a:stretch>
        </p:blipFill>
        <p:spPr/>
      </p:pic>
      <p:pic>
        <p:nvPicPr>
          <p:cNvPr id="9" name="Picture 8">
            <a:extLst>
              <a:ext uri="{FF2B5EF4-FFF2-40B4-BE49-F238E27FC236}">
                <a16:creationId xmlns:a16="http://schemas.microsoft.com/office/drawing/2014/main" id="{1A14C4C0-6DB9-ACCD-1D33-60CE36F56758}"/>
              </a:ext>
            </a:extLst>
          </p:cNvPr>
          <p:cNvPicPr>
            <a:picLocks noChangeAspect="1"/>
          </p:cNvPicPr>
          <p:nvPr/>
        </p:nvPicPr>
        <p:blipFill rotWithShape="1">
          <a:blip r:embed="rId2"/>
          <a:srcRect t="32603" b="1170"/>
          <a:stretch/>
        </p:blipFill>
        <p:spPr>
          <a:xfrm>
            <a:off x="2245464" y="999828"/>
            <a:ext cx="2392473" cy="1584465"/>
          </a:xfrm>
          <a:prstGeom prst="rect">
            <a:avLst/>
          </a:prstGeom>
        </p:spPr>
      </p:pic>
      <p:pic>
        <p:nvPicPr>
          <p:cNvPr id="11" name="Picture 10">
            <a:extLst>
              <a:ext uri="{FF2B5EF4-FFF2-40B4-BE49-F238E27FC236}">
                <a16:creationId xmlns:a16="http://schemas.microsoft.com/office/drawing/2014/main" id="{CC839517-B4D8-C308-95DF-AA8F6E4A5D54}"/>
              </a:ext>
            </a:extLst>
          </p:cNvPr>
          <p:cNvPicPr>
            <a:picLocks noChangeAspect="1"/>
          </p:cNvPicPr>
          <p:nvPr/>
        </p:nvPicPr>
        <p:blipFill>
          <a:blip r:embed="rId3"/>
          <a:stretch>
            <a:fillRect/>
          </a:stretch>
        </p:blipFill>
        <p:spPr>
          <a:xfrm>
            <a:off x="159715" y="2623068"/>
            <a:ext cx="6563972" cy="4025903"/>
          </a:xfrm>
          <a:prstGeom prst="rect">
            <a:avLst/>
          </a:prstGeom>
        </p:spPr>
      </p:pic>
      <p:pic>
        <p:nvPicPr>
          <p:cNvPr id="13" name="Picture 12">
            <a:extLst>
              <a:ext uri="{FF2B5EF4-FFF2-40B4-BE49-F238E27FC236}">
                <a16:creationId xmlns:a16="http://schemas.microsoft.com/office/drawing/2014/main" id="{B0E81468-BDBE-CB34-A3EF-89B78A8E8ACB}"/>
              </a:ext>
            </a:extLst>
          </p:cNvPr>
          <p:cNvPicPr>
            <a:picLocks noChangeAspect="1"/>
          </p:cNvPicPr>
          <p:nvPr/>
        </p:nvPicPr>
        <p:blipFill>
          <a:blip r:embed="rId4"/>
          <a:stretch>
            <a:fillRect/>
          </a:stretch>
        </p:blipFill>
        <p:spPr>
          <a:xfrm>
            <a:off x="7297000" y="0"/>
            <a:ext cx="4895000" cy="6755364"/>
          </a:xfrm>
          <a:prstGeom prst="rect">
            <a:avLst/>
          </a:prstGeom>
        </p:spPr>
      </p:pic>
    </p:spTree>
    <p:extLst>
      <p:ext uri="{BB962C8B-B14F-4D97-AF65-F5344CB8AC3E}">
        <p14:creationId xmlns:p14="http://schemas.microsoft.com/office/powerpoint/2010/main" val="2308854558"/>
      </p:ext>
    </p:extLst>
  </p:cSld>
  <p:clrMapOvr>
    <a:masterClrMapping/>
  </p:clrMapOvr>
  <p:transition>
    <p:wedg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15" y="209029"/>
            <a:ext cx="11194085" cy="752024"/>
          </a:xfrm>
        </p:spPr>
        <p:txBody>
          <a:bodyPr/>
          <a:lstStyle/>
          <a:p>
            <a: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In case of Fire</a:t>
            </a:r>
          </a:p>
        </p:txBody>
      </p:sp>
      <p:pic>
        <p:nvPicPr>
          <p:cNvPr id="7" name="Content Placeholder 6">
            <a:extLst>
              <a:ext uri="{FF2B5EF4-FFF2-40B4-BE49-F238E27FC236}">
                <a16:creationId xmlns:a16="http://schemas.microsoft.com/office/drawing/2014/main" id="{9EC4C834-A2B2-9EC1-3DA0-BB791BC56F24}"/>
              </a:ext>
            </a:extLst>
          </p:cNvPr>
          <p:cNvPicPr>
            <a:picLocks noGrp="1" noChangeAspect="1"/>
          </p:cNvPicPr>
          <p:nvPr>
            <p:ph idx="1"/>
          </p:nvPr>
        </p:nvPicPr>
        <p:blipFill>
          <a:blip r:embed="rId2"/>
          <a:stretch>
            <a:fillRect/>
          </a:stretch>
        </p:blipFill>
        <p:spPr/>
      </p:pic>
      <p:pic>
        <p:nvPicPr>
          <p:cNvPr id="3" name="Picture 7">
            <a:extLst>
              <a:ext uri="{FF2B5EF4-FFF2-40B4-BE49-F238E27FC236}">
                <a16:creationId xmlns:a16="http://schemas.microsoft.com/office/drawing/2014/main" id="{CC066804-490E-9D98-3ECB-1179F14D9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74" y="1757186"/>
            <a:ext cx="1828357" cy="12571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Box 4">
            <a:extLst>
              <a:ext uri="{FF2B5EF4-FFF2-40B4-BE49-F238E27FC236}">
                <a16:creationId xmlns:a16="http://schemas.microsoft.com/office/drawing/2014/main" id="{EBA2CCD5-E0FF-A5F2-0C73-894F108C178D}"/>
              </a:ext>
            </a:extLst>
          </p:cNvPr>
          <p:cNvSpPr txBox="1"/>
          <p:nvPr/>
        </p:nvSpPr>
        <p:spPr>
          <a:xfrm>
            <a:off x="2441133" y="2201115"/>
            <a:ext cx="2928026" cy="369332"/>
          </a:xfrm>
          <a:prstGeom prst="rect">
            <a:avLst/>
          </a:prstGeom>
          <a:noFill/>
        </p:spPr>
        <p:txBody>
          <a:bodyPr wrap="square">
            <a:spAutoFit/>
          </a:bodyPr>
          <a:lstStyle/>
          <a:p>
            <a:pPr>
              <a:buClrTx/>
              <a:buFontTx/>
              <a:buNone/>
            </a:pPr>
            <a:r>
              <a:rPr lang="en-US" altLang="en-US" sz="1800" b="1" dirty="0"/>
              <a:t>EVACUTION FROM FIRE…..</a:t>
            </a:r>
          </a:p>
        </p:txBody>
      </p:sp>
      <p:pic>
        <p:nvPicPr>
          <p:cNvPr id="6" name="Picture 4">
            <a:extLst>
              <a:ext uri="{FF2B5EF4-FFF2-40B4-BE49-F238E27FC236}">
                <a16:creationId xmlns:a16="http://schemas.microsoft.com/office/drawing/2014/main" id="{CB849DF3-A9EE-BA5F-A5DC-FB84FB058B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174" y="3283048"/>
            <a:ext cx="1828357" cy="13680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a:extLst>
              <a:ext uri="{FF2B5EF4-FFF2-40B4-BE49-F238E27FC236}">
                <a16:creationId xmlns:a16="http://schemas.microsoft.com/office/drawing/2014/main" id="{25F79080-32FF-6771-6A36-7C11BD2CED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174" y="4919741"/>
            <a:ext cx="1846830" cy="13680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4">
            <a:extLst>
              <a:ext uri="{FF2B5EF4-FFF2-40B4-BE49-F238E27FC236}">
                <a16:creationId xmlns:a16="http://schemas.microsoft.com/office/drawing/2014/main" id="{EC3EA6B1-2CFD-A620-777C-D01598243A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9115" y="4919741"/>
            <a:ext cx="2055884" cy="13680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7">
            <a:extLst>
              <a:ext uri="{FF2B5EF4-FFF2-40B4-BE49-F238E27FC236}">
                <a16:creationId xmlns:a16="http://schemas.microsoft.com/office/drawing/2014/main" id="{C0F00B61-F9F6-B917-D27A-C5AEA413AEC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325"/>
          <a:stretch/>
        </p:blipFill>
        <p:spPr bwMode="auto">
          <a:xfrm>
            <a:off x="8182236" y="219789"/>
            <a:ext cx="3850049" cy="28872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7">
            <a:extLst>
              <a:ext uri="{FF2B5EF4-FFF2-40B4-BE49-F238E27FC236}">
                <a16:creationId xmlns:a16="http://schemas.microsoft.com/office/drawing/2014/main" id="{EA364D9F-44A1-C666-A5A3-5D3C18AF8E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82236" y="3239647"/>
            <a:ext cx="3850049" cy="28872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90314107"/>
      </p:ext>
    </p:extLst>
  </p:cSld>
  <p:clrMapOvr>
    <a:masterClrMapping/>
  </p:clrMapOvr>
  <p:transition>
    <p:wedg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janusfiresystems.com/wp-content/uploads/2012/08/Typical-Clean-Agent-System-Layout.jpg"/>
          <p:cNvPicPr>
            <a:picLocks noChangeAspect="1" noChangeArrowheads="1"/>
          </p:cNvPicPr>
          <p:nvPr/>
        </p:nvPicPr>
        <p:blipFill>
          <a:blip r:embed="rId2" cstate="print"/>
          <a:srcRect/>
          <a:stretch>
            <a:fillRect/>
          </a:stretch>
        </p:blipFill>
        <p:spPr bwMode="auto">
          <a:xfrm>
            <a:off x="961540" y="1381564"/>
            <a:ext cx="9909660" cy="5400613"/>
          </a:xfrm>
          <a:prstGeom prst="rect">
            <a:avLst/>
          </a:prstGeom>
          <a:noFill/>
        </p:spPr>
      </p:pic>
      <p:sp>
        <p:nvSpPr>
          <p:cNvPr id="2" name="Title 1">
            <a:extLst>
              <a:ext uri="{FF2B5EF4-FFF2-40B4-BE49-F238E27FC236}">
                <a16:creationId xmlns:a16="http://schemas.microsoft.com/office/drawing/2014/main" id="{BE35D576-107D-1F23-FEF7-96C4EF591791}"/>
              </a:ext>
            </a:extLst>
          </p:cNvPr>
          <p:cNvSpPr>
            <a:spLocks noGrp="1"/>
          </p:cNvSpPr>
          <p:nvPr>
            <p:ph type="title"/>
          </p:nvPr>
        </p:nvSpPr>
        <p:spPr>
          <a:xfrm>
            <a:off x="0" y="75823"/>
            <a:ext cx="12192000" cy="838200"/>
          </a:xfrm>
        </p:spPr>
        <p:txBody>
          <a:bodyPr>
            <a:noAutofit/>
          </a:bodyPr>
          <a:lstStyle/>
          <a:p>
            <a:pPr algn="ctr"/>
            <a:r>
              <a:rPr lang="en-US" dirty="0">
                <a:latin typeface="Aharoni" panose="02010803020104030203" pitchFamily="2" charset="-79"/>
                <a:ea typeface="ＭＳ Ｐゴシック" pitchFamily="34" charset="-128"/>
                <a:cs typeface="Aharoni" panose="02010803020104030203" pitchFamily="2" charset="-79"/>
              </a:rPr>
              <a:t>Fire Detection/Suppression System</a:t>
            </a:r>
          </a:p>
        </p:txBody>
      </p:sp>
    </p:spTree>
    <p:extLst>
      <p:ext uri="{BB962C8B-B14F-4D97-AF65-F5344CB8AC3E}">
        <p14:creationId xmlns:p14="http://schemas.microsoft.com/office/powerpoint/2010/main" val="1046116184"/>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5D576-107D-1F23-FEF7-96C4EF591791}"/>
              </a:ext>
            </a:extLst>
          </p:cNvPr>
          <p:cNvSpPr>
            <a:spLocks noGrp="1"/>
          </p:cNvSpPr>
          <p:nvPr>
            <p:ph type="title"/>
          </p:nvPr>
        </p:nvSpPr>
        <p:spPr>
          <a:xfrm>
            <a:off x="0" y="3009900"/>
            <a:ext cx="4737370" cy="838200"/>
          </a:xfrm>
        </p:spPr>
        <p:txBody>
          <a:bodyPr>
            <a:noAutofit/>
          </a:bodyPr>
          <a:lstStyle/>
          <a:p>
            <a:pPr algn="ctr"/>
            <a:r>
              <a:rPr lang="en-US" dirty="0">
                <a:latin typeface="Aharoni" panose="02010803020104030203" pitchFamily="2" charset="-79"/>
                <a:ea typeface="ＭＳ Ｐゴシック" pitchFamily="34" charset="-128"/>
                <a:cs typeface="Aharoni" panose="02010803020104030203" pitchFamily="2" charset="-79"/>
              </a:rPr>
              <a:t>Fire Destruction</a:t>
            </a:r>
          </a:p>
        </p:txBody>
      </p:sp>
      <p:pic>
        <p:nvPicPr>
          <p:cNvPr id="4" name="Caught on fire">
            <a:hlinkClick r:id="" action="ppaction://media"/>
            <a:extLst>
              <a:ext uri="{FF2B5EF4-FFF2-40B4-BE49-F238E27FC236}">
                <a16:creationId xmlns:a16="http://schemas.microsoft.com/office/drawing/2014/main" id="{36095274-6C08-C460-3657-0AF90039ECD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207749" y="75823"/>
            <a:ext cx="3772324" cy="6706354"/>
          </a:xfrm>
          <a:prstGeom prst="rect">
            <a:avLst/>
          </a:prstGeom>
        </p:spPr>
      </p:pic>
    </p:spTree>
    <p:extLst>
      <p:ext uri="{BB962C8B-B14F-4D97-AF65-F5344CB8AC3E}">
        <p14:creationId xmlns:p14="http://schemas.microsoft.com/office/powerpoint/2010/main" val="15488654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EC4C834-A2B2-9EC1-3DA0-BB791BC56F24}"/>
              </a:ext>
            </a:extLst>
          </p:cNvPr>
          <p:cNvPicPr>
            <a:picLocks noGrp="1" noChangeAspect="1"/>
          </p:cNvPicPr>
          <p:nvPr>
            <p:ph idx="1"/>
          </p:nvPr>
        </p:nvPicPr>
        <p:blipFill>
          <a:blip r:embed="rId2"/>
          <a:stretch>
            <a:fillRect/>
          </a:stretch>
        </p:blipFill>
        <p:spPr/>
      </p:pic>
      <p:sp>
        <p:nvSpPr>
          <p:cNvPr id="12" name="Rectangle 4">
            <a:extLst>
              <a:ext uri="{FF2B5EF4-FFF2-40B4-BE49-F238E27FC236}">
                <a16:creationId xmlns:a16="http://schemas.microsoft.com/office/drawing/2014/main" id="{D1F1E1C9-2800-C84A-0E97-D0818DD79322}"/>
              </a:ext>
            </a:extLst>
          </p:cNvPr>
          <p:cNvSpPr>
            <a:spLocks noChangeArrowheads="1"/>
          </p:cNvSpPr>
          <p:nvPr/>
        </p:nvSpPr>
        <p:spPr bwMode="auto">
          <a:xfrm>
            <a:off x="2408218" y="5393980"/>
            <a:ext cx="7537450" cy="1252537"/>
          </a:xfrm>
          <a:prstGeom prst="rect">
            <a:avLst/>
          </a:prstGeom>
          <a:solidFill>
            <a:srgbClr val="CECE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9pPr>
          </a:lstStyle>
          <a:p>
            <a:pPr algn="just">
              <a:buClrTx/>
              <a:buFontTx/>
              <a:buNone/>
            </a:pPr>
            <a:r>
              <a:rPr lang="en-US" altLang="en-US" sz="3800" dirty="0">
                <a:latin typeface="Berlin Sans FB" panose="020E0602020502020306" pitchFamily="34" charset="0"/>
              </a:rPr>
              <a:t>“Matches have heads but no brain, </a:t>
            </a:r>
          </a:p>
          <a:p>
            <a:pPr algn="just">
              <a:buClrTx/>
              <a:buFontTx/>
              <a:buNone/>
            </a:pPr>
            <a:r>
              <a:rPr lang="en-US" altLang="en-US" sz="3800" dirty="0">
                <a:latin typeface="Berlin Sans FB" panose="020E0602020502020306" pitchFamily="34" charset="0"/>
              </a:rPr>
              <a:t>while you use them use your brain.”</a:t>
            </a:r>
          </a:p>
        </p:txBody>
      </p:sp>
      <p:sp>
        <p:nvSpPr>
          <p:cNvPr id="9" name="Text Box 4">
            <a:extLst>
              <a:ext uri="{FF2B5EF4-FFF2-40B4-BE49-F238E27FC236}">
                <a16:creationId xmlns:a16="http://schemas.microsoft.com/office/drawing/2014/main" id="{80DF78C1-168E-3DBB-649A-57124A064B56}"/>
              </a:ext>
            </a:extLst>
          </p:cNvPr>
          <p:cNvSpPr txBox="1">
            <a:spLocks noChangeArrowheads="1"/>
          </p:cNvSpPr>
          <p:nvPr/>
        </p:nvSpPr>
        <p:spPr bwMode="auto">
          <a:xfrm>
            <a:off x="478715" y="211483"/>
            <a:ext cx="11234569" cy="24887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9725">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1pPr>
            <a:lvl2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2pPr>
            <a:lvl3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3pPr>
            <a:lvl4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4pPr>
            <a:lvl5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800">
                <a:solidFill>
                  <a:srgbClr val="000000"/>
                </a:solidFill>
                <a:latin typeface="Times New Roman" panose="02020603050405020304" pitchFamily="18" charset="0"/>
                <a:cs typeface="Arial" panose="020B0604020202020204" pitchFamily="34" charset="0"/>
              </a:defRPr>
            </a:lvl9pPr>
          </a:lstStyle>
          <a:p>
            <a:pPr algn="ctr">
              <a:lnSpc>
                <a:spcPct val="200000"/>
              </a:lnSpc>
              <a:spcBef>
                <a:spcPts val="1000"/>
              </a:spcBef>
              <a:buClrTx/>
              <a:buFontTx/>
              <a:buNone/>
            </a:pPr>
            <a:r>
              <a:rPr lang="en-US" altLang="en-US" sz="4000" b="1" dirty="0">
                <a:solidFill>
                  <a:srgbClr val="0000FF"/>
                </a:solidFill>
              </a:rPr>
              <a:t>! </a:t>
            </a:r>
            <a:r>
              <a:rPr lang="en-US" altLang="en-US" sz="4000" b="1" dirty="0"/>
              <a:t/>
            </a:r>
            <a:r>
              <a:rPr lang="en-US" altLang="en-US" sz="4000" b="1" dirty="0">
                <a:solidFill>
                  <a:srgbClr val="FF0000"/>
                </a:solidFill>
              </a:rPr>
              <a:t>BEWARE</a:t>
            </a:r>
            <a:r>
              <a:rPr lang="en-US" altLang="en-US" sz="4000" b="1" dirty="0"/>
              <a:t/>
            </a:r>
            <a:r>
              <a:rPr lang="en-US" altLang="en-US" sz="4000" b="1" dirty="0">
                <a:solidFill>
                  <a:srgbClr val="0000FF"/>
                </a:solidFill>
              </a:rPr>
              <a:t>!</a:t>
            </a:r>
            <a:r>
              <a:rPr lang="en-US" altLang="en-US" sz="4000" b="1" dirty="0">
                <a:solidFill>
                  <a:srgbClr val="FF0000"/>
                </a:solidFill>
              </a:rPr>
              <a:t/>
            </a:r>
          </a:p>
          <a:p>
            <a:pPr algn="ctr">
              <a:lnSpc>
                <a:spcPct val="200000"/>
              </a:lnSpc>
              <a:spcBef>
                <a:spcPts val="1000"/>
              </a:spcBef>
              <a:buClrTx/>
              <a:buFontTx/>
              <a:buNone/>
            </a:pPr>
            <a:r>
              <a:rPr lang="en-US" altLang="en-US" sz="4000" b="1" dirty="0">
                <a:latin typeface="Lucida Sans" panose="020B0602030504020204" pitchFamily="34" charset="0"/>
              </a:rPr>
              <a:t>TAKE FIRE PREVENTION CARE</a:t>
            </a:r>
          </a:p>
        </p:txBody>
      </p:sp>
      <p:pic>
        <p:nvPicPr>
          <p:cNvPr id="13" name="Picture 12">
            <a:extLst>
              <a:ext uri="{FF2B5EF4-FFF2-40B4-BE49-F238E27FC236}">
                <a16:creationId xmlns:a16="http://schemas.microsoft.com/office/drawing/2014/main" id="{3309BB8C-EE0C-2EF4-F705-5D0556FD27D7}"/>
              </a:ext>
            </a:extLst>
          </p:cNvPr>
          <p:cNvPicPr>
            <a:picLocks noChangeAspect="1"/>
          </p:cNvPicPr>
          <p:nvPr/>
        </p:nvPicPr>
        <p:blipFill>
          <a:blip r:embed="rId3"/>
          <a:stretch>
            <a:fillRect/>
          </a:stretch>
        </p:blipFill>
        <p:spPr>
          <a:xfrm>
            <a:off x="4990289" y="2936536"/>
            <a:ext cx="2211421" cy="2145853"/>
          </a:xfrm>
          <a:prstGeom prst="rect">
            <a:avLst/>
          </a:prstGeom>
        </p:spPr>
      </p:pic>
    </p:spTree>
    <p:extLst>
      <p:ext uri="{BB962C8B-B14F-4D97-AF65-F5344CB8AC3E}">
        <p14:creationId xmlns:p14="http://schemas.microsoft.com/office/powerpoint/2010/main" val="1860766539"/>
      </p:ext>
    </p:extLst>
  </p:cSld>
  <p:clrMapOvr>
    <a:masterClrMapping/>
  </p:clrMapOvr>
  <p:transition>
    <p:wedg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A Quote</a:t>
            </a:r>
          </a:p>
        </p:txBody>
      </p:sp>
      <p:sp>
        <p:nvSpPr>
          <p:cNvPr id="3" name="Content Placeholder 2"/>
          <p:cNvSpPr>
            <a:spLocks noGrp="1"/>
          </p:cNvSpPr>
          <p:nvPr>
            <p:ph idx="1"/>
          </p:nvPr>
        </p:nvSpPr>
        <p:spPr>
          <a:xfrm>
            <a:off x="609600" y="1892829"/>
            <a:ext cx="10972800" cy="4114463"/>
          </a:xfrm>
        </p:spPr>
        <p:txBody>
          <a:bodyPr/>
          <a:lstStyle/>
          <a:p>
            <a:pPr marL="0" indent="0" algn="ctr">
              <a:buNone/>
            </a:pPr>
            <a:r>
              <a:rPr lang="en-US" sz="4400" b="1" dirty="0">
                <a:latin typeface="Calibri" panose="020F0502020204030204" pitchFamily="34" charset="0"/>
              </a:rPr>
              <a:t>“Train people well enough so they can leave. Treat them well enough so they </a:t>
            </a:r>
            <a:br>
              <a:rPr lang="en-US" sz="4400" b="1" dirty="0">
                <a:latin typeface="Calibri" panose="020F0502020204030204" pitchFamily="34" charset="0"/>
              </a:rPr>
            </a:br>
            <a:r>
              <a:rPr lang="en-US" sz="4400" b="1" dirty="0">
                <a:latin typeface="Calibri" panose="020F0502020204030204" pitchFamily="34" charset="0"/>
              </a:rPr>
              <a:t>don’t have to.” </a:t>
            </a:r>
          </a:p>
          <a:p>
            <a:pPr marL="146300" indent="0" algn="r">
              <a:buNone/>
            </a:pPr>
            <a:endParaRPr lang="en-US" sz="4400" b="1" dirty="0">
              <a:latin typeface="Calibri" panose="020F0502020204030204" pitchFamily="34" charset="0"/>
            </a:endParaRPr>
          </a:p>
          <a:p>
            <a:pPr marL="146300" indent="0" algn="r">
              <a:buNone/>
            </a:pPr>
            <a:r>
              <a:rPr lang="en-US" sz="4400" b="1" dirty="0">
                <a:latin typeface="Calibri" panose="020F0502020204030204" pitchFamily="34" charset="0"/>
              </a:rPr>
              <a:t>– Sir Richard Branson</a:t>
            </a:r>
          </a:p>
        </p:txBody>
      </p:sp>
    </p:spTree>
    <p:extLst>
      <p:ext uri="{BB962C8B-B14F-4D97-AF65-F5344CB8AC3E}">
        <p14:creationId xmlns:p14="http://schemas.microsoft.com/office/powerpoint/2010/main" val="1465796046"/>
      </p:ext>
    </p:extLst>
  </p:cSld>
  <p:clrMapOvr>
    <a:masterClrMapping/>
  </p:clrMapOvr>
  <p:transition>
    <p:wedg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D599535-C841-457B-BE92-EECA801ED768}"/>
              </a:ext>
            </a:extLst>
          </p:cNvPr>
          <p:cNvPicPr>
            <a:picLocks noGrp="1" noChangeAspect="1"/>
          </p:cNvPicPr>
          <p:nvPr>
            <p:ph type="pic" sz="quarter" idx="13"/>
          </p:nvPr>
        </p:nvPicPr>
        <p:blipFill>
          <a:blip r:embed="rId2">
            <a:extLst>
              <a:ext uri="{BEBA8EAE-BF5A-486C-A8C5-ECC9F3942E4B}">
                <a14:imgProps xmlns:a14="http://schemas.microsoft.com/office/drawing/2010/main">
                  <a14:imgLayer r:embed="rId3">
                    <a14:imgEffect>
                      <a14:saturation sat="0"/>
                    </a14:imgEffect>
                  </a14:imgLayer>
                </a14:imgProps>
              </a:ext>
            </a:extLst>
          </a:blip>
          <a:srcRect l="20810" r="20810"/>
          <a:stretch>
            <a:fillRect/>
          </a:stretch>
        </p:blipFill>
        <p:spPr/>
      </p:pic>
      <p:sp>
        <p:nvSpPr>
          <p:cNvPr id="4" name="Title 3">
            <a:extLst>
              <a:ext uri="{FF2B5EF4-FFF2-40B4-BE49-F238E27FC236}">
                <a16:creationId xmlns:a16="http://schemas.microsoft.com/office/drawing/2014/main" id="{291CA16A-993E-43BA-BDDC-9E427CF951B2}"/>
              </a:ext>
            </a:extLst>
          </p:cNvPr>
          <p:cNvSpPr>
            <a:spLocks noGrp="1"/>
          </p:cNvSpPr>
          <p:nvPr>
            <p:ph type="title"/>
          </p:nvPr>
        </p:nvSpPr>
        <p:spPr>
          <a:xfrm>
            <a:off x="6644452" y="3206840"/>
            <a:ext cx="4032134" cy="712103"/>
          </a:xfrm>
        </p:spPr>
        <p:txBody>
          <a:bodyPr>
            <a:noAutofit/>
          </a:bodyPr>
          <a:lstStyle/>
          <a:p>
            <a:r>
              <a:rPr lang="en-IN" sz="5000" dirty="0">
                <a:solidFill>
                  <a:srgbClr val="EE1F24"/>
                </a:solidFill>
              </a:rPr>
              <a:t>Thank you…</a:t>
            </a:r>
            <a:endParaRPr lang="en-IN" sz="5000" b="0" dirty="0">
              <a:solidFill>
                <a:srgbClr val="EE1F24"/>
              </a:solidFill>
            </a:endParaRPr>
          </a:p>
        </p:txBody>
      </p:sp>
    </p:spTree>
    <p:extLst>
      <p:ext uri="{BB962C8B-B14F-4D97-AF65-F5344CB8AC3E}">
        <p14:creationId xmlns:p14="http://schemas.microsoft.com/office/powerpoint/2010/main" val="627977032"/>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8135376" y="1431047"/>
            <a:ext cx="3671004" cy="712103"/>
          </a:xfrm>
        </p:spPr>
        <p:txBody>
          <a:bodyPr>
            <a:noAutofit/>
          </a:bodyPr>
          <a:lstStyle/>
          <a:p>
            <a:r>
              <a:rPr lang="en-IN" sz="5000" dirty="0">
                <a:solidFill>
                  <a:srgbClr val="EE1F24"/>
                </a:solidFill>
              </a:rPr>
              <a:t>What is Fire?</a:t>
            </a:r>
            <a:endParaRPr lang="en-IN" sz="5000" b="0" dirty="0">
              <a:solidFill>
                <a:srgbClr val="EE1F24"/>
              </a:solidFill>
            </a:endParaRPr>
          </a:p>
        </p:txBody>
      </p:sp>
      <p:sp>
        <p:nvSpPr>
          <p:cNvPr id="10" name="Title 3">
            <a:extLst>
              <a:ext uri="{FF2B5EF4-FFF2-40B4-BE49-F238E27FC236}">
                <a16:creationId xmlns:a16="http://schemas.microsoft.com/office/drawing/2014/main" id="{291CA16A-993E-43BA-BDDC-9E427CF951B2}"/>
              </a:ext>
            </a:extLst>
          </p:cNvPr>
          <p:cNvSpPr txBox="1">
            <a:spLocks/>
          </p:cNvSpPr>
          <p:nvPr/>
        </p:nvSpPr>
        <p:spPr>
          <a:xfrm>
            <a:off x="3500253" y="2995127"/>
            <a:ext cx="8131911" cy="3452326"/>
          </a:xfrm>
          <a:prstGeom prst="rect">
            <a:avLst/>
          </a:prstGeom>
        </p:spPr>
        <p:txBody>
          <a:bodyPr vert="horz" lIns="91440" tIns="45720" rIns="91440" bIns="0" rtlCol="0" anchor="b">
            <a:noAutofit/>
          </a:bodyPr>
          <a:lstStyle>
            <a:lvl1pPr algn="l" defTabSz="914400" rtl="0" eaLnBrk="1" latinLnBrk="0" hangingPunct="1">
              <a:lnSpc>
                <a:spcPct val="90000"/>
              </a:lnSpc>
              <a:spcBef>
                <a:spcPct val="0"/>
              </a:spcBef>
              <a:buNone/>
              <a:defRPr lang="en-IN" sz="4000" b="1" kern="1200">
                <a:solidFill>
                  <a:schemeClr val="accent1"/>
                </a:solidFill>
                <a:latin typeface="+mj-lt"/>
                <a:ea typeface="+mj-ea"/>
                <a:cs typeface="Calibri Light" panose="020F0302020204030204" pitchFamily="34" charset="0"/>
              </a:defRPr>
            </a:lvl1pPr>
          </a:lstStyle>
          <a:p>
            <a:r>
              <a:rPr lang="en-US" sz="2800" dirty="0">
                <a:latin typeface="Candara" panose="020E0502030303020204" pitchFamily="34" charset="0"/>
              </a:rPr>
              <a:t>Fire is a </a:t>
            </a:r>
            <a:r>
              <a:rPr lang="en-US" sz="2800" dirty="0"/>
              <a:t>chemical reaction among heat, oxygen in the atmosphere and some sort of fuel</a:t>
            </a:r>
            <a:r>
              <a:rPr lang="en-US" sz="2800" b="0" dirty="0"/>
              <a:t> (for example: wood or gasoline). </a:t>
            </a:r>
            <a:r>
              <a:rPr lang="en-US" sz="2800" dirty="0">
                <a:latin typeface="Candara" panose="020E0502030303020204" pitchFamily="34" charset="0"/>
              </a:rPr>
              <a:t/>
            </a:r>
          </a:p>
          <a:p>
            <a:endParaRPr lang="en-US" sz="2800" dirty="0">
              <a:latin typeface="Candara" panose="020E0502030303020204" pitchFamily="34" charset="0"/>
            </a:endParaRPr>
          </a:p>
          <a:p>
            <a:r>
              <a:rPr lang="en-US" sz="2000" dirty="0">
                <a:latin typeface="Candara" panose="020E0502030303020204" pitchFamily="34" charset="0"/>
              </a:rPr>
              <a:t>So, fire needs three elements to occur. </a:t>
            </a:r>
          </a:p>
          <a:p>
            <a:pPr marL="971550" lvl="1" indent="-514350">
              <a:buAutoNum type="arabicPeriod"/>
            </a:pPr>
            <a:r>
              <a:rPr lang="en-US" sz="2400" dirty="0">
                <a:latin typeface="Candara" panose="020E0502030303020204" pitchFamily="34" charset="0"/>
              </a:rPr>
              <a:t>Heat</a:t>
            </a:r>
          </a:p>
          <a:p>
            <a:pPr marL="971550" lvl="1" indent="-514350">
              <a:buAutoNum type="arabicPeriod"/>
            </a:pPr>
            <a:r>
              <a:rPr lang="en-US" sz="2400" dirty="0">
                <a:latin typeface="Candara" panose="020E0502030303020204" pitchFamily="34" charset="0"/>
              </a:rPr>
              <a:t>Oxygen</a:t>
            </a:r>
          </a:p>
          <a:p>
            <a:pPr marL="971550" lvl="1" indent="-514350">
              <a:buAutoNum type="arabicPeriod"/>
            </a:pPr>
            <a:r>
              <a:rPr lang="en-US" sz="2400" dirty="0">
                <a:latin typeface="Candara" panose="020E0502030303020204" pitchFamily="34" charset="0"/>
              </a:rPr>
              <a:t>Fuel</a:t>
            </a:r>
          </a:p>
        </p:txBody>
      </p:sp>
      <p:pic>
        <p:nvPicPr>
          <p:cNvPr id="3" name="Picture 2">
            <a:extLst>
              <a:ext uri="{FF2B5EF4-FFF2-40B4-BE49-F238E27FC236}">
                <a16:creationId xmlns:a16="http://schemas.microsoft.com/office/drawing/2014/main" id="{CC494A55-5B34-9FAA-A31D-C0E62CEF99AC}"/>
              </a:ext>
            </a:extLst>
          </p:cNvPr>
          <p:cNvPicPr>
            <a:picLocks noChangeAspect="1"/>
          </p:cNvPicPr>
          <p:nvPr/>
        </p:nvPicPr>
        <p:blipFill>
          <a:blip r:embed="rId2"/>
          <a:stretch>
            <a:fillRect/>
          </a:stretch>
        </p:blipFill>
        <p:spPr>
          <a:xfrm>
            <a:off x="6045074" y="195942"/>
            <a:ext cx="1788621" cy="3256383"/>
          </a:xfrm>
          <a:prstGeom prst="rect">
            <a:avLst/>
          </a:prstGeom>
        </p:spPr>
      </p:pic>
    </p:spTree>
    <p:extLst>
      <p:ext uri="{BB962C8B-B14F-4D97-AF65-F5344CB8AC3E}">
        <p14:creationId xmlns:p14="http://schemas.microsoft.com/office/powerpoint/2010/main" val="149773619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7652153" y="1326524"/>
            <a:ext cx="4235047" cy="759852"/>
          </a:xfrm>
        </p:spPr>
        <p:txBody>
          <a:bodyPr>
            <a:noAutofit/>
          </a:bodyPr>
          <a:lstStyle/>
          <a:p>
            <a:pPr algn="ctr"/>
            <a:r>
              <a:rPr lang="en-US" u="sng" dirty="0">
                <a:solidFill>
                  <a:srgbClr val="FF0000"/>
                </a:solidFill>
                <a:latin typeface="Kabel" pitchFamily="34" charset="0"/>
              </a:rPr>
              <a:t>FIRE Triangle</a:t>
            </a:r>
            <a:endParaRPr lang="en-IN" b="0" u="sng" dirty="0">
              <a:solidFill>
                <a:srgbClr val="FF0000"/>
              </a:solidFill>
            </a:endParaRPr>
          </a:p>
        </p:txBody>
      </p:sp>
      <p:sp>
        <p:nvSpPr>
          <p:cNvPr id="3" name="Rectangle 2"/>
          <p:cNvSpPr/>
          <p:nvPr/>
        </p:nvSpPr>
        <p:spPr>
          <a:xfrm>
            <a:off x="7448551" y="2493699"/>
            <a:ext cx="4438649" cy="4247317"/>
          </a:xfrm>
          <a:prstGeom prst="rect">
            <a:avLst/>
          </a:prstGeom>
        </p:spPr>
        <p:txBody>
          <a:bodyPr wrap="square">
            <a:spAutoFit/>
          </a:bodyPr>
          <a:lstStyle/>
          <a:p>
            <a:pPr algn="ctr">
              <a:lnSpc>
                <a:spcPct val="90000"/>
              </a:lnSpc>
            </a:pPr>
            <a:r>
              <a:rPr lang="en-US" sz="5000" b="1" dirty="0">
                <a:solidFill>
                  <a:srgbClr val="0070C0"/>
                </a:solidFill>
                <a:latin typeface="Cooper Black" panose="0208090404030B020404" pitchFamily="18" charset="0"/>
              </a:rPr>
              <a:t>OXYGEN</a:t>
            </a:r>
            <a:r>
              <a:rPr lang="en-US" sz="5000" b="1" dirty="0">
                <a:latin typeface="Cooper Black" panose="0208090404030B020404" pitchFamily="18" charset="0"/>
              </a:rPr>
              <a:t/>
            </a:r>
          </a:p>
          <a:p>
            <a:pPr algn="ctr">
              <a:lnSpc>
                <a:spcPct val="90000"/>
              </a:lnSpc>
            </a:pPr>
            <a:r>
              <a:rPr lang="en-US" sz="5000" b="1" dirty="0">
                <a:latin typeface="Cooper Black" panose="0208090404030B020404" pitchFamily="18" charset="0"/>
              </a:rPr>
              <a:t>+</a:t>
            </a:r>
            <a:endParaRPr lang="en-US" sz="5000" dirty="0">
              <a:latin typeface="Cooper Black" panose="0208090404030B020404" pitchFamily="18" charset="0"/>
            </a:endParaRPr>
          </a:p>
          <a:p>
            <a:pPr algn="ctr">
              <a:lnSpc>
                <a:spcPct val="90000"/>
              </a:lnSpc>
            </a:pPr>
            <a:r>
              <a:rPr lang="en-US" sz="5000" b="1" dirty="0">
                <a:solidFill>
                  <a:srgbClr val="A06C20"/>
                </a:solidFill>
                <a:latin typeface="Cooper Black" panose="0208090404030B020404" pitchFamily="18" charset="0"/>
              </a:rPr>
              <a:t>Combustible (FUEL)</a:t>
            </a:r>
          </a:p>
          <a:p>
            <a:pPr algn="ctr">
              <a:lnSpc>
                <a:spcPct val="90000"/>
              </a:lnSpc>
            </a:pPr>
            <a:r>
              <a:rPr lang="en-US" sz="5000" b="1" dirty="0">
                <a:latin typeface="Cooper Black" panose="0208090404030B020404" pitchFamily="18" charset="0"/>
              </a:rPr>
              <a:t>+ </a:t>
            </a:r>
            <a:endParaRPr lang="en-US" sz="5000" dirty="0">
              <a:latin typeface="Cooper Black" panose="0208090404030B020404" pitchFamily="18" charset="0"/>
            </a:endParaRPr>
          </a:p>
          <a:p>
            <a:pPr algn="ctr">
              <a:lnSpc>
                <a:spcPct val="90000"/>
              </a:lnSpc>
            </a:pPr>
            <a:r>
              <a:rPr lang="en-US" sz="5000" b="1" dirty="0">
                <a:solidFill>
                  <a:srgbClr val="C00000"/>
                </a:solidFill>
                <a:latin typeface="Cooper Black" panose="0208090404030B020404" pitchFamily="18" charset="0"/>
              </a:rPr>
              <a:t>HEAT</a:t>
            </a:r>
            <a:r>
              <a:rPr lang="en-US" sz="5000" b="1" dirty="0">
                <a:latin typeface="Cooper Black" panose="0208090404030B020404" pitchFamily="18" charset="0"/>
              </a:rPr>
              <a:t/>
            </a:r>
            <a:endParaRPr lang="en-IN" sz="5000" dirty="0">
              <a:latin typeface="Cooper Black" panose="0208090404030B020404" pitchFamily="18" charset="0"/>
            </a:endParaRPr>
          </a:p>
        </p:txBody>
      </p:sp>
      <p:grpSp>
        <p:nvGrpSpPr>
          <p:cNvPr id="4" name="Group 4">
            <a:extLst>
              <a:ext uri="{FF2B5EF4-FFF2-40B4-BE49-F238E27FC236}">
                <a16:creationId xmlns:a16="http://schemas.microsoft.com/office/drawing/2014/main" id="{9E0C6F52-0952-E663-B6A9-C98B7D0F8EDF}"/>
              </a:ext>
            </a:extLst>
          </p:cNvPr>
          <p:cNvGrpSpPr>
            <a:grpSpLocks/>
          </p:cNvGrpSpPr>
          <p:nvPr/>
        </p:nvGrpSpPr>
        <p:grpSpPr bwMode="auto">
          <a:xfrm>
            <a:off x="304800" y="1404257"/>
            <a:ext cx="8497888" cy="4314825"/>
            <a:chOff x="270" y="720"/>
            <a:chExt cx="5353" cy="2718"/>
          </a:xfrm>
        </p:grpSpPr>
        <p:grpSp>
          <p:nvGrpSpPr>
            <p:cNvPr id="5" name="Group 5">
              <a:extLst>
                <a:ext uri="{FF2B5EF4-FFF2-40B4-BE49-F238E27FC236}">
                  <a16:creationId xmlns:a16="http://schemas.microsoft.com/office/drawing/2014/main" id="{16588001-04CB-33C3-331C-880BC56A0611}"/>
                </a:ext>
              </a:extLst>
            </p:cNvPr>
            <p:cNvGrpSpPr>
              <a:grpSpLocks/>
            </p:cNvGrpSpPr>
            <p:nvPr/>
          </p:nvGrpSpPr>
          <p:grpSpPr bwMode="auto">
            <a:xfrm>
              <a:off x="1138" y="720"/>
              <a:ext cx="3514" cy="2310"/>
              <a:chOff x="1138" y="720"/>
              <a:chExt cx="3514" cy="2310"/>
            </a:xfrm>
          </p:grpSpPr>
          <p:sp>
            <p:nvSpPr>
              <p:cNvPr id="7" name="AutoShape 6">
                <a:extLst>
                  <a:ext uri="{FF2B5EF4-FFF2-40B4-BE49-F238E27FC236}">
                    <a16:creationId xmlns:a16="http://schemas.microsoft.com/office/drawing/2014/main" id="{47ADECC6-86C4-0E88-C9D3-843C2E402118}"/>
                  </a:ext>
                </a:extLst>
              </p:cNvPr>
              <p:cNvSpPr>
                <a:spLocks noChangeArrowheads="1"/>
              </p:cNvSpPr>
              <p:nvPr/>
            </p:nvSpPr>
            <p:spPr bwMode="auto">
              <a:xfrm>
                <a:off x="2890" y="720"/>
                <a:ext cx="1754" cy="2305"/>
              </a:xfrm>
              <a:custGeom>
                <a:avLst/>
                <a:gdLst>
                  <a:gd name="G0" fmla="+- 1 0 0"/>
                  <a:gd name="G1" fmla="+- 64777 0 0"/>
                  <a:gd name="G2" fmla="+- 1 0 0"/>
                  <a:gd name="G3" fmla="*/ 1 16385 2"/>
                  <a:gd name="G4" fmla="*/ 1 51565 51712"/>
                  <a:gd name="T0" fmla="*/ 9866333 w 1094"/>
                  <a:gd name="T1" fmla="*/ 248628 h 1853"/>
                  <a:gd name="T2" fmla="*/ 0 w 1094"/>
                  <a:gd name="T3" fmla="*/ 83587 h 1853"/>
                  <a:gd name="T4" fmla="*/ 0 w 1094"/>
                  <a:gd name="T5" fmla="*/ 0 h 1853"/>
                  <a:gd name="T6" fmla="*/ 17321799 w 1094"/>
                  <a:gd name="T7" fmla="*/ 290117 h 1853"/>
                  <a:gd name="T8" fmla="*/ 9866333 w 1094"/>
                  <a:gd name="T9" fmla="*/ 248628 h 1853"/>
                  <a:gd name="T10" fmla="*/ 0 w 1094"/>
                  <a:gd name="T11" fmla="*/ 0 h 1853"/>
                  <a:gd name="T12" fmla="*/ 1094 w 1094"/>
                  <a:gd name="T13" fmla="*/ 1853 h 1853"/>
                </a:gdLst>
                <a:ahLst/>
                <a:cxnLst>
                  <a:cxn ang="0">
                    <a:pos x="T0" y="T1"/>
                  </a:cxn>
                  <a:cxn ang="0">
                    <a:pos x="T2" y="T3"/>
                  </a:cxn>
                  <a:cxn ang="0">
                    <a:pos x="T4" y="T5"/>
                  </a:cxn>
                  <a:cxn ang="0">
                    <a:pos x="T6" y="T7"/>
                  </a:cxn>
                  <a:cxn ang="0">
                    <a:pos x="T8" y="T9"/>
                  </a:cxn>
                </a:cxnLst>
                <a:rect l="T10" t="T11" r="T12" b="T13"/>
                <a:pathLst>
                  <a:path w="1094" h="1853">
                    <a:moveTo>
                      <a:pt x="623" y="1588"/>
                    </a:moveTo>
                    <a:lnTo>
                      <a:pt x="0" y="534"/>
                    </a:lnTo>
                    <a:lnTo>
                      <a:pt x="0" y="0"/>
                    </a:lnTo>
                    <a:lnTo>
                      <a:pt x="1094" y="1853"/>
                    </a:lnTo>
                    <a:lnTo>
                      <a:pt x="623" y="1588"/>
                    </a:lnTo>
                    <a:close/>
                  </a:path>
                </a:pathLst>
              </a:custGeom>
              <a:solidFill>
                <a:srgbClr val="C00000"/>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nvGrpSpPr>
              <p:cNvPr id="8" name="Group 7">
                <a:extLst>
                  <a:ext uri="{FF2B5EF4-FFF2-40B4-BE49-F238E27FC236}">
                    <a16:creationId xmlns:a16="http://schemas.microsoft.com/office/drawing/2014/main" id="{39C3B428-B11B-5780-5D81-959E6D8F6ECE}"/>
                  </a:ext>
                </a:extLst>
              </p:cNvPr>
              <p:cNvGrpSpPr>
                <a:grpSpLocks/>
              </p:cNvGrpSpPr>
              <p:nvPr/>
            </p:nvGrpSpPr>
            <p:grpSpPr bwMode="auto">
              <a:xfrm>
                <a:off x="1138" y="2703"/>
                <a:ext cx="3514" cy="327"/>
                <a:chOff x="1138" y="2703"/>
                <a:chExt cx="3514" cy="327"/>
              </a:xfrm>
            </p:grpSpPr>
            <p:sp>
              <p:nvSpPr>
                <p:cNvPr id="13" name="AutoShape 8">
                  <a:extLst>
                    <a:ext uri="{FF2B5EF4-FFF2-40B4-BE49-F238E27FC236}">
                      <a16:creationId xmlns:a16="http://schemas.microsoft.com/office/drawing/2014/main" id="{B1C3F1FB-F7F2-0568-F397-6DFF64D9C5C5}"/>
                    </a:ext>
                  </a:extLst>
                </p:cNvPr>
                <p:cNvSpPr>
                  <a:spLocks noChangeArrowheads="1"/>
                </p:cNvSpPr>
                <p:nvPr/>
              </p:nvSpPr>
              <p:spPr bwMode="auto">
                <a:xfrm>
                  <a:off x="1138" y="2703"/>
                  <a:ext cx="3514" cy="327"/>
                </a:xfrm>
                <a:custGeom>
                  <a:avLst/>
                  <a:gdLst>
                    <a:gd name="G0" fmla="+- 1 0 0"/>
                    <a:gd name="G1" fmla="+- 1 0 0"/>
                    <a:gd name="G2" fmla="+- 1 0 0"/>
                    <a:gd name="G3" fmla="*/ 1 16385 2"/>
                    <a:gd name="G4" fmla="*/ 1 51565 51712"/>
                    <a:gd name="T0" fmla="*/ 7422203 w 2190"/>
                    <a:gd name="T1" fmla="*/ 0 h 265"/>
                    <a:gd name="T2" fmla="*/ 27253191 w 2190"/>
                    <a:gd name="T3" fmla="*/ 0 h 265"/>
                    <a:gd name="T4" fmla="*/ 34801321 w 2190"/>
                    <a:gd name="T5" fmla="*/ 40130 h 265"/>
                    <a:gd name="T6" fmla="*/ 0 w 2190"/>
                    <a:gd name="T7" fmla="*/ 40130 h 265"/>
                    <a:gd name="T8" fmla="*/ 7422203 w 2190"/>
                    <a:gd name="T9" fmla="*/ 0 h 265"/>
                    <a:gd name="T10" fmla="*/ 0 w 2190"/>
                    <a:gd name="T11" fmla="*/ 0 h 265"/>
                    <a:gd name="T12" fmla="*/ 2190 w 2190"/>
                    <a:gd name="T13" fmla="*/ 265 h 265"/>
                  </a:gdLst>
                  <a:ahLst/>
                  <a:cxnLst>
                    <a:cxn ang="0">
                      <a:pos x="T0" y="T1"/>
                    </a:cxn>
                    <a:cxn ang="0">
                      <a:pos x="T2" y="T3"/>
                    </a:cxn>
                    <a:cxn ang="0">
                      <a:pos x="T4" y="T5"/>
                    </a:cxn>
                    <a:cxn ang="0">
                      <a:pos x="T6" y="T7"/>
                    </a:cxn>
                    <a:cxn ang="0">
                      <a:pos x="T8" y="T9"/>
                    </a:cxn>
                  </a:cxnLst>
                  <a:rect l="T10" t="T11" r="T12" b="T13"/>
                  <a:pathLst>
                    <a:path w="2190" h="265">
                      <a:moveTo>
                        <a:pt x="467" y="0"/>
                      </a:moveTo>
                      <a:lnTo>
                        <a:pt x="1715" y="0"/>
                      </a:lnTo>
                      <a:lnTo>
                        <a:pt x="2190" y="265"/>
                      </a:lnTo>
                      <a:lnTo>
                        <a:pt x="0" y="265"/>
                      </a:lnTo>
                      <a:lnTo>
                        <a:pt x="467" y="0"/>
                      </a:lnTo>
                      <a:close/>
                    </a:path>
                  </a:pathLst>
                </a:custGeom>
                <a:solidFill>
                  <a:srgbClr val="A06C20"/>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4" name="Rectangle 9">
                  <a:extLst>
                    <a:ext uri="{FF2B5EF4-FFF2-40B4-BE49-F238E27FC236}">
                      <a16:creationId xmlns:a16="http://schemas.microsoft.com/office/drawing/2014/main" id="{709F4A69-3ECB-524A-C969-DD78609A06B6}"/>
                    </a:ext>
                  </a:extLst>
                </p:cNvPr>
                <p:cNvSpPr>
                  <a:spLocks noChangeArrowheads="1"/>
                </p:cNvSpPr>
                <p:nvPr/>
              </p:nvSpPr>
              <p:spPr bwMode="auto">
                <a:xfrm>
                  <a:off x="2345" y="2744"/>
                  <a:ext cx="1220"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9pPr>
                </a:lstStyle>
                <a:p>
                  <a:pPr>
                    <a:buClrTx/>
                    <a:buFontTx/>
                    <a:buNone/>
                  </a:pPr>
                  <a:r>
                    <a:rPr lang="de-AT" altLang="en-US" b="1">
                      <a:solidFill>
                        <a:srgbClr val="FFFFFF"/>
                      </a:solidFill>
                    </a:rPr>
                    <a:t>Combustible</a:t>
                  </a:r>
                </a:p>
              </p:txBody>
            </p:sp>
          </p:grpSp>
          <p:sp>
            <p:nvSpPr>
              <p:cNvPr id="10" name="AutoShape 10">
                <a:extLst>
                  <a:ext uri="{FF2B5EF4-FFF2-40B4-BE49-F238E27FC236}">
                    <a16:creationId xmlns:a16="http://schemas.microsoft.com/office/drawing/2014/main" id="{0CE7247E-E61E-347D-1319-E40FABF8A67B}"/>
                  </a:ext>
                </a:extLst>
              </p:cNvPr>
              <p:cNvSpPr>
                <a:spLocks noChangeArrowheads="1"/>
              </p:cNvSpPr>
              <p:nvPr/>
            </p:nvSpPr>
            <p:spPr bwMode="auto">
              <a:xfrm>
                <a:off x="1140" y="720"/>
                <a:ext cx="1759" cy="2305"/>
              </a:xfrm>
              <a:custGeom>
                <a:avLst/>
                <a:gdLst>
                  <a:gd name="G0" fmla="+- 1 0 0"/>
                  <a:gd name="G1" fmla="+- 2950 0 0"/>
                  <a:gd name="G2" fmla="+- 1 0 0"/>
                  <a:gd name="G3" fmla="*/ 1 16385 2"/>
                  <a:gd name="G4" fmla="*/ 1 51565 51712"/>
                  <a:gd name="T0" fmla="*/ 17358572 w 1097"/>
                  <a:gd name="T1" fmla="*/ 83027 h 1853"/>
                  <a:gd name="T2" fmla="*/ 7523184 w 1097"/>
                  <a:gd name="T3" fmla="*/ 247572 h 1853"/>
                  <a:gd name="T4" fmla="*/ 0 w 1097"/>
                  <a:gd name="T5" fmla="*/ 290117 h 1853"/>
                  <a:gd name="T6" fmla="*/ 17358572 w 1097"/>
                  <a:gd name="T7" fmla="*/ 0 h 1853"/>
                  <a:gd name="T8" fmla="*/ 17358572 w 1097"/>
                  <a:gd name="T9" fmla="*/ 83027 h 1853"/>
                  <a:gd name="T10" fmla="*/ 0 w 1097"/>
                  <a:gd name="T11" fmla="*/ 0 h 1853"/>
                  <a:gd name="T12" fmla="*/ 1097 w 1097"/>
                  <a:gd name="T13" fmla="*/ 1853 h 1853"/>
                </a:gdLst>
                <a:ahLst/>
                <a:cxnLst>
                  <a:cxn ang="0">
                    <a:pos x="T0" y="T1"/>
                  </a:cxn>
                  <a:cxn ang="0">
                    <a:pos x="T2" y="T3"/>
                  </a:cxn>
                  <a:cxn ang="0">
                    <a:pos x="T4" y="T5"/>
                  </a:cxn>
                  <a:cxn ang="0">
                    <a:pos x="T6" y="T7"/>
                  </a:cxn>
                  <a:cxn ang="0">
                    <a:pos x="T8" y="T9"/>
                  </a:cxn>
                </a:cxnLst>
                <a:rect l="T10" t="T11" r="T12" b="T13"/>
                <a:pathLst>
                  <a:path w="1097" h="1853">
                    <a:moveTo>
                      <a:pt x="1097" y="530"/>
                    </a:moveTo>
                    <a:lnTo>
                      <a:pt x="475" y="1581"/>
                    </a:lnTo>
                    <a:lnTo>
                      <a:pt x="0" y="1853"/>
                    </a:lnTo>
                    <a:lnTo>
                      <a:pt x="1097" y="0"/>
                    </a:lnTo>
                    <a:lnTo>
                      <a:pt x="1097" y="530"/>
                    </a:lnTo>
                    <a:close/>
                  </a:path>
                </a:pathLst>
              </a:custGeom>
              <a:solidFill>
                <a:srgbClr val="007FDE"/>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a:extLst>
                  <a:ext uri="{FF2B5EF4-FFF2-40B4-BE49-F238E27FC236}">
                    <a16:creationId xmlns:a16="http://schemas.microsoft.com/office/drawing/2014/main" id="{AFACDB32-77A6-68F0-44D7-ABBD8167FD66}"/>
                  </a:ext>
                </a:extLst>
              </p:cNvPr>
              <p:cNvSpPr txBox="1">
                <a:spLocks noChangeArrowheads="1"/>
              </p:cNvSpPr>
              <p:nvPr/>
            </p:nvSpPr>
            <p:spPr bwMode="auto">
              <a:xfrm rot="18420000">
                <a:off x="1711" y="1776"/>
                <a:ext cx="997"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9pPr>
              </a:lstStyle>
              <a:p>
                <a:pPr>
                  <a:spcBef>
                    <a:spcPts val="1750"/>
                  </a:spcBef>
                  <a:buClrTx/>
                  <a:buFontTx/>
                  <a:buNone/>
                </a:pPr>
                <a:r>
                  <a:rPr lang="en-US" altLang="en-US" b="1">
                    <a:solidFill>
                      <a:srgbClr val="FFFFFF"/>
                    </a:solidFill>
                    <a:latin typeface="Arial" panose="020B0604020202020204" pitchFamily="34" charset="0"/>
                  </a:rPr>
                  <a:t>Oxygen</a:t>
                </a:r>
              </a:p>
            </p:txBody>
          </p:sp>
          <p:sp>
            <p:nvSpPr>
              <p:cNvPr id="12" name="Text Box 12">
                <a:extLst>
                  <a:ext uri="{FF2B5EF4-FFF2-40B4-BE49-F238E27FC236}">
                    <a16:creationId xmlns:a16="http://schemas.microsoft.com/office/drawing/2014/main" id="{2EBE2969-E7E7-4A66-35C7-9BCC7B144DBD}"/>
                  </a:ext>
                </a:extLst>
              </p:cNvPr>
              <p:cNvSpPr txBox="1">
                <a:spLocks noChangeArrowheads="1"/>
              </p:cNvSpPr>
              <p:nvPr/>
            </p:nvSpPr>
            <p:spPr bwMode="auto">
              <a:xfrm rot="3120000">
                <a:off x="3136" y="1733"/>
                <a:ext cx="796"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Times New Roman" panose="02020603050405020304" pitchFamily="18" charset="0"/>
                    <a:cs typeface="Arial" panose="020B0604020202020204" pitchFamily="34" charset="0"/>
                  </a:defRPr>
                </a:lvl9pPr>
              </a:lstStyle>
              <a:p>
                <a:pPr>
                  <a:spcBef>
                    <a:spcPts val="1750"/>
                  </a:spcBef>
                  <a:buClrTx/>
                  <a:buFontTx/>
                  <a:buNone/>
                </a:pPr>
                <a:r>
                  <a:rPr lang="en-US" altLang="en-US">
                    <a:latin typeface="Arial" panose="020B0604020202020204" pitchFamily="34" charset="0"/>
                  </a:rPr>
                  <a:t/>
                </a:r>
                <a:r>
                  <a:rPr lang="en-US" altLang="en-US" b="1">
                    <a:solidFill>
                      <a:srgbClr val="FFFFFF"/>
                    </a:solidFill>
                    <a:latin typeface="Arial" panose="020B0604020202020204" pitchFamily="34" charset="0"/>
                  </a:rPr>
                  <a:t>Heat</a:t>
                </a:r>
              </a:p>
            </p:txBody>
          </p:sp>
        </p:grpSp>
        <p:sp>
          <p:nvSpPr>
            <p:cNvPr id="6" name="Text Box 13">
              <a:extLst>
                <a:ext uri="{FF2B5EF4-FFF2-40B4-BE49-F238E27FC236}">
                  <a16:creationId xmlns:a16="http://schemas.microsoft.com/office/drawing/2014/main" id="{9A2D1BDB-2DCD-9445-A2D0-66F94EB896E2}"/>
                </a:ext>
              </a:extLst>
            </p:cNvPr>
            <p:cNvSpPr txBox="1">
              <a:spLocks noChangeArrowheads="1"/>
            </p:cNvSpPr>
            <p:nvPr/>
          </p:nvSpPr>
          <p:spPr bwMode="auto">
            <a:xfrm>
              <a:off x="270" y="3221"/>
              <a:ext cx="5353" cy="2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50023587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3"/>
          <p:cNvGrpSpPr>
            <a:grpSpLocks/>
          </p:cNvGrpSpPr>
          <p:nvPr/>
        </p:nvGrpSpPr>
        <p:grpSpPr bwMode="auto">
          <a:xfrm>
            <a:off x="4240797" y="2973840"/>
            <a:ext cx="5180013" cy="1460500"/>
            <a:chOff x="816" y="864"/>
            <a:chExt cx="3263" cy="920"/>
          </a:xfrm>
        </p:grpSpPr>
        <p:sp>
          <p:nvSpPr>
            <p:cNvPr id="8" name="Text Box 4"/>
            <p:cNvSpPr txBox="1">
              <a:spLocks noChangeArrowheads="1"/>
            </p:cNvSpPr>
            <p:nvPr/>
          </p:nvSpPr>
          <p:spPr bwMode="auto">
            <a:xfrm>
              <a:off x="2016" y="960"/>
              <a:ext cx="206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2800" b="1" dirty="0"/>
                <a:t>Remove the HEAT</a:t>
              </a:r>
            </a:p>
          </p:txBody>
        </p:sp>
        <p:grpSp>
          <p:nvGrpSpPr>
            <p:cNvPr id="12" name="Group 5"/>
            <p:cNvGrpSpPr>
              <a:grpSpLocks/>
            </p:cNvGrpSpPr>
            <p:nvPr/>
          </p:nvGrpSpPr>
          <p:grpSpPr bwMode="auto">
            <a:xfrm>
              <a:off x="816" y="864"/>
              <a:ext cx="1215" cy="920"/>
              <a:chOff x="816" y="864"/>
              <a:chExt cx="1215" cy="920"/>
            </a:xfrm>
          </p:grpSpPr>
          <p:grpSp>
            <p:nvGrpSpPr>
              <p:cNvPr id="13" name="Group 6"/>
              <p:cNvGrpSpPr>
                <a:grpSpLocks/>
              </p:cNvGrpSpPr>
              <p:nvPr/>
            </p:nvGrpSpPr>
            <p:grpSpPr bwMode="auto">
              <a:xfrm>
                <a:off x="817" y="1644"/>
                <a:ext cx="1102" cy="140"/>
                <a:chOff x="817" y="1644"/>
                <a:chExt cx="1102" cy="140"/>
              </a:xfrm>
            </p:grpSpPr>
            <p:sp>
              <p:nvSpPr>
                <p:cNvPr id="21" name="Freeform 7"/>
                <p:cNvSpPr>
                  <a:spLocks/>
                </p:cNvSpPr>
                <p:nvPr/>
              </p:nvSpPr>
              <p:spPr bwMode="auto">
                <a:xfrm>
                  <a:off x="817" y="1644"/>
                  <a:ext cx="1102" cy="121"/>
                </a:xfrm>
                <a:custGeom>
                  <a:avLst/>
                  <a:gdLst>
                    <a:gd name="T0" fmla="*/ 1 w 2190"/>
                    <a:gd name="T1" fmla="*/ 0 h 265"/>
                    <a:gd name="T2" fmla="*/ 1 w 2190"/>
                    <a:gd name="T3" fmla="*/ 0 h 265"/>
                    <a:gd name="T4" fmla="*/ 1 w 2190"/>
                    <a:gd name="T5" fmla="*/ 0 h 265"/>
                    <a:gd name="T6" fmla="*/ 0 w 2190"/>
                    <a:gd name="T7" fmla="*/ 0 h 265"/>
                    <a:gd name="T8" fmla="*/ 1 w 2190"/>
                    <a:gd name="T9" fmla="*/ 0 h 265"/>
                    <a:gd name="T10" fmla="*/ 0 60000 65536"/>
                    <a:gd name="T11" fmla="*/ 0 60000 65536"/>
                    <a:gd name="T12" fmla="*/ 0 60000 65536"/>
                    <a:gd name="T13" fmla="*/ 0 60000 65536"/>
                    <a:gd name="T14" fmla="*/ 0 60000 65536"/>
                    <a:gd name="T15" fmla="*/ 0 w 2190"/>
                    <a:gd name="T16" fmla="*/ 0 h 265"/>
                    <a:gd name="T17" fmla="*/ 2190 w 2190"/>
                    <a:gd name="T18" fmla="*/ 265 h 265"/>
                  </a:gdLst>
                  <a:ahLst/>
                  <a:cxnLst>
                    <a:cxn ang="T10">
                      <a:pos x="T0" y="T1"/>
                    </a:cxn>
                    <a:cxn ang="T11">
                      <a:pos x="T2" y="T3"/>
                    </a:cxn>
                    <a:cxn ang="T12">
                      <a:pos x="T4" y="T5"/>
                    </a:cxn>
                    <a:cxn ang="T13">
                      <a:pos x="T6" y="T7"/>
                    </a:cxn>
                    <a:cxn ang="T14">
                      <a:pos x="T8" y="T9"/>
                    </a:cxn>
                  </a:cxnLst>
                  <a:rect l="T15" t="T16" r="T17" b="T18"/>
                  <a:pathLst>
                    <a:path w="2190" h="265">
                      <a:moveTo>
                        <a:pt x="467" y="0"/>
                      </a:moveTo>
                      <a:lnTo>
                        <a:pt x="1715" y="0"/>
                      </a:lnTo>
                      <a:lnTo>
                        <a:pt x="2190" y="265"/>
                      </a:lnTo>
                      <a:lnTo>
                        <a:pt x="0" y="265"/>
                      </a:lnTo>
                      <a:lnTo>
                        <a:pt x="467" y="0"/>
                      </a:lnTo>
                      <a:close/>
                    </a:path>
                  </a:pathLst>
                </a:custGeom>
                <a:solidFill>
                  <a:srgbClr val="A06C20"/>
                </a:solidFill>
                <a:ln w="9525">
                  <a:solidFill>
                    <a:schemeClr val="tx1"/>
                  </a:solidFill>
                  <a:round/>
                  <a:headEnd/>
                  <a:tailEnd/>
                </a:ln>
              </p:spPr>
              <p:txBody>
                <a:bodyPr/>
                <a:lstStyle/>
                <a:p>
                  <a:endParaRPr lang="en-US"/>
                </a:p>
              </p:txBody>
            </p:sp>
            <p:sp>
              <p:nvSpPr>
                <p:cNvPr id="22" name="Rectangle 8"/>
                <p:cNvSpPr>
                  <a:spLocks noChangeArrowheads="1"/>
                </p:cNvSpPr>
                <p:nvPr/>
              </p:nvSpPr>
              <p:spPr bwMode="auto">
                <a:xfrm>
                  <a:off x="1091" y="1648"/>
                  <a:ext cx="61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AT" sz="1400" b="1">
                      <a:solidFill>
                        <a:schemeClr val="bg1"/>
                      </a:solidFill>
                      <a:latin typeface="Times New Roman" panose="02020603050405020304" pitchFamily="18" charset="0"/>
                    </a:rPr>
                    <a:t>Combustible</a:t>
                  </a:r>
                  <a:endParaRPr lang="de-AT" sz="2800" b="1">
                    <a:solidFill>
                      <a:schemeClr val="bg1"/>
                    </a:solidFill>
                    <a:latin typeface="Times New Roman" panose="02020603050405020304" pitchFamily="18" charset="0"/>
                  </a:endParaRPr>
                </a:p>
              </p:txBody>
            </p:sp>
          </p:grpSp>
          <p:grpSp>
            <p:nvGrpSpPr>
              <p:cNvPr id="14" name="Group 9"/>
              <p:cNvGrpSpPr>
                <a:grpSpLocks/>
              </p:cNvGrpSpPr>
              <p:nvPr/>
            </p:nvGrpSpPr>
            <p:grpSpPr bwMode="auto">
              <a:xfrm>
                <a:off x="816" y="912"/>
                <a:ext cx="552" cy="848"/>
                <a:chOff x="816" y="912"/>
                <a:chExt cx="552" cy="848"/>
              </a:xfrm>
            </p:grpSpPr>
            <p:sp>
              <p:nvSpPr>
                <p:cNvPr id="19" name="Freeform 10"/>
                <p:cNvSpPr>
                  <a:spLocks/>
                </p:cNvSpPr>
                <p:nvPr/>
              </p:nvSpPr>
              <p:spPr bwMode="auto">
                <a:xfrm>
                  <a:off x="816" y="912"/>
                  <a:ext cx="552" cy="848"/>
                </a:xfrm>
                <a:custGeom>
                  <a:avLst/>
                  <a:gdLst>
                    <a:gd name="T0" fmla="*/ 1 w 1097"/>
                    <a:gd name="T1" fmla="*/ 0 h 1853"/>
                    <a:gd name="T2" fmla="*/ 1 w 1097"/>
                    <a:gd name="T3" fmla="*/ 0 h 1853"/>
                    <a:gd name="T4" fmla="*/ 0 w 1097"/>
                    <a:gd name="T5" fmla="*/ 0 h 1853"/>
                    <a:gd name="T6" fmla="*/ 1 w 1097"/>
                    <a:gd name="T7" fmla="*/ 0 h 1853"/>
                    <a:gd name="T8" fmla="*/ 1 w 1097"/>
                    <a:gd name="T9" fmla="*/ 0 h 1853"/>
                    <a:gd name="T10" fmla="*/ 0 60000 65536"/>
                    <a:gd name="T11" fmla="*/ 0 60000 65536"/>
                    <a:gd name="T12" fmla="*/ 0 60000 65536"/>
                    <a:gd name="T13" fmla="*/ 0 60000 65536"/>
                    <a:gd name="T14" fmla="*/ 0 60000 65536"/>
                    <a:gd name="T15" fmla="*/ 0 w 1097"/>
                    <a:gd name="T16" fmla="*/ 0 h 1853"/>
                    <a:gd name="T17" fmla="*/ 1097 w 1097"/>
                    <a:gd name="T18" fmla="*/ 1853 h 1853"/>
                  </a:gdLst>
                  <a:ahLst/>
                  <a:cxnLst>
                    <a:cxn ang="T10">
                      <a:pos x="T0" y="T1"/>
                    </a:cxn>
                    <a:cxn ang="T11">
                      <a:pos x="T2" y="T3"/>
                    </a:cxn>
                    <a:cxn ang="T12">
                      <a:pos x="T4" y="T5"/>
                    </a:cxn>
                    <a:cxn ang="T13">
                      <a:pos x="T6" y="T7"/>
                    </a:cxn>
                    <a:cxn ang="T14">
                      <a:pos x="T8" y="T9"/>
                    </a:cxn>
                  </a:cxnLst>
                  <a:rect l="T15" t="T16" r="T17" b="T18"/>
                  <a:pathLst>
                    <a:path w="1097" h="1853">
                      <a:moveTo>
                        <a:pt x="1097" y="530"/>
                      </a:moveTo>
                      <a:lnTo>
                        <a:pt x="475" y="1581"/>
                      </a:lnTo>
                      <a:lnTo>
                        <a:pt x="0" y="1853"/>
                      </a:lnTo>
                      <a:lnTo>
                        <a:pt x="1097" y="0"/>
                      </a:lnTo>
                      <a:lnTo>
                        <a:pt x="1097" y="530"/>
                      </a:lnTo>
                      <a:close/>
                    </a:path>
                  </a:pathLst>
                </a:custGeom>
                <a:solidFill>
                  <a:srgbClr val="007FDE"/>
                </a:solidFill>
                <a:ln w="9525">
                  <a:solidFill>
                    <a:schemeClr val="tx1"/>
                  </a:solidFill>
                  <a:round/>
                  <a:headEnd/>
                  <a:tailEnd/>
                </a:ln>
              </p:spPr>
              <p:txBody>
                <a:bodyPr/>
                <a:lstStyle/>
                <a:p>
                  <a:endParaRPr lang="en-US"/>
                </a:p>
              </p:txBody>
            </p:sp>
            <p:sp>
              <p:nvSpPr>
                <p:cNvPr id="20" name="Text Box 11"/>
                <p:cNvSpPr txBox="1">
                  <a:spLocks noChangeArrowheads="1"/>
                </p:cNvSpPr>
                <p:nvPr/>
              </p:nvSpPr>
              <p:spPr bwMode="auto">
                <a:xfrm rot="-3506953">
                  <a:off x="899" y="1254"/>
                  <a:ext cx="52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b="1">
                      <a:solidFill>
                        <a:schemeClr val="bg1"/>
                      </a:solidFill>
                    </a:rPr>
                    <a:t>Oxygen</a:t>
                  </a:r>
                  <a:endParaRPr lang="de-DE" sz="1200" b="1">
                    <a:solidFill>
                      <a:schemeClr val="bg1"/>
                    </a:solidFill>
                  </a:endParaRPr>
                </a:p>
              </p:txBody>
            </p:sp>
          </p:grpSp>
          <p:grpSp>
            <p:nvGrpSpPr>
              <p:cNvPr id="15" name="Group 12"/>
              <p:cNvGrpSpPr>
                <a:grpSpLocks/>
              </p:cNvGrpSpPr>
              <p:nvPr/>
            </p:nvGrpSpPr>
            <p:grpSpPr bwMode="auto">
              <a:xfrm>
                <a:off x="1480" y="864"/>
                <a:ext cx="551" cy="848"/>
                <a:chOff x="1369" y="912"/>
                <a:chExt cx="551" cy="848"/>
              </a:xfrm>
            </p:grpSpPr>
            <p:sp>
              <p:nvSpPr>
                <p:cNvPr id="17" name="Freeform 13"/>
                <p:cNvSpPr>
                  <a:spLocks/>
                </p:cNvSpPr>
                <p:nvPr/>
              </p:nvSpPr>
              <p:spPr bwMode="auto">
                <a:xfrm>
                  <a:off x="1369" y="912"/>
                  <a:ext cx="551" cy="848"/>
                </a:xfrm>
                <a:custGeom>
                  <a:avLst/>
                  <a:gdLst>
                    <a:gd name="T0" fmla="*/ 1 w 1094"/>
                    <a:gd name="T1" fmla="*/ 0 h 1853"/>
                    <a:gd name="T2" fmla="*/ 0 w 1094"/>
                    <a:gd name="T3" fmla="*/ 0 h 1853"/>
                    <a:gd name="T4" fmla="*/ 0 w 1094"/>
                    <a:gd name="T5" fmla="*/ 0 h 1853"/>
                    <a:gd name="T6" fmla="*/ 1 w 1094"/>
                    <a:gd name="T7" fmla="*/ 0 h 1853"/>
                    <a:gd name="T8" fmla="*/ 1 w 1094"/>
                    <a:gd name="T9" fmla="*/ 0 h 1853"/>
                    <a:gd name="T10" fmla="*/ 0 60000 65536"/>
                    <a:gd name="T11" fmla="*/ 0 60000 65536"/>
                    <a:gd name="T12" fmla="*/ 0 60000 65536"/>
                    <a:gd name="T13" fmla="*/ 0 60000 65536"/>
                    <a:gd name="T14" fmla="*/ 0 60000 65536"/>
                    <a:gd name="T15" fmla="*/ 0 w 1094"/>
                    <a:gd name="T16" fmla="*/ 0 h 1853"/>
                    <a:gd name="T17" fmla="*/ 1094 w 1094"/>
                    <a:gd name="T18" fmla="*/ 1853 h 1853"/>
                  </a:gdLst>
                  <a:ahLst/>
                  <a:cxnLst>
                    <a:cxn ang="T10">
                      <a:pos x="T0" y="T1"/>
                    </a:cxn>
                    <a:cxn ang="T11">
                      <a:pos x="T2" y="T3"/>
                    </a:cxn>
                    <a:cxn ang="T12">
                      <a:pos x="T4" y="T5"/>
                    </a:cxn>
                    <a:cxn ang="T13">
                      <a:pos x="T6" y="T7"/>
                    </a:cxn>
                    <a:cxn ang="T14">
                      <a:pos x="T8" y="T9"/>
                    </a:cxn>
                  </a:cxnLst>
                  <a:rect l="T15" t="T16" r="T17" b="T18"/>
                  <a:pathLst>
                    <a:path w="1094" h="1853">
                      <a:moveTo>
                        <a:pt x="623" y="1588"/>
                      </a:moveTo>
                      <a:lnTo>
                        <a:pt x="0" y="534"/>
                      </a:lnTo>
                      <a:lnTo>
                        <a:pt x="0" y="0"/>
                      </a:lnTo>
                      <a:lnTo>
                        <a:pt x="1094" y="1853"/>
                      </a:lnTo>
                      <a:lnTo>
                        <a:pt x="623" y="1588"/>
                      </a:lnTo>
                      <a:close/>
                    </a:path>
                  </a:pathLst>
                </a:custGeom>
                <a:solidFill>
                  <a:srgbClr val="C00000"/>
                </a:solidFill>
                <a:ln w="9525">
                  <a:solidFill>
                    <a:schemeClr val="tx1"/>
                  </a:solidFill>
                  <a:round/>
                  <a:headEnd/>
                  <a:tailEnd/>
                </a:ln>
              </p:spPr>
              <p:txBody>
                <a:bodyPr/>
                <a:lstStyle/>
                <a:p>
                  <a:endParaRPr lang="en-US"/>
                </a:p>
              </p:txBody>
            </p:sp>
            <p:sp>
              <p:nvSpPr>
                <p:cNvPr id="18" name="Text Box 14"/>
                <p:cNvSpPr txBox="1">
                  <a:spLocks noChangeArrowheads="1"/>
                </p:cNvSpPr>
                <p:nvPr/>
              </p:nvSpPr>
              <p:spPr bwMode="auto">
                <a:xfrm rot="3313787">
                  <a:off x="1381" y="1262"/>
                  <a:ext cx="42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dirty="0"/>
                    <a:t/>
                  </a:r>
                  <a:r>
                    <a:rPr lang="en-US" sz="1400" b="1" dirty="0">
                      <a:solidFill>
                        <a:schemeClr val="bg1"/>
                      </a:solidFill>
                    </a:rPr>
                    <a:t>Heat</a:t>
                  </a:r>
                  <a:endParaRPr lang="de-DE" sz="1200" b="1" dirty="0">
                    <a:solidFill>
                      <a:schemeClr val="bg1"/>
                    </a:solidFill>
                  </a:endParaRPr>
                </a:p>
              </p:txBody>
            </p:sp>
          </p:grpSp>
          <p:sp>
            <p:nvSpPr>
              <p:cNvPr id="16" name="AutoShape 15"/>
              <p:cNvSpPr>
                <a:spLocks noChangeArrowheads="1"/>
              </p:cNvSpPr>
              <p:nvPr/>
            </p:nvSpPr>
            <p:spPr bwMode="auto">
              <a:xfrm rot="-1996458">
                <a:off x="1344" y="1344"/>
                <a:ext cx="240" cy="144"/>
              </a:xfrm>
              <a:prstGeom prst="rightArrow">
                <a:avLst>
                  <a:gd name="adj1" fmla="val 50000"/>
                  <a:gd name="adj2" fmla="val 41667"/>
                </a:avLst>
              </a:prstGeom>
              <a:solidFill>
                <a:srgbClr val="C00000"/>
              </a:solidFill>
              <a:ln w="12700">
                <a:solidFill>
                  <a:schemeClr val="tx1"/>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2800">
                  <a:latin typeface="Times New Roman" panose="02020603050405020304" pitchFamily="18" charset="0"/>
                </a:endParaRPr>
              </a:p>
            </p:txBody>
          </p:sp>
        </p:grpSp>
      </p:grpSp>
      <p:grpSp>
        <p:nvGrpSpPr>
          <p:cNvPr id="23" name="Group 16"/>
          <p:cNvGrpSpPr>
            <a:grpSpLocks/>
          </p:cNvGrpSpPr>
          <p:nvPr/>
        </p:nvGrpSpPr>
        <p:grpSpPr bwMode="auto">
          <a:xfrm>
            <a:off x="6544534" y="4254831"/>
            <a:ext cx="5508625" cy="1558925"/>
            <a:chOff x="2029" y="1824"/>
            <a:chExt cx="3532" cy="900"/>
          </a:xfrm>
        </p:grpSpPr>
        <p:sp>
          <p:nvSpPr>
            <p:cNvPr id="24" name="Text Box 17"/>
            <p:cNvSpPr txBox="1">
              <a:spLocks noChangeArrowheads="1"/>
            </p:cNvSpPr>
            <p:nvPr/>
          </p:nvSpPr>
          <p:spPr bwMode="auto">
            <a:xfrm>
              <a:off x="2029" y="1989"/>
              <a:ext cx="2705"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2800" b="1" dirty="0"/>
                <a:t>Remove the OXYGEN</a:t>
              </a:r>
              <a:endParaRPr lang="en-US" sz="2800" dirty="0"/>
            </a:p>
          </p:txBody>
        </p:sp>
        <p:grpSp>
          <p:nvGrpSpPr>
            <p:cNvPr id="25" name="Group 18"/>
            <p:cNvGrpSpPr>
              <a:grpSpLocks/>
            </p:cNvGrpSpPr>
            <p:nvPr/>
          </p:nvGrpSpPr>
          <p:grpSpPr bwMode="auto">
            <a:xfrm>
              <a:off x="4272" y="1824"/>
              <a:ext cx="1289" cy="900"/>
              <a:chOff x="4272" y="1824"/>
              <a:chExt cx="1289" cy="900"/>
            </a:xfrm>
          </p:grpSpPr>
          <p:grpSp>
            <p:nvGrpSpPr>
              <p:cNvPr id="26" name="Group 19"/>
              <p:cNvGrpSpPr>
                <a:grpSpLocks/>
              </p:cNvGrpSpPr>
              <p:nvPr/>
            </p:nvGrpSpPr>
            <p:grpSpPr bwMode="auto">
              <a:xfrm>
                <a:off x="4457" y="2596"/>
                <a:ext cx="1102" cy="128"/>
                <a:chOff x="817" y="1644"/>
                <a:chExt cx="1102" cy="128"/>
              </a:xfrm>
            </p:grpSpPr>
            <p:sp>
              <p:nvSpPr>
                <p:cNvPr id="34" name="Freeform 20"/>
                <p:cNvSpPr>
                  <a:spLocks/>
                </p:cNvSpPr>
                <p:nvPr/>
              </p:nvSpPr>
              <p:spPr bwMode="auto">
                <a:xfrm>
                  <a:off x="817" y="1644"/>
                  <a:ext cx="1102" cy="121"/>
                </a:xfrm>
                <a:custGeom>
                  <a:avLst/>
                  <a:gdLst>
                    <a:gd name="T0" fmla="*/ 1 w 2190"/>
                    <a:gd name="T1" fmla="*/ 0 h 265"/>
                    <a:gd name="T2" fmla="*/ 1 w 2190"/>
                    <a:gd name="T3" fmla="*/ 0 h 265"/>
                    <a:gd name="T4" fmla="*/ 1 w 2190"/>
                    <a:gd name="T5" fmla="*/ 0 h 265"/>
                    <a:gd name="T6" fmla="*/ 0 w 2190"/>
                    <a:gd name="T7" fmla="*/ 0 h 265"/>
                    <a:gd name="T8" fmla="*/ 1 w 2190"/>
                    <a:gd name="T9" fmla="*/ 0 h 265"/>
                    <a:gd name="T10" fmla="*/ 0 60000 65536"/>
                    <a:gd name="T11" fmla="*/ 0 60000 65536"/>
                    <a:gd name="T12" fmla="*/ 0 60000 65536"/>
                    <a:gd name="T13" fmla="*/ 0 60000 65536"/>
                    <a:gd name="T14" fmla="*/ 0 60000 65536"/>
                    <a:gd name="T15" fmla="*/ 0 w 2190"/>
                    <a:gd name="T16" fmla="*/ 0 h 265"/>
                    <a:gd name="T17" fmla="*/ 2190 w 2190"/>
                    <a:gd name="T18" fmla="*/ 265 h 265"/>
                  </a:gdLst>
                  <a:ahLst/>
                  <a:cxnLst>
                    <a:cxn ang="T10">
                      <a:pos x="T0" y="T1"/>
                    </a:cxn>
                    <a:cxn ang="T11">
                      <a:pos x="T2" y="T3"/>
                    </a:cxn>
                    <a:cxn ang="T12">
                      <a:pos x="T4" y="T5"/>
                    </a:cxn>
                    <a:cxn ang="T13">
                      <a:pos x="T6" y="T7"/>
                    </a:cxn>
                    <a:cxn ang="T14">
                      <a:pos x="T8" y="T9"/>
                    </a:cxn>
                  </a:cxnLst>
                  <a:rect l="T15" t="T16" r="T17" b="T18"/>
                  <a:pathLst>
                    <a:path w="2190" h="265">
                      <a:moveTo>
                        <a:pt x="467" y="0"/>
                      </a:moveTo>
                      <a:lnTo>
                        <a:pt x="1715" y="0"/>
                      </a:lnTo>
                      <a:lnTo>
                        <a:pt x="2190" y="265"/>
                      </a:lnTo>
                      <a:lnTo>
                        <a:pt x="0" y="265"/>
                      </a:lnTo>
                      <a:lnTo>
                        <a:pt x="467" y="0"/>
                      </a:lnTo>
                      <a:close/>
                    </a:path>
                  </a:pathLst>
                </a:custGeom>
                <a:solidFill>
                  <a:srgbClr val="A06C20"/>
                </a:solidFill>
                <a:ln w="9525">
                  <a:solidFill>
                    <a:schemeClr val="tx1"/>
                  </a:solidFill>
                  <a:round/>
                  <a:headEnd/>
                  <a:tailEnd/>
                </a:ln>
              </p:spPr>
              <p:txBody>
                <a:bodyPr/>
                <a:lstStyle/>
                <a:p>
                  <a:endParaRPr lang="en-US"/>
                </a:p>
              </p:txBody>
            </p:sp>
            <p:sp>
              <p:nvSpPr>
                <p:cNvPr id="35" name="Rectangle 21"/>
                <p:cNvSpPr>
                  <a:spLocks noChangeArrowheads="1"/>
                </p:cNvSpPr>
                <p:nvPr/>
              </p:nvSpPr>
              <p:spPr bwMode="auto">
                <a:xfrm>
                  <a:off x="1091" y="1648"/>
                  <a:ext cx="626"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AT" sz="1400" b="1" dirty="0">
                      <a:solidFill>
                        <a:schemeClr val="bg1"/>
                      </a:solidFill>
                      <a:latin typeface="Times New Roman" panose="02020603050405020304" pitchFamily="18" charset="0"/>
                    </a:rPr>
                    <a:t>Combustible</a:t>
                  </a:r>
                  <a:endParaRPr lang="de-AT" sz="2800" b="1" dirty="0">
                    <a:solidFill>
                      <a:schemeClr val="bg1"/>
                    </a:solidFill>
                    <a:latin typeface="Times New Roman" panose="02020603050405020304" pitchFamily="18" charset="0"/>
                  </a:endParaRPr>
                </a:p>
              </p:txBody>
            </p:sp>
          </p:grpSp>
          <p:grpSp>
            <p:nvGrpSpPr>
              <p:cNvPr id="27" name="Group 22"/>
              <p:cNvGrpSpPr>
                <a:grpSpLocks/>
              </p:cNvGrpSpPr>
              <p:nvPr/>
            </p:nvGrpSpPr>
            <p:grpSpPr bwMode="auto">
              <a:xfrm>
                <a:off x="4272" y="1824"/>
                <a:ext cx="552" cy="848"/>
                <a:chOff x="816" y="912"/>
                <a:chExt cx="552" cy="848"/>
              </a:xfrm>
            </p:grpSpPr>
            <p:sp>
              <p:nvSpPr>
                <p:cNvPr id="32" name="Freeform 23"/>
                <p:cNvSpPr>
                  <a:spLocks/>
                </p:cNvSpPr>
                <p:nvPr/>
              </p:nvSpPr>
              <p:spPr bwMode="auto">
                <a:xfrm>
                  <a:off x="816" y="912"/>
                  <a:ext cx="552" cy="848"/>
                </a:xfrm>
                <a:custGeom>
                  <a:avLst/>
                  <a:gdLst>
                    <a:gd name="T0" fmla="*/ 1 w 1097"/>
                    <a:gd name="T1" fmla="*/ 0 h 1853"/>
                    <a:gd name="T2" fmla="*/ 1 w 1097"/>
                    <a:gd name="T3" fmla="*/ 0 h 1853"/>
                    <a:gd name="T4" fmla="*/ 0 w 1097"/>
                    <a:gd name="T5" fmla="*/ 0 h 1853"/>
                    <a:gd name="T6" fmla="*/ 1 w 1097"/>
                    <a:gd name="T7" fmla="*/ 0 h 1853"/>
                    <a:gd name="T8" fmla="*/ 1 w 1097"/>
                    <a:gd name="T9" fmla="*/ 0 h 1853"/>
                    <a:gd name="T10" fmla="*/ 0 60000 65536"/>
                    <a:gd name="T11" fmla="*/ 0 60000 65536"/>
                    <a:gd name="T12" fmla="*/ 0 60000 65536"/>
                    <a:gd name="T13" fmla="*/ 0 60000 65536"/>
                    <a:gd name="T14" fmla="*/ 0 60000 65536"/>
                    <a:gd name="T15" fmla="*/ 0 w 1097"/>
                    <a:gd name="T16" fmla="*/ 0 h 1853"/>
                    <a:gd name="T17" fmla="*/ 1097 w 1097"/>
                    <a:gd name="T18" fmla="*/ 1853 h 1853"/>
                  </a:gdLst>
                  <a:ahLst/>
                  <a:cxnLst>
                    <a:cxn ang="T10">
                      <a:pos x="T0" y="T1"/>
                    </a:cxn>
                    <a:cxn ang="T11">
                      <a:pos x="T2" y="T3"/>
                    </a:cxn>
                    <a:cxn ang="T12">
                      <a:pos x="T4" y="T5"/>
                    </a:cxn>
                    <a:cxn ang="T13">
                      <a:pos x="T6" y="T7"/>
                    </a:cxn>
                    <a:cxn ang="T14">
                      <a:pos x="T8" y="T9"/>
                    </a:cxn>
                  </a:cxnLst>
                  <a:rect l="T15" t="T16" r="T17" b="T18"/>
                  <a:pathLst>
                    <a:path w="1097" h="1853">
                      <a:moveTo>
                        <a:pt x="1097" y="530"/>
                      </a:moveTo>
                      <a:lnTo>
                        <a:pt x="475" y="1581"/>
                      </a:lnTo>
                      <a:lnTo>
                        <a:pt x="0" y="1853"/>
                      </a:lnTo>
                      <a:lnTo>
                        <a:pt x="1097" y="0"/>
                      </a:lnTo>
                      <a:lnTo>
                        <a:pt x="1097" y="530"/>
                      </a:lnTo>
                      <a:close/>
                    </a:path>
                  </a:pathLst>
                </a:custGeom>
                <a:solidFill>
                  <a:srgbClr val="007FDE"/>
                </a:solidFill>
                <a:ln w="9525">
                  <a:solidFill>
                    <a:schemeClr val="tx1"/>
                  </a:solidFill>
                  <a:round/>
                  <a:headEnd/>
                  <a:tailEnd/>
                </a:ln>
              </p:spPr>
              <p:txBody>
                <a:bodyPr/>
                <a:lstStyle/>
                <a:p>
                  <a:endParaRPr lang="en-US"/>
                </a:p>
              </p:txBody>
            </p:sp>
            <p:sp>
              <p:nvSpPr>
                <p:cNvPr id="33" name="Text Box 24"/>
                <p:cNvSpPr txBox="1">
                  <a:spLocks noChangeArrowheads="1"/>
                </p:cNvSpPr>
                <p:nvPr/>
              </p:nvSpPr>
              <p:spPr bwMode="auto">
                <a:xfrm rot="-3551472">
                  <a:off x="921" y="1252"/>
                  <a:ext cx="485"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b="1">
                      <a:solidFill>
                        <a:schemeClr val="bg1"/>
                      </a:solidFill>
                    </a:rPr>
                    <a:t>Oxygen</a:t>
                  </a:r>
                  <a:endParaRPr lang="de-DE" sz="1200" b="1">
                    <a:solidFill>
                      <a:schemeClr val="bg1"/>
                    </a:solidFill>
                  </a:endParaRPr>
                </a:p>
              </p:txBody>
            </p:sp>
          </p:grpSp>
          <p:grpSp>
            <p:nvGrpSpPr>
              <p:cNvPr id="28" name="Group 25"/>
              <p:cNvGrpSpPr>
                <a:grpSpLocks/>
              </p:cNvGrpSpPr>
              <p:nvPr/>
            </p:nvGrpSpPr>
            <p:grpSpPr bwMode="auto">
              <a:xfrm>
                <a:off x="5010" y="1864"/>
                <a:ext cx="551" cy="848"/>
                <a:chOff x="1369" y="912"/>
                <a:chExt cx="551" cy="848"/>
              </a:xfrm>
            </p:grpSpPr>
            <p:sp>
              <p:nvSpPr>
                <p:cNvPr id="30" name="Freeform 26"/>
                <p:cNvSpPr>
                  <a:spLocks/>
                </p:cNvSpPr>
                <p:nvPr/>
              </p:nvSpPr>
              <p:spPr bwMode="auto">
                <a:xfrm>
                  <a:off x="1369" y="912"/>
                  <a:ext cx="551" cy="848"/>
                </a:xfrm>
                <a:custGeom>
                  <a:avLst/>
                  <a:gdLst>
                    <a:gd name="T0" fmla="*/ 1 w 1094"/>
                    <a:gd name="T1" fmla="*/ 0 h 1853"/>
                    <a:gd name="T2" fmla="*/ 0 w 1094"/>
                    <a:gd name="T3" fmla="*/ 0 h 1853"/>
                    <a:gd name="T4" fmla="*/ 0 w 1094"/>
                    <a:gd name="T5" fmla="*/ 0 h 1853"/>
                    <a:gd name="T6" fmla="*/ 1 w 1094"/>
                    <a:gd name="T7" fmla="*/ 0 h 1853"/>
                    <a:gd name="T8" fmla="*/ 1 w 1094"/>
                    <a:gd name="T9" fmla="*/ 0 h 1853"/>
                    <a:gd name="T10" fmla="*/ 0 60000 65536"/>
                    <a:gd name="T11" fmla="*/ 0 60000 65536"/>
                    <a:gd name="T12" fmla="*/ 0 60000 65536"/>
                    <a:gd name="T13" fmla="*/ 0 60000 65536"/>
                    <a:gd name="T14" fmla="*/ 0 60000 65536"/>
                    <a:gd name="T15" fmla="*/ 0 w 1094"/>
                    <a:gd name="T16" fmla="*/ 0 h 1853"/>
                    <a:gd name="T17" fmla="*/ 1094 w 1094"/>
                    <a:gd name="T18" fmla="*/ 1853 h 1853"/>
                  </a:gdLst>
                  <a:ahLst/>
                  <a:cxnLst>
                    <a:cxn ang="T10">
                      <a:pos x="T0" y="T1"/>
                    </a:cxn>
                    <a:cxn ang="T11">
                      <a:pos x="T2" y="T3"/>
                    </a:cxn>
                    <a:cxn ang="T12">
                      <a:pos x="T4" y="T5"/>
                    </a:cxn>
                    <a:cxn ang="T13">
                      <a:pos x="T6" y="T7"/>
                    </a:cxn>
                    <a:cxn ang="T14">
                      <a:pos x="T8" y="T9"/>
                    </a:cxn>
                  </a:cxnLst>
                  <a:rect l="T15" t="T16" r="T17" b="T18"/>
                  <a:pathLst>
                    <a:path w="1094" h="1853">
                      <a:moveTo>
                        <a:pt x="623" y="1588"/>
                      </a:moveTo>
                      <a:lnTo>
                        <a:pt x="0" y="534"/>
                      </a:lnTo>
                      <a:lnTo>
                        <a:pt x="0" y="0"/>
                      </a:lnTo>
                      <a:lnTo>
                        <a:pt x="1094" y="1853"/>
                      </a:lnTo>
                      <a:lnTo>
                        <a:pt x="623" y="1588"/>
                      </a:lnTo>
                      <a:close/>
                    </a:path>
                  </a:pathLst>
                </a:custGeom>
                <a:solidFill>
                  <a:srgbClr val="C00000"/>
                </a:solidFill>
                <a:ln w="9525">
                  <a:solidFill>
                    <a:schemeClr val="tx1"/>
                  </a:solidFill>
                  <a:round/>
                  <a:headEnd/>
                  <a:tailEnd/>
                </a:ln>
              </p:spPr>
              <p:txBody>
                <a:bodyPr/>
                <a:lstStyle/>
                <a:p>
                  <a:endParaRPr lang="en-US"/>
                </a:p>
              </p:txBody>
            </p:sp>
            <p:sp>
              <p:nvSpPr>
                <p:cNvPr id="31" name="Text Box 27"/>
                <p:cNvSpPr txBox="1">
                  <a:spLocks noChangeArrowheads="1"/>
                </p:cNvSpPr>
                <p:nvPr/>
              </p:nvSpPr>
              <p:spPr bwMode="auto">
                <a:xfrm rot="3545916">
                  <a:off x="1399" y="1260"/>
                  <a:ext cx="388"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a:t/>
                  </a:r>
                  <a:r>
                    <a:rPr lang="en-US" sz="1400" b="1">
                      <a:solidFill>
                        <a:schemeClr val="bg1"/>
                      </a:solidFill>
                    </a:rPr>
                    <a:t>Heat</a:t>
                  </a:r>
                  <a:endParaRPr lang="de-DE" sz="1200" b="1">
                    <a:solidFill>
                      <a:schemeClr val="bg1"/>
                    </a:solidFill>
                  </a:endParaRPr>
                </a:p>
              </p:txBody>
            </p:sp>
          </p:grpSp>
          <p:sp>
            <p:nvSpPr>
              <p:cNvPr id="29" name="AutoShape 28"/>
              <p:cNvSpPr>
                <a:spLocks noChangeArrowheads="1"/>
              </p:cNvSpPr>
              <p:nvPr/>
            </p:nvSpPr>
            <p:spPr bwMode="auto">
              <a:xfrm rot="-8448439">
                <a:off x="4704" y="2304"/>
                <a:ext cx="240" cy="144"/>
              </a:xfrm>
              <a:prstGeom prst="rightArrow">
                <a:avLst>
                  <a:gd name="adj1" fmla="val 50000"/>
                  <a:gd name="adj2" fmla="val 41667"/>
                </a:avLst>
              </a:prstGeom>
              <a:solidFill>
                <a:srgbClr val="007FDE"/>
              </a:solidFill>
              <a:ln w="12700">
                <a:solidFill>
                  <a:schemeClr val="tx1"/>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2800">
                  <a:latin typeface="Times New Roman" panose="02020603050405020304" pitchFamily="18" charset="0"/>
                </a:endParaRPr>
              </a:p>
            </p:txBody>
          </p:sp>
        </p:grpSp>
      </p:grpSp>
      <p:grpSp>
        <p:nvGrpSpPr>
          <p:cNvPr id="36" name="Group 29"/>
          <p:cNvGrpSpPr>
            <a:grpSpLocks/>
          </p:cNvGrpSpPr>
          <p:nvPr/>
        </p:nvGrpSpPr>
        <p:grpSpPr bwMode="auto">
          <a:xfrm>
            <a:off x="1936518" y="4505656"/>
            <a:ext cx="6334125" cy="2598738"/>
            <a:chOff x="1200" y="2352"/>
            <a:chExt cx="3990" cy="1637"/>
          </a:xfrm>
        </p:grpSpPr>
        <p:sp>
          <p:nvSpPr>
            <p:cNvPr id="37" name="Text Box 30"/>
            <p:cNvSpPr txBox="1">
              <a:spLocks noChangeArrowheads="1"/>
            </p:cNvSpPr>
            <p:nvPr/>
          </p:nvSpPr>
          <p:spPr bwMode="auto">
            <a:xfrm>
              <a:off x="1200" y="3388"/>
              <a:ext cx="3990"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2800" b="1" dirty="0"/>
                <a:t>Remove the COMBUSTIBLE (FUEL) </a:t>
              </a:r>
              <a:endParaRPr lang="en-US" sz="2800" dirty="0"/>
            </a:p>
            <a:p>
              <a:pPr eaLnBrk="1" hangingPunct="1">
                <a:spcBef>
                  <a:spcPct val="0"/>
                </a:spcBef>
                <a:buFontTx/>
                <a:buNone/>
              </a:pPr>
              <a:endParaRPr lang="en-US" sz="2800" dirty="0"/>
            </a:p>
          </p:txBody>
        </p:sp>
        <p:grpSp>
          <p:nvGrpSpPr>
            <p:cNvPr id="38" name="Group 31"/>
            <p:cNvGrpSpPr>
              <a:grpSpLocks/>
            </p:cNvGrpSpPr>
            <p:nvPr/>
          </p:nvGrpSpPr>
          <p:grpSpPr bwMode="auto">
            <a:xfrm>
              <a:off x="1222" y="2352"/>
              <a:ext cx="1111" cy="960"/>
              <a:chOff x="1222" y="2352"/>
              <a:chExt cx="1111" cy="960"/>
            </a:xfrm>
          </p:grpSpPr>
          <p:grpSp>
            <p:nvGrpSpPr>
              <p:cNvPr id="39" name="Group 32"/>
              <p:cNvGrpSpPr>
                <a:grpSpLocks/>
              </p:cNvGrpSpPr>
              <p:nvPr/>
            </p:nvGrpSpPr>
            <p:grpSpPr bwMode="auto">
              <a:xfrm>
                <a:off x="1231" y="3172"/>
                <a:ext cx="1102" cy="140"/>
                <a:chOff x="817" y="1644"/>
                <a:chExt cx="1102" cy="140"/>
              </a:xfrm>
            </p:grpSpPr>
            <p:sp>
              <p:nvSpPr>
                <p:cNvPr id="47" name="Freeform 33"/>
                <p:cNvSpPr>
                  <a:spLocks/>
                </p:cNvSpPr>
                <p:nvPr/>
              </p:nvSpPr>
              <p:spPr bwMode="auto">
                <a:xfrm>
                  <a:off x="817" y="1644"/>
                  <a:ext cx="1102" cy="121"/>
                </a:xfrm>
                <a:custGeom>
                  <a:avLst/>
                  <a:gdLst>
                    <a:gd name="T0" fmla="*/ 1 w 2190"/>
                    <a:gd name="T1" fmla="*/ 0 h 265"/>
                    <a:gd name="T2" fmla="*/ 1 w 2190"/>
                    <a:gd name="T3" fmla="*/ 0 h 265"/>
                    <a:gd name="T4" fmla="*/ 1 w 2190"/>
                    <a:gd name="T5" fmla="*/ 0 h 265"/>
                    <a:gd name="T6" fmla="*/ 0 w 2190"/>
                    <a:gd name="T7" fmla="*/ 0 h 265"/>
                    <a:gd name="T8" fmla="*/ 1 w 2190"/>
                    <a:gd name="T9" fmla="*/ 0 h 265"/>
                    <a:gd name="T10" fmla="*/ 0 60000 65536"/>
                    <a:gd name="T11" fmla="*/ 0 60000 65536"/>
                    <a:gd name="T12" fmla="*/ 0 60000 65536"/>
                    <a:gd name="T13" fmla="*/ 0 60000 65536"/>
                    <a:gd name="T14" fmla="*/ 0 60000 65536"/>
                    <a:gd name="T15" fmla="*/ 0 w 2190"/>
                    <a:gd name="T16" fmla="*/ 0 h 265"/>
                    <a:gd name="T17" fmla="*/ 2190 w 2190"/>
                    <a:gd name="T18" fmla="*/ 265 h 265"/>
                  </a:gdLst>
                  <a:ahLst/>
                  <a:cxnLst>
                    <a:cxn ang="T10">
                      <a:pos x="T0" y="T1"/>
                    </a:cxn>
                    <a:cxn ang="T11">
                      <a:pos x="T2" y="T3"/>
                    </a:cxn>
                    <a:cxn ang="T12">
                      <a:pos x="T4" y="T5"/>
                    </a:cxn>
                    <a:cxn ang="T13">
                      <a:pos x="T6" y="T7"/>
                    </a:cxn>
                    <a:cxn ang="T14">
                      <a:pos x="T8" y="T9"/>
                    </a:cxn>
                  </a:cxnLst>
                  <a:rect l="T15" t="T16" r="T17" b="T18"/>
                  <a:pathLst>
                    <a:path w="2190" h="265">
                      <a:moveTo>
                        <a:pt x="467" y="0"/>
                      </a:moveTo>
                      <a:lnTo>
                        <a:pt x="1715" y="0"/>
                      </a:lnTo>
                      <a:lnTo>
                        <a:pt x="2190" y="265"/>
                      </a:lnTo>
                      <a:lnTo>
                        <a:pt x="0" y="265"/>
                      </a:lnTo>
                      <a:lnTo>
                        <a:pt x="467" y="0"/>
                      </a:lnTo>
                      <a:close/>
                    </a:path>
                  </a:pathLst>
                </a:custGeom>
                <a:solidFill>
                  <a:srgbClr val="A06C20"/>
                </a:solidFill>
                <a:ln w="9525">
                  <a:solidFill>
                    <a:schemeClr val="tx1"/>
                  </a:solidFill>
                  <a:round/>
                  <a:headEnd/>
                  <a:tailEnd/>
                </a:ln>
              </p:spPr>
              <p:txBody>
                <a:bodyPr/>
                <a:lstStyle/>
                <a:p>
                  <a:endParaRPr lang="en-US"/>
                </a:p>
              </p:txBody>
            </p:sp>
            <p:sp>
              <p:nvSpPr>
                <p:cNvPr id="48" name="Rectangle 34"/>
                <p:cNvSpPr>
                  <a:spLocks noChangeArrowheads="1"/>
                </p:cNvSpPr>
                <p:nvPr/>
              </p:nvSpPr>
              <p:spPr bwMode="auto">
                <a:xfrm>
                  <a:off x="1091" y="1648"/>
                  <a:ext cx="61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AT" sz="1400" b="1" dirty="0">
                      <a:solidFill>
                        <a:schemeClr val="bg1"/>
                      </a:solidFill>
                      <a:latin typeface="Times New Roman" panose="02020603050405020304" pitchFamily="18" charset="0"/>
                    </a:rPr>
                    <a:t>Combustible</a:t>
                  </a:r>
                  <a:endParaRPr lang="de-AT" sz="2800" b="1" dirty="0">
                    <a:solidFill>
                      <a:schemeClr val="bg1"/>
                    </a:solidFill>
                    <a:latin typeface="Times New Roman" panose="02020603050405020304" pitchFamily="18" charset="0"/>
                  </a:endParaRPr>
                </a:p>
              </p:txBody>
            </p:sp>
          </p:grpSp>
          <p:grpSp>
            <p:nvGrpSpPr>
              <p:cNvPr id="40" name="Group 35"/>
              <p:cNvGrpSpPr>
                <a:grpSpLocks/>
              </p:cNvGrpSpPr>
              <p:nvPr/>
            </p:nvGrpSpPr>
            <p:grpSpPr bwMode="auto">
              <a:xfrm>
                <a:off x="1222" y="2360"/>
                <a:ext cx="552" cy="848"/>
                <a:chOff x="816" y="912"/>
                <a:chExt cx="552" cy="848"/>
              </a:xfrm>
            </p:grpSpPr>
            <p:sp>
              <p:nvSpPr>
                <p:cNvPr id="45" name="Freeform 36"/>
                <p:cNvSpPr>
                  <a:spLocks/>
                </p:cNvSpPr>
                <p:nvPr/>
              </p:nvSpPr>
              <p:spPr bwMode="auto">
                <a:xfrm>
                  <a:off x="816" y="912"/>
                  <a:ext cx="552" cy="848"/>
                </a:xfrm>
                <a:custGeom>
                  <a:avLst/>
                  <a:gdLst>
                    <a:gd name="T0" fmla="*/ 1 w 1097"/>
                    <a:gd name="T1" fmla="*/ 0 h 1853"/>
                    <a:gd name="T2" fmla="*/ 1 w 1097"/>
                    <a:gd name="T3" fmla="*/ 0 h 1853"/>
                    <a:gd name="T4" fmla="*/ 0 w 1097"/>
                    <a:gd name="T5" fmla="*/ 0 h 1853"/>
                    <a:gd name="T6" fmla="*/ 1 w 1097"/>
                    <a:gd name="T7" fmla="*/ 0 h 1853"/>
                    <a:gd name="T8" fmla="*/ 1 w 1097"/>
                    <a:gd name="T9" fmla="*/ 0 h 1853"/>
                    <a:gd name="T10" fmla="*/ 0 60000 65536"/>
                    <a:gd name="T11" fmla="*/ 0 60000 65536"/>
                    <a:gd name="T12" fmla="*/ 0 60000 65536"/>
                    <a:gd name="T13" fmla="*/ 0 60000 65536"/>
                    <a:gd name="T14" fmla="*/ 0 60000 65536"/>
                    <a:gd name="T15" fmla="*/ 0 w 1097"/>
                    <a:gd name="T16" fmla="*/ 0 h 1853"/>
                    <a:gd name="T17" fmla="*/ 1097 w 1097"/>
                    <a:gd name="T18" fmla="*/ 1853 h 1853"/>
                  </a:gdLst>
                  <a:ahLst/>
                  <a:cxnLst>
                    <a:cxn ang="T10">
                      <a:pos x="T0" y="T1"/>
                    </a:cxn>
                    <a:cxn ang="T11">
                      <a:pos x="T2" y="T3"/>
                    </a:cxn>
                    <a:cxn ang="T12">
                      <a:pos x="T4" y="T5"/>
                    </a:cxn>
                    <a:cxn ang="T13">
                      <a:pos x="T6" y="T7"/>
                    </a:cxn>
                    <a:cxn ang="T14">
                      <a:pos x="T8" y="T9"/>
                    </a:cxn>
                  </a:cxnLst>
                  <a:rect l="T15" t="T16" r="T17" b="T18"/>
                  <a:pathLst>
                    <a:path w="1097" h="1853">
                      <a:moveTo>
                        <a:pt x="1097" y="530"/>
                      </a:moveTo>
                      <a:lnTo>
                        <a:pt x="475" y="1581"/>
                      </a:lnTo>
                      <a:lnTo>
                        <a:pt x="0" y="1853"/>
                      </a:lnTo>
                      <a:lnTo>
                        <a:pt x="1097" y="0"/>
                      </a:lnTo>
                      <a:lnTo>
                        <a:pt x="1097" y="530"/>
                      </a:lnTo>
                      <a:close/>
                    </a:path>
                  </a:pathLst>
                </a:custGeom>
                <a:solidFill>
                  <a:srgbClr val="007FDE"/>
                </a:solidFill>
                <a:ln w="9525">
                  <a:solidFill>
                    <a:schemeClr val="tx1"/>
                  </a:solidFill>
                  <a:round/>
                  <a:headEnd/>
                  <a:tailEnd/>
                </a:ln>
              </p:spPr>
              <p:txBody>
                <a:bodyPr/>
                <a:lstStyle/>
                <a:p>
                  <a:endParaRPr lang="en-US"/>
                </a:p>
              </p:txBody>
            </p:sp>
            <p:sp>
              <p:nvSpPr>
                <p:cNvPr id="46" name="Text Box 37"/>
                <p:cNvSpPr txBox="1">
                  <a:spLocks noChangeArrowheads="1"/>
                </p:cNvSpPr>
                <p:nvPr/>
              </p:nvSpPr>
              <p:spPr bwMode="auto">
                <a:xfrm rot="-3447541">
                  <a:off x="899" y="1254"/>
                  <a:ext cx="52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b="1">
                      <a:solidFill>
                        <a:schemeClr val="bg1"/>
                      </a:solidFill>
                    </a:rPr>
                    <a:t>Oxygen</a:t>
                  </a:r>
                  <a:endParaRPr lang="de-DE" sz="1200" b="1">
                    <a:solidFill>
                      <a:schemeClr val="bg1"/>
                    </a:solidFill>
                  </a:endParaRPr>
                </a:p>
              </p:txBody>
            </p:sp>
          </p:grpSp>
          <p:grpSp>
            <p:nvGrpSpPr>
              <p:cNvPr id="41" name="Group 38"/>
              <p:cNvGrpSpPr>
                <a:grpSpLocks/>
              </p:cNvGrpSpPr>
              <p:nvPr/>
            </p:nvGrpSpPr>
            <p:grpSpPr bwMode="auto">
              <a:xfrm>
                <a:off x="1776" y="2352"/>
                <a:ext cx="551" cy="848"/>
                <a:chOff x="1369" y="912"/>
                <a:chExt cx="551" cy="848"/>
              </a:xfrm>
            </p:grpSpPr>
            <p:sp>
              <p:nvSpPr>
                <p:cNvPr id="43" name="Freeform 39"/>
                <p:cNvSpPr>
                  <a:spLocks/>
                </p:cNvSpPr>
                <p:nvPr/>
              </p:nvSpPr>
              <p:spPr bwMode="auto">
                <a:xfrm>
                  <a:off x="1369" y="912"/>
                  <a:ext cx="551" cy="848"/>
                </a:xfrm>
                <a:custGeom>
                  <a:avLst/>
                  <a:gdLst>
                    <a:gd name="T0" fmla="*/ 1 w 1094"/>
                    <a:gd name="T1" fmla="*/ 0 h 1853"/>
                    <a:gd name="T2" fmla="*/ 0 w 1094"/>
                    <a:gd name="T3" fmla="*/ 0 h 1853"/>
                    <a:gd name="T4" fmla="*/ 0 w 1094"/>
                    <a:gd name="T5" fmla="*/ 0 h 1853"/>
                    <a:gd name="T6" fmla="*/ 1 w 1094"/>
                    <a:gd name="T7" fmla="*/ 0 h 1853"/>
                    <a:gd name="T8" fmla="*/ 1 w 1094"/>
                    <a:gd name="T9" fmla="*/ 0 h 1853"/>
                    <a:gd name="T10" fmla="*/ 0 60000 65536"/>
                    <a:gd name="T11" fmla="*/ 0 60000 65536"/>
                    <a:gd name="T12" fmla="*/ 0 60000 65536"/>
                    <a:gd name="T13" fmla="*/ 0 60000 65536"/>
                    <a:gd name="T14" fmla="*/ 0 60000 65536"/>
                    <a:gd name="T15" fmla="*/ 0 w 1094"/>
                    <a:gd name="T16" fmla="*/ 0 h 1853"/>
                    <a:gd name="T17" fmla="*/ 1094 w 1094"/>
                    <a:gd name="T18" fmla="*/ 1853 h 1853"/>
                  </a:gdLst>
                  <a:ahLst/>
                  <a:cxnLst>
                    <a:cxn ang="T10">
                      <a:pos x="T0" y="T1"/>
                    </a:cxn>
                    <a:cxn ang="T11">
                      <a:pos x="T2" y="T3"/>
                    </a:cxn>
                    <a:cxn ang="T12">
                      <a:pos x="T4" y="T5"/>
                    </a:cxn>
                    <a:cxn ang="T13">
                      <a:pos x="T6" y="T7"/>
                    </a:cxn>
                    <a:cxn ang="T14">
                      <a:pos x="T8" y="T9"/>
                    </a:cxn>
                  </a:cxnLst>
                  <a:rect l="T15" t="T16" r="T17" b="T18"/>
                  <a:pathLst>
                    <a:path w="1094" h="1853">
                      <a:moveTo>
                        <a:pt x="623" y="1588"/>
                      </a:moveTo>
                      <a:lnTo>
                        <a:pt x="0" y="534"/>
                      </a:lnTo>
                      <a:lnTo>
                        <a:pt x="0" y="0"/>
                      </a:lnTo>
                      <a:lnTo>
                        <a:pt x="1094" y="1853"/>
                      </a:lnTo>
                      <a:lnTo>
                        <a:pt x="623" y="1588"/>
                      </a:lnTo>
                      <a:close/>
                    </a:path>
                  </a:pathLst>
                </a:custGeom>
                <a:solidFill>
                  <a:srgbClr val="C00000"/>
                </a:solidFill>
                <a:ln w="9525">
                  <a:solidFill>
                    <a:schemeClr val="tx1"/>
                  </a:solidFill>
                  <a:round/>
                  <a:headEnd/>
                  <a:tailEnd/>
                </a:ln>
              </p:spPr>
              <p:txBody>
                <a:bodyPr/>
                <a:lstStyle/>
                <a:p>
                  <a:endParaRPr lang="en-US"/>
                </a:p>
              </p:txBody>
            </p:sp>
            <p:sp>
              <p:nvSpPr>
                <p:cNvPr id="44" name="Text Box 40"/>
                <p:cNvSpPr txBox="1">
                  <a:spLocks noChangeArrowheads="1"/>
                </p:cNvSpPr>
                <p:nvPr/>
              </p:nvSpPr>
              <p:spPr bwMode="auto">
                <a:xfrm rot="3410245">
                  <a:off x="1381" y="1262"/>
                  <a:ext cx="42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1400"/>
                    <a:t/>
                  </a:r>
                  <a:r>
                    <a:rPr lang="en-US" sz="1400" b="1">
                      <a:solidFill>
                        <a:schemeClr val="bg1"/>
                      </a:solidFill>
                    </a:rPr>
                    <a:t>Heat</a:t>
                  </a:r>
                  <a:endParaRPr lang="de-DE" sz="1200" b="1">
                    <a:solidFill>
                      <a:schemeClr val="bg1"/>
                    </a:solidFill>
                  </a:endParaRPr>
                </a:p>
              </p:txBody>
            </p:sp>
          </p:grpSp>
          <p:sp>
            <p:nvSpPr>
              <p:cNvPr id="42" name="AutoShape 41"/>
              <p:cNvSpPr>
                <a:spLocks noChangeArrowheads="1"/>
              </p:cNvSpPr>
              <p:nvPr/>
            </p:nvSpPr>
            <p:spPr bwMode="auto">
              <a:xfrm>
                <a:off x="1680" y="2880"/>
                <a:ext cx="144" cy="240"/>
              </a:xfrm>
              <a:prstGeom prst="downArrow">
                <a:avLst>
                  <a:gd name="adj1" fmla="val 50000"/>
                  <a:gd name="adj2" fmla="val 41667"/>
                </a:avLst>
              </a:prstGeom>
              <a:solidFill>
                <a:srgbClr val="A06C20"/>
              </a:solidFill>
              <a:ln w="12700">
                <a:solidFill>
                  <a:schemeClr val="tx1"/>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2800">
                  <a:latin typeface="Times New Roman" panose="02020603050405020304" pitchFamily="18" charset="0"/>
                </a:endParaRPr>
              </a:p>
            </p:txBody>
          </p:sp>
        </p:grpSp>
      </p:grpSp>
      <p:sp>
        <p:nvSpPr>
          <p:cNvPr id="4" name="Rectangle 3"/>
          <p:cNvSpPr/>
          <p:nvPr/>
        </p:nvSpPr>
        <p:spPr>
          <a:xfrm>
            <a:off x="8418376" y="1091577"/>
            <a:ext cx="4220331" cy="477054"/>
          </a:xfrm>
          <a:prstGeom prst="rect">
            <a:avLst/>
          </a:prstGeom>
        </p:spPr>
        <p:txBody>
          <a:bodyPr wrap="square">
            <a:spAutoFit/>
          </a:bodyPr>
          <a:lstStyle/>
          <a:p>
            <a:r>
              <a:rPr lang="en-US" sz="2500" b="1" u="sng" dirty="0"/>
              <a:t>NO TRIANGLE – </a:t>
            </a:r>
            <a:r>
              <a:rPr lang="en-US" sz="2500" b="1" u="sng" dirty="0">
                <a:solidFill>
                  <a:srgbClr val="FF3300"/>
                </a:solidFill>
                <a:latin typeface="Flame" pitchFamily="2" charset="0"/>
              </a:rPr>
              <a:t>NO FIRE</a:t>
            </a:r>
            <a:endParaRPr lang="en-US" sz="2500" dirty="0"/>
          </a:p>
        </p:txBody>
      </p:sp>
      <p:sp>
        <p:nvSpPr>
          <p:cNvPr id="2" name="Text Box 7">
            <a:extLst>
              <a:ext uri="{FF2B5EF4-FFF2-40B4-BE49-F238E27FC236}">
                <a16:creationId xmlns:a16="http://schemas.microsoft.com/office/drawing/2014/main" id="{229A6B39-C5B7-FD83-7075-D3C88AAC3CE6}"/>
              </a:ext>
            </a:extLst>
          </p:cNvPr>
          <p:cNvSpPr txBox="1">
            <a:spLocks noChangeArrowheads="1"/>
          </p:cNvSpPr>
          <p:nvPr/>
        </p:nvSpPr>
        <p:spPr bwMode="auto">
          <a:xfrm>
            <a:off x="8708729" y="1756897"/>
            <a:ext cx="2834430"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ja-JP" altLang="en-GB" sz="2000" dirty="0"/>
              <a:t>‘</a:t>
            </a:r>
            <a:r>
              <a:rPr lang="en-GB" altLang="ja-JP" sz="2000" dirty="0"/>
              <a:t>a fire can only start </a:t>
            </a:r>
          </a:p>
          <a:p>
            <a:pPr algn="ctr" eaLnBrk="1" hangingPunct="1"/>
            <a:r>
              <a:rPr lang="en-GB" altLang="en-US" sz="2000" dirty="0"/>
              <a:t>when all 3 are present</a:t>
            </a:r>
            <a:r>
              <a:rPr lang="ja-JP" altLang="en-GB" sz="2000" dirty="0"/>
              <a:t>’</a:t>
            </a:r>
            <a:endParaRPr lang="en-GB" altLang="en-US" sz="2000" dirty="0"/>
          </a:p>
        </p:txBody>
      </p:sp>
    </p:spTree>
    <p:extLst>
      <p:ext uri="{BB962C8B-B14F-4D97-AF65-F5344CB8AC3E}">
        <p14:creationId xmlns:p14="http://schemas.microsoft.com/office/powerpoint/2010/main" val="160225015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ox(ou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ox(out)">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9081" y="223934"/>
            <a:ext cx="11893838" cy="564748"/>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000" b="1" kern="1200">
                <a:solidFill>
                  <a:schemeClr val="accent1"/>
                </a:solidFill>
                <a:latin typeface="+mj-lt"/>
                <a:ea typeface="+mj-ea"/>
                <a:cs typeface="Calibri Light" panose="020F0302020204030204" pitchFamily="34" charset="0"/>
              </a:defRPr>
            </a:lvl1pPr>
          </a:lstStyle>
          <a:p>
            <a:pPr algn="ctr"/>
            <a:r>
              <a:rPr lang="en-US" sz="2800" dirty="0">
                <a:solidFill>
                  <a:schemeClr val="tx1"/>
                </a:solidFill>
                <a:latin typeface="Consolas" panose="020B0609020204030204" pitchFamily="49" charset="0"/>
              </a:rPr>
              <a:t>DON’T LET THIS HAPPEN TO YOUR HOME/OFFICE!</a:t>
            </a:r>
          </a:p>
        </p:txBody>
      </p:sp>
      <p:pic>
        <p:nvPicPr>
          <p:cNvPr id="6" name="Picture 10" descr="Burning-Hou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852" y="1186722"/>
            <a:ext cx="8209716" cy="544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226934"/>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9081" y="494521"/>
            <a:ext cx="11893838" cy="564748"/>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000" b="1" kern="1200">
                <a:solidFill>
                  <a:schemeClr val="accent1"/>
                </a:solidFill>
                <a:latin typeface="+mj-lt"/>
                <a:ea typeface="+mj-ea"/>
                <a:cs typeface="Calibri Light" panose="020F0302020204030204" pitchFamily="34" charset="0"/>
              </a:defRPr>
            </a:lvl1pPr>
          </a:lstStyle>
          <a:p>
            <a:pPr algn="ctr">
              <a:buClrTx/>
              <a:buFontTx/>
              <a:buNone/>
            </a:pPr>
            <a:r>
              <a:rPr lang="en-US" altLang="en-US" sz="2800" b="1" dirty="0"/>
              <a:t>HOW TO FIGHT WITH FIRE?</a:t>
            </a:r>
          </a:p>
        </p:txBody>
      </p:sp>
      <p:sp>
        <p:nvSpPr>
          <p:cNvPr id="2" name="Text Box 4">
            <a:extLst>
              <a:ext uri="{FF2B5EF4-FFF2-40B4-BE49-F238E27FC236}">
                <a16:creationId xmlns:a16="http://schemas.microsoft.com/office/drawing/2014/main" id="{43764B9B-3FD5-828B-F474-D5D74DB6F764}"/>
              </a:ext>
            </a:extLst>
          </p:cNvPr>
          <p:cNvSpPr txBox="1">
            <a:spLocks noChangeArrowheads="1"/>
          </p:cNvSpPr>
          <p:nvPr/>
        </p:nvSpPr>
        <p:spPr bwMode="auto">
          <a:xfrm>
            <a:off x="2985796" y="1404257"/>
            <a:ext cx="8458200" cy="3345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39725">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1pPr>
            <a:lvl2pPr>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2pPr>
            <a:lvl3pPr>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3pPr>
            <a:lvl4pPr>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4pPr>
            <a:lvl5pPr>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341313" algn="l"/>
                <a:tab pos="798513" algn="l"/>
                <a:tab pos="1255713" algn="l"/>
                <a:tab pos="1712913" algn="l"/>
                <a:tab pos="2170113" algn="l"/>
                <a:tab pos="2627313" algn="l"/>
                <a:tab pos="3084513" algn="l"/>
                <a:tab pos="3541713" algn="l"/>
                <a:tab pos="3998913" algn="l"/>
                <a:tab pos="4456113" algn="l"/>
                <a:tab pos="4913313" algn="l"/>
                <a:tab pos="5370513" algn="l"/>
                <a:tab pos="5827713" algn="l"/>
                <a:tab pos="6284913" algn="l"/>
                <a:tab pos="6742113" algn="l"/>
                <a:tab pos="7199313" algn="l"/>
                <a:tab pos="7656513" algn="l"/>
                <a:tab pos="8113713" algn="l"/>
                <a:tab pos="8570913" algn="l"/>
                <a:tab pos="9028113" algn="l"/>
                <a:tab pos="9485313" algn="l"/>
              </a:tabLst>
              <a:defRPr sz="2800">
                <a:solidFill>
                  <a:srgbClr val="000000"/>
                </a:solidFill>
                <a:latin typeface="Times New Roman" panose="02020603050405020304" pitchFamily="18" charset="0"/>
                <a:cs typeface="Arial" panose="020B0604020202020204" pitchFamily="34" charset="0"/>
              </a:defRPr>
            </a:lvl9pPr>
          </a:lstStyle>
          <a:p>
            <a:pPr marL="342900">
              <a:spcBef>
                <a:spcPts val="700"/>
              </a:spcBef>
              <a:buClrTx/>
              <a:buFontTx/>
              <a:buNone/>
            </a:pPr>
            <a:r>
              <a:rPr lang="en-US" altLang="en-US" b="1" dirty="0">
                <a:latin typeface="Candara" panose="020E0502030303020204" pitchFamily="34" charset="0"/>
              </a:rPr>
              <a:t>Detect: - </a:t>
            </a:r>
            <a:r>
              <a:rPr lang="en-US" altLang="en-US" dirty="0">
                <a:latin typeface="Candara" panose="020E0502030303020204" pitchFamily="34" charset="0"/>
              </a:rPr>
              <a:t>To Find Actual Sources of Fire.</a:t>
            </a:r>
          </a:p>
          <a:p>
            <a:pPr>
              <a:spcBef>
                <a:spcPts val="700"/>
              </a:spcBef>
              <a:buClrTx/>
              <a:buFontTx/>
              <a:buNone/>
            </a:pPr>
            <a:endParaRPr lang="en-US" altLang="en-US" dirty="0">
              <a:latin typeface="Candara" panose="020E0502030303020204" pitchFamily="34" charset="0"/>
            </a:endParaRPr>
          </a:p>
          <a:p>
            <a:pPr marL="342900">
              <a:spcBef>
                <a:spcPts val="700"/>
              </a:spcBef>
              <a:buClrTx/>
              <a:buFontTx/>
              <a:buNone/>
            </a:pPr>
            <a:r>
              <a:rPr lang="en-US" altLang="en-US" b="1" dirty="0">
                <a:latin typeface="Candara" panose="020E0502030303020204" pitchFamily="34" charset="0"/>
              </a:rPr>
              <a:t>Protect: - </a:t>
            </a:r>
            <a:r>
              <a:rPr lang="en-US" altLang="en-US" dirty="0">
                <a:latin typeface="Candara" panose="020E0502030303020204" pitchFamily="34" charset="0"/>
              </a:rPr>
              <a:t>Protect yourself first before to save others.</a:t>
            </a:r>
          </a:p>
          <a:p>
            <a:pPr>
              <a:spcBef>
                <a:spcPts val="700"/>
              </a:spcBef>
              <a:buClrTx/>
              <a:buFontTx/>
              <a:buNone/>
            </a:pPr>
            <a:endParaRPr lang="en-US" altLang="en-US" dirty="0">
              <a:latin typeface="Candara" panose="020E0502030303020204" pitchFamily="34" charset="0"/>
            </a:endParaRPr>
          </a:p>
          <a:p>
            <a:pPr marL="342900">
              <a:spcBef>
                <a:spcPts val="700"/>
              </a:spcBef>
              <a:buClrTx/>
              <a:buFontTx/>
              <a:buNone/>
            </a:pPr>
            <a:r>
              <a:rPr lang="en-US" altLang="en-US" b="1" dirty="0">
                <a:latin typeface="Candara" panose="020E0502030303020204" pitchFamily="34" charset="0"/>
              </a:rPr>
              <a:t>Fight: - </a:t>
            </a:r>
            <a:r>
              <a:rPr lang="en-US" altLang="en-US" dirty="0">
                <a:latin typeface="Candara" panose="020E0502030303020204" pitchFamily="34" charset="0"/>
              </a:rPr>
              <a:t>Use Proper Agent to Fight with Fire. </a:t>
            </a:r>
          </a:p>
          <a:p>
            <a:pPr algn="ctr">
              <a:lnSpc>
                <a:spcPct val="90000"/>
              </a:lnSpc>
              <a:spcBef>
                <a:spcPts val="700"/>
              </a:spcBef>
              <a:buClrTx/>
              <a:buFontTx/>
              <a:buNone/>
            </a:pPr>
            <a:endParaRPr lang="en-US" altLang="en-US" b="1" dirty="0">
              <a:solidFill>
                <a:srgbClr val="333399"/>
              </a:solidFill>
              <a:latin typeface="Arial" panose="020B0604020202020204" pitchFamily="34" charset="0"/>
            </a:endParaRPr>
          </a:p>
          <a:p>
            <a:pPr marL="3175" indent="0" algn="ctr">
              <a:lnSpc>
                <a:spcPct val="90000"/>
              </a:lnSpc>
              <a:spcBef>
                <a:spcPts val="900"/>
              </a:spcBef>
            </a:pPr>
            <a:r>
              <a:rPr lang="en-US" altLang="en-US" sz="2800" b="1" dirty="0">
                <a:latin typeface="Constantia" panose="02030602050306030303" pitchFamily="18" charset="0"/>
              </a:rPr>
              <a:t>Knowledge of the chemistry of fire </a:t>
            </a:r>
            <a:br>
              <a:rPr lang="en-US" altLang="en-US" sz="2800" b="1" dirty="0">
                <a:latin typeface="Constantia" panose="02030602050306030303" pitchFamily="18" charset="0"/>
              </a:rPr>
            </a:br>
            <a:r>
              <a:rPr lang="en-US" altLang="en-US" sz="2800" dirty="0">
                <a:latin typeface="Constantia" panose="02030602050306030303" pitchFamily="18" charset="0"/>
              </a:rPr>
              <a:t>is an important factor </a:t>
            </a:r>
            <a:br>
              <a:rPr lang="en-US" altLang="en-US" sz="2800" dirty="0">
                <a:latin typeface="Constantia" panose="02030602050306030303" pitchFamily="18" charset="0"/>
              </a:rPr>
            </a:br>
            <a:r>
              <a:rPr lang="en-US" altLang="en-US" sz="2800" b="1" dirty="0">
                <a:latin typeface="Constantia" panose="02030602050306030303" pitchFamily="18" charset="0"/>
              </a:rPr>
              <a:t>to use</a:t>
            </a:r>
            <a:r>
              <a:rPr lang="en-US" altLang="en-US" sz="2800" dirty="0">
                <a:latin typeface="Constantia" panose="02030602050306030303" pitchFamily="18" charset="0"/>
              </a:rPr>
              <a:t/>
            </a:r>
            <a:br>
              <a:rPr lang="en-US" altLang="en-US" sz="2800" dirty="0">
                <a:latin typeface="Constantia" panose="02030602050306030303" pitchFamily="18" charset="0"/>
              </a:rPr>
            </a:br>
            <a:r>
              <a:rPr lang="en-US" altLang="en-US" sz="2800" dirty="0">
                <a:latin typeface="Constantia" panose="02030602050306030303" pitchFamily="18" charset="0"/>
              </a:rPr>
              <a:t>the proper </a:t>
            </a:r>
            <a:r>
              <a:rPr lang="en-US" altLang="en-US" sz="2400" dirty="0">
                <a:latin typeface="Constantia" panose="02030602050306030303" pitchFamily="18" charset="0"/>
              </a:rPr>
              <a:t>extinguishing</a:t>
            </a:r>
            <a:r>
              <a:rPr lang="en-US" altLang="en-US" sz="2800" dirty="0">
                <a:latin typeface="Constantia" panose="02030602050306030303" pitchFamily="18" charset="0"/>
              </a:rPr>
              <a:t> agent / equipment</a:t>
            </a:r>
          </a:p>
          <a:p>
            <a:pPr marL="342900">
              <a:spcBef>
                <a:spcPts val="700"/>
              </a:spcBef>
              <a:buClrTx/>
              <a:buFontTx/>
              <a:buNone/>
            </a:pPr>
            <a:endParaRPr lang="en-US" altLang="en-US" dirty="0">
              <a:latin typeface="Candara" panose="020E0502030303020204" pitchFamily="34" charset="0"/>
            </a:endParaRPr>
          </a:p>
          <a:p>
            <a:pPr marL="342900">
              <a:spcBef>
                <a:spcPts val="700"/>
              </a:spcBef>
              <a:buClrTx/>
              <a:buFontTx/>
              <a:buNone/>
            </a:pPr>
            <a:endParaRPr lang="en-US" altLang="en-US" dirty="0">
              <a:latin typeface="Candara" panose="020E0502030303020204" pitchFamily="34" charset="0"/>
            </a:endParaRPr>
          </a:p>
        </p:txBody>
      </p:sp>
    </p:spTree>
    <p:extLst>
      <p:ext uri="{BB962C8B-B14F-4D97-AF65-F5344CB8AC3E}">
        <p14:creationId xmlns:p14="http://schemas.microsoft.com/office/powerpoint/2010/main" val="898917665"/>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91CA16A-993E-43BA-BDDC-9E427CF951B2}"/>
              </a:ext>
            </a:extLst>
          </p:cNvPr>
          <p:cNvSpPr>
            <a:spLocks noGrp="1"/>
          </p:cNvSpPr>
          <p:nvPr>
            <p:ph type="title"/>
          </p:nvPr>
        </p:nvSpPr>
        <p:spPr>
          <a:xfrm>
            <a:off x="709217" y="744609"/>
            <a:ext cx="3757387" cy="673468"/>
          </a:xfrm>
        </p:spPr>
        <p:txBody>
          <a:bodyPr>
            <a:noAutofit/>
          </a:bodyPr>
          <a:lstStyle/>
          <a:p>
            <a:r>
              <a:rPr lang="en-US" dirty="0">
                <a:solidFill>
                  <a:srgbClr val="FF0000"/>
                </a:solidFill>
              </a:rPr>
              <a:t>CAUSES OF FIRE</a:t>
            </a:r>
            <a:endParaRPr lang="en-IN" b="0" dirty="0">
              <a:solidFill>
                <a:srgbClr val="FF0000"/>
              </a:solidFill>
            </a:endParaRPr>
          </a:p>
        </p:txBody>
      </p:sp>
      <p:sp>
        <p:nvSpPr>
          <p:cNvPr id="4" name="Rectangle 3"/>
          <p:cNvSpPr>
            <a:spLocks noGrp="1" noChangeArrowheads="1"/>
          </p:cNvSpPr>
          <p:nvPr>
            <p:ph type="body" idx="1"/>
          </p:nvPr>
        </p:nvSpPr>
        <p:spPr>
          <a:xfrm>
            <a:off x="2230016" y="2192628"/>
            <a:ext cx="9961984" cy="4525963"/>
          </a:xfrm>
        </p:spPr>
        <p:txBody>
          <a:bodyPr/>
          <a:lstStyle/>
          <a:p>
            <a:pPr eaLnBrk="1" hangingPunct="1"/>
            <a:r>
              <a:rPr lang="en-US" sz="2800" b="1" dirty="0">
                <a:solidFill>
                  <a:srgbClr val="FF0000"/>
                </a:solidFill>
                <a:latin typeface="+mj-lt"/>
              </a:rPr>
              <a:t>Incidental/Accidental</a:t>
            </a:r>
            <a:r>
              <a:rPr lang="en-US" sz="2800" dirty="0">
                <a:solidFill>
                  <a:srgbClr val="FF0000"/>
                </a:solidFill>
                <a:latin typeface="+mj-lt"/>
              </a:rPr>
              <a:t/>
            </a:r>
          </a:p>
          <a:p>
            <a:pPr eaLnBrk="1" hangingPunct="1">
              <a:buFontTx/>
              <a:buNone/>
            </a:pPr>
            <a:r>
              <a:rPr lang="en-US" sz="2800" dirty="0">
                <a:latin typeface="+mj-lt"/>
              </a:rPr>
              <a:t/>
            </a:r>
            <a:r>
              <a:rPr lang="en-US" sz="2800" b="1" dirty="0">
                <a:solidFill>
                  <a:srgbClr val="3D52A4"/>
                </a:solidFill>
                <a:latin typeface="+mj-lt"/>
              </a:rPr>
              <a:t>(Natural Calamities, Ignorance, etc.)</a:t>
            </a:r>
          </a:p>
          <a:p>
            <a:pPr eaLnBrk="1" hangingPunct="1"/>
            <a:endParaRPr lang="en-US" sz="2800" dirty="0">
              <a:latin typeface="+mj-lt"/>
            </a:endParaRPr>
          </a:p>
          <a:p>
            <a:pPr eaLnBrk="1" hangingPunct="1"/>
            <a:r>
              <a:rPr lang="en-US" sz="2800" b="1" dirty="0">
                <a:solidFill>
                  <a:srgbClr val="FF0000"/>
                </a:solidFill>
                <a:latin typeface="+mj-lt"/>
              </a:rPr>
              <a:t>Negligence</a:t>
            </a:r>
            <a:r>
              <a:rPr lang="en-US" sz="2800" b="1" dirty="0">
                <a:solidFill>
                  <a:srgbClr val="3333FF"/>
                </a:solidFill>
                <a:latin typeface="+mj-lt"/>
              </a:rPr>
              <a:t/>
            </a:r>
          </a:p>
          <a:p>
            <a:pPr eaLnBrk="1" hangingPunct="1">
              <a:buFontTx/>
              <a:buNone/>
            </a:pPr>
            <a:r>
              <a:rPr lang="en-US" sz="2800" b="1" dirty="0">
                <a:latin typeface="+mj-lt"/>
              </a:rPr>
              <a:t/>
            </a:r>
            <a:r>
              <a:rPr lang="en-US" sz="2800" b="1" dirty="0">
                <a:solidFill>
                  <a:srgbClr val="3D52A4"/>
                </a:solidFill>
                <a:latin typeface="+mj-lt"/>
              </a:rPr>
              <a:t>(Unattended Fire, Children, Electricity, etc.)</a:t>
            </a:r>
          </a:p>
          <a:p>
            <a:pPr eaLnBrk="1" hangingPunct="1"/>
            <a:endParaRPr lang="en-US" sz="2800" dirty="0">
              <a:latin typeface="+mj-lt"/>
            </a:endParaRPr>
          </a:p>
          <a:p>
            <a:pPr eaLnBrk="1" hangingPunct="1"/>
            <a:r>
              <a:rPr lang="en-US" sz="2800" b="1" dirty="0">
                <a:solidFill>
                  <a:srgbClr val="FF0000"/>
                </a:solidFill>
                <a:latin typeface="+mj-lt"/>
              </a:rPr>
              <a:t>Intentional</a:t>
            </a:r>
            <a:r>
              <a:rPr lang="en-US" sz="2800" dirty="0">
                <a:solidFill>
                  <a:srgbClr val="FF0000"/>
                </a:solidFill>
                <a:latin typeface="+mj-lt"/>
              </a:rPr>
              <a:t/>
            </a:r>
          </a:p>
          <a:p>
            <a:pPr eaLnBrk="1" hangingPunct="1">
              <a:buFontTx/>
              <a:buNone/>
            </a:pPr>
            <a:r>
              <a:rPr lang="en-US" sz="2800" dirty="0">
                <a:latin typeface="+mj-lt"/>
              </a:rPr>
              <a:t/>
            </a:r>
            <a:r>
              <a:rPr lang="en-US" sz="2800" b="1" dirty="0">
                <a:solidFill>
                  <a:srgbClr val="3D52A4"/>
                </a:solidFill>
                <a:latin typeface="+mj-lt"/>
              </a:rPr>
              <a:t>(Vulgarism, Riots, Revenge, etc.)</a:t>
            </a:r>
            <a:endParaRPr lang="en-IN" sz="2800" b="1" dirty="0">
              <a:solidFill>
                <a:srgbClr val="3D52A4"/>
              </a:solidFill>
              <a:latin typeface="+mj-lt"/>
            </a:endParaRPr>
          </a:p>
        </p:txBody>
      </p:sp>
    </p:spTree>
    <p:extLst>
      <p:ext uri="{BB962C8B-B14F-4D97-AF65-F5344CB8AC3E}">
        <p14:creationId xmlns:p14="http://schemas.microsoft.com/office/powerpoint/2010/main" val="411411468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03 Presentation Layout_CA -v5" id="{9FB6D787-C00C-4E5B-BB81-C03B5DD1D26F}" vid="{036B3D89-8DCD-455E-BFFC-73F75D6DA62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Hexagon presentation dark</Template>
  <TotalTime>0</TotalTime>
  <Words>1147</Words>
  <Application>Microsoft Office PowerPoint</Application>
  <PresentationFormat>Widescreen</PresentationFormat>
  <Paragraphs>188</Paragraphs>
  <Slides>38</Slides>
  <Notes>0</Notes>
  <HiddenSlides>0</HiddenSlides>
  <MMClips>2</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38</vt:i4>
      </vt:variant>
    </vt:vector>
  </HeadingPairs>
  <TitlesOfParts>
    <vt:vector size="54" baseType="lpstr">
      <vt:lpstr>ACCELERATOR</vt:lpstr>
      <vt:lpstr>Aharoni</vt:lpstr>
      <vt:lpstr>Arial</vt:lpstr>
      <vt:lpstr>Berlin Sans FB</vt:lpstr>
      <vt:lpstr>Calibri</vt:lpstr>
      <vt:lpstr>Cambria</vt:lpstr>
      <vt:lpstr>Candara</vt:lpstr>
      <vt:lpstr>Consolas</vt:lpstr>
      <vt:lpstr>Constantia</vt:lpstr>
      <vt:lpstr>Cooper Black</vt:lpstr>
      <vt:lpstr>Flame</vt:lpstr>
      <vt:lpstr>Google Sans</vt:lpstr>
      <vt:lpstr>Kabel</vt:lpstr>
      <vt:lpstr>Lucida Sans</vt:lpstr>
      <vt:lpstr>Times New Roman</vt:lpstr>
      <vt:lpstr>Office Theme</vt:lpstr>
      <vt:lpstr>PowerPoint Presentation</vt:lpstr>
      <vt:lpstr>PowerPoint Presentation</vt:lpstr>
      <vt:lpstr>PowerPoint Presentation</vt:lpstr>
      <vt:lpstr>What is Fire?</vt:lpstr>
      <vt:lpstr>FIRE Triangle</vt:lpstr>
      <vt:lpstr>PowerPoint Presentation</vt:lpstr>
      <vt:lpstr>PowerPoint Presentation</vt:lpstr>
      <vt:lpstr>PowerPoint Presentation</vt:lpstr>
      <vt:lpstr>CAUSES OF FIRE</vt:lpstr>
      <vt:lpstr>FIRE - FIGHTING</vt:lpstr>
      <vt:lpstr>CLASSIFICATION OF FIRE</vt:lpstr>
      <vt:lpstr>Fire Extinguisher Symbols and Agents required to suppress</vt:lpstr>
      <vt:lpstr>CLASS</vt:lpstr>
      <vt:lpstr>Water Extinguisher</vt:lpstr>
      <vt:lpstr>CLASS</vt:lpstr>
      <vt:lpstr>Foam Extinguisher</vt:lpstr>
      <vt:lpstr>CLASS</vt:lpstr>
      <vt:lpstr>Carbon Dioxide Extinguisher</vt:lpstr>
      <vt:lpstr>CLASS</vt:lpstr>
      <vt:lpstr>Dry powder extinguisher</vt:lpstr>
      <vt:lpstr>CLASS</vt:lpstr>
      <vt:lpstr>Wet Chemical Extinguisher</vt:lpstr>
      <vt:lpstr>FM 200/ NOVEC 1230</vt:lpstr>
      <vt:lpstr>Fire Ball</vt:lpstr>
      <vt:lpstr>Fire Blanket</vt:lpstr>
      <vt:lpstr>PowerPoint Presentation</vt:lpstr>
      <vt:lpstr>PowerPoint Presentation</vt:lpstr>
      <vt:lpstr>PowerPoint Presentation</vt:lpstr>
      <vt:lpstr>PowerPoint Presentation</vt:lpstr>
      <vt:lpstr>PowerPoint Presentation</vt:lpstr>
      <vt:lpstr>PowerPoint Presentation</vt:lpstr>
      <vt:lpstr>In case of Fire</vt:lpstr>
      <vt:lpstr>In case of Fire</vt:lpstr>
      <vt:lpstr>Fire Detection/Suppression System</vt:lpstr>
      <vt:lpstr>Fire Destruction</vt:lpstr>
      <vt:lpstr>PowerPoint Presentation</vt:lpstr>
      <vt:lpstr>A Quote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2018-07-31T04:49:05Z</dcterms:created>
  <dcterms:modified xsi:type="dcterms:W3CDTF">2026-09-02T02:22:54Z</dcterms:modified>
</cp:coreProperties>
</file>