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81" r:id="rId2"/>
    <p:sldId id="388" r:id="rId3"/>
    <p:sldId id="359" r:id="rId4"/>
    <p:sldId id="391" r:id="rId5"/>
    <p:sldId id="293" r:id="rId6"/>
    <p:sldId id="351" r:id="rId7"/>
    <p:sldId id="392" r:id="rId8"/>
    <p:sldId id="352" r:id="rId9"/>
    <p:sldId id="353" r:id="rId10"/>
    <p:sldId id="354" r:id="rId11"/>
    <p:sldId id="355" r:id="rId12"/>
    <p:sldId id="356" r:id="rId13"/>
    <p:sldId id="357" r:id="rId14"/>
    <p:sldId id="360" r:id="rId15"/>
    <p:sldId id="361" r:id="rId16"/>
    <p:sldId id="393" r:id="rId17"/>
    <p:sldId id="362" r:id="rId18"/>
    <p:sldId id="363" r:id="rId19"/>
    <p:sldId id="364" r:id="rId20"/>
    <p:sldId id="365" r:id="rId21"/>
    <p:sldId id="366" r:id="rId22"/>
    <p:sldId id="367" r:id="rId23"/>
    <p:sldId id="368" r:id="rId24"/>
    <p:sldId id="369" r:id="rId25"/>
    <p:sldId id="370" r:id="rId26"/>
    <p:sldId id="372" r:id="rId27"/>
    <p:sldId id="373" r:id="rId28"/>
    <p:sldId id="374" r:id="rId29"/>
    <p:sldId id="375" r:id="rId30"/>
    <p:sldId id="376" r:id="rId31"/>
    <p:sldId id="378" r:id="rId32"/>
    <p:sldId id="379" r:id="rId33"/>
    <p:sldId id="380" r:id="rId34"/>
    <p:sldId id="390" r:id="rId35"/>
    <p:sldId id="389" r:id="rId3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90" d="100"/>
          <a:sy n="90" d="100"/>
        </p:scale>
        <p:origin x="810" y="8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2116DC-13C9-4C47-8147-90F05720F742}" type="datetimeFigureOut">
              <a:rPr lang="en-US" smtClean="0"/>
              <a:t>12/23/2020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56D002-89BF-4F75-B5CC-1868C9479779}" type="slidenum">
              <a:rPr lang="en-US" smtClean="0"/>
              <a:t>‹#›</a:t>
            </a:fld>
            <a:endParaRPr lang="en-US"/>
          </a:p>
        </p:txBody>
      </p:sp>
    </p:spTree>
    <p:extLst>
      <p:ext uri="{BB962C8B-B14F-4D97-AF65-F5344CB8AC3E}">
        <p14:creationId xmlns:p14="http://schemas.microsoft.com/office/powerpoint/2010/main" val="32882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56D002-89BF-4F75-B5CC-1868C9479779}" type="slidenum">
              <a:rPr lang="en-US" smtClean="0"/>
              <a:t>2</a:t>
            </a:fld>
            <a:endParaRPr lang="en-US"/>
          </a:p>
        </p:txBody>
      </p:sp>
    </p:spTree>
    <p:extLst>
      <p:ext uri="{BB962C8B-B14F-4D97-AF65-F5344CB8AC3E}">
        <p14:creationId xmlns:p14="http://schemas.microsoft.com/office/powerpoint/2010/main" val="821482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2" name="Picture 31" descr="Background.jpg"/>
          <p:cNvPicPr>
            <a:picLocks noChangeAspect="1"/>
          </p:cNvPicPr>
          <p:nvPr userDrawn="1"/>
        </p:nvPicPr>
        <p:blipFill>
          <a:blip r:embed="rId2" cstate="print"/>
          <a:srcRect t="51400"/>
          <a:stretch>
            <a:fillRect/>
          </a:stretch>
        </p:blipFill>
        <p:spPr>
          <a:xfrm>
            <a:off x="0" y="3435846"/>
            <a:ext cx="9144000" cy="1707654"/>
          </a:xfrm>
          <a:prstGeom prst="rect">
            <a:avLst/>
          </a:prstGeom>
        </p:spPr>
      </p:pic>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314453"/>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0" name="Date Placeholder 29"/>
          <p:cNvSpPr>
            <a:spLocks noGrp="1"/>
          </p:cNvSpPr>
          <p:nvPr userDrawn="1">
            <p:ph type="dt" sz="half" idx="10"/>
          </p:nvPr>
        </p:nvSpPr>
        <p:spPr>
          <a:xfrm>
            <a:off x="6727032" y="4889718"/>
            <a:ext cx="1920240" cy="274320"/>
          </a:xfrm>
        </p:spPr>
        <p:txBody>
          <a:bodyPr/>
          <a:lstStyle>
            <a:lvl1pPr>
              <a:defRPr sz="800">
                <a:solidFill>
                  <a:srgbClr val="0070C0"/>
                </a:solidFill>
              </a:defRPr>
            </a:lvl1pPr>
            <a:extLst/>
          </a:lstStyle>
          <a:p>
            <a:fld id="{C36D3101-30DD-47C3-B581-6F92F8ADD97A}" type="datetimeFigureOut">
              <a:rPr lang="en-GB" smtClean="0"/>
              <a:pPr/>
              <a:t>23/12/2020</a:t>
            </a:fld>
            <a:endParaRPr lang="en-GB" dirty="0"/>
          </a:p>
        </p:txBody>
      </p:sp>
      <p:sp>
        <p:nvSpPr>
          <p:cNvPr id="19" name="Footer Placeholder 18"/>
          <p:cNvSpPr>
            <a:spLocks noGrp="1"/>
          </p:cNvSpPr>
          <p:nvPr userDrawn="1">
            <p:ph type="ftr" sz="quarter" idx="11"/>
          </p:nvPr>
        </p:nvSpPr>
        <p:spPr>
          <a:xfrm>
            <a:off x="4380077" y="4876006"/>
            <a:ext cx="2350681" cy="273844"/>
          </a:xfrm>
        </p:spPr>
        <p:txBody>
          <a:bodyPr/>
          <a:lstStyle>
            <a:lvl1pPr>
              <a:defRPr sz="800">
                <a:solidFill>
                  <a:schemeClr val="accent1">
                    <a:tint val="20000"/>
                  </a:schemeClr>
                </a:solidFill>
              </a:defRPr>
            </a:lvl1pPr>
            <a:extLst/>
          </a:lstStyle>
          <a:p>
            <a:endParaRPr lang="en-GB" dirty="0"/>
          </a:p>
        </p:txBody>
      </p:sp>
      <p:sp>
        <p:nvSpPr>
          <p:cNvPr id="27" name="Slide Number Placeholder 26"/>
          <p:cNvSpPr>
            <a:spLocks noGrp="1"/>
          </p:cNvSpPr>
          <p:nvPr userDrawn="1">
            <p:ph type="sldNum" sz="quarter" idx="12"/>
          </p:nvPr>
        </p:nvSpPr>
        <p:spPr>
          <a:xfrm>
            <a:off x="8647272" y="4890194"/>
            <a:ext cx="365760" cy="273844"/>
          </a:xfrm>
        </p:spPr>
        <p:txBody>
          <a:bodyPr/>
          <a:lstStyle>
            <a:lvl1pPr>
              <a:defRPr sz="800">
                <a:solidFill>
                  <a:srgbClr val="0070C0"/>
                </a:solidFill>
              </a:defRPr>
            </a:lvl1pPr>
            <a:extLst/>
          </a:lstStyle>
          <a:p>
            <a:fld id="{52F239A1-C203-4A51-9867-2E6862FB2E23}" type="slidenum">
              <a:rPr lang="en-GB" smtClean="0"/>
              <a:pPr/>
              <a:t>‹#›</a:t>
            </a:fld>
            <a:endParaRPr lang="en-GB" dirty="0"/>
          </a:p>
        </p:txBody>
      </p:sp>
      <p:pic>
        <p:nvPicPr>
          <p:cNvPr id="11" name="Picture 10">
            <a:extLst>
              <a:ext uri="{FF2B5EF4-FFF2-40B4-BE49-F238E27FC236}">
                <a16:creationId xmlns:a16="http://schemas.microsoft.com/office/drawing/2014/main" id="{0BC34265-C7D6-45C3-A3FE-B8B25B426B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04" y="4297432"/>
            <a:ext cx="1172344" cy="72259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110999"/>
            <a:ext cx="8229600" cy="328955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2"/>
            <a:ext cx="1777470" cy="419457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05981"/>
            <a:ext cx="6324600" cy="419457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
          </p:nvPr>
        </p:nvSpPr>
        <p:spPr>
          <a:xfrm>
            <a:off x="395536" y="987574"/>
            <a:ext cx="8496944"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405880" y="1664245"/>
            <a:ext cx="8496944"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839395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F239A1-C203-4A51-9867-2E6862FB2E23}" type="slidenum">
              <a:rPr lang="en-GB" smtClean="0"/>
              <a:pPr/>
              <a:t>‹#›</a:t>
            </a:fld>
            <a:endParaRPr lang="en-GB"/>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3">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F239A1-C203-4A51-9867-2E6862FB2E23}" type="slidenum">
              <a:rPr lang="en-GB" smtClean="0"/>
              <a:pPr/>
              <a:t>‹#›</a:t>
            </a:fld>
            <a:endParaRPr lang="en-GB"/>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pic>
        <p:nvPicPr>
          <p:cNvPr id="10" name="Picture 9" descr="Background.jpg"/>
          <p:cNvPicPr>
            <a:picLocks noChangeAspect="1"/>
          </p:cNvPicPr>
          <p:nvPr userDrawn="1"/>
        </p:nvPicPr>
        <p:blipFill>
          <a:blip r:embed="rId2" cstate="print"/>
          <a:srcRect t="51400"/>
          <a:stretch>
            <a:fillRect/>
          </a:stretch>
        </p:blipFill>
        <p:spPr>
          <a:xfrm>
            <a:off x="0" y="3219822"/>
            <a:ext cx="9144000" cy="1923678"/>
          </a:xfrm>
          <a:prstGeom prst="rect">
            <a:avLst/>
          </a:prstGeom>
        </p:spPr>
      </p:pic>
      <p:sp>
        <p:nvSpPr>
          <p:cNvPr id="2" name="Title 1"/>
          <p:cNvSpPr>
            <a:spLocks noGrp="1"/>
          </p:cNvSpPr>
          <p:nvPr>
            <p:ph type="title"/>
          </p:nvPr>
        </p:nvSpPr>
        <p:spPr>
          <a:xfrm>
            <a:off x="457200" y="204788"/>
            <a:ext cx="8229600" cy="85725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31"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083223"/>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30" y="1083223"/>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2F239A1-C203-4A51-9867-2E6862FB2E23}" type="slidenum">
              <a:rPr lang="en-GB" smtClean="0"/>
              <a:pPr/>
              <a:t>‹#›</a:t>
            </a:fld>
            <a:endParaRPr lang="en-GB"/>
          </a:p>
        </p:txBody>
      </p:sp>
      <p:pic>
        <p:nvPicPr>
          <p:cNvPr id="12" name="Picture 11"/>
          <p:cNvPicPr>
            <a:picLocks noChangeAspect="1"/>
          </p:cNvPicPr>
          <p:nvPr userDrawn="1"/>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1440" y="4536419"/>
            <a:ext cx="1279837" cy="35329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2F239A1-C203-4A51-9867-2E6862FB2E23}" type="slidenum">
              <a:rPr lang="en-GB" smtClean="0"/>
              <a:pPr/>
              <a:t>‹#›</a:t>
            </a:fld>
            <a:endParaRPr lang="en-GB"/>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6D3101-30DD-47C3-B581-6F92F8ADD97A}" type="datetimeFigureOut">
              <a:rPr lang="en-GB" smtClean="0"/>
              <a:pPr/>
              <a:t>23/12/2020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2F239A1-C203-4A51-9867-2E6862FB2E2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p>
            <a:fld id="{C36D3101-30DD-47C3-B581-6F92F8ADD97A}" type="datetimeFigureOut">
              <a:rPr lang="en-GB" smtClean="0"/>
              <a:pPr/>
              <a:t>23/12/2020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2F239A1-C203-4A51-9867-2E6862FB2E23}"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36D3101-30DD-47C3-B581-6F92F8ADD97A}" type="datetimeFigureOut">
              <a:rPr lang="en-GB" smtClean="0"/>
              <a:pPr/>
              <a:t>23/12/2020</a:t>
            </a:fld>
            <a:endParaRPr lang="en-GB"/>
          </a:p>
        </p:txBody>
      </p:sp>
      <p:sp>
        <p:nvSpPr>
          <p:cNvPr id="6" name="Footer Placeholder 5"/>
          <p:cNvSpPr>
            <a:spLocks noGrp="1"/>
          </p:cNvSpPr>
          <p:nvPr>
            <p:ph type="ftr" sz="quarter" idx="11"/>
          </p:nvPr>
        </p:nvSpPr>
        <p:spPr>
          <a:xfrm>
            <a:off x="4380077" y="4805958"/>
            <a:ext cx="2350681" cy="273844"/>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2F239A1-C203-4A51-9867-2E6862FB2E23}" type="slidenum">
              <a:rPr lang="en-GB" smtClean="0"/>
              <a:pPr/>
              <a:t>‹#›</a:t>
            </a:fld>
            <a:endParaRPr lang="en-GB"/>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4458704"/>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4454260"/>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4343441"/>
            <a:ext cx="3402314" cy="810651"/>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4340806"/>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3" name="Picture 22" descr="Background.jpg"/>
          <p:cNvPicPr>
            <a:picLocks noChangeAspect="1"/>
          </p:cNvPicPr>
          <p:nvPr/>
        </p:nvPicPr>
        <p:blipFill>
          <a:blip r:embed="rId14" cstate="print"/>
          <a:srcRect t="51799"/>
          <a:stretch>
            <a:fillRect/>
          </a:stretch>
        </p:blipFill>
        <p:spPr>
          <a:xfrm>
            <a:off x="0" y="3507854"/>
            <a:ext cx="9144000" cy="1615108"/>
          </a:xfrm>
          <a:prstGeom prst="rect">
            <a:avLst/>
          </a:prstGeom>
        </p:spPr>
      </p:pic>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727032" y="4889718"/>
            <a:ext cx="1920240" cy="274320"/>
          </a:xfrm>
          <a:prstGeom prst="rect">
            <a:avLst/>
          </a:prstGeom>
        </p:spPr>
        <p:txBody>
          <a:bodyPr vert="horz" anchor="b"/>
          <a:lstStyle>
            <a:lvl1pPr algn="l" eaLnBrk="1" latinLnBrk="0" hangingPunct="1">
              <a:defRPr kumimoji="0" sz="800">
                <a:solidFill>
                  <a:srgbClr val="00B0F0"/>
                </a:solidFill>
              </a:defRPr>
            </a:lvl1pPr>
            <a:extLst/>
          </a:lstStyle>
          <a:p>
            <a:fld id="{C36D3101-30DD-47C3-B581-6F92F8ADD97A}" type="datetimeFigureOut">
              <a:rPr lang="en-GB" smtClean="0"/>
              <a:pPr/>
              <a:t>23/12/2020</a:t>
            </a:fld>
            <a:endParaRPr lang="en-GB" dirty="0"/>
          </a:p>
        </p:txBody>
      </p:sp>
      <p:sp>
        <p:nvSpPr>
          <p:cNvPr id="22" name="Footer Placeholder 21"/>
          <p:cNvSpPr>
            <a:spLocks noGrp="1"/>
          </p:cNvSpPr>
          <p:nvPr>
            <p:ph type="ftr" sz="quarter" idx="3"/>
          </p:nvPr>
        </p:nvSpPr>
        <p:spPr>
          <a:xfrm>
            <a:off x="4380077" y="4890194"/>
            <a:ext cx="2350681" cy="273844"/>
          </a:xfrm>
          <a:prstGeom prst="rect">
            <a:avLst/>
          </a:prstGeom>
        </p:spPr>
        <p:txBody>
          <a:bodyPr vert="horz" anchor="b"/>
          <a:lstStyle>
            <a:lvl1pPr algn="r" eaLnBrk="1" latinLnBrk="0" hangingPunct="1">
              <a:defRPr kumimoji="0" sz="800">
                <a:solidFill>
                  <a:srgbClr val="00B0F0"/>
                </a:solidFill>
              </a:defRPr>
            </a:lvl1pPr>
            <a:extLst/>
          </a:lstStyle>
          <a:p>
            <a:endParaRPr lang="en-GB" dirty="0"/>
          </a:p>
        </p:txBody>
      </p:sp>
      <p:sp>
        <p:nvSpPr>
          <p:cNvPr id="18" name="Slide Number Placeholder 17"/>
          <p:cNvSpPr>
            <a:spLocks noGrp="1"/>
          </p:cNvSpPr>
          <p:nvPr>
            <p:ph type="sldNum" sz="quarter" idx="4"/>
          </p:nvPr>
        </p:nvSpPr>
        <p:spPr>
          <a:xfrm>
            <a:off x="8647272" y="4890194"/>
            <a:ext cx="365760" cy="273844"/>
          </a:xfrm>
          <a:prstGeom prst="rect">
            <a:avLst/>
          </a:prstGeom>
        </p:spPr>
        <p:txBody>
          <a:bodyPr vert="horz" anchor="b"/>
          <a:lstStyle>
            <a:lvl1pPr algn="r" eaLnBrk="1" latinLnBrk="0" hangingPunct="1">
              <a:defRPr kumimoji="0" sz="800" b="0">
                <a:solidFill>
                  <a:srgbClr val="00B0F0"/>
                </a:solidFill>
              </a:defRPr>
            </a:lvl1pPr>
            <a:extLst/>
          </a:lstStyle>
          <a:p>
            <a:fld id="{52F239A1-C203-4A51-9867-2E6862FB2E23}" type="slidenum">
              <a:rPr lang="en-GB" smtClean="0"/>
              <a:pPr/>
              <a:t>‹#›</a:t>
            </a:fld>
            <a:endParaRPr lang="en-GB" dirty="0"/>
          </a:p>
        </p:txBody>
      </p:sp>
      <p:pic>
        <p:nvPicPr>
          <p:cNvPr id="3" name="Picture 2">
            <a:extLst>
              <a:ext uri="{FF2B5EF4-FFF2-40B4-BE49-F238E27FC236}">
                <a16:creationId xmlns:a16="http://schemas.microsoft.com/office/drawing/2014/main" id="{8C04F3CD-F32F-4B59-9C29-68ABCEA0E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7504" y="4297432"/>
            <a:ext cx="1172344" cy="722590"/>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7.jpeg"/><Relationship Id="rId7" Type="http://schemas.openxmlformats.org/officeDocument/2006/relationships/hyperlink" Target="https://hemantabaral.wordpress.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www.hemantabaral.com.np/" TargetMode="External"/><Relationship Id="rId5" Type="http://schemas.openxmlformats.org/officeDocument/2006/relationships/hyperlink" Target="mailto:hemantabaral@yahoo.com" TargetMode="External"/><Relationship Id="rId4" Type="http://schemas.openxmlformats.org/officeDocument/2006/relationships/hyperlink" Target="mailto:hemanta.baral@gmail.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07904" y="11246"/>
            <a:ext cx="4962372" cy="1840424"/>
          </a:xfrm>
        </p:spPr>
        <p:txBody>
          <a:bodyPr>
            <a:normAutofit/>
          </a:bodyPr>
          <a:lstStyle/>
          <a:p>
            <a:r>
              <a:rPr lang="en-US"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Subisu Sans 1"/>
                <a:cs typeface="Subisu Sans 1"/>
              </a:rPr>
              <a:t>Pre-Sales/</a:t>
            </a:r>
            <a:br>
              <a:rPr lang="en-US"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Subisu Sans 1"/>
                <a:cs typeface="Subisu Sans 1"/>
              </a:rPr>
            </a:br>
            <a:r>
              <a:rPr lang="en-US"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Subisu Sans 1"/>
                <a:cs typeface="Subisu Sans 1"/>
              </a:rPr>
              <a:t>Sales Training</a:t>
            </a:r>
          </a:p>
        </p:txBody>
      </p:sp>
      <p:sp>
        <p:nvSpPr>
          <p:cNvPr id="3" name="TextBox 2"/>
          <p:cNvSpPr txBox="1"/>
          <p:nvPr/>
        </p:nvSpPr>
        <p:spPr>
          <a:xfrm>
            <a:off x="6372201" y="3435846"/>
            <a:ext cx="2298075" cy="646331"/>
          </a:xfrm>
          <a:prstGeom prst="rect">
            <a:avLst/>
          </a:prstGeom>
          <a:noFill/>
        </p:spPr>
        <p:txBody>
          <a:bodyPr wrap="square" rtlCol="0">
            <a:spAutoFit/>
          </a:bodyPr>
          <a:lstStyle/>
          <a:p>
            <a:pPr algn="ctr">
              <a:spcAft>
                <a:spcPts val="200"/>
              </a:spcAft>
            </a:pPr>
            <a:r>
              <a:rPr lang="en-US" sz="2000" b="1" dirty="0">
                <a:solidFill>
                  <a:srgbClr val="FF0000"/>
                </a:solidFill>
                <a:latin typeface="Calibri" panose="020F0502020204030204" pitchFamily="34" charset="0"/>
              </a:rPr>
              <a:t>HEMANTA BARAL </a:t>
            </a:r>
            <a:br>
              <a:rPr lang="en-US" sz="2000" b="1" dirty="0">
                <a:solidFill>
                  <a:srgbClr val="FF0000"/>
                </a:solidFill>
                <a:latin typeface="Calibri" panose="020F0502020204030204" pitchFamily="34" charset="0"/>
              </a:rPr>
            </a:br>
            <a:r>
              <a:rPr lang="en-US" sz="1600" b="1" dirty="0">
                <a:solidFill>
                  <a:srgbClr val="0070C0"/>
                </a:solidFill>
                <a:latin typeface="Calibri" panose="020F0502020204030204" pitchFamily="34" charset="0"/>
              </a:rPr>
              <a:t>CEO; TECH-PRO Pvt. Ltd.</a:t>
            </a:r>
          </a:p>
        </p:txBody>
      </p:sp>
      <p:sp>
        <p:nvSpPr>
          <p:cNvPr id="4" name="TextBox 3"/>
          <p:cNvSpPr txBox="1"/>
          <p:nvPr/>
        </p:nvSpPr>
        <p:spPr>
          <a:xfrm>
            <a:off x="981438" y="2394645"/>
            <a:ext cx="7623009" cy="646331"/>
          </a:xfrm>
          <a:prstGeom prst="rect">
            <a:avLst/>
          </a:prstGeom>
          <a:noFill/>
        </p:spPr>
        <p:txBody>
          <a:bodyPr wrap="square" rtlCol="0">
            <a:spAutoFit/>
          </a:bodyPr>
          <a:lstStyle/>
          <a:p>
            <a:pPr algn="r"/>
            <a:r>
              <a:rPr lang="en-US" sz="3600" b="1" dirty="0">
                <a:solidFill>
                  <a:srgbClr val="C00000"/>
                </a:solidFill>
                <a:effectLst>
                  <a:outerShdw blurRad="38100" dist="38100" dir="2700000" algn="tl">
                    <a:srgbClr val="000000">
                      <a:alpha val="43137"/>
                    </a:srgbClr>
                  </a:outerShdw>
                </a:effectLst>
                <a:latin typeface="Calibri" panose="020F0502020204030204" pitchFamily="34" charset="0"/>
              </a:rPr>
              <a:t>How to deal with the Customers?</a:t>
            </a:r>
          </a:p>
        </p:txBody>
      </p:sp>
      <p:pic>
        <p:nvPicPr>
          <p:cNvPr id="6" name="Picture 5">
            <a:extLst>
              <a:ext uri="{FF2B5EF4-FFF2-40B4-BE49-F238E27FC236}">
                <a16:creationId xmlns:a16="http://schemas.microsoft.com/office/drawing/2014/main" id="{ED4B335C-5D78-447A-96DC-E40331E1A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408645"/>
            <a:ext cx="3577340" cy="16959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153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555526"/>
            <a:ext cx="8229600" cy="3442239"/>
          </a:xfrm>
        </p:spPr>
        <p:txBody>
          <a:bodyPr>
            <a:normAutofit/>
          </a:bodyPr>
          <a:lstStyle/>
          <a:p>
            <a:pPr marL="109728" indent="0">
              <a:buNone/>
            </a:pPr>
            <a:r>
              <a:rPr lang="en-US" sz="2000" b="1" dirty="0">
                <a:latin typeface="Calibri" panose="020F0502020204030204" pitchFamily="34" charset="0"/>
              </a:rPr>
              <a:t>Advice 5</a:t>
            </a:r>
            <a:endParaRPr lang="en-US" sz="2000" dirty="0">
              <a:latin typeface="Calibri" panose="020F0502020204030204" pitchFamily="34" charset="0"/>
            </a:endParaRPr>
          </a:p>
          <a:p>
            <a:r>
              <a:rPr lang="en-US" sz="2000" dirty="0">
                <a:latin typeface="Calibri" panose="020F0502020204030204" pitchFamily="34" charset="0"/>
              </a:rPr>
              <a:t>If customer asks for a product/services you haven’t had, Never say NO.</a:t>
            </a:r>
          </a:p>
          <a:p>
            <a:pPr marL="365760" lvl="1" indent="0">
              <a:buNone/>
            </a:pPr>
            <a:endParaRPr lang="en-US" sz="400" b="1" dirty="0">
              <a:latin typeface="Calibri" panose="020F0502020204030204" pitchFamily="34" charset="0"/>
            </a:endParaRPr>
          </a:p>
          <a:p>
            <a:pPr marL="365760" lvl="1" indent="0">
              <a:buNone/>
            </a:pPr>
            <a:r>
              <a:rPr lang="en-US" sz="1600" b="1" dirty="0">
                <a:latin typeface="Calibri" panose="020F0502020204030204" pitchFamily="34" charset="0"/>
              </a:rPr>
              <a:t>Avoid as much as possible negative sentences</a:t>
            </a:r>
            <a:r>
              <a:rPr lang="en-US" sz="1600" dirty="0">
                <a:latin typeface="Calibri" panose="020F0502020204030204" pitchFamily="34" charset="0"/>
              </a:rPr>
              <a:t> like “that isn’t possible”, “we don’t”, “we won’t”, “we can’t”.</a:t>
            </a:r>
          </a:p>
          <a:p>
            <a:endParaRPr lang="en-US" sz="1050" dirty="0">
              <a:latin typeface="Calibri" panose="020F0502020204030204" pitchFamily="34" charset="0"/>
            </a:endParaRPr>
          </a:p>
          <a:p>
            <a:r>
              <a:rPr lang="en-US" sz="2000" dirty="0">
                <a:latin typeface="Calibri" panose="020F0502020204030204" pitchFamily="34" charset="0"/>
              </a:rPr>
              <a:t>Try replacing them by “we’re working on it”, “it will be available soon”, “I’ll talk about it with the team and get back to you”, “you can try this instead”. Remember: you’re here to bring solutions to your customers.</a:t>
            </a:r>
          </a:p>
        </p:txBody>
      </p:sp>
    </p:spTree>
    <p:extLst>
      <p:ext uri="{BB962C8B-B14F-4D97-AF65-F5344CB8AC3E}">
        <p14:creationId xmlns:p14="http://schemas.microsoft.com/office/powerpoint/2010/main" val="5657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555526"/>
            <a:ext cx="8229600" cy="3442239"/>
          </a:xfrm>
        </p:spPr>
        <p:txBody>
          <a:bodyPr>
            <a:normAutofit/>
          </a:bodyPr>
          <a:lstStyle/>
          <a:p>
            <a:pPr marL="109728" indent="0">
              <a:buNone/>
            </a:pPr>
            <a:r>
              <a:rPr lang="en-US" sz="2000" b="1" dirty="0">
                <a:latin typeface="Calibri" panose="020F0502020204030204" pitchFamily="34" charset="0"/>
              </a:rPr>
              <a:t>Advice 6</a:t>
            </a:r>
            <a:endParaRPr lang="en-US" sz="2000" dirty="0">
              <a:latin typeface="Calibri" panose="020F0502020204030204" pitchFamily="34" charset="0"/>
            </a:endParaRPr>
          </a:p>
          <a:p>
            <a:r>
              <a:rPr lang="en-US" sz="2000" b="1" dirty="0">
                <a:latin typeface="Calibri" panose="020F0502020204030204" pitchFamily="34" charset="0"/>
              </a:rPr>
              <a:t>Have a look at customers’ websites, their Facebook, LinkedIn or twitter account, their blog posts and try to find out about their strength and prior knowledge.</a:t>
            </a:r>
            <a:r>
              <a:rPr lang="en-US" sz="2000" dirty="0">
                <a:latin typeface="Calibri" panose="020F0502020204030204" pitchFamily="34" charset="0"/>
              </a:rPr>
              <a:t> All these information help you to connect with our customers in a more personal way and to personalize how you help them.</a:t>
            </a:r>
          </a:p>
        </p:txBody>
      </p:sp>
    </p:spTree>
    <p:extLst>
      <p:ext uri="{BB962C8B-B14F-4D97-AF65-F5344CB8AC3E}">
        <p14:creationId xmlns:p14="http://schemas.microsoft.com/office/powerpoint/2010/main" val="50552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411510"/>
            <a:ext cx="8229600" cy="3442239"/>
          </a:xfrm>
        </p:spPr>
        <p:txBody>
          <a:bodyPr>
            <a:normAutofit/>
          </a:bodyPr>
          <a:lstStyle/>
          <a:p>
            <a:pPr marL="109728" indent="0">
              <a:buNone/>
            </a:pPr>
            <a:r>
              <a:rPr lang="en-US" sz="2000" b="1" dirty="0">
                <a:latin typeface="Calibri" panose="020F0502020204030204" pitchFamily="34" charset="0"/>
              </a:rPr>
              <a:t>Advice 7</a:t>
            </a:r>
            <a:endParaRPr lang="en-US" sz="2000" dirty="0">
              <a:latin typeface="Calibri" panose="020F0502020204030204" pitchFamily="34" charset="0"/>
            </a:endParaRPr>
          </a:p>
          <a:p>
            <a:r>
              <a:rPr lang="en-US" sz="2000" b="1" dirty="0">
                <a:latin typeface="Calibri" panose="020F0502020204030204" pitchFamily="34" charset="0"/>
              </a:rPr>
              <a:t>Always approach them in positive way.</a:t>
            </a:r>
            <a:endParaRPr lang="en-US" sz="2000" dirty="0">
              <a:latin typeface="Calibri" panose="020F0502020204030204" pitchFamily="34" charset="0"/>
            </a:endParaRPr>
          </a:p>
          <a:p>
            <a:pPr lvl="1">
              <a:buFont typeface="Wingdings" panose="05000000000000000000" pitchFamily="2" charset="2"/>
              <a:buChar char="§"/>
            </a:pPr>
            <a:r>
              <a:rPr lang="en-US" sz="1600" dirty="0">
                <a:latin typeface="Calibri" panose="020F0502020204030204" pitchFamily="34" charset="0"/>
              </a:rPr>
              <a:t>Instead of “please let me know if you have any questions”, try “does this help you?”</a:t>
            </a:r>
          </a:p>
          <a:p>
            <a:pPr lvl="1">
              <a:buFont typeface="Wingdings" panose="05000000000000000000" pitchFamily="2" charset="2"/>
              <a:buChar char="§"/>
            </a:pPr>
            <a:r>
              <a:rPr lang="en-US" sz="1600" dirty="0">
                <a:latin typeface="Calibri" panose="020F0502020204030204" pitchFamily="34" charset="0"/>
              </a:rPr>
              <a:t>Instead of “if you have any other problems, just let me know”, try “Did that answer your question? And does it make sense?</a:t>
            </a:r>
          </a:p>
          <a:p>
            <a:pPr lvl="1">
              <a:buFont typeface="Wingdings" panose="05000000000000000000" pitchFamily="2" charset="2"/>
              <a:buChar char="§"/>
            </a:pPr>
            <a:r>
              <a:rPr lang="en-US" sz="1600" dirty="0">
                <a:latin typeface="Calibri" panose="020F0502020204030204" pitchFamily="34" charset="0"/>
              </a:rPr>
              <a:t>Instead of “if there is anything else you need, please let me know”, try “Anything else that I can help with today?”</a:t>
            </a:r>
          </a:p>
          <a:p>
            <a:pPr marL="109728" indent="0">
              <a:buNone/>
            </a:pPr>
            <a:r>
              <a:rPr lang="en-US" sz="2000" dirty="0">
                <a:latin typeface="Calibri" panose="020F0502020204030204" pitchFamily="34" charset="0"/>
              </a:rPr>
              <a:t>It shows the customers that you’re really listening to them and that you sincerely want to help them out.</a:t>
            </a:r>
          </a:p>
        </p:txBody>
      </p:sp>
    </p:spTree>
    <p:extLst>
      <p:ext uri="{BB962C8B-B14F-4D97-AF65-F5344CB8AC3E}">
        <p14:creationId xmlns:p14="http://schemas.microsoft.com/office/powerpoint/2010/main" val="153661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339502"/>
            <a:ext cx="8229600" cy="3442239"/>
          </a:xfrm>
        </p:spPr>
        <p:txBody>
          <a:bodyPr>
            <a:normAutofit/>
          </a:bodyPr>
          <a:lstStyle/>
          <a:p>
            <a:pPr marL="109728" indent="0">
              <a:buNone/>
            </a:pPr>
            <a:r>
              <a:rPr lang="en-US" sz="2000" b="1" dirty="0">
                <a:latin typeface="Calibri" panose="020F0502020204030204" pitchFamily="34" charset="0"/>
              </a:rPr>
              <a:t>Advice 8</a:t>
            </a:r>
            <a:endParaRPr lang="en-US" sz="2000" dirty="0">
              <a:latin typeface="Calibri" panose="020F0502020204030204" pitchFamily="34" charset="0"/>
            </a:endParaRPr>
          </a:p>
          <a:p>
            <a:pPr marL="109728" indent="0">
              <a:buNone/>
            </a:pPr>
            <a:r>
              <a:rPr lang="en-US" sz="2000" b="1" dirty="0">
                <a:latin typeface="Calibri" panose="020F0502020204030204" pitchFamily="34" charset="0"/>
              </a:rPr>
              <a:t>“a customer service apology”. </a:t>
            </a:r>
            <a:endParaRPr lang="en-US" sz="2000" dirty="0">
              <a:latin typeface="Calibri" panose="020F0502020204030204" pitchFamily="34" charset="0"/>
            </a:endParaRPr>
          </a:p>
          <a:p>
            <a:r>
              <a:rPr lang="en-US" sz="2000" dirty="0">
                <a:latin typeface="Calibri" panose="020F0502020204030204" pitchFamily="34" charset="0"/>
              </a:rPr>
              <a:t>instead of a simple “thank you for reporting this bug”, maybe you can try “I understand how painful this must be”, or “we’re encountering the same difficulty here and are trying our best to resolve it quickly”. Let your customers know their problem is also your problem and that you are taking the matter into your own hands.</a:t>
            </a:r>
          </a:p>
          <a:p>
            <a:pPr marL="109728" indent="0">
              <a:buNone/>
            </a:pPr>
            <a:r>
              <a:rPr lang="en-US" sz="2000" b="1" dirty="0">
                <a:latin typeface="Calibri" panose="020F0502020204030204" pitchFamily="34" charset="0"/>
              </a:rPr>
              <a:t>Advice 9</a:t>
            </a:r>
            <a:endParaRPr lang="en-US" sz="2000" dirty="0">
              <a:latin typeface="Calibri" panose="020F0502020204030204" pitchFamily="34" charset="0"/>
            </a:endParaRPr>
          </a:p>
          <a:p>
            <a:r>
              <a:rPr lang="en-US" sz="2000" dirty="0">
                <a:latin typeface="Calibri" panose="020F0502020204030204" pitchFamily="34" charset="0"/>
              </a:rPr>
              <a:t>Always use: “nice to meet you”, “thank you”, and “goodbye”.</a:t>
            </a:r>
          </a:p>
          <a:p>
            <a:endParaRPr lang="en-US" sz="2000" dirty="0">
              <a:latin typeface="Calibri" panose="020F0502020204030204" pitchFamily="34" charset="0"/>
            </a:endParaRPr>
          </a:p>
        </p:txBody>
      </p:sp>
    </p:spTree>
    <p:extLst>
      <p:ext uri="{BB962C8B-B14F-4D97-AF65-F5344CB8AC3E}">
        <p14:creationId xmlns:p14="http://schemas.microsoft.com/office/powerpoint/2010/main" val="144192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a:xfrm>
            <a:off x="539552" y="1635646"/>
            <a:ext cx="8229600" cy="857250"/>
          </a:xfrm>
        </p:spPr>
        <p:txBody>
          <a:bodyPr>
            <a:noAutofit/>
          </a:bodyPr>
          <a:lstStyle/>
          <a:p>
            <a:pPr algn="ctr"/>
            <a:r>
              <a:rPr lang="en-US" sz="6600" dirty="0">
                <a:latin typeface="Calibri" panose="020F0502020204030204" pitchFamily="34" charset="0"/>
              </a:rPr>
              <a:t>How to deal with the customers?</a:t>
            </a:r>
            <a:endParaRPr lang="en-US" sz="6600" b="1" dirty="0">
              <a:latin typeface="Calibri" panose="020F0502020204030204" pitchFamily="34" charset="0"/>
            </a:endParaRPr>
          </a:p>
        </p:txBody>
      </p:sp>
    </p:spTree>
    <p:extLst>
      <p:ext uri="{BB962C8B-B14F-4D97-AF65-F5344CB8AC3E}">
        <p14:creationId xmlns:p14="http://schemas.microsoft.com/office/powerpoint/2010/main" val="34549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9A74B7-AD7D-432B-B48C-2EBE27A3F1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208" y="123478"/>
            <a:ext cx="7639583" cy="4148054"/>
          </a:xfrm>
          <a:prstGeom prst="rect">
            <a:avLst/>
          </a:prstGeom>
        </p:spPr>
      </p:pic>
    </p:spTree>
    <p:extLst>
      <p:ext uri="{BB962C8B-B14F-4D97-AF65-F5344CB8AC3E}">
        <p14:creationId xmlns:p14="http://schemas.microsoft.com/office/powerpoint/2010/main" val="3271385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How to deal with the customers?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indent="0">
              <a:buNone/>
            </a:pPr>
            <a:r>
              <a:rPr lang="en-US" sz="2000" b="1" dirty="0">
                <a:latin typeface="Calibri" panose="020F0502020204030204" pitchFamily="34" charset="0"/>
              </a:rPr>
              <a:t>1. Get to the point</a:t>
            </a:r>
          </a:p>
          <a:p>
            <a:r>
              <a:rPr lang="en-US" sz="2000" dirty="0">
                <a:latin typeface="Calibri" panose="020F0502020204030204" pitchFamily="34" charset="0"/>
              </a:rPr>
              <a:t>When dealing with clients, it’s important to remember that your clients are busy. They have other meetings to attend, phone calls and emails to return, and problems to solve. Time is their most precious asset.</a:t>
            </a:r>
          </a:p>
          <a:p>
            <a:r>
              <a:rPr lang="en-US" sz="2000" dirty="0">
                <a:latin typeface="Calibri" panose="020F0502020204030204" pitchFamily="34" charset="0"/>
              </a:rPr>
              <a:t>So don’t waste their time by arriving late, fumbling with the projector, or making long introductions. Get to the point, preferably in the first minute. </a:t>
            </a:r>
          </a:p>
          <a:p>
            <a:pPr marL="109728" indent="0">
              <a:buNone/>
            </a:pPr>
            <a:r>
              <a:rPr lang="en-US" sz="2000" b="1" dirty="0">
                <a:latin typeface="Calibri" panose="020F0502020204030204" pitchFamily="34" charset="0"/>
              </a:rPr>
              <a:t>2. Ask questions</a:t>
            </a:r>
          </a:p>
          <a:p>
            <a:r>
              <a:rPr lang="en-US" sz="2000" dirty="0">
                <a:latin typeface="Calibri" panose="020F0502020204030204" pitchFamily="34" charset="0"/>
              </a:rPr>
              <a:t>After you’ve spoken for a few minutes, stop and ask your client a question. </a:t>
            </a:r>
          </a:p>
        </p:txBody>
      </p:sp>
    </p:spTree>
    <p:extLst>
      <p:ext uri="{BB962C8B-B14F-4D97-AF65-F5344CB8AC3E}">
        <p14:creationId xmlns:p14="http://schemas.microsoft.com/office/powerpoint/2010/main" val="50875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How to deal with the customers?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indent="0">
              <a:buNone/>
            </a:pPr>
            <a:r>
              <a:rPr lang="en-US" sz="2000" b="1" dirty="0">
                <a:latin typeface="Calibri" panose="020F0502020204030204" pitchFamily="34" charset="0"/>
              </a:rPr>
              <a:t>3. Sell a vision first</a:t>
            </a:r>
          </a:p>
          <a:p>
            <a:r>
              <a:rPr lang="en-US" sz="2000" dirty="0">
                <a:latin typeface="Calibri" panose="020F0502020204030204" pitchFamily="34" charset="0"/>
              </a:rPr>
              <a:t>Don’t walk into the meeting and immediately start talking about yourself or your company or your products. If you do this, your client will immediately focus on cost and product features.</a:t>
            </a:r>
          </a:p>
          <a:p>
            <a:r>
              <a:rPr lang="en-US" sz="2000" dirty="0">
                <a:latin typeface="Calibri" panose="020F0502020204030204" pitchFamily="34" charset="0"/>
              </a:rPr>
              <a:t>Instead, focus on selling a vision first. Your clients want to know how they can beat their competitors, reach new customers, retain existing customers, and increase profit margins.</a:t>
            </a:r>
          </a:p>
        </p:txBody>
      </p:sp>
    </p:spTree>
    <p:extLst>
      <p:ext uri="{BB962C8B-B14F-4D97-AF65-F5344CB8AC3E}">
        <p14:creationId xmlns:p14="http://schemas.microsoft.com/office/powerpoint/2010/main" val="363085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How to deal with the customers?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indent="0">
              <a:buNone/>
            </a:pPr>
            <a:r>
              <a:rPr lang="en-US" sz="1800" b="1" dirty="0">
                <a:latin typeface="Calibri" panose="020F0502020204030204" pitchFamily="34" charset="0"/>
              </a:rPr>
              <a:t>4. Lead with stories, not data</a:t>
            </a:r>
          </a:p>
          <a:p>
            <a:r>
              <a:rPr lang="en-US" sz="1800" dirty="0">
                <a:latin typeface="Calibri" panose="020F0502020204030204" pitchFamily="34" charset="0"/>
              </a:rPr>
              <a:t>Introduce stories first, then the data to back it up. Come to the presentation armed with customer experiences and competitor moves. Your clients are far more interested in what you are saying and what their competitors are doing.</a:t>
            </a:r>
          </a:p>
          <a:p>
            <a:pPr marL="109728" indent="0">
              <a:buNone/>
            </a:pPr>
            <a:endParaRPr lang="en-US" sz="1800" dirty="0">
              <a:latin typeface="Calibri" panose="020F0502020204030204" pitchFamily="34" charset="0"/>
            </a:endParaRPr>
          </a:p>
          <a:p>
            <a:pPr marL="109728" indent="0">
              <a:buNone/>
            </a:pPr>
            <a:r>
              <a:rPr lang="en-US" sz="1800" b="1" dirty="0">
                <a:latin typeface="Calibri" panose="020F0502020204030204" pitchFamily="34" charset="0"/>
              </a:rPr>
              <a:t>5. Use PowerPoint or Keynote wisely</a:t>
            </a:r>
          </a:p>
          <a:p>
            <a:r>
              <a:rPr lang="en-US" sz="1800" dirty="0">
                <a:latin typeface="Calibri" panose="020F0502020204030204" pitchFamily="34" charset="0"/>
              </a:rPr>
              <a:t>If you’re going to use PowerPoint or Keynote in your presentation, do so wisely. Avoid complex design — too much text, distracting designs, and unrelated images.</a:t>
            </a:r>
          </a:p>
          <a:p>
            <a:pPr lvl="1">
              <a:buFont typeface="Wingdings" panose="05000000000000000000" pitchFamily="2" charset="2"/>
              <a:buChar char="§"/>
            </a:pPr>
            <a:r>
              <a:rPr lang="en-US" sz="1400" dirty="0">
                <a:latin typeface="Calibri" panose="020F0502020204030204" pitchFamily="34" charset="0"/>
              </a:rPr>
              <a:t>You should only put one picture and one line of text on a slide. </a:t>
            </a:r>
          </a:p>
        </p:txBody>
      </p:sp>
    </p:spTree>
    <p:extLst>
      <p:ext uri="{BB962C8B-B14F-4D97-AF65-F5344CB8AC3E}">
        <p14:creationId xmlns:p14="http://schemas.microsoft.com/office/powerpoint/2010/main" val="269576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How to deal with the customers?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indent="0">
              <a:buNone/>
            </a:pPr>
            <a:r>
              <a:rPr lang="en-US" sz="2000" b="1" dirty="0">
                <a:latin typeface="Calibri" panose="020F0502020204030204" pitchFamily="34" charset="0"/>
              </a:rPr>
              <a:t>6. Keep it short</a:t>
            </a:r>
          </a:p>
          <a:p>
            <a:r>
              <a:rPr lang="en-US" sz="2000" dirty="0">
                <a:latin typeface="Calibri" panose="020F0502020204030204" pitchFamily="34" charset="0"/>
              </a:rPr>
              <a:t>Keep your presentation as short as possible, about 15-20 minutes. The more you try to tell your clients, the less they remember.</a:t>
            </a:r>
          </a:p>
        </p:txBody>
      </p:sp>
      <p:pic>
        <p:nvPicPr>
          <p:cNvPr id="3" name="Picture 2">
            <a:extLst>
              <a:ext uri="{FF2B5EF4-FFF2-40B4-BE49-F238E27FC236}">
                <a16:creationId xmlns:a16="http://schemas.microsoft.com/office/drawing/2014/main" id="{8CA5E97C-07F5-4E88-B95F-4C19AF4BF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7724" y="2167785"/>
            <a:ext cx="4968552" cy="2769736"/>
          </a:xfrm>
          <a:prstGeom prst="rect">
            <a:avLst/>
          </a:prstGeom>
        </p:spPr>
      </p:pic>
    </p:spTree>
    <p:extLst>
      <p:ext uri="{BB962C8B-B14F-4D97-AF65-F5344CB8AC3E}">
        <p14:creationId xmlns:p14="http://schemas.microsoft.com/office/powerpoint/2010/main" val="342687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idx="4294967295"/>
          </p:nvPr>
        </p:nvSpPr>
        <p:spPr>
          <a:xfrm>
            <a:off x="457200" y="205979"/>
            <a:ext cx="8229600" cy="857250"/>
          </a:xfrm>
          <a:prstGeom prst="rect">
            <a:avLst/>
          </a:prstGeom>
        </p:spPr>
        <p:txBody>
          <a:bodyPr/>
          <a:lstStyle/>
          <a:p>
            <a:r>
              <a:rPr lang="en-US" b="1" dirty="0"/>
              <a:t>Profile:</a:t>
            </a:r>
          </a:p>
        </p:txBody>
      </p:sp>
      <p:sp>
        <p:nvSpPr>
          <p:cNvPr id="10" name="Rectangle 3"/>
          <p:cNvSpPr txBox="1">
            <a:spLocks noChangeArrowheads="1"/>
          </p:cNvSpPr>
          <p:nvPr/>
        </p:nvSpPr>
        <p:spPr>
          <a:xfrm>
            <a:off x="2555778" y="987574"/>
            <a:ext cx="6408710" cy="2952328"/>
          </a:xfrm>
          <a:prstGeom prst="rect">
            <a:avLst/>
          </a:prstGeom>
        </p:spPr>
        <p:txBody>
          <a:bodyPr vert="horz" lIns="91440" tIns="45720" rIns="91440" bIns="45720" rtlCol="0">
            <a:noAutofit/>
          </a:bodyPr>
          <a:lstStyle/>
          <a:p>
            <a:pPr marL="342900" marR="0" lvl="0" indent="-342900" algn="l" defTabSz="457200" rtl="0" eaLnBrk="1" fontAlgn="auto" latinLnBrk="0" hangingPunct="1">
              <a:lnSpc>
                <a:spcPct val="100000"/>
              </a:lnSpc>
              <a:spcBef>
                <a:spcPct val="20000"/>
              </a:spcBef>
              <a:spcAft>
                <a:spcPts val="0"/>
              </a:spcAft>
              <a:buClrTx/>
              <a:buSzTx/>
              <a:tabLst/>
              <a:defRPr/>
            </a:pPr>
            <a:r>
              <a:rPr kumimoji="0" lang="en-US" sz="1600" b="1" i="0" u="none" strike="noStrike" kern="1200" cap="none" spc="0" normalizeH="0" baseline="0" noProof="0" dirty="0">
                <a:ln>
                  <a:noFill/>
                </a:ln>
                <a:effectLst/>
                <a:uLnTx/>
                <a:uFillTx/>
              </a:rPr>
              <a:t>Hemanta Baral</a:t>
            </a:r>
          </a:p>
          <a:p>
            <a:pPr>
              <a:buFontTx/>
              <a:buChar char="-"/>
            </a:pPr>
            <a:r>
              <a:rPr lang="en-US" sz="1200" dirty="0"/>
              <a:t>Masters in Computer Network Security, UK</a:t>
            </a:r>
          </a:p>
          <a:p>
            <a:pPr>
              <a:buFontTx/>
              <a:buChar char="-"/>
            </a:pPr>
            <a:r>
              <a:rPr lang="en-US" sz="1200" dirty="0"/>
              <a:t> Over 20</a:t>
            </a:r>
            <a:r>
              <a:rPr lang="en-US" sz="1200" baseline="30000" dirty="0"/>
              <a:t>+</a:t>
            </a:r>
            <a:r>
              <a:rPr lang="en-US" sz="1200" dirty="0"/>
              <a:t> years experience in ICT sector</a:t>
            </a:r>
          </a:p>
          <a:p>
            <a:endParaRPr lang="en-US" sz="1200" dirty="0"/>
          </a:p>
          <a:p>
            <a:r>
              <a:rPr lang="en-US" sz="1100" b="1" dirty="0"/>
              <a:t>Data Centre Consultant for:</a:t>
            </a:r>
          </a:p>
          <a:p>
            <a:pPr marL="228600" indent="-228600">
              <a:buFont typeface="+mj-lt"/>
              <a:buAutoNum type="arabicPeriod"/>
            </a:pPr>
            <a:r>
              <a:rPr lang="en-US" sz="1100" dirty="0" err="1"/>
              <a:t>DoC</a:t>
            </a:r>
            <a:r>
              <a:rPr lang="en-US" sz="1100" dirty="0"/>
              <a:t> (Department of Customs)</a:t>
            </a:r>
          </a:p>
          <a:p>
            <a:pPr marL="228600" indent="-228600">
              <a:buFont typeface="+mj-lt"/>
              <a:buAutoNum type="arabicPeriod"/>
            </a:pPr>
            <a:r>
              <a:rPr lang="en-US" sz="1100" dirty="0"/>
              <a:t>CAAN (Civil Aviation Authority of Nepal</a:t>
            </a:r>
          </a:p>
          <a:p>
            <a:pPr marL="228600" indent="-228600">
              <a:buFont typeface="+mj-lt"/>
              <a:buAutoNum type="arabicPeriod"/>
            </a:pPr>
            <a:r>
              <a:rPr lang="en-US" sz="1100" dirty="0" err="1"/>
              <a:t>DoTM</a:t>
            </a:r>
            <a:r>
              <a:rPr lang="en-US" sz="1100" dirty="0"/>
              <a:t> (Department of Transport Management)</a:t>
            </a:r>
          </a:p>
          <a:p>
            <a:pPr marL="225425" indent="-225425"/>
            <a:endParaRPr lang="en-US" sz="1100" dirty="0"/>
          </a:p>
          <a:p>
            <a:pPr marL="225425" indent="-225425"/>
            <a:r>
              <a:rPr lang="en-US" sz="1100" b="1" dirty="0"/>
              <a:t>Expertise/Certification:</a:t>
            </a:r>
          </a:p>
          <a:p>
            <a:pPr marL="225425" indent="-225425">
              <a:buFont typeface="Arial" pitchFamily="34" charset="0"/>
              <a:buChar char="•"/>
            </a:pPr>
            <a:r>
              <a:rPr lang="en-US" sz="1100" dirty="0"/>
              <a:t>Certified Data Center Professional (CDCP)</a:t>
            </a:r>
          </a:p>
          <a:p>
            <a:pPr marL="225425" indent="-225425">
              <a:buFont typeface="Arial" pitchFamily="34" charset="0"/>
              <a:buChar char="•"/>
            </a:pPr>
            <a:r>
              <a:rPr lang="en-US" sz="1100" dirty="0"/>
              <a:t>European Computer Driving License (ECDL)</a:t>
            </a:r>
          </a:p>
          <a:p>
            <a:pPr marL="225425" indent="-225425">
              <a:buFont typeface="Arial" pitchFamily="34" charset="0"/>
              <a:buChar char="•"/>
            </a:pPr>
            <a:r>
              <a:rPr lang="en-US" sz="1100" dirty="0"/>
              <a:t>ICT Examiner for University of Cambridge (AS &amp; A Level)</a:t>
            </a:r>
          </a:p>
          <a:p>
            <a:pPr marL="225425" indent="-225425">
              <a:buFont typeface="Arial" pitchFamily="34" charset="0"/>
              <a:buChar char="•"/>
            </a:pPr>
            <a:r>
              <a:rPr lang="en-US" sz="1100" dirty="0"/>
              <a:t>Regular Trainer for Cyber Security to Nepal Police Senior Officers</a:t>
            </a:r>
          </a:p>
          <a:p>
            <a:pPr marL="225425" indent="-225425"/>
            <a:endParaRPr lang="en-US" sz="1100" dirty="0"/>
          </a:p>
          <a:p>
            <a:endParaRPr lang="en-US" sz="1200" dirty="0"/>
          </a:p>
          <a:p>
            <a:endParaRPr lang="en-US" sz="2400" b="1" dirty="0"/>
          </a:p>
        </p:txBody>
      </p:sp>
      <p:cxnSp>
        <p:nvCxnSpPr>
          <p:cNvPr id="11" name="Straight Connector 10"/>
          <p:cNvCxnSpPr/>
          <p:nvPr/>
        </p:nvCxnSpPr>
        <p:spPr>
          <a:xfrm>
            <a:off x="2228787" y="954466"/>
            <a:ext cx="0" cy="3319384"/>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Banner.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051719" y="3723878"/>
            <a:ext cx="6620913" cy="720080"/>
          </a:xfrm>
          <a:prstGeom prst="rect">
            <a:avLst/>
          </a:prstGeom>
        </p:spPr>
      </p:pic>
      <p:sp>
        <p:nvSpPr>
          <p:cNvPr id="6" name="TextBox 5"/>
          <p:cNvSpPr txBox="1"/>
          <p:nvPr/>
        </p:nvSpPr>
        <p:spPr>
          <a:xfrm>
            <a:off x="6228184" y="1146106"/>
            <a:ext cx="2808312" cy="1569660"/>
          </a:xfrm>
          <a:prstGeom prst="rect">
            <a:avLst/>
          </a:prstGeom>
          <a:noFill/>
        </p:spPr>
        <p:txBody>
          <a:bodyPr wrap="square" rtlCol="0">
            <a:spAutoFit/>
          </a:bodyPr>
          <a:lstStyle/>
          <a:p>
            <a:r>
              <a:rPr lang="en-US" sz="1200" b="1" dirty="0"/>
              <a:t>M: </a:t>
            </a:r>
            <a:r>
              <a:rPr lang="en-US" sz="1200" dirty="0"/>
              <a:t>9843067142 </a:t>
            </a:r>
          </a:p>
          <a:p>
            <a:r>
              <a:rPr lang="en-US" sz="1200" b="1" dirty="0"/>
              <a:t>E-mail:</a:t>
            </a:r>
            <a:r>
              <a:rPr lang="en-US" sz="1200" dirty="0"/>
              <a:t> </a:t>
            </a:r>
            <a:r>
              <a:rPr lang="en-US" sz="1200" dirty="0">
                <a:hlinkClick r:id="rId4"/>
              </a:rPr>
              <a:t>hemanta.baral@gmail.com</a:t>
            </a:r>
            <a:r>
              <a:rPr lang="en-US" sz="1200" dirty="0"/>
              <a:t>; </a:t>
            </a:r>
          </a:p>
          <a:p>
            <a:r>
              <a:rPr lang="en-US" sz="1200" dirty="0">
                <a:hlinkClick r:id="rId5"/>
              </a:rPr>
              <a:t>hemantabaral@yahoo.com</a:t>
            </a:r>
            <a:endParaRPr lang="en-US" sz="1200" dirty="0"/>
          </a:p>
          <a:p>
            <a:endParaRPr lang="en-US" sz="1200" b="1" dirty="0"/>
          </a:p>
          <a:p>
            <a:r>
              <a:rPr lang="en-US" sz="1200" b="1" dirty="0"/>
              <a:t>Web:</a:t>
            </a:r>
            <a:endParaRPr lang="en-US" sz="1200" b="1" dirty="0">
              <a:hlinkClick r:id="rId6"/>
            </a:endParaRPr>
          </a:p>
          <a:p>
            <a:r>
              <a:rPr lang="en-US" sz="1200" dirty="0">
                <a:hlinkClick r:id="rId6"/>
              </a:rPr>
              <a:t>www.hemantabaral.com.np</a:t>
            </a:r>
            <a:endParaRPr lang="en-US" sz="1200" dirty="0"/>
          </a:p>
          <a:p>
            <a:r>
              <a:rPr lang="en-US" sz="1200" dirty="0">
                <a:hlinkClick r:id="rId7"/>
              </a:rPr>
              <a:t>https://hemantabaral.wordpress.com</a:t>
            </a:r>
            <a:r>
              <a:rPr lang="en-US" sz="1200" dirty="0"/>
              <a:t> </a:t>
            </a:r>
          </a:p>
          <a:p>
            <a:endParaRPr lang="en-US" sz="1200" dirty="0"/>
          </a:p>
        </p:txBody>
      </p:sp>
      <p:sp>
        <p:nvSpPr>
          <p:cNvPr id="7" name="TextBox 6"/>
          <p:cNvSpPr txBox="1"/>
          <p:nvPr/>
        </p:nvSpPr>
        <p:spPr>
          <a:xfrm>
            <a:off x="72008" y="1995686"/>
            <a:ext cx="2267744" cy="646331"/>
          </a:xfrm>
          <a:prstGeom prst="rect">
            <a:avLst/>
          </a:prstGeom>
          <a:noFill/>
        </p:spPr>
        <p:txBody>
          <a:bodyPr wrap="square" rtlCol="0">
            <a:spAutoFit/>
          </a:bodyPr>
          <a:lstStyle/>
          <a:p>
            <a:pPr marL="231775" indent="-231775">
              <a:buFont typeface="Arial" pitchFamily="34" charset="0"/>
              <a:buChar char="•"/>
            </a:pPr>
            <a:r>
              <a:rPr lang="en-US" sz="1200" b="1" dirty="0"/>
              <a:t>Writer</a:t>
            </a:r>
          </a:p>
          <a:p>
            <a:pPr marL="231775" indent="-231775">
              <a:buFont typeface="Arial" pitchFamily="34" charset="0"/>
              <a:buChar char="•"/>
            </a:pPr>
            <a:r>
              <a:rPr lang="en-US" sz="1200" b="1" dirty="0"/>
              <a:t>ICT Consultant</a:t>
            </a:r>
          </a:p>
          <a:p>
            <a:pPr marL="231775" indent="-231775">
              <a:buFont typeface="Arial" pitchFamily="34" charset="0"/>
              <a:buChar char="•"/>
            </a:pPr>
            <a:r>
              <a:rPr lang="en-US" sz="1200" b="1" dirty="0"/>
              <a:t>Former IT Officer, </a:t>
            </a:r>
            <a:r>
              <a:rPr lang="en-US" sz="1200" b="1" dirty="0" err="1"/>
              <a:t>GoN</a:t>
            </a:r>
            <a:r>
              <a:rPr lang="en-US" sz="1200" b="1" dirty="0"/>
              <a:t>)</a:t>
            </a:r>
            <a:endParaRPr lang="en-US" sz="1200" dirty="0"/>
          </a:p>
        </p:txBody>
      </p:sp>
      <p:pic>
        <p:nvPicPr>
          <p:cNvPr id="3" name="Picture 2">
            <a:extLst>
              <a:ext uri="{FF2B5EF4-FFF2-40B4-BE49-F238E27FC236}">
                <a16:creationId xmlns:a16="http://schemas.microsoft.com/office/drawing/2014/main" id="{B130D764-3BE1-4C4D-8742-ABBF5543FE40}"/>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7008" y="4215354"/>
            <a:ext cx="741783" cy="457208"/>
          </a:xfrm>
          <a:prstGeom prst="rect">
            <a:avLst/>
          </a:prstGeom>
        </p:spPr>
      </p:pic>
    </p:spTree>
    <p:extLst>
      <p:ext uri="{BB962C8B-B14F-4D97-AF65-F5344CB8AC3E}">
        <p14:creationId xmlns:p14="http://schemas.microsoft.com/office/powerpoint/2010/main" val="209059448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How to deal with the customers?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indent="0">
              <a:buNone/>
            </a:pPr>
            <a:r>
              <a:rPr lang="en-US" sz="2000" b="1" dirty="0">
                <a:latin typeface="Calibri" panose="020F0502020204030204" pitchFamily="34" charset="0"/>
              </a:rPr>
              <a:t>7. Have a clear agenda</a:t>
            </a:r>
          </a:p>
          <a:p>
            <a:r>
              <a:rPr lang="en-US" sz="2000" dirty="0">
                <a:latin typeface="Calibri" panose="020F0502020204030204" pitchFamily="34" charset="0"/>
              </a:rPr>
              <a:t>Your presentation must also have a clear agenda.</a:t>
            </a:r>
          </a:p>
          <a:p>
            <a:r>
              <a:rPr lang="en-US" sz="2000" b="1" dirty="0">
                <a:latin typeface="Calibri" panose="020F0502020204030204" pitchFamily="34" charset="0"/>
              </a:rPr>
              <a:t>Challenge/Opportunity.</a:t>
            </a:r>
            <a:r>
              <a:rPr lang="en-US" sz="2000" dirty="0">
                <a:latin typeface="Calibri" panose="020F0502020204030204" pitchFamily="34" charset="0"/>
              </a:rPr>
              <a:t> Begin your presentation by illustrating the opportunity or challenge that your client is overlooking. Make sure it’s compelling enough to motivate your client to listen to the rest of your presentation.</a:t>
            </a:r>
          </a:p>
          <a:p>
            <a:pPr lvl="0"/>
            <a:r>
              <a:rPr lang="en-US" sz="2000" b="1" dirty="0">
                <a:latin typeface="Calibri" panose="020F0502020204030204" pitchFamily="34" charset="0"/>
              </a:rPr>
              <a:t>Benefits.</a:t>
            </a:r>
            <a:r>
              <a:rPr lang="en-US" sz="2000" dirty="0">
                <a:latin typeface="Calibri" panose="020F0502020204030204" pitchFamily="34" charset="0"/>
              </a:rPr>
              <a:t> Discuss the benefits that your client will achieve by adopting your solution. Use a customer case study or testimonial to support your point.</a:t>
            </a:r>
          </a:p>
        </p:txBody>
      </p:sp>
    </p:spTree>
    <p:extLst>
      <p:ext uri="{BB962C8B-B14F-4D97-AF65-F5344CB8AC3E}">
        <p14:creationId xmlns:p14="http://schemas.microsoft.com/office/powerpoint/2010/main" val="161017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How to deal with the customers?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lvl="0"/>
            <a:r>
              <a:rPr lang="en-US" sz="2000" b="1" dirty="0">
                <a:latin typeface="Calibri" panose="020F0502020204030204" pitchFamily="34" charset="0"/>
              </a:rPr>
              <a:t>Plan.</a:t>
            </a:r>
            <a:r>
              <a:rPr lang="en-US" sz="2000" dirty="0">
                <a:latin typeface="Calibri" panose="020F0502020204030204" pitchFamily="34" charset="0"/>
              </a:rPr>
              <a:t> Present your plan or options to resolve the client’s challenge/opportunity.</a:t>
            </a:r>
          </a:p>
          <a:p>
            <a:pPr lvl="0"/>
            <a:r>
              <a:rPr lang="en-US" sz="2000" b="1" dirty="0">
                <a:latin typeface="Calibri" panose="020F0502020204030204" pitchFamily="34" charset="0"/>
              </a:rPr>
              <a:t>Company.</a:t>
            </a:r>
            <a:r>
              <a:rPr lang="en-US" sz="2000" dirty="0">
                <a:latin typeface="Calibri" panose="020F0502020204030204" pitchFamily="34" charset="0"/>
              </a:rPr>
              <a:t> Briefly share your company’s background, including who your company helps with these issues.</a:t>
            </a:r>
          </a:p>
          <a:p>
            <a:pPr lvl="0"/>
            <a:r>
              <a:rPr lang="en-US" sz="2000" b="1" dirty="0">
                <a:latin typeface="Calibri" panose="020F0502020204030204" pitchFamily="34" charset="0"/>
              </a:rPr>
              <a:t>Recommend.</a:t>
            </a:r>
            <a:r>
              <a:rPr lang="en-US" sz="2000" dirty="0">
                <a:latin typeface="Calibri" panose="020F0502020204030204" pitchFamily="34" charset="0"/>
              </a:rPr>
              <a:t> Before closing your presentation, be sure to ask for the business. You might close by asking the client, “Do you believe that the solution that I’ve presented to you will effectively help you overcome your challenges and achieve your goals? Do you want our help?”</a:t>
            </a:r>
          </a:p>
        </p:txBody>
      </p:sp>
    </p:spTree>
    <p:extLst>
      <p:ext uri="{BB962C8B-B14F-4D97-AF65-F5344CB8AC3E}">
        <p14:creationId xmlns:p14="http://schemas.microsoft.com/office/powerpoint/2010/main" val="85305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a:xfrm>
            <a:off x="539552" y="1635646"/>
            <a:ext cx="8229600" cy="857250"/>
          </a:xfrm>
        </p:spPr>
        <p:txBody>
          <a:bodyPr>
            <a:noAutofit/>
          </a:bodyPr>
          <a:lstStyle/>
          <a:p>
            <a:pPr algn="ctr"/>
            <a:r>
              <a:rPr lang="en-US" sz="6600" dirty="0">
                <a:latin typeface="Calibri" panose="020F0502020204030204" pitchFamily="34" charset="0"/>
              </a:rPr>
              <a:t>Ways to increase sales </a:t>
            </a:r>
          </a:p>
        </p:txBody>
      </p:sp>
    </p:spTree>
    <p:extLst>
      <p:ext uri="{BB962C8B-B14F-4D97-AF65-F5344CB8AC3E}">
        <p14:creationId xmlns:p14="http://schemas.microsoft.com/office/powerpoint/2010/main" val="428742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Ways to increase sales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lvl="0" indent="0">
              <a:buNone/>
            </a:pPr>
            <a:r>
              <a:rPr lang="en-US" sz="2000" b="1" dirty="0">
                <a:latin typeface="Calibri" panose="020F0502020204030204" pitchFamily="34" charset="0"/>
              </a:rPr>
              <a:t>1. Be bold.</a:t>
            </a:r>
            <a:r>
              <a:rPr lang="en-US" sz="2000" dirty="0">
                <a:latin typeface="Calibri" panose="020F0502020204030204" pitchFamily="34" charset="0"/>
              </a:rPr>
              <a:t> Increase your success in retaining and growing current customers by focusing your efforts on calling on the right people in the right accounts with innovative and unique ideas. </a:t>
            </a:r>
          </a:p>
          <a:p>
            <a:endParaRPr lang="en-US" sz="2000" dirty="0">
              <a:latin typeface="Calibri" panose="020F0502020204030204" pitchFamily="34" charset="0"/>
            </a:endParaRPr>
          </a:p>
          <a:p>
            <a:pPr marL="109728" lvl="0" indent="0">
              <a:buNone/>
            </a:pPr>
            <a:r>
              <a:rPr lang="en-US" sz="2000" b="1" dirty="0">
                <a:latin typeface="Calibri" panose="020F0502020204030204" pitchFamily="34" charset="0"/>
              </a:rPr>
              <a:t>2. Be a true consultant for your customer.</a:t>
            </a:r>
            <a:r>
              <a:rPr lang="en-US" sz="2000" dirty="0">
                <a:latin typeface="Calibri" panose="020F0502020204030204" pitchFamily="34" charset="0"/>
              </a:rPr>
              <a:t> Talk business strategy with your customers. Show how your product or service advances their strategy. Create solutions that solve your customers’ problems. Customers expect solutions that support and drive their central business strategies.</a:t>
            </a:r>
          </a:p>
          <a:p>
            <a:pPr marL="109728" indent="0">
              <a:buNone/>
            </a:pPr>
            <a:r>
              <a:rPr lang="en-US" sz="2000" dirty="0">
                <a:latin typeface="Calibri" panose="020F0502020204030204" pitchFamily="34" charset="0"/>
              </a:rPr>
              <a:t> </a:t>
            </a:r>
          </a:p>
        </p:txBody>
      </p:sp>
    </p:spTree>
    <p:extLst>
      <p:ext uri="{BB962C8B-B14F-4D97-AF65-F5344CB8AC3E}">
        <p14:creationId xmlns:p14="http://schemas.microsoft.com/office/powerpoint/2010/main" val="263076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Ways to increase sales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lvl="0" indent="0">
              <a:buNone/>
            </a:pPr>
            <a:r>
              <a:rPr lang="en-US" sz="1800" b="1" dirty="0">
                <a:latin typeface="Calibri" panose="020F0502020204030204" pitchFamily="34" charset="0"/>
              </a:rPr>
              <a:t>3. Talk results with customers.</a:t>
            </a:r>
            <a:r>
              <a:rPr lang="en-US" sz="1800" dirty="0">
                <a:latin typeface="Calibri" panose="020F0502020204030204" pitchFamily="34" charset="0"/>
              </a:rPr>
              <a:t> Show how your product or service can positively affect customers’ performance. </a:t>
            </a:r>
          </a:p>
          <a:p>
            <a:pPr marL="109728" lvl="0" indent="0">
              <a:buNone/>
            </a:pPr>
            <a:r>
              <a:rPr lang="en-US" sz="1800" b="1" dirty="0">
                <a:latin typeface="Calibri" panose="020F0502020204030204" pitchFamily="34" charset="0"/>
              </a:rPr>
              <a:t>4. Be innovative.</a:t>
            </a:r>
            <a:r>
              <a:rPr lang="en-US" sz="1800" dirty="0">
                <a:latin typeface="Calibri" panose="020F0502020204030204" pitchFamily="34" charset="0"/>
              </a:rPr>
              <a:t> Increase credibility as a trusted advisor by bringing to the table innovative, highly differentiated solutions that respond to customers’ unique business challenges. Customers want new ideas and insights from your experience with issues like theirs.</a:t>
            </a:r>
          </a:p>
          <a:p>
            <a:pPr marL="109728" lvl="0" indent="0">
              <a:buNone/>
            </a:pPr>
            <a:r>
              <a:rPr lang="en-US" sz="1800" b="1" dirty="0">
                <a:latin typeface="Calibri" panose="020F0502020204030204" pitchFamily="34" charset="0"/>
              </a:rPr>
              <a:t>5. Do your homework.</a:t>
            </a:r>
            <a:r>
              <a:rPr lang="en-US" sz="1800" dirty="0">
                <a:latin typeface="Calibri" panose="020F0502020204030204" pitchFamily="34" charset="0"/>
              </a:rPr>
              <a:t> Focus on both results and the relationship. Before getting in front of a customer, know about his or her own customers, competitors, strengths and weaknesses.</a:t>
            </a:r>
          </a:p>
        </p:txBody>
      </p:sp>
    </p:spTree>
    <p:extLst>
      <p:ext uri="{BB962C8B-B14F-4D97-AF65-F5344CB8AC3E}">
        <p14:creationId xmlns:p14="http://schemas.microsoft.com/office/powerpoint/2010/main" val="2190728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Ways to increase sales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lvl="0" indent="0">
              <a:buNone/>
            </a:pPr>
            <a:r>
              <a:rPr lang="en-US" sz="1800" b="1" dirty="0">
                <a:latin typeface="Calibri" panose="020F0502020204030204" pitchFamily="34" charset="0"/>
              </a:rPr>
              <a:t>6. Resist the pressure to overpromise.</a:t>
            </a:r>
            <a:r>
              <a:rPr lang="en-US" sz="1800" dirty="0">
                <a:latin typeface="Calibri" panose="020F0502020204030204" pitchFamily="34" charset="0"/>
              </a:rPr>
              <a:t> Overpromising  is a frequent trap that some salespeople fall into. </a:t>
            </a:r>
          </a:p>
          <a:p>
            <a:pPr marL="109728" lvl="0" indent="0">
              <a:buNone/>
            </a:pPr>
            <a:r>
              <a:rPr lang="en-US" sz="1800" b="1" dirty="0">
                <a:latin typeface="Calibri" panose="020F0502020204030204" pitchFamily="34" charset="0"/>
              </a:rPr>
              <a:t>7. Focus on results and relationships.</a:t>
            </a:r>
            <a:r>
              <a:rPr lang="en-US" sz="1800" dirty="0">
                <a:latin typeface="Calibri" panose="020F0502020204030204" pitchFamily="34" charset="0"/>
              </a:rPr>
              <a:t> Show commitment to your customer by adding value. </a:t>
            </a:r>
          </a:p>
          <a:p>
            <a:pPr marL="109728" lvl="0" indent="0">
              <a:buNone/>
            </a:pPr>
            <a:r>
              <a:rPr lang="en-US" sz="1800" b="1" dirty="0">
                <a:latin typeface="Calibri" panose="020F0502020204030204" pitchFamily="34" charset="0"/>
              </a:rPr>
              <a:t>8. View each customer’s company as a market.</a:t>
            </a:r>
            <a:r>
              <a:rPr lang="en-US" sz="1800" dirty="0">
                <a:latin typeface="Calibri" panose="020F0502020204030204" pitchFamily="34" charset="0"/>
              </a:rPr>
              <a:t> Focus efforts on segmenting and capturing share of this market. </a:t>
            </a:r>
          </a:p>
          <a:p>
            <a:pPr marL="109728" lvl="0" indent="0">
              <a:buNone/>
            </a:pPr>
            <a:r>
              <a:rPr lang="en-US" sz="1800" b="1" dirty="0">
                <a:latin typeface="Calibri" panose="020F0502020204030204" pitchFamily="34" charset="0"/>
              </a:rPr>
              <a:t>9. Be clear on price.  </a:t>
            </a:r>
          </a:p>
          <a:p>
            <a:pPr marL="109728" lvl="0" indent="0">
              <a:buNone/>
            </a:pPr>
            <a:r>
              <a:rPr lang="en-US" sz="1800" b="1" dirty="0">
                <a:latin typeface="Calibri" panose="020F0502020204030204" pitchFamily="34" charset="0"/>
              </a:rPr>
              <a:t>10. Let your customers build a relationship with your product.</a:t>
            </a:r>
            <a:endParaRPr lang="en-US" sz="1800" dirty="0">
              <a:latin typeface="Calibri" panose="020F0502020204030204" pitchFamily="34" charset="0"/>
            </a:endParaRPr>
          </a:p>
          <a:p>
            <a:pPr marL="109728" lvl="0" indent="0">
              <a:buNone/>
            </a:pPr>
            <a:r>
              <a:rPr lang="en-US" sz="1800" b="1" dirty="0">
                <a:latin typeface="Calibri" panose="020F0502020204030204" pitchFamily="34" charset="0"/>
              </a:rPr>
              <a:t>11. Be honest.</a:t>
            </a:r>
            <a:r>
              <a:rPr lang="en-US" sz="1800" dirty="0">
                <a:latin typeface="Calibri" panose="020F0502020204030204" pitchFamily="34" charset="0"/>
              </a:rPr>
              <a:t> </a:t>
            </a:r>
          </a:p>
          <a:p>
            <a:pPr marL="109728" lvl="0" indent="0">
              <a:buNone/>
            </a:pPr>
            <a:endParaRPr lang="en-US" sz="1800" dirty="0">
              <a:latin typeface="Calibri" panose="020F0502020204030204" pitchFamily="34" charset="0"/>
            </a:endParaRPr>
          </a:p>
        </p:txBody>
      </p:sp>
    </p:spTree>
    <p:extLst>
      <p:ext uri="{BB962C8B-B14F-4D97-AF65-F5344CB8AC3E}">
        <p14:creationId xmlns:p14="http://schemas.microsoft.com/office/powerpoint/2010/main" val="365851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a:xfrm>
            <a:off x="539552" y="1635646"/>
            <a:ext cx="8229600" cy="857250"/>
          </a:xfrm>
        </p:spPr>
        <p:txBody>
          <a:bodyPr>
            <a:noAutofit/>
          </a:bodyPr>
          <a:lstStyle/>
          <a:p>
            <a:pPr algn="ctr"/>
            <a:r>
              <a:rPr lang="en-US" sz="5400" dirty="0">
                <a:latin typeface="Calibri" panose="020F0502020204030204" pitchFamily="34" charset="0"/>
              </a:rPr>
              <a:t>10 Ways to Make Customers Fall in Love with Your Business</a:t>
            </a:r>
          </a:p>
        </p:txBody>
      </p:sp>
    </p:spTree>
    <p:extLst>
      <p:ext uri="{BB962C8B-B14F-4D97-AF65-F5344CB8AC3E}">
        <p14:creationId xmlns:p14="http://schemas.microsoft.com/office/powerpoint/2010/main" val="3671060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p:txBody>
          <a:bodyPr>
            <a:normAutofit/>
          </a:bodyPr>
          <a:lstStyle/>
          <a:p>
            <a:pPr algn="ctr"/>
            <a:r>
              <a:rPr lang="en-US" sz="3600" dirty="0"/>
              <a:t>Ways to increase sales</a:t>
            </a:r>
            <a:endParaRPr lang="en-US" sz="3600" b="1" dirty="0"/>
          </a:p>
        </p:txBody>
      </p:sp>
      <p:sp>
        <p:nvSpPr>
          <p:cNvPr id="27655" name="Rectangle 7"/>
          <p:cNvSpPr>
            <a:spLocks noGrp="1" noChangeArrowheads="1"/>
          </p:cNvSpPr>
          <p:nvPr>
            <p:ph type="body" idx="1"/>
          </p:nvPr>
        </p:nvSpPr>
        <p:spPr>
          <a:xfrm>
            <a:off x="489857" y="1063229"/>
            <a:ext cx="8229600" cy="3442239"/>
          </a:xfrm>
        </p:spPr>
        <p:txBody>
          <a:bodyPr>
            <a:normAutofit/>
          </a:bodyPr>
          <a:lstStyle/>
          <a:p>
            <a:pPr marL="109728" indent="0">
              <a:buNone/>
            </a:pPr>
            <a:r>
              <a:rPr lang="en-US" sz="1800" dirty="0">
                <a:latin typeface="Calibri" panose="020F0502020204030204" pitchFamily="34" charset="0"/>
              </a:rPr>
              <a:t>Nurturing relationships with your customers is a crucial part of growing a successful business. At any moment, an unhappy customer can share their opinion with the masses through social media and the web and negatively affect your business. </a:t>
            </a:r>
          </a:p>
          <a:p>
            <a:pPr marL="109728" indent="0">
              <a:buNone/>
            </a:pPr>
            <a:r>
              <a:rPr lang="en-US" sz="1800" b="1" dirty="0">
                <a:latin typeface="Calibri" panose="020F0502020204030204" pitchFamily="34" charset="0"/>
              </a:rPr>
              <a:t>“Do what you do so well that they will want to see it again and bring their friends.”</a:t>
            </a:r>
            <a:r>
              <a:rPr lang="en-US" sz="1800" dirty="0">
                <a:latin typeface="Calibri" panose="020F0502020204030204" pitchFamily="34" charset="0"/>
              </a:rPr>
              <a:t> </a:t>
            </a:r>
          </a:p>
          <a:p>
            <a:r>
              <a:rPr lang="en-US" sz="1800" dirty="0">
                <a:latin typeface="Calibri" panose="020F0502020204030204" pitchFamily="34" charset="0"/>
              </a:rPr>
              <a:t>Creating love between your company and your customers can help scale positive word of mouth that’s absolutely priceless.</a:t>
            </a:r>
          </a:p>
          <a:p>
            <a:r>
              <a:rPr lang="en-US" sz="1800" dirty="0">
                <a:latin typeface="Calibri" panose="020F0502020204030204" pitchFamily="34" charset="0"/>
              </a:rPr>
              <a:t>Creating a customer-focused culture of this nature is a business opportunity that should not be overlooked.</a:t>
            </a:r>
          </a:p>
          <a:p>
            <a:pPr lvl="1">
              <a:buFont typeface="Wingdings" panose="05000000000000000000" pitchFamily="2" charset="2"/>
              <a:buChar char="§"/>
            </a:pPr>
            <a:r>
              <a:rPr lang="en-US" sz="1400" dirty="0">
                <a:latin typeface="Calibri" panose="020F0502020204030204" pitchFamily="34" charset="0"/>
              </a:rPr>
              <a:t>As many as 89% of consumers began doing business with a competitor following a poor customer experience.  </a:t>
            </a:r>
          </a:p>
          <a:p>
            <a:pPr lvl="1">
              <a:buFont typeface="Wingdings" panose="05000000000000000000" pitchFamily="2" charset="2"/>
              <a:buChar char="§"/>
            </a:pPr>
            <a:r>
              <a:rPr lang="en-US" sz="1400" dirty="0">
                <a:latin typeface="Calibri" panose="020F0502020204030204" pitchFamily="34" charset="0"/>
              </a:rPr>
              <a:t>Up to 60% of consumers will pay more for a better customer experience.  </a:t>
            </a:r>
          </a:p>
        </p:txBody>
      </p:sp>
    </p:spTree>
    <p:extLst>
      <p:ext uri="{BB962C8B-B14F-4D97-AF65-F5344CB8AC3E}">
        <p14:creationId xmlns:p14="http://schemas.microsoft.com/office/powerpoint/2010/main" val="316568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539552" y="627534"/>
            <a:ext cx="8229600" cy="3442239"/>
          </a:xfrm>
        </p:spPr>
        <p:txBody>
          <a:bodyPr>
            <a:normAutofit/>
          </a:bodyPr>
          <a:lstStyle/>
          <a:p>
            <a:pPr marL="109728" indent="0">
              <a:buNone/>
            </a:pPr>
            <a:r>
              <a:rPr lang="en-US" sz="2000" b="1" dirty="0">
                <a:latin typeface="Calibri" panose="020F0502020204030204" pitchFamily="34" charset="0"/>
              </a:rPr>
              <a:t>1. Treat your Customers Right – Genuinely Interact</a:t>
            </a:r>
          </a:p>
          <a:p>
            <a:r>
              <a:rPr lang="en-US" sz="2000" dirty="0">
                <a:latin typeface="Calibri" panose="020F0502020204030204" pitchFamily="34" charset="0"/>
              </a:rPr>
              <a:t>Happy customers who get their issue resolved tell 4 to 6 people about their experience. </a:t>
            </a:r>
          </a:p>
          <a:p>
            <a:pPr marL="109728" indent="0">
              <a:buNone/>
            </a:pPr>
            <a:endParaRPr lang="en-US" sz="2000" dirty="0">
              <a:latin typeface="Calibri" panose="020F0502020204030204" pitchFamily="34" charset="0"/>
            </a:endParaRPr>
          </a:p>
          <a:p>
            <a:pPr marL="109728" indent="0">
              <a:buNone/>
            </a:pPr>
            <a:r>
              <a:rPr lang="en-US" sz="2000" b="1" dirty="0">
                <a:latin typeface="Calibri" panose="020F0502020204030204" pitchFamily="34" charset="0"/>
              </a:rPr>
              <a:t>2. Don’t Come on Too Strong – Respect Your Customers</a:t>
            </a:r>
          </a:p>
          <a:p>
            <a:r>
              <a:rPr lang="en-US" sz="2000" dirty="0">
                <a:latin typeface="Calibri" panose="020F0502020204030204" pitchFamily="34" charset="0"/>
              </a:rPr>
              <a:t>A third of consumers say they experience rude customer service at least once a month, and 58% of them tell their friends. </a:t>
            </a:r>
          </a:p>
        </p:txBody>
      </p:sp>
    </p:spTree>
    <p:extLst>
      <p:ext uri="{BB962C8B-B14F-4D97-AF65-F5344CB8AC3E}">
        <p14:creationId xmlns:p14="http://schemas.microsoft.com/office/powerpoint/2010/main" val="666063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483518"/>
            <a:ext cx="8229600" cy="3442239"/>
          </a:xfrm>
        </p:spPr>
        <p:txBody>
          <a:bodyPr>
            <a:normAutofit lnSpcReduction="10000"/>
          </a:bodyPr>
          <a:lstStyle/>
          <a:p>
            <a:pPr marL="109728" indent="0">
              <a:buNone/>
            </a:pPr>
            <a:r>
              <a:rPr lang="en-US" sz="2400" b="1" dirty="0">
                <a:latin typeface="Calibri" panose="020F0502020204030204" pitchFamily="34" charset="0"/>
              </a:rPr>
              <a:t>3. Always Listen – Hear What Your Customers are Saying</a:t>
            </a:r>
          </a:p>
          <a:p>
            <a:r>
              <a:rPr lang="en-US" sz="2400" dirty="0">
                <a:latin typeface="Calibri" panose="020F0502020204030204" pitchFamily="34" charset="0"/>
              </a:rPr>
              <a:t>At a time when it’s easy to have a two-way dialogue with your customers, it’s important to truly listen. </a:t>
            </a:r>
          </a:p>
          <a:p>
            <a:pPr marL="109728" indent="0">
              <a:buNone/>
            </a:pPr>
            <a:r>
              <a:rPr lang="en-US" sz="2400" dirty="0">
                <a:latin typeface="Calibri" panose="020F0502020204030204" pitchFamily="34" charset="0"/>
              </a:rPr>
              <a:t>Use the following methods to gather feedback from your customers:</a:t>
            </a:r>
          </a:p>
          <a:p>
            <a:pPr lvl="1">
              <a:buFont typeface="Wingdings" panose="05000000000000000000" pitchFamily="2" charset="2"/>
              <a:buChar char="§"/>
            </a:pPr>
            <a:r>
              <a:rPr lang="en-US" sz="1800" dirty="0">
                <a:latin typeface="Calibri" panose="020F0502020204030204" pitchFamily="34" charset="0"/>
              </a:rPr>
              <a:t>Surveys</a:t>
            </a:r>
          </a:p>
          <a:p>
            <a:pPr lvl="1">
              <a:buFont typeface="Wingdings" panose="05000000000000000000" pitchFamily="2" charset="2"/>
              <a:buChar char="§"/>
            </a:pPr>
            <a:r>
              <a:rPr lang="en-US" sz="1800" dirty="0">
                <a:latin typeface="Calibri" panose="020F0502020204030204" pitchFamily="34" charset="0"/>
              </a:rPr>
              <a:t>Customer Service</a:t>
            </a:r>
          </a:p>
          <a:p>
            <a:pPr lvl="1">
              <a:buFont typeface="Wingdings" panose="05000000000000000000" pitchFamily="2" charset="2"/>
              <a:buChar char="§"/>
            </a:pPr>
            <a:r>
              <a:rPr lang="en-US" sz="1800" dirty="0">
                <a:latin typeface="Calibri" panose="020F0502020204030204" pitchFamily="34" charset="0"/>
              </a:rPr>
              <a:t>Social Media</a:t>
            </a:r>
          </a:p>
          <a:p>
            <a:pPr lvl="1">
              <a:buFont typeface="Wingdings" panose="05000000000000000000" pitchFamily="2" charset="2"/>
              <a:buChar char="§"/>
            </a:pPr>
            <a:r>
              <a:rPr lang="en-US" sz="1800" dirty="0">
                <a:latin typeface="Calibri" panose="020F0502020204030204" pitchFamily="34" charset="0"/>
              </a:rPr>
              <a:t>Communities and Groups</a:t>
            </a:r>
          </a:p>
          <a:p>
            <a:pPr lvl="1">
              <a:buFont typeface="Wingdings" panose="05000000000000000000" pitchFamily="2" charset="2"/>
              <a:buChar char="§"/>
            </a:pPr>
            <a:r>
              <a:rPr lang="en-US" sz="1800" dirty="0">
                <a:latin typeface="Calibri" panose="020F0502020204030204" pitchFamily="34" charset="0"/>
              </a:rPr>
              <a:t>Email and Web Forms</a:t>
            </a:r>
          </a:p>
        </p:txBody>
      </p:sp>
    </p:spTree>
    <p:extLst>
      <p:ext uri="{BB962C8B-B14F-4D97-AF65-F5344CB8AC3E}">
        <p14:creationId xmlns:p14="http://schemas.microsoft.com/office/powerpoint/2010/main" val="223102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5BB52E-190C-422D-BC99-7F1FCCA8681D}"/>
              </a:ext>
            </a:extLst>
          </p:cNvPr>
          <p:cNvPicPr>
            <a:picLocks noChangeAspect="1"/>
          </p:cNvPicPr>
          <p:nvPr/>
        </p:nvPicPr>
        <p:blipFill>
          <a:blip r:embed="rId2">
            <a:clrChange>
              <a:clrFrom>
                <a:srgbClr val="41B5A9"/>
              </a:clrFrom>
              <a:clrTo>
                <a:srgbClr val="41B5A9">
                  <a:alpha val="0"/>
                </a:srgbClr>
              </a:clrTo>
            </a:clrChange>
            <a:extLst>
              <a:ext uri="{28A0092B-C50C-407E-A947-70E740481C1C}">
                <a14:useLocalDpi xmlns:a14="http://schemas.microsoft.com/office/drawing/2010/main" val="0"/>
              </a:ext>
            </a:extLst>
          </a:blip>
          <a:stretch>
            <a:fillRect/>
          </a:stretch>
        </p:blipFill>
        <p:spPr>
          <a:xfrm>
            <a:off x="1619672" y="-3594"/>
            <a:ext cx="5811270" cy="4375544"/>
          </a:xfrm>
          <a:prstGeom prst="rect">
            <a:avLst/>
          </a:prstGeom>
        </p:spPr>
      </p:pic>
    </p:spTree>
    <p:extLst>
      <p:ext uri="{BB962C8B-B14F-4D97-AF65-F5344CB8AC3E}">
        <p14:creationId xmlns:p14="http://schemas.microsoft.com/office/powerpoint/2010/main" val="93340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411510"/>
            <a:ext cx="8229600" cy="3442239"/>
          </a:xfrm>
        </p:spPr>
        <p:txBody>
          <a:bodyPr>
            <a:normAutofit/>
          </a:bodyPr>
          <a:lstStyle/>
          <a:p>
            <a:pPr marL="109728" indent="0">
              <a:buNone/>
            </a:pPr>
            <a:r>
              <a:rPr lang="en-US" sz="1800" b="1" dirty="0">
                <a:latin typeface="Calibri" panose="020F0502020204030204" pitchFamily="34" charset="0"/>
              </a:rPr>
              <a:t>4. Continue to Satisfy – Offer Ongoing Support and Specials</a:t>
            </a:r>
          </a:p>
          <a:p>
            <a:r>
              <a:rPr lang="en-US" sz="1800" dirty="0">
                <a:latin typeface="Calibri" panose="020F0502020204030204" pitchFamily="34" charset="0"/>
              </a:rPr>
              <a:t>The #1 reason for customer attrition is dissatisfaction with customer service. Do everything in your power to provide excellent service to your customers on an ongoing basis. Respond quickly and enthusiastically, and be ready to present a special offer or discount with the hope of up-selling the customer to buy more.</a:t>
            </a:r>
          </a:p>
          <a:p>
            <a:pPr marL="109728" indent="0">
              <a:buNone/>
            </a:pPr>
            <a:endParaRPr lang="en-US" sz="1800" dirty="0">
              <a:latin typeface="Calibri" panose="020F0502020204030204" pitchFamily="34" charset="0"/>
            </a:endParaRPr>
          </a:p>
          <a:p>
            <a:pPr marL="109728" indent="0">
              <a:buNone/>
            </a:pPr>
            <a:r>
              <a:rPr lang="en-US" sz="1800" b="1" dirty="0">
                <a:latin typeface="Calibri" panose="020F0502020204030204" pitchFamily="34" charset="0"/>
              </a:rPr>
              <a:t>5. Treat a Customer Like a Valued Partner – Communication is Two Way</a:t>
            </a:r>
          </a:p>
          <a:p>
            <a:r>
              <a:rPr lang="en-US" sz="1800" dirty="0">
                <a:latin typeface="Calibri" panose="020F0502020204030204" pitchFamily="34" charset="0"/>
              </a:rPr>
              <a:t>As previously mentioned, take your customer’s feedback seriously and act upon reasonable requests. What’s the point of listening if you’re not going to act on that feedback? Make sure it’s clear that you want your customer’s feedback and that your business truly values them as a partner.</a:t>
            </a:r>
          </a:p>
          <a:p>
            <a:pPr marL="109728" indent="0">
              <a:buNone/>
            </a:pPr>
            <a:endParaRPr lang="en-US" sz="1800" dirty="0">
              <a:latin typeface="Calibri" panose="020F0502020204030204" pitchFamily="34" charset="0"/>
            </a:endParaRPr>
          </a:p>
        </p:txBody>
      </p:sp>
    </p:spTree>
    <p:extLst>
      <p:ext uri="{BB962C8B-B14F-4D97-AF65-F5344CB8AC3E}">
        <p14:creationId xmlns:p14="http://schemas.microsoft.com/office/powerpoint/2010/main" val="358341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627534"/>
            <a:ext cx="8229600" cy="3442239"/>
          </a:xfrm>
        </p:spPr>
        <p:txBody>
          <a:bodyPr>
            <a:normAutofit/>
          </a:bodyPr>
          <a:lstStyle/>
          <a:p>
            <a:pPr marL="109728" indent="0">
              <a:buNone/>
            </a:pPr>
            <a:r>
              <a:rPr lang="en-US" sz="2000" b="1" dirty="0">
                <a:latin typeface="Calibri" panose="020F0502020204030204" pitchFamily="34" charset="0"/>
              </a:rPr>
              <a:t>6. Build Trust – Alert Customers to Large Scale Changes, Good or Bad</a:t>
            </a:r>
          </a:p>
          <a:p>
            <a:r>
              <a:rPr lang="en-US" sz="2000" dirty="0">
                <a:latin typeface="Calibri" panose="020F0502020204030204" pitchFamily="34" charset="0"/>
              </a:rPr>
              <a:t>It takes 12 positive service experiences to make up for 1 negative experience. This is how sensitive trust is between a business and its customers. No matter your size, keep your customers in the know when it comes to positive and negatives changes to your products and services that affect them. It’s crucial to tread lightly when making changes to your products and services because your customers have become accustomed to what you’ve already got.</a:t>
            </a:r>
          </a:p>
        </p:txBody>
      </p:sp>
    </p:spTree>
    <p:extLst>
      <p:ext uri="{BB962C8B-B14F-4D97-AF65-F5344CB8AC3E}">
        <p14:creationId xmlns:p14="http://schemas.microsoft.com/office/powerpoint/2010/main" val="133096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539552" y="627534"/>
            <a:ext cx="8229600" cy="3442239"/>
          </a:xfrm>
        </p:spPr>
        <p:txBody>
          <a:bodyPr>
            <a:normAutofit/>
          </a:bodyPr>
          <a:lstStyle/>
          <a:p>
            <a:pPr marL="109728" indent="0">
              <a:buNone/>
            </a:pPr>
            <a:r>
              <a:rPr lang="en-US" sz="2400" b="1" dirty="0">
                <a:latin typeface="Calibri" panose="020F0502020204030204" pitchFamily="34" charset="0"/>
              </a:rPr>
              <a:t>7. Be Transparent – Honesty is Crucial When it comes to Mistakes</a:t>
            </a:r>
          </a:p>
          <a:p>
            <a:r>
              <a:rPr lang="en-US" sz="2400" dirty="0">
                <a:latin typeface="Calibri" panose="020F0502020204030204" pitchFamily="34" charset="0"/>
              </a:rPr>
              <a:t>Being transparent in the digital age is a must. Much like the principles discussed above, transparency is a critical factor in building trust, satisfaction, and love from your customers. What does it mean to be transparent?</a:t>
            </a:r>
          </a:p>
          <a:p>
            <a:pPr lvl="1">
              <a:buFont typeface="Wingdings" panose="05000000000000000000" pitchFamily="2" charset="2"/>
              <a:buChar char="§"/>
            </a:pPr>
            <a:r>
              <a:rPr lang="en-US" sz="1800" i="1" dirty="0">
                <a:latin typeface="Calibri" panose="020F0502020204030204" pitchFamily="34" charset="0"/>
              </a:rPr>
              <a:t>Transparency means that you are not afraid of feedback.</a:t>
            </a:r>
            <a:endParaRPr lang="en-US" sz="1800" dirty="0">
              <a:latin typeface="Calibri" panose="020F0502020204030204" pitchFamily="34" charset="0"/>
            </a:endParaRPr>
          </a:p>
          <a:p>
            <a:pPr lvl="1">
              <a:buFont typeface="Wingdings" panose="05000000000000000000" pitchFamily="2" charset="2"/>
              <a:buChar char="§"/>
            </a:pPr>
            <a:r>
              <a:rPr lang="en-US" sz="1800" i="1" dirty="0">
                <a:latin typeface="Calibri" panose="020F0502020204030204" pitchFamily="34" charset="0"/>
              </a:rPr>
              <a:t>Transparency means that you have nothing to hide.</a:t>
            </a:r>
            <a:endParaRPr lang="en-US" sz="1800" dirty="0">
              <a:latin typeface="Calibri" panose="020F0502020204030204" pitchFamily="34" charset="0"/>
            </a:endParaRPr>
          </a:p>
          <a:p>
            <a:pPr lvl="1">
              <a:buFont typeface="Wingdings" panose="05000000000000000000" pitchFamily="2" charset="2"/>
              <a:buChar char="§"/>
            </a:pPr>
            <a:r>
              <a:rPr lang="en-US" sz="1800" i="1" dirty="0">
                <a:latin typeface="Calibri" panose="020F0502020204030204" pitchFamily="34" charset="0"/>
              </a:rPr>
              <a:t>Transparency means you like to have conversations with your customers.</a:t>
            </a:r>
            <a:endParaRPr lang="en-US" sz="1800" dirty="0">
              <a:latin typeface="Calibri" panose="020F0502020204030204" pitchFamily="34" charset="0"/>
            </a:endParaRPr>
          </a:p>
        </p:txBody>
      </p:sp>
    </p:spTree>
    <p:extLst>
      <p:ext uri="{BB962C8B-B14F-4D97-AF65-F5344CB8AC3E}">
        <p14:creationId xmlns:p14="http://schemas.microsoft.com/office/powerpoint/2010/main" val="146099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339502"/>
            <a:ext cx="8229600" cy="3442239"/>
          </a:xfrm>
        </p:spPr>
        <p:txBody>
          <a:bodyPr>
            <a:normAutofit/>
          </a:bodyPr>
          <a:lstStyle/>
          <a:p>
            <a:pPr marL="109728" indent="0">
              <a:buNone/>
            </a:pPr>
            <a:r>
              <a:rPr lang="en-US" sz="1600" b="1" dirty="0">
                <a:latin typeface="Calibri" panose="020F0502020204030204" pitchFamily="34" charset="0"/>
              </a:rPr>
              <a:t>8. Follow Through on Your Word – Follow Up on Promises</a:t>
            </a:r>
          </a:p>
          <a:p>
            <a:r>
              <a:rPr lang="en-US" sz="1600" dirty="0">
                <a:latin typeface="Calibri" panose="020F0502020204030204" pitchFamily="34" charset="0"/>
              </a:rPr>
              <a:t>Your word is your bond. Following up on your promises helps show the transparency of your business, while helping to build a feeling of trust and dependability with your audience.</a:t>
            </a:r>
          </a:p>
          <a:p>
            <a:pPr marL="109728" indent="0">
              <a:buNone/>
            </a:pPr>
            <a:endParaRPr lang="en-US" sz="700" dirty="0">
              <a:latin typeface="Calibri" panose="020F0502020204030204" pitchFamily="34" charset="0"/>
            </a:endParaRPr>
          </a:p>
          <a:p>
            <a:pPr marL="109728" indent="0">
              <a:buNone/>
            </a:pPr>
            <a:r>
              <a:rPr lang="en-US" sz="1600" b="1" dirty="0">
                <a:latin typeface="Calibri" panose="020F0502020204030204" pitchFamily="34" charset="0"/>
              </a:rPr>
              <a:t>9. Recognize Responsibility – The Customer is Always Right</a:t>
            </a:r>
          </a:p>
          <a:p>
            <a:r>
              <a:rPr lang="en-US" sz="1600" dirty="0">
                <a:latin typeface="Calibri" panose="020F0502020204030204" pitchFamily="34" charset="0"/>
              </a:rPr>
              <a:t>No matter the circumstance, the customer is always right. This is a rule to guide your business through its growth, from customer service to user experience to product development. </a:t>
            </a:r>
          </a:p>
          <a:p>
            <a:pPr marL="109728" indent="0">
              <a:buNone/>
            </a:pPr>
            <a:endParaRPr lang="en-US" sz="300" b="1" dirty="0">
              <a:latin typeface="Calibri" panose="020F0502020204030204" pitchFamily="34" charset="0"/>
            </a:endParaRPr>
          </a:p>
          <a:p>
            <a:pPr marL="109728" indent="0">
              <a:buNone/>
            </a:pPr>
            <a:r>
              <a:rPr lang="en-US" sz="1600" b="1" dirty="0">
                <a:latin typeface="Calibri" panose="020F0502020204030204" pitchFamily="34" charset="0"/>
              </a:rPr>
              <a:t>10. Always Say “Thank You” – Kindness and Gratitude will Take You Far</a:t>
            </a:r>
          </a:p>
          <a:p>
            <a:r>
              <a:rPr lang="en-US" sz="1600" dirty="0">
                <a:latin typeface="Calibri" panose="020F0502020204030204" pitchFamily="34" charset="0"/>
              </a:rPr>
              <a:t>Last, but certainly not least, always say “Thank you.” As many as 3 out of 4 customers say they have spent more with a company because of a history of positive experiences. </a:t>
            </a:r>
          </a:p>
        </p:txBody>
      </p:sp>
    </p:spTree>
    <p:extLst>
      <p:ext uri="{BB962C8B-B14F-4D97-AF65-F5344CB8AC3E}">
        <p14:creationId xmlns:p14="http://schemas.microsoft.com/office/powerpoint/2010/main" val="108427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B080BE-358F-4F4D-9BAB-7BC1DEC251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293895"/>
          </a:xfrm>
          <a:prstGeom prst="rect">
            <a:avLst/>
          </a:prstGeom>
        </p:spPr>
      </p:pic>
    </p:spTree>
    <p:extLst>
      <p:ext uri="{BB962C8B-B14F-4D97-AF65-F5344CB8AC3E}">
        <p14:creationId xmlns:p14="http://schemas.microsoft.com/office/powerpoint/2010/main" val="53765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67544" y="1635646"/>
            <a:ext cx="8229600" cy="857250"/>
          </a:xfrm>
        </p:spPr>
        <p:txBody>
          <a:bodyPr/>
          <a:lstStyle/>
          <a:p>
            <a:r>
              <a:rPr lang="en-US" dirty="0">
                <a:solidFill>
                  <a:srgbClr val="002060"/>
                </a:solidFill>
                <a:latin typeface="Century" pitchFamily="18" charset="0"/>
                <a:ea typeface="ＭＳ Ｐゴシック" pitchFamily="34" charset="-128"/>
                <a:cs typeface="Aharoni" pitchFamily="2" charset="-79"/>
              </a:rPr>
              <a:t>Any Questions???</a:t>
            </a:r>
          </a:p>
        </p:txBody>
      </p:sp>
      <p:sp>
        <p:nvSpPr>
          <p:cNvPr id="3" name="Rectangle 2"/>
          <p:cNvSpPr/>
          <p:nvPr/>
        </p:nvSpPr>
        <p:spPr>
          <a:xfrm>
            <a:off x="6619285" y="3009541"/>
            <a:ext cx="2182009" cy="553998"/>
          </a:xfrm>
          <a:prstGeom prst="rect">
            <a:avLst/>
          </a:prstGeom>
        </p:spPr>
        <p:txBody>
          <a:bodyPr wrap="none">
            <a:spAutoFit/>
          </a:bodyPr>
          <a:lstStyle/>
          <a:p>
            <a:pPr algn="ctr"/>
            <a:r>
              <a:rPr lang="en-IN" sz="3000" b="1" dirty="0">
                <a:solidFill>
                  <a:srgbClr val="005096"/>
                </a:solidFill>
                <a:ea typeface="Tahoma" panose="020B0604030504040204" pitchFamily="34" charset="0"/>
                <a:cs typeface="Tahoma" panose="020B0604030504040204" pitchFamily="34" charset="0"/>
              </a:rPr>
              <a:t>Thank You</a:t>
            </a:r>
          </a:p>
        </p:txBody>
      </p:sp>
      <p:pic>
        <p:nvPicPr>
          <p:cNvPr id="4" name="Picture 3" descr="D:\Personal\Amruta\Atos_presentation\seprator_02.png"/>
          <p:cNvPicPr>
            <a:picLocks noChangeAspect="1" noChangeArrowheads="1"/>
          </p:cNvPicPr>
          <p:nvPr/>
        </p:nvPicPr>
        <p:blipFill>
          <a:blip r:embed="rId2" cstate="print">
            <a:grayscl/>
            <a:biLevel thresh="50000"/>
            <a:extLst>
              <a:ext uri="{28A0092B-C50C-407E-A947-70E740481C1C}">
                <a14:useLocalDpi xmlns:a14="http://schemas.microsoft.com/office/drawing/2010/main" val="0"/>
              </a:ext>
            </a:extLst>
          </a:blip>
          <a:srcRect/>
          <a:stretch>
            <a:fillRect/>
          </a:stretch>
        </p:blipFill>
        <p:spPr bwMode="auto">
          <a:xfrm rot="16200000">
            <a:off x="7598724" y="2163123"/>
            <a:ext cx="223128" cy="291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159" r="30539" b="21456"/>
          <a:stretch/>
        </p:blipFill>
        <p:spPr>
          <a:xfrm>
            <a:off x="7147734" y="1857413"/>
            <a:ext cx="1224137" cy="1152128"/>
          </a:xfrm>
          <a:prstGeom prst="rect">
            <a:avLst/>
          </a:prstGeom>
        </p:spPr>
      </p:pic>
    </p:spTree>
    <p:extLst>
      <p:ext uri="{BB962C8B-B14F-4D97-AF65-F5344CB8AC3E}">
        <p14:creationId xmlns:p14="http://schemas.microsoft.com/office/powerpoint/2010/main" val="4074713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a:xfrm>
            <a:off x="539552" y="1635646"/>
            <a:ext cx="8229600" cy="857250"/>
          </a:xfrm>
        </p:spPr>
        <p:txBody>
          <a:bodyPr>
            <a:noAutofit/>
          </a:bodyPr>
          <a:lstStyle/>
          <a:p>
            <a:pPr algn="ctr"/>
            <a:r>
              <a:rPr lang="en-US" sz="6600" dirty="0">
                <a:latin typeface="Calibri" panose="020F0502020204030204" pitchFamily="34" charset="0"/>
              </a:rPr>
              <a:t>How to talk to the customers?</a:t>
            </a:r>
            <a:endParaRPr lang="en-US" sz="6600" b="1" dirty="0">
              <a:latin typeface="Calibri" panose="020F0502020204030204" pitchFamily="34" charset="0"/>
            </a:endParaRPr>
          </a:p>
        </p:txBody>
      </p:sp>
    </p:spTree>
    <p:extLst>
      <p:ext uri="{BB962C8B-B14F-4D97-AF65-F5344CB8AC3E}">
        <p14:creationId xmlns:p14="http://schemas.microsoft.com/office/powerpoint/2010/main" val="103521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555526"/>
            <a:ext cx="8229600" cy="3301871"/>
          </a:xfrm>
        </p:spPr>
        <p:txBody>
          <a:bodyPr>
            <a:normAutofit/>
          </a:bodyPr>
          <a:lstStyle/>
          <a:p>
            <a:pPr marL="109728" indent="0">
              <a:buNone/>
            </a:pPr>
            <a:r>
              <a:rPr lang="en-US" sz="2400" b="1" dirty="0">
                <a:latin typeface="Calibri" panose="020F0502020204030204" pitchFamily="34" charset="0"/>
              </a:rPr>
              <a:t>Key Notes: </a:t>
            </a:r>
          </a:p>
          <a:p>
            <a:r>
              <a:rPr lang="en-US" sz="2400" b="1" dirty="0">
                <a:latin typeface="Calibri" panose="020F0502020204030204" pitchFamily="34" charset="0"/>
              </a:rPr>
              <a:t>89% of consumers will begin doing business with a competitor after a poor customer experience</a:t>
            </a:r>
          </a:p>
          <a:p>
            <a:pPr marL="109728" indent="0">
              <a:buNone/>
            </a:pPr>
            <a:endParaRPr lang="en-US" sz="1050" dirty="0">
              <a:latin typeface="Calibri" panose="020F0502020204030204" pitchFamily="34" charset="0"/>
            </a:endParaRPr>
          </a:p>
          <a:p>
            <a:r>
              <a:rPr lang="en-US" sz="2400" dirty="0">
                <a:latin typeface="Calibri" panose="020F0502020204030204" pitchFamily="34" charset="0"/>
              </a:rPr>
              <a:t>Talking to your customers is just like going on your </a:t>
            </a:r>
            <a:r>
              <a:rPr lang="en-US" sz="2400" b="1" dirty="0">
                <a:latin typeface="Calibri" panose="020F0502020204030204" pitchFamily="34" charset="0"/>
              </a:rPr>
              <a:t>1st date</a:t>
            </a:r>
            <a:r>
              <a:rPr lang="en-US" sz="2400" dirty="0">
                <a:latin typeface="Calibri" panose="020F0502020204030204" pitchFamily="34" charset="0"/>
              </a:rPr>
              <a:t>. First impression you make on them is crucial to make the long term relationship.</a:t>
            </a:r>
          </a:p>
        </p:txBody>
      </p:sp>
    </p:spTree>
    <p:extLst>
      <p:ext uri="{BB962C8B-B14F-4D97-AF65-F5344CB8AC3E}">
        <p14:creationId xmlns:p14="http://schemas.microsoft.com/office/powerpoint/2010/main" val="426848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27995B-EED6-4D01-B77A-6FA5743EDFFA}"/>
              </a:ext>
            </a:extLst>
          </p:cNvPr>
          <p:cNvPicPr>
            <a:picLocks noChangeAspect="1"/>
          </p:cNvPicPr>
          <p:nvPr/>
        </p:nvPicPr>
        <p:blipFill rotWithShape="1">
          <a:blip r:embed="rId2">
            <a:extLst>
              <a:ext uri="{28A0092B-C50C-407E-A947-70E740481C1C}">
                <a14:useLocalDpi xmlns:a14="http://schemas.microsoft.com/office/drawing/2010/main" val="0"/>
              </a:ext>
            </a:extLst>
          </a:blip>
          <a:srcRect b="10800"/>
          <a:stretch/>
        </p:blipFill>
        <p:spPr>
          <a:xfrm>
            <a:off x="-33661" y="0"/>
            <a:ext cx="9211322" cy="4299942"/>
          </a:xfrm>
          <a:prstGeom prst="rect">
            <a:avLst/>
          </a:prstGeom>
        </p:spPr>
      </p:pic>
    </p:spTree>
    <p:extLst>
      <p:ext uri="{BB962C8B-B14F-4D97-AF65-F5344CB8AC3E}">
        <p14:creationId xmlns:p14="http://schemas.microsoft.com/office/powerpoint/2010/main" val="184521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483518"/>
            <a:ext cx="8229600" cy="3301871"/>
          </a:xfrm>
        </p:spPr>
        <p:txBody>
          <a:bodyPr>
            <a:normAutofit/>
          </a:bodyPr>
          <a:lstStyle/>
          <a:p>
            <a:pPr marL="109728" indent="0">
              <a:buNone/>
            </a:pPr>
            <a:r>
              <a:rPr lang="en-US" sz="2000" b="1" dirty="0">
                <a:latin typeface="Calibri" panose="020F0502020204030204" pitchFamily="34" charset="0"/>
              </a:rPr>
              <a:t>Advice 1</a:t>
            </a:r>
          </a:p>
          <a:p>
            <a:pPr marL="109728" indent="0">
              <a:buNone/>
            </a:pPr>
            <a:r>
              <a:rPr lang="en-US" sz="2000" dirty="0">
                <a:latin typeface="Calibri" panose="020F0502020204030204" pitchFamily="34" charset="0"/>
              </a:rPr>
              <a:t>Always need to start by saying “Hello sir, Namaste/Good Morning, Afternoon, Evening”.</a:t>
            </a:r>
          </a:p>
          <a:p>
            <a:pPr marL="109728" indent="0">
              <a:buNone/>
            </a:pPr>
            <a:endParaRPr lang="en-US" sz="1200" dirty="0">
              <a:latin typeface="Calibri" panose="020F0502020204030204" pitchFamily="34" charset="0"/>
            </a:endParaRPr>
          </a:p>
          <a:p>
            <a:pPr marL="109728" indent="0">
              <a:buNone/>
            </a:pPr>
            <a:r>
              <a:rPr lang="en-US" sz="2000" b="1" dirty="0">
                <a:latin typeface="Calibri" panose="020F0502020204030204" pitchFamily="34" charset="0"/>
              </a:rPr>
              <a:t>Advice 2</a:t>
            </a:r>
          </a:p>
          <a:p>
            <a:pPr marL="109728" indent="0">
              <a:buNone/>
            </a:pPr>
            <a:r>
              <a:rPr lang="en-US" sz="2000" dirty="0">
                <a:latin typeface="Calibri" panose="020F0502020204030204" pitchFamily="34" charset="0"/>
              </a:rPr>
              <a:t>Introduce yourself and present your Business Card.</a:t>
            </a:r>
          </a:p>
          <a:p>
            <a:pPr marL="109728" indent="0">
              <a:buNone/>
            </a:pPr>
            <a:r>
              <a:rPr lang="en-US" sz="2000" dirty="0">
                <a:latin typeface="Calibri" panose="020F0502020204030204" pitchFamily="34" charset="0"/>
              </a:rPr>
              <a:t>Example: Sir, I am </a:t>
            </a:r>
            <a:r>
              <a:rPr lang="en-US" sz="2000" dirty="0" err="1">
                <a:latin typeface="Calibri" panose="020F0502020204030204" pitchFamily="34" charset="0"/>
              </a:rPr>
              <a:t>Jenisha</a:t>
            </a:r>
            <a:r>
              <a:rPr lang="en-US" sz="2000" dirty="0">
                <a:latin typeface="Calibri" panose="020F0502020204030204" pitchFamily="34" charset="0"/>
              </a:rPr>
              <a:t> Khadka, Sales Executive for TECH-PRO.</a:t>
            </a:r>
          </a:p>
        </p:txBody>
      </p:sp>
    </p:spTree>
    <p:extLst>
      <p:ext uri="{BB962C8B-B14F-4D97-AF65-F5344CB8AC3E}">
        <p14:creationId xmlns:p14="http://schemas.microsoft.com/office/powerpoint/2010/main" val="27205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483518"/>
            <a:ext cx="8229600" cy="3301871"/>
          </a:xfrm>
        </p:spPr>
        <p:txBody>
          <a:bodyPr>
            <a:normAutofit/>
          </a:bodyPr>
          <a:lstStyle/>
          <a:p>
            <a:pPr marL="109728" indent="0">
              <a:buNone/>
            </a:pPr>
            <a:r>
              <a:rPr lang="en-US" sz="2000" b="1" dirty="0"/>
              <a:t>Advice 3</a:t>
            </a:r>
          </a:p>
          <a:p>
            <a:pPr marL="109728" indent="0">
              <a:buNone/>
            </a:pPr>
            <a:endParaRPr lang="en-US" sz="1050" dirty="0"/>
          </a:p>
          <a:p>
            <a:r>
              <a:rPr lang="en-US" sz="2000" b="1" dirty="0">
                <a:latin typeface="Calibri" panose="020F0502020204030204" pitchFamily="34" charset="0"/>
              </a:rPr>
              <a:t>Memorize customer’s name</a:t>
            </a:r>
            <a:r>
              <a:rPr lang="en-US" sz="2000" dirty="0">
                <a:latin typeface="Calibri" panose="020F0502020204030204" pitchFamily="34" charset="0"/>
              </a:rPr>
              <a:t> and make sure also that you</a:t>
            </a:r>
            <a:r>
              <a:rPr lang="en-US" sz="2000" b="1" dirty="0">
                <a:latin typeface="Calibri" panose="020F0502020204030204" pitchFamily="34" charset="0"/>
              </a:rPr>
              <a:t> always use customer’s name</a:t>
            </a:r>
            <a:r>
              <a:rPr lang="en-US" sz="2000" dirty="0">
                <a:latin typeface="Calibri" panose="020F0502020204030204" pitchFamily="34" charset="0"/>
              </a:rPr>
              <a:t> during the meeting.</a:t>
            </a:r>
          </a:p>
          <a:p>
            <a:pPr marL="109728" indent="0">
              <a:buNone/>
            </a:pPr>
            <a:endParaRPr lang="en-US" sz="2000" dirty="0">
              <a:latin typeface="Calibri" panose="020F0502020204030204" pitchFamily="34" charset="0"/>
            </a:endParaRPr>
          </a:p>
          <a:p>
            <a:r>
              <a:rPr lang="en-US" sz="2000" dirty="0">
                <a:latin typeface="Calibri" panose="020F0502020204030204" pitchFamily="34" charset="0"/>
              </a:rPr>
              <a:t>Speak about your company’s core business i.e. about products/services you offered.</a:t>
            </a:r>
          </a:p>
        </p:txBody>
      </p:sp>
    </p:spTree>
    <p:extLst>
      <p:ext uri="{BB962C8B-B14F-4D97-AF65-F5344CB8AC3E}">
        <p14:creationId xmlns:p14="http://schemas.microsoft.com/office/powerpoint/2010/main" val="2590844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7"/>
          <p:cNvSpPr>
            <a:spLocks noGrp="1" noChangeArrowheads="1"/>
          </p:cNvSpPr>
          <p:nvPr>
            <p:ph type="body" idx="1"/>
          </p:nvPr>
        </p:nvSpPr>
        <p:spPr>
          <a:xfrm>
            <a:off x="457200" y="483518"/>
            <a:ext cx="8229600" cy="3442239"/>
          </a:xfrm>
        </p:spPr>
        <p:txBody>
          <a:bodyPr>
            <a:normAutofit/>
          </a:bodyPr>
          <a:lstStyle/>
          <a:p>
            <a:pPr marL="109728" indent="0">
              <a:buNone/>
            </a:pPr>
            <a:r>
              <a:rPr lang="en-US" sz="2000" b="1" dirty="0">
                <a:latin typeface="Calibri" panose="020F0502020204030204" pitchFamily="34" charset="0"/>
              </a:rPr>
              <a:t>Advice 4</a:t>
            </a:r>
          </a:p>
          <a:p>
            <a:pPr marL="109728" indent="0">
              <a:buNone/>
            </a:pPr>
            <a:endParaRPr lang="en-US" sz="500" dirty="0">
              <a:latin typeface="Calibri" panose="020F0502020204030204" pitchFamily="34" charset="0"/>
            </a:endParaRPr>
          </a:p>
          <a:p>
            <a:r>
              <a:rPr lang="en-US" sz="2000" b="1" dirty="0">
                <a:latin typeface="Calibri" panose="020F0502020204030204" pitchFamily="34" charset="0"/>
              </a:rPr>
              <a:t>You don’t need to use formal words that you wouldn’t use in real life.</a:t>
            </a:r>
            <a:r>
              <a:rPr lang="en-US" sz="2000" dirty="0">
                <a:latin typeface="Calibri" panose="020F0502020204030204" pitchFamily="34" charset="0"/>
              </a:rPr>
              <a:t> </a:t>
            </a:r>
            <a:br>
              <a:rPr lang="en-US" sz="2000" dirty="0">
                <a:latin typeface="Calibri" panose="020F0502020204030204" pitchFamily="34" charset="0"/>
              </a:rPr>
            </a:br>
            <a:r>
              <a:rPr lang="en-US" sz="2000" dirty="0">
                <a:latin typeface="Calibri" panose="020F0502020204030204" pitchFamily="34" charset="0"/>
              </a:rPr>
              <a:t>Be Real and use your own specific language.</a:t>
            </a:r>
          </a:p>
          <a:p>
            <a:pPr marL="365760" lvl="1" indent="0">
              <a:buNone/>
            </a:pPr>
            <a:r>
              <a:rPr lang="en-US" sz="1600" b="1" dirty="0">
                <a:latin typeface="Calibri" panose="020F0502020204030204" pitchFamily="34" charset="0"/>
              </a:rPr>
              <a:t>Make sure that you’re using a vocabulary that your customer will understand as well</a:t>
            </a:r>
            <a:r>
              <a:rPr lang="en-US" sz="1600" dirty="0">
                <a:latin typeface="Calibri" panose="020F0502020204030204" pitchFamily="34" charset="0"/>
              </a:rPr>
              <a:t>.</a:t>
            </a:r>
          </a:p>
          <a:p>
            <a:pPr marL="365760" lvl="1" indent="0">
              <a:buNone/>
            </a:pPr>
            <a:endParaRPr lang="en-US" sz="1600" dirty="0">
              <a:latin typeface="Calibri" panose="020F0502020204030204" pitchFamily="34" charset="0"/>
            </a:endParaRPr>
          </a:p>
          <a:p>
            <a:r>
              <a:rPr lang="en-US" sz="2000" dirty="0">
                <a:latin typeface="Calibri" panose="020F0502020204030204" pitchFamily="34" charset="0"/>
              </a:rPr>
              <a:t>Just remember you’re not here to shine your light of knowledge on him but instead teach him how to go through the issues he’s encountering in the easiest way possible. Always </a:t>
            </a:r>
            <a:r>
              <a:rPr lang="en-US" sz="2000" b="1" dirty="0">
                <a:latin typeface="Calibri" panose="020F0502020204030204" pitchFamily="34" charset="0"/>
              </a:rPr>
              <a:t>keep it as short as possible.</a:t>
            </a:r>
            <a:endParaRPr lang="en-US" sz="2000" dirty="0">
              <a:latin typeface="Calibri" panose="020F0502020204030204" pitchFamily="34" charset="0"/>
            </a:endParaRPr>
          </a:p>
        </p:txBody>
      </p:sp>
    </p:spTree>
    <p:extLst>
      <p:ext uri="{BB962C8B-B14F-4D97-AF65-F5344CB8AC3E}">
        <p14:creationId xmlns:p14="http://schemas.microsoft.com/office/powerpoint/2010/main" val="388454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ower Point Presentation Templat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 Point Presentation Template</Template>
  <TotalTime>805</TotalTime>
  <Words>2230</Words>
  <Application>Microsoft Office PowerPoint</Application>
  <PresentationFormat>On-screen Show (16:9)</PresentationFormat>
  <Paragraphs>161</Paragraphs>
  <Slides>35</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Arial</vt:lpstr>
      <vt:lpstr>Calibri</vt:lpstr>
      <vt:lpstr>Century</vt:lpstr>
      <vt:lpstr>Lucida Sans Unicode</vt:lpstr>
      <vt:lpstr>Subisu Sans 1</vt:lpstr>
      <vt:lpstr>Verdana</vt:lpstr>
      <vt:lpstr>Wingdings</vt:lpstr>
      <vt:lpstr>Wingdings 2</vt:lpstr>
      <vt:lpstr>Wingdings 3</vt:lpstr>
      <vt:lpstr>Power Point Presentation Template</vt:lpstr>
      <vt:lpstr>Pre-Sales/ Sales Training</vt:lpstr>
      <vt:lpstr>Profile:</vt:lpstr>
      <vt:lpstr>PowerPoint Presentation</vt:lpstr>
      <vt:lpstr>How to talk to the customers?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deal with the customers?</vt:lpstr>
      <vt:lpstr>PowerPoint Presentation</vt:lpstr>
      <vt:lpstr>How to deal with the customers?</vt:lpstr>
      <vt:lpstr>How to deal with the customers?</vt:lpstr>
      <vt:lpstr>How to deal with the customers?</vt:lpstr>
      <vt:lpstr>How to deal with the customers?</vt:lpstr>
      <vt:lpstr>How to deal with the customers?</vt:lpstr>
      <vt:lpstr>How to deal with the customers?</vt:lpstr>
      <vt:lpstr>Ways to increase sales </vt:lpstr>
      <vt:lpstr>Ways to increase sales</vt:lpstr>
      <vt:lpstr>Ways to increase sales</vt:lpstr>
      <vt:lpstr>Ways to increase sales</vt:lpstr>
      <vt:lpstr>10 Ways to Make Customers Fall in Love with Your Business</vt:lpstr>
      <vt:lpstr>Ways to increase sales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and Presentation Skills</dc:title>
  <dc:creator>OMNI</dc:creator>
  <cp:lastModifiedBy>Dell</cp:lastModifiedBy>
  <cp:revision>102</cp:revision>
  <dcterms:created xsi:type="dcterms:W3CDTF">2016-08-31T09:42:30Z</dcterms:created>
  <dcterms:modified xsi:type="dcterms:W3CDTF">2020-12-23T08:44:18Z</dcterms:modified>
</cp:coreProperties>
</file>