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3"/>
  </p:notesMasterIdLst>
  <p:sldIdLst>
    <p:sldId id="394" r:id="rId2"/>
    <p:sldId id="618" r:id="rId3"/>
    <p:sldId id="652" r:id="rId4"/>
    <p:sldId id="653" r:id="rId5"/>
    <p:sldId id="654" r:id="rId6"/>
    <p:sldId id="655" r:id="rId7"/>
    <p:sldId id="649" r:id="rId8"/>
    <p:sldId id="632" r:id="rId9"/>
    <p:sldId id="633" r:id="rId10"/>
    <p:sldId id="634" r:id="rId11"/>
    <p:sldId id="635" r:id="rId12"/>
    <p:sldId id="636" r:id="rId13"/>
    <p:sldId id="656" r:id="rId14"/>
    <p:sldId id="256" r:id="rId15"/>
    <p:sldId id="257" r:id="rId16"/>
    <p:sldId id="258" r:id="rId17"/>
    <p:sldId id="638" r:id="rId18"/>
    <p:sldId id="639" r:id="rId19"/>
    <p:sldId id="640" r:id="rId20"/>
    <p:sldId id="641" r:id="rId21"/>
    <p:sldId id="642" r:id="rId22"/>
    <p:sldId id="643" r:id="rId23"/>
    <p:sldId id="619" r:id="rId24"/>
    <p:sldId id="620" r:id="rId25"/>
    <p:sldId id="621" r:id="rId26"/>
    <p:sldId id="622" r:id="rId27"/>
    <p:sldId id="623" r:id="rId28"/>
    <p:sldId id="624" r:id="rId29"/>
    <p:sldId id="625" r:id="rId30"/>
    <p:sldId id="626" r:id="rId31"/>
    <p:sldId id="627" r:id="rId32"/>
    <p:sldId id="628" r:id="rId33"/>
    <p:sldId id="629" r:id="rId34"/>
    <p:sldId id="630" r:id="rId35"/>
    <p:sldId id="631" r:id="rId36"/>
    <p:sldId id="645" r:id="rId37"/>
    <p:sldId id="646" r:id="rId38"/>
    <p:sldId id="647" r:id="rId39"/>
    <p:sldId id="648" r:id="rId40"/>
    <p:sldId id="650" r:id="rId41"/>
    <p:sldId id="644" r:id="rId4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99" d="100"/>
          <a:sy n="99" d="100"/>
        </p:scale>
        <p:origin x="917" y="72"/>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2116DC-13C9-4C47-8147-90F05720F742}" type="datetimeFigureOut">
              <a:rPr lang="en-US" smtClean="0"/>
              <a:t>11/25/2024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56D002-89BF-4F75-B5CC-1868C9479779}" type="slidenum">
              <a:rPr lang="en-US" smtClean="0"/>
              <a:t>‹#›</a:t>
            </a:fld>
            <a:endParaRPr lang="en-US"/>
          </a:p>
        </p:txBody>
      </p:sp>
    </p:spTree>
    <p:extLst>
      <p:ext uri="{BB962C8B-B14F-4D97-AF65-F5344CB8AC3E}">
        <p14:creationId xmlns:p14="http://schemas.microsoft.com/office/powerpoint/2010/main" val="32882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56D002-89BF-4F75-B5CC-1868C9479779}" type="slidenum">
              <a:rPr lang="en-US" smtClean="0"/>
              <a:t>2</a:t>
            </a:fld>
            <a:endParaRPr lang="en-US"/>
          </a:p>
        </p:txBody>
      </p:sp>
    </p:spTree>
    <p:extLst>
      <p:ext uri="{BB962C8B-B14F-4D97-AF65-F5344CB8AC3E}">
        <p14:creationId xmlns:p14="http://schemas.microsoft.com/office/powerpoint/2010/main" val="821482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2" name="Picture 31" descr="Background.jpg"/>
          <p:cNvPicPr>
            <a:picLocks noChangeAspect="1"/>
          </p:cNvPicPr>
          <p:nvPr userDrawn="1"/>
        </p:nvPicPr>
        <p:blipFill>
          <a:blip r:embed="rId2" cstate="print"/>
          <a:srcRect t="51400"/>
          <a:stretch>
            <a:fillRect/>
          </a:stretch>
        </p:blipFill>
        <p:spPr>
          <a:xfrm>
            <a:off x="0" y="3435846"/>
            <a:ext cx="9144000" cy="1707654"/>
          </a:xfrm>
          <a:prstGeom prst="rect">
            <a:avLst/>
          </a:prstGeom>
        </p:spPr>
      </p:pic>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314453"/>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0" name="Date Placeholder 29"/>
          <p:cNvSpPr>
            <a:spLocks noGrp="1"/>
          </p:cNvSpPr>
          <p:nvPr userDrawn="1">
            <p:ph type="dt" sz="half" idx="10"/>
          </p:nvPr>
        </p:nvSpPr>
        <p:spPr>
          <a:xfrm>
            <a:off x="6727032" y="4889718"/>
            <a:ext cx="1920240" cy="274320"/>
          </a:xfrm>
        </p:spPr>
        <p:txBody>
          <a:bodyPr/>
          <a:lstStyle>
            <a:lvl1pPr>
              <a:defRPr sz="800">
                <a:solidFill>
                  <a:srgbClr val="0070C0"/>
                </a:solidFill>
              </a:defRPr>
            </a:lvl1pPr>
            <a:extLst/>
          </a:lstStyle>
          <a:p>
            <a:fld id="{C36D3101-30DD-47C3-B581-6F92F8ADD97A}" type="datetimeFigureOut">
              <a:rPr lang="en-GB" smtClean="0"/>
              <a:pPr/>
              <a:t>25/11/2024</a:t>
            </a:fld>
            <a:endParaRPr lang="en-GB" dirty="0"/>
          </a:p>
        </p:txBody>
      </p:sp>
      <p:sp>
        <p:nvSpPr>
          <p:cNvPr id="19" name="Footer Placeholder 18"/>
          <p:cNvSpPr>
            <a:spLocks noGrp="1"/>
          </p:cNvSpPr>
          <p:nvPr userDrawn="1">
            <p:ph type="ftr" sz="quarter" idx="11"/>
          </p:nvPr>
        </p:nvSpPr>
        <p:spPr>
          <a:xfrm>
            <a:off x="4380077" y="4876006"/>
            <a:ext cx="2350681" cy="273844"/>
          </a:xfrm>
        </p:spPr>
        <p:txBody>
          <a:bodyPr/>
          <a:lstStyle>
            <a:lvl1pPr>
              <a:defRPr sz="800">
                <a:solidFill>
                  <a:schemeClr val="accent1">
                    <a:tint val="20000"/>
                  </a:schemeClr>
                </a:solidFill>
              </a:defRPr>
            </a:lvl1pPr>
            <a:extLst/>
          </a:lstStyle>
          <a:p>
            <a:endParaRPr lang="en-GB" dirty="0"/>
          </a:p>
        </p:txBody>
      </p:sp>
      <p:sp>
        <p:nvSpPr>
          <p:cNvPr id="27" name="Slide Number Placeholder 26"/>
          <p:cNvSpPr>
            <a:spLocks noGrp="1"/>
          </p:cNvSpPr>
          <p:nvPr userDrawn="1">
            <p:ph type="sldNum" sz="quarter" idx="12"/>
          </p:nvPr>
        </p:nvSpPr>
        <p:spPr>
          <a:xfrm>
            <a:off x="8647272" y="4890194"/>
            <a:ext cx="365760" cy="273844"/>
          </a:xfrm>
        </p:spPr>
        <p:txBody>
          <a:bodyPr/>
          <a:lstStyle>
            <a:lvl1pPr>
              <a:defRPr sz="800">
                <a:solidFill>
                  <a:srgbClr val="0070C0"/>
                </a:solidFill>
              </a:defRPr>
            </a:lvl1pPr>
            <a:extLst/>
          </a:lstStyle>
          <a:p>
            <a:fld id="{52F239A1-C203-4A51-9867-2E6862FB2E23}"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110999"/>
            <a:ext cx="8229600" cy="328955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2"/>
            <a:ext cx="1777470" cy="419457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05981"/>
            <a:ext cx="6324600" cy="419457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
          </p:nvPr>
        </p:nvSpPr>
        <p:spPr>
          <a:xfrm>
            <a:off x="395536" y="987574"/>
            <a:ext cx="8496944"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405880" y="1664245"/>
            <a:ext cx="8496944"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839395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2613942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3">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F239A1-C203-4A51-9867-2E6862FB2E23}" type="slidenum">
              <a:rPr lang="en-GB" smtClean="0"/>
              <a:pPr/>
              <a:t>‹#›</a:t>
            </a:fld>
            <a:endParaRPr lang="en-GB"/>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pic>
        <p:nvPicPr>
          <p:cNvPr id="10" name="Picture 9" descr="Background.jpg"/>
          <p:cNvPicPr>
            <a:picLocks noChangeAspect="1"/>
          </p:cNvPicPr>
          <p:nvPr userDrawn="1"/>
        </p:nvPicPr>
        <p:blipFill>
          <a:blip r:embed="rId2" cstate="print"/>
          <a:srcRect t="51400"/>
          <a:stretch>
            <a:fillRect/>
          </a:stretch>
        </p:blipFill>
        <p:spPr>
          <a:xfrm>
            <a:off x="0" y="3219822"/>
            <a:ext cx="9144000" cy="1923678"/>
          </a:xfrm>
          <a:prstGeom prst="rect">
            <a:avLst/>
          </a:prstGeom>
        </p:spPr>
      </p:pic>
      <p:sp>
        <p:nvSpPr>
          <p:cNvPr id="2" name="Title 1"/>
          <p:cNvSpPr>
            <a:spLocks noGrp="1"/>
          </p:cNvSpPr>
          <p:nvPr>
            <p:ph type="title"/>
          </p:nvPr>
        </p:nvSpPr>
        <p:spPr>
          <a:xfrm>
            <a:off x="457200" y="204788"/>
            <a:ext cx="8229600" cy="85725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31"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083223"/>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30" y="1083223"/>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2F239A1-C203-4A51-9867-2E6862FB2E23}" type="slidenum">
              <a:rPr lang="en-GB" smtClean="0"/>
              <a:pPr/>
              <a:t>‹#›</a:t>
            </a:fld>
            <a:endParaRPr lang="en-GB"/>
          </a:p>
        </p:txBody>
      </p:sp>
      <p:pic>
        <p:nvPicPr>
          <p:cNvPr id="12" name="Picture 11"/>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1440" y="4536419"/>
            <a:ext cx="1279837" cy="35329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2F239A1-C203-4A51-9867-2E6862FB2E23}" type="slidenum">
              <a:rPr lang="en-GB" smtClean="0"/>
              <a:pPr/>
              <a:t>‹#›</a:t>
            </a:fld>
            <a:endParaRPr lang="en-GB"/>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6D3101-30DD-47C3-B581-6F92F8ADD97A}" type="datetimeFigureOut">
              <a:rPr lang="en-GB" smtClean="0"/>
              <a:pPr/>
              <a:t>25/11/2024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4805958"/>
            <a:ext cx="1920240" cy="274320"/>
          </a:xfrm>
        </p:spPr>
        <p:txBody>
          <a:bodyPr/>
          <a:lstStyle/>
          <a:p>
            <a:fld id="{C36D3101-30DD-47C3-B581-6F92F8ADD97A}" type="datetimeFigureOut">
              <a:rPr lang="en-GB" smtClean="0"/>
              <a:pPr/>
              <a:t>25/11/2024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F239A1-C203-4A51-9867-2E6862FB2E23}"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36D3101-30DD-47C3-B581-6F92F8ADD97A}" type="datetimeFigureOut">
              <a:rPr lang="en-GB" smtClean="0"/>
              <a:pPr/>
              <a:t>25/11/2024</a:t>
            </a:fld>
            <a:endParaRPr lang="en-GB"/>
          </a:p>
        </p:txBody>
      </p:sp>
      <p:sp>
        <p:nvSpPr>
          <p:cNvPr id="6" name="Footer Placeholder 5"/>
          <p:cNvSpPr>
            <a:spLocks noGrp="1"/>
          </p:cNvSpPr>
          <p:nvPr>
            <p:ph type="ftr" sz="quarter" idx="11"/>
          </p:nvPr>
        </p:nvSpPr>
        <p:spPr>
          <a:xfrm>
            <a:off x="4380077" y="4805958"/>
            <a:ext cx="2350681" cy="273844"/>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F239A1-C203-4A51-9867-2E6862FB2E23}" type="slidenum">
              <a:rPr lang="en-GB" smtClean="0"/>
              <a:pPr/>
              <a:t>‹#›</a:t>
            </a:fld>
            <a:endParaRPr lang="en-GB"/>
          </a:p>
        </p:txBody>
      </p:sp>
      <p:sp>
        <p:nvSpPr>
          <p:cNvPr id="2" name="Title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4458704"/>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4454260"/>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4343441"/>
            <a:ext cx="3402314" cy="810651"/>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4340806"/>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3" name="Picture 22" descr="Background.jpg"/>
          <p:cNvPicPr>
            <a:picLocks noChangeAspect="1"/>
          </p:cNvPicPr>
          <p:nvPr/>
        </p:nvPicPr>
        <p:blipFill>
          <a:blip r:embed="rId15" cstate="print"/>
          <a:srcRect t="51799"/>
          <a:stretch>
            <a:fillRect/>
          </a:stretch>
        </p:blipFill>
        <p:spPr>
          <a:xfrm>
            <a:off x="0" y="3507854"/>
            <a:ext cx="9144000" cy="1615108"/>
          </a:xfrm>
          <a:prstGeom prst="rect">
            <a:avLst/>
          </a:prstGeom>
        </p:spPr>
      </p:pic>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110997"/>
            <a:ext cx="8229600" cy="339447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727032" y="4889718"/>
            <a:ext cx="1920240" cy="274320"/>
          </a:xfrm>
          <a:prstGeom prst="rect">
            <a:avLst/>
          </a:prstGeom>
        </p:spPr>
        <p:txBody>
          <a:bodyPr vert="horz" anchor="b"/>
          <a:lstStyle>
            <a:lvl1pPr algn="l" eaLnBrk="1" latinLnBrk="0" hangingPunct="1">
              <a:defRPr kumimoji="0" sz="800">
                <a:solidFill>
                  <a:srgbClr val="00B0F0"/>
                </a:solidFill>
              </a:defRPr>
            </a:lvl1pPr>
            <a:extLst/>
          </a:lstStyle>
          <a:p>
            <a:fld id="{C36D3101-30DD-47C3-B581-6F92F8ADD97A}" type="datetimeFigureOut">
              <a:rPr lang="en-GB" smtClean="0"/>
              <a:pPr/>
              <a:t>25/11/2024</a:t>
            </a:fld>
            <a:endParaRPr lang="en-GB" dirty="0"/>
          </a:p>
        </p:txBody>
      </p:sp>
      <p:sp>
        <p:nvSpPr>
          <p:cNvPr id="22" name="Footer Placeholder 21"/>
          <p:cNvSpPr>
            <a:spLocks noGrp="1"/>
          </p:cNvSpPr>
          <p:nvPr>
            <p:ph type="ftr" sz="quarter" idx="3"/>
          </p:nvPr>
        </p:nvSpPr>
        <p:spPr>
          <a:xfrm>
            <a:off x="4380077" y="4890194"/>
            <a:ext cx="2350681" cy="273844"/>
          </a:xfrm>
          <a:prstGeom prst="rect">
            <a:avLst/>
          </a:prstGeom>
        </p:spPr>
        <p:txBody>
          <a:bodyPr vert="horz" anchor="b"/>
          <a:lstStyle>
            <a:lvl1pPr algn="r" eaLnBrk="1" latinLnBrk="0" hangingPunct="1">
              <a:defRPr kumimoji="0" sz="800">
                <a:solidFill>
                  <a:srgbClr val="00B0F0"/>
                </a:solidFill>
              </a:defRPr>
            </a:lvl1pPr>
            <a:extLst/>
          </a:lstStyle>
          <a:p>
            <a:endParaRPr lang="en-GB" dirty="0"/>
          </a:p>
        </p:txBody>
      </p:sp>
      <p:sp>
        <p:nvSpPr>
          <p:cNvPr id="18" name="Slide Number Placeholder 17"/>
          <p:cNvSpPr>
            <a:spLocks noGrp="1"/>
          </p:cNvSpPr>
          <p:nvPr>
            <p:ph type="sldNum" sz="quarter" idx="4"/>
          </p:nvPr>
        </p:nvSpPr>
        <p:spPr>
          <a:xfrm>
            <a:off x="8647272" y="4890194"/>
            <a:ext cx="365760" cy="273844"/>
          </a:xfrm>
          <a:prstGeom prst="rect">
            <a:avLst/>
          </a:prstGeom>
        </p:spPr>
        <p:txBody>
          <a:bodyPr vert="horz" anchor="b"/>
          <a:lstStyle>
            <a:lvl1pPr algn="r" eaLnBrk="1" latinLnBrk="0" hangingPunct="1">
              <a:defRPr kumimoji="0" sz="800" b="0">
                <a:solidFill>
                  <a:srgbClr val="00B0F0"/>
                </a:solidFill>
              </a:defRPr>
            </a:lvl1pPr>
            <a:extLst/>
          </a:lstStyle>
          <a:p>
            <a:fld id="{52F239A1-C203-4A51-9867-2E6862FB2E23}"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hemantabaral.com.np/"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3.xml"/><Relationship Id="rId6" Type="http://schemas.openxmlformats.org/officeDocument/2006/relationships/image" Target="../media/image31.jpg"/><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224" y="280119"/>
            <a:ext cx="8887271" cy="1125949"/>
          </a:xfrm>
        </p:spPr>
        <p:txBody>
          <a:bodyPr>
            <a:normAutofit/>
          </a:bodyPr>
          <a:lstStyle/>
          <a:p>
            <a:pPr marR="0" lvl="0" algn="ctr">
              <a:lnSpc>
                <a:spcPct val="107000"/>
              </a:lnSpc>
              <a:spcAft>
                <a:spcPts val="800"/>
              </a:spcAft>
              <a:buSzPts val="1000"/>
            </a:pPr>
            <a:r>
              <a:rPr lang="en-US" sz="3200" dirty="0">
                <a:solidFill>
                  <a:srgbClr val="C00000"/>
                </a:solidFill>
                <a:latin typeface="Cambria" pitchFamily="18" charset="0"/>
                <a:cs typeface="Subisu Sans 2"/>
              </a:rPr>
              <a:t>PRESENTATION </a:t>
            </a:r>
            <a:br>
              <a:rPr lang="en-US" sz="3200" dirty="0">
                <a:solidFill>
                  <a:srgbClr val="C00000"/>
                </a:solidFill>
                <a:latin typeface="Cambria" pitchFamily="18" charset="0"/>
                <a:cs typeface="Subisu Sans 2"/>
              </a:rPr>
            </a:br>
            <a:r>
              <a:rPr lang="en-US" sz="3200" dirty="0">
                <a:solidFill>
                  <a:srgbClr val="C00000"/>
                </a:solidFill>
                <a:latin typeface="Cambria" pitchFamily="18" charset="0"/>
                <a:cs typeface="Subisu Sans 2"/>
              </a:rPr>
              <a:t>on</a:t>
            </a:r>
            <a:endParaRPr lang="en-US" sz="3200" dirty="0">
              <a:solidFill>
                <a:schemeClr val="accent4">
                  <a:lumMod val="75000"/>
                </a:schemeClr>
              </a:solidFill>
              <a:latin typeface="Cambria" pitchFamily="18" charset="0"/>
            </a:endParaRPr>
          </a:p>
        </p:txBody>
      </p:sp>
      <p:sp>
        <p:nvSpPr>
          <p:cNvPr id="2050" name="AutoShape 2" descr="Image result for nepal arm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Image result for nepal arm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50" name="AutoShape 2" descr="Image result for nepal rastra ban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TextBox 2"/>
          <p:cNvSpPr txBox="1"/>
          <p:nvPr/>
        </p:nvSpPr>
        <p:spPr>
          <a:xfrm>
            <a:off x="6372200" y="3657743"/>
            <a:ext cx="2664296" cy="338554"/>
          </a:xfrm>
          <a:prstGeom prst="rect">
            <a:avLst/>
          </a:prstGeom>
          <a:noFill/>
        </p:spPr>
        <p:txBody>
          <a:bodyPr wrap="square" rtlCol="0">
            <a:spAutoFit/>
          </a:bodyPr>
          <a:lstStyle/>
          <a:p>
            <a:pPr algn="ctr">
              <a:spcAft>
                <a:spcPts val="200"/>
              </a:spcAft>
            </a:pPr>
            <a:r>
              <a:rPr lang="en-US" sz="1600" dirty="0">
                <a:latin typeface="Calibri" panose="020F0502020204030204" pitchFamily="34" charset="0"/>
              </a:rPr>
              <a:t>By: </a:t>
            </a:r>
            <a:r>
              <a:rPr lang="en-US" sz="1600" b="1" dirty="0">
                <a:latin typeface="Calibri" panose="020F0502020204030204" pitchFamily="34" charset="0"/>
              </a:rPr>
              <a:t>Hemanta Baral</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3996297"/>
            <a:ext cx="1512168" cy="594786"/>
          </a:xfrm>
          <a:prstGeom prst="rect">
            <a:avLst/>
          </a:prstGeom>
        </p:spPr>
      </p:pic>
      <p:sp>
        <p:nvSpPr>
          <p:cNvPr id="4" name="Title 1">
            <a:extLst>
              <a:ext uri="{FF2B5EF4-FFF2-40B4-BE49-F238E27FC236}">
                <a16:creationId xmlns:a16="http://schemas.microsoft.com/office/drawing/2014/main" id="{7289BCCD-595C-1A44-D6DD-3E59FA38B9A5}"/>
              </a:ext>
            </a:extLst>
          </p:cNvPr>
          <p:cNvSpPr txBox="1">
            <a:spLocks/>
          </p:cNvSpPr>
          <p:nvPr/>
        </p:nvSpPr>
        <p:spPr>
          <a:xfrm>
            <a:off x="848443" y="1316160"/>
            <a:ext cx="7488832" cy="2420952"/>
          </a:xfrm>
          <a:prstGeom prst="rect">
            <a:avLst/>
          </a:prstGeom>
        </p:spPr>
        <p:txBody>
          <a:bodyPr vert="horz" anchor="b">
            <a:normAutofit fontScale="97500" lnSpcReduction="10000"/>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L="457200" indent="-457200" algn="l">
              <a:lnSpc>
                <a:spcPct val="160000"/>
              </a:lnSpc>
              <a:spcBef>
                <a:spcPts val="0"/>
              </a:spcBef>
              <a:buSzPts val="1000"/>
              <a:buFont typeface="+mj-lt"/>
              <a:buAutoNum type="arabicPeriod"/>
            </a:pPr>
            <a:r>
              <a:rPr lang="en-US" sz="20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Emerging Technologies and Trends </a:t>
            </a:r>
          </a:p>
          <a:p>
            <a:pPr marL="457200" indent="-457200" algn="l">
              <a:lnSpc>
                <a:spcPct val="160000"/>
              </a:lnSpc>
              <a:spcBef>
                <a:spcPts val="0"/>
              </a:spcBef>
              <a:buSzPts val="1000"/>
              <a:buFont typeface="+mj-lt"/>
              <a:buAutoNum type="arabicPeriod"/>
            </a:pPr>
            <a:r>
              <a:rPr lang="en-US" sz="20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Job market statistics and projections</a:t>
            </a:r>
          </a:p>
          <a:p>
            <a:pPr marL="457200" indent="-457200" algn="l">
              <a:lnSpc>
                <a:spcPct val="160000"/>
              </a:lnSpc>
              <a:spcBef>
                <a:spcPts val="0"/>
              </a:spcBef>
              <a:buSzPts val="1000"/>
              <a:buFont typeface="+mj-lt"/>
              <a:buAutoNum type="arabicPeriod"/>
            </a:pPr>
            <a:r>
              <a:rPr lang="en-US" sz="20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Current IT sector overview (Nepal and Global Context)</a:t>
            </a:r>
          </a:p>
          <a:p>
            <a:pPr marL="457200" indent="-457200" algn="l">
              <a:lnSpc>
                <a:spcPct val="160000"/>
              </a:lnSpc>
              <a:spcBef>
                <a:spcPts val="0"/>
              </a:spcBef>
              <a:buSzPts val="1000"/>
              <a:buFont typeface="+mj-lt"/>
              <a:buAutoNum type="arabicPeriod"/>
            </a:pPr>
            <a:r>
              <a:rPr lang="en-US" sz="20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Key players and market leaders</a:t>
            </a:r>
          </a:p>
          <a:p>
            <a:pPr marL="457200" indent="-457200" algn="l">
              <a:lnSpc>
                <a:spcPct val="160000"/>
              </a:lnSpc>
              <a:spcBef>
                <a:spcPts val="0"/>
              </a:spcBef>
              <a:buSzPts val="1000"/>
              <a:buFont typeface="+mj-lt"/>
              <a:buAutoNum type="arabicPeriod"/>
            </a:pPr>
            <a:r>
              <a:rPr lang="en-US" sz="20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Use of ICT in Good Governance to control corruption</a:t>
            </a: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8200690"/>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ECAB-8246-10F7-FF2F-7C8FCA45A06D}"/>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4B2E1DC0-8D9A-6812-D067-B8DB3C822F94}"/>
              </a:ext>
            </a:extLst>
          </p:cNvPr>
          <p:cNvSpPr>
            <a:spLocks noGrp="1"/>
          </p:cNvSpPr>
          <p:nvPr>
            <p:ph sz="quarter" idx="1"/>
          </p:nvPr>
        </p:nvSpPr>
        <p:spPr>
          <a:xfrm>
            <a:off x="755576" y="267494"/>
            <a:ext cx="8064896" cy="4536504"/>
          </a:xfrm>
        </p:spPr>
        <p:txBody>
          <a:bodyPr>
            <a:normAutofit fontScale="77500" lnSpcReduction="20000"/>
          </a:bodyPr>
          <a:lstStyle/>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7. Quantum Computing</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Accelerated research and development in quantum computing for solving complex problems.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Cryptography, drug discovery, financial modeling, and logistics optimization.</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Challenge: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Making quantum computing accessible and practical for businesses.</a:t>
            </a:r>
          </a:p>
          <a:p>
            <a:pPr marL="0" marR="0" indent="0">
              <a:lnSpc>
                <a:spcPct val="107000"/>
              </a:lnSpc>
              <a:spcBef>
                <a:spcPts val="0"/>
              </a:spcBef>
              <a:spcAft>
                <a:spcPts val="600"/>
              </a:spcAft>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8. Extended Reality (XR): AR, VR, and MR</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Increasing adoption of augmented reality (AR), virtual reality (VR), and mixed reality (MR) in entertainment, education, and training.</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Immersive gaming, remote collaboration, virtual classrooms, and healthcare simulations.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Future Direction: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Integration with the metaverse and digital twins.</a:t>
            </a:r>
          </a:p>
          <a:p>
            <a:pPr marL="0" marR="0" indent="0">
              <a:lnSpc>
                <a:spcPct val="107000"/>
              </a:lnSpc>
              <a:spcBef>
                <a:spcPts val="0"/>
              </a:spcBef>
              <a:spcAft>
                <a:spcPts val="600"/>
              </a:spcAft>
              <a:buNone/>
            </a:pPr>
            <a:endPar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9. Green ICT and Sustainability</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Growing focus on energy-efficient technologies and sustainable practices in the ICT sector.</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Technologies: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Green data centers, renewable energy-powered systems, and carbon footprint tracking tools.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Key Drivers: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Climate change initiatives and government regulations.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442473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B53E7-405F-E087-E538-9C7CF1439075}"/>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CBE91B41-4F0B-B429-3A2E-E367B4E3B644}"/>
              </a:ext>
            </a:extLst>
          </p:cNvPr>
          <p:cNvSpPr>
            <a:spLocks noGrp="1"/>
          </p:cNvSpPr>
          <p:nvPr>
            <p:ph sz="quarter" idx="1"/>
          </p:nvPr>
        </p:nvSpPr>
        <p:spPr>
          <a:xfrm>
            <a:off x="755576" y="267494"/>
            <a:ext cx="8064896" cy="3960440"/>
          </a:xfrm>
        </p:spPr>
        <p:txBody>
          <a:bodyPr>
            <a:normAutofit fontScale="77500" lnSpcReduction="20000"/>
          </a:bodyPr>
          <a:lstStyle/>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10. Autonomous Systems and Robotics</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Advancements in autonomous vehicles, drones, and industrial robots.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Logistics, agriculture, delivery services, and manufacturing.</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Emerging 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Collaboration between humans and robots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cobots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107000"/>
              </a:lnSpc>
              <a:spcBef>
                <a:spcPts val="0"/>
              </a:spcBef>
              <a:spcAft>
                <a:spcPts val="600"/>
              </a:spcAft>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11. Digital Transformation and Automation</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Accelerated adoption of digital tools for remote work, e-commerce, and digital government services.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Technologies: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Robotic Process Automation (RPA) and intelligent workflows.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Focus: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Enhancing operational efficiency and customer experience.</a:t>
            </a:r>
          </a:p>
          <a:p>
            <a:pPr marL="0" marR="0" indent="0">
              <a:lnSpc>
                <a:spcPct val="107000"/>
              </a:lnSpc>
              <a:spcBef>
                <a:spcPts val="0"/>
              </a:spcBef>
              <a:spcAft>
                <a:spcPts val="600"/>
              </a:spcAft>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12. Big Data and Analytics</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Leveraging massive data sets for actionable insights.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Predictive analytics, real-time decision-making, and personalized services.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Emerging Focus: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Data ethics and privacy regulations like GDPR and CCPA.</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1501224"/>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B12B5-CD63-DD49-695B-01BA4A79BE10}"/>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28D3B095-DA50-3D20-F569-5CA5A31C407F}"/>
              </a:ext>
            </a:extLst>
          </p:cNvPr>
          <p:cNvSpPr>
            <a:spLocks noGrp="1"/>
          </p:cNvSpPr>
          <p:nvPr>
            <p:ph sz="quarter" idx="1"/>
          </p:nvPr>
        </p:nvSpPr>
        <p:spPr>
          <a:xfrm>
            <a:off x="755576" y="267494"/>
            <a:ext cx="8064896" cy="4392488"/>
          </a:xfrm>
        </p:spPr>
        <p:txBody>
          <a:bodyPr>
            <a:normAutofit fontScale="77500" lnSpcReduction="20000"/>
          </a:bodyPr>
          <a:lstStyle/>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13. Software-as-a-Service (SaaS) and Everything-as-a-Service (</a:t>
            </a:r>
            <a:r>
              <a:rPr lang="en-US" sz="1800" b="1" kern="1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XaaS</a:t>
            </a: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Shift toward subscription-based IT services and platforms.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Scalable business solutions like ERP, CRM, and cloud-hosted collaboration tools.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Growth Drivers: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Flexibility and lower upfront costs.</a:t>
            </a:r>
          </a:p>
          <a:p>
            <a:pPr marL="0" marR="0" indent="0">
              <a:lnSpc>
                <a:spcPct val="107000"/>
              </a:lnSpc>
              <a:spcBef>
                <a:spcPts val="0"/>
              </a:spcBef>
              <a:spcAft>
                <a:spcPts val="600"/>
              </a:spcAft>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14. Metaverse</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Development of shared virtual spaces where users can interact and conduct business.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Virtual offices, gaming, social networking, and e-commerce.</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Key Players: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Meta (formerly Facebook), Microsoft, and Nvidia.</a:t>
            </a:r>
          </a:p>
          <a:p>
            <a:pPr marL="0" marR="0" indent="0">
              <a:lnSpc>
                <a:spcPct val="107000"/>
              </a:lnSpc>
              <a:spcBef>
                <a:spcPts val="0"/>
              </a:spcBef>
              <a:spcAft>
                <a:spcPts val="600"/>
              </a:spcAft>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15. Digital Inclusion</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Bridging the digital divide by providing internet access and ICT tools to underserved regions.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Focus Areas: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Affordable connectivity, digital literacy programs, and infrastructure development in remote areas.</a:t>
            </a:r>
          </a:p>
          <a:p>
            <a:pPr marL="0" indent="0">
              <a:lnSpc>
                <a:spcPct val="107000"/>
              </a:lnSpc>
              <a:spcBef>
                <a:spcPts val="0"/>
              </a:spcBef>
              <a:spcAft>
                <a:spcPts val="600"/>
              </a:spcAft>
              <a:buSzPts val="1000"/>
              <a:buNone/>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These technologies and trends are reshaping industries, driving innovation, and presenting new opportunities for businesses worldwide. The ICT sector's future lies in integrating these advancements to address global challenges and improve quality of life.</a:t>
            </a:r>
          </a:p>
        </p:txBody>
      </p:sp>
    </p:spTree>
    <p:extLst>
      <p:ext uri="{BB962C8B-B14F-4D97-AF65-F5344CB8AC3E}">
        <p14:creationId xmlns:p14="http://schemas.microsoft.com/office/powerpoint/2010/main" val="3311698394"/>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FB0D0-86B2-9B7A-A31A-E0E374B7658D}"/>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85B9F975-51BB-37FA-63F2-B735C27A55C8}"/>
              </a:ext>
            </a:extLst>
          </p:cNvPr>
          <p:cNvSpPr>
            <a:spLocks noGrp="1"/>
          </p:cNvSpPr>
          <p:nvPr>
            <p:ph type="title"/>
          </p:nvPr>
        </p:nvSpPr>
        <p:spPr>
          <a:xfrm>
            <a:off x="287016" y="1707654"/>
            <a:ext cx="8856984" cy="720080"/>
          </a:xfrm>
        </p:spPr>
        <p:txBody>
          <a:bodyPr>
            <a:noAutofit/>
          </a:bodyPr>
          <a:lstStyle/>
          <a:p>
            <a:pPr algn="ctr"/>
            <a:r>
              <a:rPr lang="en-US" sz="7200" dirty="0">
                <a:solidFill>
                  <a:srgbClr val="0070C0"/>
                </a:solidFill>
                <a:latin typeface="Calibri" pitchFamily="34" charset="0"/>
                <a:ea typeface="ＭＳ Ｐゴシック" pitchFamily="34" charset="-128"/>
                <a:cs typeface="+mn-cs"/>
              </a:rPr>
              <a:t>ICT Sectors and Occupational Titles</a:t>
            </a:r>
          </a:p>
        </p:txBody>
      </p:sp>
    </p:spTree>
    <p:extLst>
      <p:ext uri="{BB962C8B-B14F-4D97-AF65-F5344CB8AC3E}">
        <p14:creationId xmlns:p14="http://schemas.microsoft.com/office/powerpoint/2010/main" val="255952152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18B9C3-53C2-FFF5-EEC9-07C33FB9C51F}"/>
              </a:ext>
            </a:extLst>
          </p:cNvPr>
          <p:cNvSpPr/>
          <p:nvPr/>
        </p:nvSpPr>
        <p:spPr>
          <a:xfrm>
            <a:off x="2015194" y="4482629"/>
            <a:ext cx="865163" cy="319167"/>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Entry Clerk</a:t>
            </a:r>
          </a:p>
        </p:txBody>
      </p:sp>
      <p:sp>
        <p:nvSpPr>
          <p:cNvPr id="2" name="Rectangle 1">
            <a:extLst>
              <a:ext uri="{FF2B5EF4-FFF2-40B4-BE49-F238E27FC236}">
                <a16:creationId xmlns:a16="http://schemas.microsoft.com/office/drawing/2014/main" id="{63A3EE30-0F69-13CE-9E95-19EAD98FBB79}"/>
              </a:ext>
            </a:extLst>
          </p:cNvPr>
          <p:cNvSpPr/>
          <p:nvPr/>
        </p:nvSpPr>
        <p:spPr>
          <a:xfrm>
            <a:off x="1060351" y="4482629"/>
            <a:ext cx="865163" cy="319167"/>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 Typist</a:t>
            </a:r>
          </a:p>
        </p:txBody>
      </p:sp>
      <p:sp>
        <p:nvSpPr>
          <p:cNvPr id="3" name="Rectangle 2">
            <a:extLst>
              <a:ext uri="{FF2B5EF4-FFF2-40B4-BE49-F238E27FC236}">
                <a16:creationId xmlns:a16="http://schemas.microsoft.com/office/drawing/2014/main" id="{D6C51934-539B-C43C-6C23-70D5F542AE80}"/>
              </a:ext>
            </a:extLst>
          </p:cNvPr>
          <p:cNvSpPr/>
          <p:nvPr/>
        </p:nvSpPr>
        <p:spPr>
          <a:xfrm>
            <a:off x="221568" y="4482630"/>
            <a:ext cx="506437" cy="319166"/>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II</a:t>
            </a:r>
          </a:p>
        </p:txBody>
      </p:sp>
      <p:sp>
        <p:nvSpPr>
          <p:cNvPr id="5" name="Rectangle 4">
            <a:extLst>
              <a:ext uri="{FF2B5EF4-FFF2-40B4-BE49-F238E27FC236}">
                <a16:creationId xmlns:a16="http://schemas.microsoft.com/office/drawing/2014/main" id="{0BE3ABE8-304A-5F34-4CDC-6424BC52FD78}"/>
              </a:ext>
            </a:extLst>
          </p:cNvPr>
          <p:cNvSpPr/>
          <p:nvPr/>
        </p:nvSpPr>
        <p:spPr>
          <a:xfrm>
            <a:off x="221568" y="4053634"/>
            <a:ext cx="506437"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III</a:t>
            </a:r>
          </a:p>
        </p:txBody>
      </p:sp>
      <p:sp>
        <p:nvSpPr>
          <p:cNvPr id="6" name="Rectangle 5">
            <a:extLst>
              <a:ext uri="{FF2B5EF4-FFF2-40B4-BE49-F238E27FC236}">
                <a16:creationId xmlns:a16="http://schemas.microsoft.com/office/drawing/2014/main" id="{C93710D3-D084-7A00-D72B-0CE30A9DC6DF}"/>
              </a:ext>
            </a:extLst>
          </p:cNvPr>
          <p:cNvSpPr/>
          <p:nvPr/>
        </p:nvSpPr>
        <p:spPr>
          <a:xfrm>
            <a:off x="1060351" y="4053635"/>
            <a:ext cx="865163" cy="319167"/>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 </a:t>
            </a:r>
            <a:b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Operator</a:t>
            </a:r>
          </a:p>
        </p:txBody>
      </p:sp>
      <p:sp>
        <p:nvSpPr>
          <p:cNvPr id="7" name="Rectangle 6">
            <a:extLst>
              <a:ext uri="{FF2B5EF4-FFF2-40B4-BE49-F238E27FC236}">
                <a16:creationId xmlns:a16="http://schemas.microsoft.com/office/drawing/2014/main" id="{7D39BDD6-0C39-863F-CA67-C473F889DEC8}"/>
              </a:ext>
            </a:extLst>
          </p:cNvPr>
          <p:cNvSpPr/>
          <p:nvPr/>
        </p:nvSpPr>
        <p:spPr>
          <a:xfrm>
            <a:off x="2969350" y="4065499"/>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Database Operator</a:t>
            </a:r>
          </a:p>
        </p:txBody>
      </p:sp>
      <p:sp>
        <p:nvSpPr>
          <p:cNvPr id="8" name="Rectangle 7">
            <a:extLst>
              <a:ext uri="{FF2B5EF4-FFF2-40B4-BE49-F238E27FC236}">
                <a16:creationId xmlns:a16="http://schemas.microsoft.com/office/drawing/2014/main" id="{797EE3D7-BBCF-13A8-9ECD-EEF0D687CA81}"/>
              </a:ext>
            </a:extLst>
          </p:cNvPr>
          <p:cNvSpPr/>
          <p:nvPr/>
        </p:nvSpPr>
        <p:spPr>
          <a:xfrm>
            <a:off x="221568" y="3295297"/>
            <a:ext cx="506437" cy="319166"/>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IV</a:t>
            </a:r>
          </a:p>
        </p:txBody>
      </p:sp>
      <p:sp>
        <p:nvSpPr>
          <p:cNvPr id="9" name="Rectangle 8">
            <a:extLst>
              <a:ext uri="{FF2B5EF4-FFF2-40B4-BE49-F238E27FC236}">
                <a16:creationId xmlns:a16="http://schemas.microsoft.com/office/drawing/2014/main" id="{29A304A6-C06B-4A1D-4A5C-AD6EBCFB5973}"/>
              </a:ext>
            </a:extLst>
          </p:cNvPr>
          <p:cNvSpPr/>
          <p:nvPr/>
        </p:nvSpPr>
        <p:spPr>
          <a:xfrm>
            <a:off x="1060352" y="3295299"/>
            <a:ext cx="865163" cy="332356"/>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Sr. Computer Operator</a:t>
            </a:r>
          </a:p>
        </p:txBody>
      </p:sp>
      <p:sp>
        <p:nvSpPr>
          <p:cNvPr id="10" name="Rectangle 9">
            <a:extLst>
              <a:ext uri="{FF2B5EF4-FFF2-40B4-BE49-F238E27FC236}">
                <a16:creationId xmlns:a16="http://schemas.microsoft.com/office/drawing/2014/main" id="{CBBF5CBF-0381-213A-2FB3-AD42162B6121}"/>
              </a:ext>
            </a:extLst>
          </p:cNvPr>
          <p:cNvSpPr/>
          <p:nvPr/>
        </p:nvSpPr>
        <p:spPr>
          <a:xfrm>
            <a:off x="2015194" y="3295298"/>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Presentation Designer</a:t>
            </a:r>
          </a:p>
        </p:txBody>
      </p:sp>
      <p:sp>
        <p:nvSpPr>
          <p:cNvPr id="11" name="Rectangle 10">
            <a:extLst>
              <a:ext uri="{FF2B5EF4-FFF2-40B4-BE49-F238E27FC236}">
                <a16:creationId xmlns:a16="http://schemas.microsoft.com/office/drawing/2014/main" id="{1EDEDC07-87EF-27F5-4E8A-E117481F692B}"/>
              </a:ext>
            </a:extLst>
          </p:cNvPr>
          <p:cNvSpPr/>
          <p:nvPr/>
        </p:nvSpPr>
        <p:spPr>
          <a:xfrm>
            <a:off x="221568" y="2896889"/>
            <a:ext cx="506437"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a:t>
            </a:r>
          </a:p>
        </p:txBody>
      </p:sp>
      <p:sp>
        <p:nvSpPr>
          <p:cNvPr id="12" name="Rectangle 11">
            <a:extLst>
              <a:ext uri="{FF2B5EF4-FFF2-40B4-BE49-F238E27FC236}">
                <a16:creationId xmlns:a16="http://schemas.microsoft.com/office/drawing/2014/main" id="{D4F99CC8-0EEB-ADC4-37FB-C7D6DAFA41CF}"/>
              </a:ext>
            </a:extLst>
          </p:cNvPr>
          <p:cNvSpPr/>
          <p:nvPr/>
        </p:nvSpPr>
        <p:spPr>
          <a:xfrm>
            <a:off x="1060351" y="289689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 Professional</a:t>
            </a:r>
          </a:p>
        </p:txBody>
      </p:sp>
      <p:sp>
        <p:nvSpPr>
          <p:cNvPr id="13" name="Rectangle 12">
            <a:extLst>
              <a:ext uri="{FF2B5EF4-FFF2-40B4-BE49-F238E27FC236}">
                <a16:creationId xmlns:a16="http://schemas.microsoft.com/office/drawing/2014/main" id="{0704B6D3-4661-971D-A9D8-27B58D331321}"/>
              </a:ext>
            </a:extLst>
          </p:cNvPr>
          <p:cNvSpPr/>
          <p:nvPr/>
        </p:nvSpPr>
        <p:spPr>
          <a:xfrm>
            <a:off x="2015194" y="289689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Database </a:t>
            </a: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Administrator</a:t>
            </a:r>
            <a:endPar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C0C663EE-5DE4-027D-9615-C157FADA0CB2}"/>
              </a:ext>
            </a:extLst>
          </p:cNvPr>
          <p:cNvSpPr/>
          <p:nvPr/>
        </p:nvSpPr>
        <p:spPr>
          <a:xfrm>
            <a:off x="221567" y="1431366"/>
            <a:ext cx="506437" cy="319151"/>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VI</a:t>
            </a:r>
          </a:p>
        </p:txBody>
      </p:sp>
      <p:sp>
        <p:nvSpPr>
          <p:cNvPr id="15" name="Rectangle 14">
            <a:extLst>
              <a:ext uri="{FF2B5EF4-FFF2-40B4-BE49-F238E27FC236}">
                <a16:creationId xmlns:a16="http://schemas.microsoft.com/office/drawing/2014/main" id="{99409E76-A4F3-6CB4-23CE-F3E0A5F79D93}"/>
              </a:ext>
            </a:extLst>
          </p:cNvPr>
          <p:cNvSpPr/>
          <p:nvPr/>
        </p:nvSpPr>
        <p:spPr>
          <a:xfrm>
            <a:off x="1060351"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 Masters</a:t>
            </a:r>
          </a:p>
        </p:txBody>
      </p:sp>
      <p:sp>
        <p:nvSpPr>
          <p:cNvPr id="16" name="Rectangle 15">
            <a:extLst>
              <a:ext uri="{FF2B5EF4-FFF2-40B4-BE49-F238E27FC236}">
                <a16:creationId xmlns:a16="http://schemas.microsoft.com/office/drawing/2014/main" id="{924E948D-52F2-259D-8A68-18E8E65F6031}"/>
              </a:ext>
            </a:extLst>
          </p:cNvPr>
          <p:cNvSpPr/>
          <p:nvPr/>
        </p:nvSpPr>
        <p:spPr>
          <a:xfrm>
            <a:off x="2015194"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Analyst</a:t>
            </a:r>
          </a:p>
        </p:txBody>
      </p:sp>
      <p:sp>
        <p:nvSpPr>
          <p:cNvPr id="17" name="Rectangle 16">
            <a:extLst>
              <a:ext uri="{FF2B5EF4-FFF2-40B4-BE49-F238E27FC236}">
                <a16:creationId xmlns:a16="http://schemas.microsoft.com/office/drawing/2014/main" id="{5E880579-4EB9-67B9-1E65-B580A0AD5A38}"/>
              </a:ext>
            </a:extLst>
          </p:cNvPr>
          <p:cNvSpPr/>
          <p:nvPr/>
        </p:nvSpPr>
        <p:spPr>
          <a:xfrm>
            <a:off x="221566" y="672494"/>
            <a:ext cx="506437" cy="319151"/>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VII</a:t>
            </a:r>
          </a:p>
        </p:txBody>
      </p:sp>
      <p:sp>
        <p:nvSpPr>
          <p:cNvPr id="19" name="Rectangle 18">
            <a:extLst>
              <a:ext uri="{FF2B5EF4-FFF2-40B4-BE49-F238E27FC236}">
                <a16:creationId xmlns:a16="http://schemas.microsoft.com/office/drawing/2014/main" id="{64C4BB43-CC08-41EA-FBB5-12D37B026FCA}"/>
              </a:ext>
            </a:extLst>
          </p:cNvPr>
          <p:cNvSpPr/>
          <p:nvPr/>
        </p:nvSpPr>
        <p:spPr>
          <a:xfrm>
            <a:off x="2015194" y="6724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Architect</a:t>
            </a:r>
          </a:p>
        </p:txBody>
      </p:sp>
      <p:sp>
        <p:nvSpPr>
          <p:cNvPr id="20" name="Rectangle 19">
            <a:extLst>
              <a:ext uri="{FF2B5EF4-FFF2-40B4-BE49-F238E27FC236}">
                <a16:creationId xmlns:a16="http://schemas.microsoft.com/office/drawing/2014/main" id="{D3524FFA-CF84-27C5-A718-505616055575}"/>
              </a:ext>
            </a:extLst>
          </p:cNvPr>
          <p:cNvSpPr/>
          <p:nvPr/>
        </p:nvSpPr>
        <p:spPr>
          <a:xfrm>
            <a:off x="221566" y="172607"/>
            <a:ext cx="506437"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VIII</a:t>
            </a:r>
          </a:p>
        </p:txBody>
      </p:sp>
      <p:sp>
        <p:nvSpPr>
          <p:cNvPr id="21" name="Rectangle 20">
            <a:extLst>
              <a:ext uri="{FF2B5EF4-FFF2-40B4-BE49-F238E27FC236}">
                <a16:creationId xmlns:a16="http://schemas.microsoft.com/office/drawing/2014/main" id="{F1B103D3-6113-4A1D-7BFB-0811B62C8457}"/>
              </a:ext>
            </a:extLst>
          </p:cNvPr>
          <p:cNvSpPr/>
          <p:nvPr/>
        </p:nvSpPr>
        <p:spPr>
          <a:xfrm>
            <a:off x="2970035" y="3295298"/>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Logo Designer</a:t>
            </a:r>
          </a:p>
        </p:txBody>
      </p:sp>
      <p:sp>
        <p:nvSpPr>
          <p:cNvPr id="22" name="Rectangle 21">
            <a:extLst>
              <a:ext uri="{FF2B5EF4-FFF2-40B4-BE49-F238E27FC236}">
                <a16:creationId xmlns:a16="http://schemas.microsoft.com/office/drawing/2014/main" id="{79870D6B-7643-75B6-C6D9-1F14D6E385D0}"/>
              </a:ext>
            </a:extLst>
          </p:cNvPr>
          <p:cNvSpPr/>
          <p:nvPr/>
        </p:nvSpPr>
        <p:spPr>
          <a:xfrm>
            <a:off x="2015192" y="3682952"/>
            <a:ext cx="865163" cy="302141"/>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Desktop Designer</a:t>
            </a:r>
          </a:p>
        </p:txBody>
      </p:sp>
      <p:sp>
        <p:nvSpPr>
          <p:cNvPr id="23" name="Rectangle 22">
            <a:extLst>
              <a:ext uri="{FF2B5EF4-FFF2-40B4-BE49-F238E27FC236}">
                <a16:creationId xmlns:a16="http://schemas.microsoft.com/office/drawing/2014/main" id="{0A2C58CE-93D9-87B1-19D9-3304C4119BBD}"/>
              </a:ext>
            </a:extLst>
          </p:cNvPr>
          <p:cNvSpPr/>
          <p:nvPr/>
        </p:nvSpPr>
        <p:spPr>
          <a:xfrm>
            <a:off x="1060351" y="3667844"/>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Graphics Designer</a:t>
            </a:r>
          </a:p>
        </p:txBody>
      </p:sp>
      <p:sp>
        <p:nvSpPr>
          <p:cNvPr id="24" name="Rectangle 23">
            <a:extLst>
              <a:ext uri="{FF2B5EF4-FFF2-40B4-BE49-F238E27FC236}">
                <a16:creationId xmlns:a16="http://schemas.microsoft.com/office/drawing/2014/main" id="{94D101D1-C99B-898E-F3B4-1FFEFD05CF8B}"/>
              </a:ext>
            </a:extLst>
          </p:cNvPr>
          <p:cNvSpPr/>
          <p:nvPr/>
        </p:nvSpPr>
        <p:spPr>
          <a:xfrm>
            <a:off x="2970034" y="3681526"/>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2D Animator</a:t>
            </a:r>
          </a:p>
        </p:txBody>
      </p:sp>
      <p:sp>
        <p:nvSpPr>
          <p:cNvPr id="25" name="Rectangle 24">
            <a:extLst>
              <a:ext uri="{FF2B5EF4-FFF2-40B4-BE49-F238E27FC236}">
                <a16:creationId xmlns:a16="http://schemas.microsoft.com/office/drawing/2014/main" id="{F95A1E4F-CA33-C491-9FA2-5462E5FCD88E}"/>
              </a:ext>
            </a:extLst>
          </p:cNvPr>
          <p:cNvSpPr/>
          <p:nvPr/>
        </p:nvSpPr>
        <p:spPr>
          <a:xfrm>
            <a:off x="3924192" y="4065499"/>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Video Editor</a:t>
            </a:r>
          </a:p>
        </p:txBody>
      </p:sp>
      <p:sp>
        <p:nvSpPr>
          <p:cNvPr id="26" name="Rectangle 25">
            <a:extLst>
              <a:ext uri="{FF2B5EF4-FFF2-40B4-BE49-F238E27FC236}">
                <a16:creationId xmlns:a16="http://schemas.microsoft.com/office/drawing/2014/main" id="{BCA4D3D5-AB54-65EC-CF5A-5266A43A4A97}"/>
              </a:ext>
            </a:extLst>
          </p:cNvPr>
          <p:cNvSpPr/>
          <p:nvPr/>
        </p:nvSpPr>
        <p:spPr>
          <a:xfrm>
            <a:off x="4890205" y="3295298"/>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Web Designer</a:t>
            </a:r>
          </a:p>
        </p:txBody>
      </p:sp>
      <p:sp>
        <p:nvSpPr>
          <p:cNvPr id="27" name="Rectangle 26">
            <a:extLst>
              <a:ext uri="{FF2B5EF4-FFF2-40B4-BE49-F238E27FC236}">
                <a16:creationId xmlns:a16="http://schemas.microsoft.com/office/drawing/2014/main" id="{D31518BB-F442-39C9-4F91-FBC485992091}"/>
              </a:ext>
            </a:extLst>
          </p:cNvPr>
          <p:cNvSpPr/>
          <p:nvPr/>
        </p:nvSpPr>
        <p:spPr>
          <a:xfrm>
            <a:off x="4890205" y="2896889"/>
            <a:ext cx="865163" cy="332355"/>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UI/UX Designer</a:t>
            </a:r>
          </a:p>
        </p:txBody>
      </p:sp>
      <p:sp>
        <p:nvSpPr>
          <p:cNvPr id="30" name="Rectangle 29">
            <a:extLst>
              <a:ext uri="{FF2B5EF4-FFF2-40B4-BE49-F238E27FC236}">
                <a16:creationId xmlns:a16="http://schemas.microsoft.com/office/drawing/2014/main" id="{227A3FD3-B816-ADC8-8B50-B3366D32A6B9}"/>
              </a:ext>
            </a:extLst>
          </p:cNvPr>
          <p:cNvSpPr/>
          <p:nvPr/>
        </p:nvSpPr>
        <p:spPr>
          <a:xfrm>
            <a:off x="5845047" y="2896889"/>
            <a:ext cx="865163" cy="332355"/>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Front End Developer</a:t>
            </a:r>
          </a:p>
        </p:txBody>
      </p:sp>
      <p:sp>
        <p:nvSpPr>
          <p:cNvPr id="31" name="Rectangle 30">
            <a:extLst>
              <a:ext uri="{FF2B5EF4-FFF2-40B4-BE49-F238E27FC236}">
                <a16:creationId xmlns:a16="http://schemas.microsoft.com/office/drawing/2014/main" id="{4B32AAC0-195F-771D-68CD-4C1B78150F5E}"/>
              </a:ext>
            </a:extLst>
          </p:cNvPr>
          <p:cNvSpPr/>
          <p:nvPr/>
        </p:nvSpPr>
        <p:spPr>
          <a:xfrm>
            <a:off x="2970034" y="2896889"/>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3D Animator</a:t>
            </a:r>
          </a:p>
        </p:txBody>
      </p:sp>
      <p:sp>
        <p:nvSpPr>
          <p:cNvPr id="32" name="Rectangle 31">
            <a:extLst>
              <a:ext uri="{FF2B5EF4-FFF2-40B4-BE49-F238E27FC236}">
                <a16:creationId xmlns:a16="http://schemas.microsoft.com/office/drawing/2014/main" id="{28871B94-9328-30A7-E476-4C5A359707C9}"/>
              </a:ext>
            </a:extLst>
          </p:cNvPr>
          <p:cNvSpPr/>
          <p:nvPr/>
        </p:nvSpPr>
        <p:spPr>
          <a:xfrm>
            <a:off x="2956052"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Multimedia Developer </a:t>
            </a:r>
          </a:p>
        </p:txBody>
      </p:sp>
      <p:sp>
        <p:nvSpPr>
          <p:cNvPr id="33" name="Rectangle 32">
            <a:extLst>
              <a:ext uri="{FF2B5EF4-FFF2-40B4-BE49-F238E27FC236}">
                <a16:creationId xmlns:a16="http://schemas.microsoft.com/office/drawing/2014/main" id="{784DA60D-48A5-BCB2-E034-974A6DE0064E}"/>
              </a:ext>
            </a:extLst>
          </p:cNvPr>
          <p:cNvSpPr/>
          <p:nvPr/>
        </p:nvSpPr>
        <p:spPr>
          <a:xfrm>
            <a:off x="4890205"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Web Developer</a:t>
            </a:r>
          </a:p>
        </p:txBody>
      </p:sp>
      <p:sp>
        <p:nvSpPr>
          <p:cNvPr id="34" name="Rectangle 33">
            <a:extLst>
              <a:ext uri="{FF2B5EF4-FFF2-40B4-BE49-F238E27FC236}">
                <a16:creationId xmlns:a16="http://schemas.microsoft.com/office/drawing/2014/main" id="{7577E088-926D-27D6-99A6-973099D32A0A}"/>
              </a:ext>
            </a:extLst>
          </p:cNvPr>
          <p:cNvSpPr/>
          <p:nvPr/>
        </p:nvSpPr>
        <p:spPr>
          <a:xfrm>
            <a:off x="5845047"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WordPress Programmer</a:t>
            </a:r>
          </a:p>
        </p:txBody>
      </p:sp>
      <p:sp>
        <p:nvSpPr>
          <p:cNvPr id="35" name="Rectangle 34">
            <a:extLst>
              <a:ext uri="{FF2B5EF4-FFF2-40B4-BE49-F238E27FC236}">
                <a16:creationId xmlns:a16="http://schemas.microsoft.com/office/drawing/2014/main" id="{544A3F5E-7AD8-CB1A-2181-595ACA8DDE18}"/>
              </a:ext>
            </a:extLst>
          </p:cNvPr>
          <p:cNvSpPr/>
          <p:nvPr/>
        </p:nvSpPr>
        <p:spPr>
          <a:xfrm>
            <a:off x="4890205" y="1779566"/>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PHP Developer</a:t>
            </a:r>
          </a:p>
        </p:txBody>
      </p:sp>
      <p:sp>
        <p:nvSpPr>
          <p:cNvPr id="36" name="Rectangle 35">
            <a:extLst>
              <a:ext uri="{FF2B5EF4-FFF2-40B4-BE49-F238E27FC236}">
                <a16:creationId xmlns:a16="http://schemas.microsoft.com/office/drawing/2014/main" id="{2AE2406C-F81F-CDE4-8779-0BD4849C2561}"/>
              </a:ext>
            </a:extLst>
          </p:cNvPr>
          <p:cNvSpPr/>
          <p:nvPr/>
        </p:nvSpPr>
        <p:spPr>
          <a:xfrm>
            <a:off x="5845047" y="1779566"/>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React Native Developer</a:t>
            </a:r>
          </a:p>
        </p:txBody>
      </p:sp>
      <p:sp>
        <p:nvSpPr>
          <p:cNvPr id="37" name="Rectangle 36">
            <a:extLst>
              <a:ext uri="{FF2B5EF4-FFF2-40B4-BE49-F238E27FC236}">
                <a16:creationId xmlns:a16="http://schemas.microsoft.com/office/drawing/2014/main" id="{7A89997D-BF1F-5995-84AF-69DA8F12732D}"/>
              </a:ext>
            </a:extLst>
          </p:cNvPr>
          <p:cNvSpPr/>
          <p:nvPr/>
        </p:nvSpPr>
        <p:spPr>
          <a:xfrm>
            <a:off x="4890205" y="6724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err="1">
                <a:solidFill>
                  <a:schemeClr val="tx1"/>
                </a:solidFill>
                <a:latin typeface="Calibri" panose="020F0502020204030204" pitchFamily="34" charset="0"/>
                <a:ea typeface="Calibri" panose="020F0502020204030204" pitchFamily="34" charset="0"/>
                <a:cs typeface="Calibri" panose="020F0502020204030204" pitchFamily="34" charset="0"/>
              </a:rPr>
              <a:t>WordPress</a:t>
            </a: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 D</a:t>
            </a: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eveloper</a:t>
            </a:r>
            <a:endPar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Rectangle 37">
            <a:extLst>
              <a:ext uri="{FF2B5EF4-FFF2-40B4-BE49-F238E27FC236}">
                <a16:creationId xmlns:a16="http://schemas.microsoft.com/office/drawing/2014/main" id="{FF549EE9-7474-C34F-82A3-80B2D780BB18}"/>
              </a:ext>
            </a:extLst>
          </p:cNvPr>
          <p:cNvSpPr/>
          <p:nvPr/>
        </p:nvSpPr>
        <p:spPr>
          <a:xfrm>
            <a:off x="5845047" y="6724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Full Stack Developer </a:t>
            </a:r>
          </a:p>
        </p:txBody>
      </p:sp>
      <p:sp>
        <p:nvSpPr>
          <p:cNvPr id="39" name="Rectangle 38">
            <a:extLst>
              <a:ext uri="{FF2B5EF4-FFF2-40B4-BE49-F238E27FC236}">
                <a16:creationId xmlns:a16="http://schemas.microsoft.com/office/drawing/2014/main" id="{12DFD02D-7F2C-868D-EFE6-D1A6ADEFCCB1}"/>
              </a:ext>
            </a:extLst>
          </p:cNvPr>
          <p:cNvSpPr/>
          <p:nvPr/>
        </p:nvSpPr>
        <p:spPr>
          <a:xfrm>
            <a:off x="4890205" y="1033911"/>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CMS Developer</a:t>
            </a:r>
          </a:p>
        </p:txBody>
      </p:sp>
      <p:sp>
        <p:nvSpPr>
          <p:cNvPr id="40" name="Rectangle 39">
            <a:extLst>
              <a:ext uri="{FF2B5EF4-FFF2-40B4-BE49-F238E27FC236}">
                <a16:creationId xmlns:a16="http://schemas.microsoft.com/office/drawing/2014/main" id="{69852A58-B879-C1FA-B83D-62FB6A76E6C5}"/>
              </a:ext>
            </a:extLst>
          </p:cNvPr>
          <p:cNvSpPr/>
          <p:nvPr/>
        </p:nvSpPr>
        <p:spPr>
          <a:xfrm>
            <a:off x="5845047" y="1033911"/>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Python Developer </a:t>
            </a:r>
          </a:p>
        </p:txBody>
      </p:sp>
      <p:sp>
        <p:nvSpPr>
          <p:cNvPr id="41" name="TextBox 40">
            <a:extLst>
              <a:ext uri="{FF2B5EF4-FFF2-40B4-BE49-F238E27FC236}">
                <a16:creationId xmlns:a16="http://schemas.microsoft.com/office/drawing/2014/main" id="{080CCEC1-B624-B074-ACB0-228086878A10}"/>
              </a:ext>
            </a:extLst>
          </p:cNvPr>
          <p:cNvSpPr txBox="1"/>
          <p:nvPr/>
        </p:nvSpPr>
        <p:spPr>
          <a:xfrm>
            <a:off x="5741385" y="4639533"/>
            <a:ext cx="3286925" cy="338554"/>
          </a:xfrm>
          <a:prstGeom prst="rect">
            <a:avLst/>
          </a:prstGeom>
          <a:noFill/>
          <a:ln w="12700">
            <a:noFill/>
          </a:ln>
        </p:spPr>
        <p:txBody>
          <a:bodyPr wrap="none" rtlCol="0">
            <a:spAutoFit/>
          </a:bodyPr>
          <a:lstStyle/>
          <a:p>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1. Software Services &amp; Development</a:t>
            </a:r>
          </a:p>
        </p:txBody>
      </p:sp>
      <p:sp>
        <p:nvSpPr>
          <p:cNvPr id="42" name="Rectangle 41">
            <a:extLst>
              <a:ext uri="{FF2B5EF4-FFF2-40B4-BE49-F238E27FC236}">
                <a16:creationId xmlns:a16="http://schemas.microsoft.com/office/drawing/2014/main" id="{1A524359-DC49-1EA9-F269-D609FD8BB0F8}"/>
              </a:ext>
            </a:extLst>
          </p:cNvPr>
          <p:cNvSpPr/>
          <p:nvPr/>
        </p:nvSpPr>
        <p:spPr>
          <a:xfrm>
            <a:off x="3928371" y="3295298"/>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alibri" panose="020F0502020204030204" pitchFamily="34" charset="0"/>
                <a:ea typeface="Calibri" panose="020F0502020204030204" pitchFamily="34" charset="0"/>
                <a:cs typeface="Calibri" panose="020F0502020204030204" pitchFamily="34" charset="0"/>
              </a:rPr>
              <a:t>Digital Marketing Officer</a:t>
            </a:r>
          </a:p>
        </p:txBody>
      </p:sp>
      <p:sp>
        <p:nvSpPr>
          <p:cNvPr id="43" name="Rectangle 42">
            <a:extLst>
              <a:ext uri="{FF2B5EF4-FFF2-40B4-BE49-F238E27FC236}">
                <a16:creationId xmlns:a16="http://schemas.microsoft.com/office/drawing/2014/main" id="{B0E3615E-2F00-AFCC-40FA-EEA69B3230E2}"/>
              </a:ext>
            </a:extLst>
          </p:cNvPr>
          <p:cNvSpPr/>
          <p:nvPr/>
        </p:nvSpPr>
        <p:spPr>
          <a:xfrm>
            <a:off x="3928371" y="3667844"/>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alibri" panose="020F0502020204030204" pitchFamily="34" charset="0"/>
                <a:ea typeface="Calibri" panose="020F0502020204030204" pitchFamily="34" charset="0"/>
                <a:cs typeface="Calibri" panose="020F0502020204030204" pitchFamily="34" charset="0"/>
              </a:rPr>
              <a:t>Technical Content Writer</a:t>
            </a:r>
          </a:p>
        </p:txBody>
      </p:sp>
      <p:sp>
        <p:nvSpPr>
          <p:cNvPr id="44" name="Rectangle 43">
            <a:extLst>
              <a:ext uri="{FF2B5EF4-FFF2-40B4-BE49-F238E27FC236}">
                <a16:creationId xmlns:a16="http://schemas.microsoft.com/office/drawing/2014/main" id="{AB76E5F8-BA50-8EFA-91E9-DF37E416AEB5}"/>
              </a:ext>
            </a:extLst>
          </p:cNvPr>
          <p:cNvSpPr/>
          <p:nvPr/>
        </p:nvSpPr>
        <p:spPr>
          <a:xfrm>
            <a:off x="3921379" y="289689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alibri" panose="020F0502020204030204" pitchFamily="34" charset="0"/>
                <a:ea typeface="Calibri" panose="020F0502020204030204" pitchFamily="34" charset="0"/>
                <a:cs typeface="Calibri" panose="020F0502020204030204" pitchFamily="34" charset="0"/>
              </a:rPr>
              <a:t>Digital Marketing Manager</a:t>
            </a:r>
          </a:p>
        </p:txBody>
      </p:sp>
      <p:sp>
        <p:nvSpPr>
          <p:cNvPr id="45" name="Rectangle 44">
            <a:extLst>
              <a:ext uri="{FF2B5EF4-FFF2-40B4-BE49-F238E27FC236}">
                <a16:creationId xmlns:a16="http://schemas.microsoft.com/office/drawing/2014/main" id="{67BAA5DC-B69D-4CFE-6994-012934D07344}"/>
              </a:ext>
            </a:extLst>
          </p:cNvPr>
          <p:cNvSpPr/>
          <p:nvPr/>
        </p:nvSpPr>
        <p:spPr>
          <a:xfrm>
            <a:off x="3921379"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SEO Manager</a:t>
            </a:r>
          </a:p>
        </p:txBody>
      </p:sp>
      <p:sp>
        <p:nvSpPr>
          <p:cNvPr id="46" name="Rectangle 45">
            <a:extLst>
              <a:ext uri="{FF2B5EF4-FFF2-40B4-BE49-F238E27FC236}">
                <a16:creationId xmlns:a16="http://schemas.microsoft.com/office/drawing/2014/main" id="{152006F7-574D-CCAA-CEE1-3D1FD0CE506E}"/>
              </a:ext>
            </a:extLst>
          </p:cNvPr>
          <p:cNvSpPr/>
          <p:nvPr/>
        </p:nvSpPr>
        <p:spPr>
          <a:xfrm>
            <a:off x="3921379" y="6724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SEO Specialist</a:t>
            </a:r>
          </a:p>
        </p:txBody>
      </p:sp>
      <p:sp>
        <p:nvSpPr>
          <p:cNvPr id="47" name="Rectangle 46">
            <a:extLst>
              <a:ext uri="{FF2B5EF4-FFF2-40B4-BE49-F238E27FC236}">
                <a16:creationId xmlns:a16="http://schemas.microsoft.com/office/drawing/2014/main" id="{2B29364B-197D-F658-7BE5-CACCB00D62E3}"/>
              </a:ext>
            </a:extLst>
          </p:cNvPr>
          <p:cNvSpPr/>
          <p:nvPr/>
        </p:nvSpPr>
        <p:spPr>
          <a:xfrm>
            <a:off x="3921379" y="1788670"/>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eCommerce Manager</a:t>
            </a:r>
          </a:p>
        </p:txBody>
      </p:sp>
      <p:sp>
        <p:nvSpPr>
          <p:cNvPr id="48" name="Rectangle 47">
            <a:extLst>
              <a:ext uri="{FF2B5EF4-FFF2-40B4-BE49-F238E27FC236}">
                <a16:creationId xmlns:a16="http://schemas.microsoft.com/office/drawing/2014/main" id="{52AE0D79-A104-2819-E665-E71B6E6A222D}"/>
              </a:ext>
            </a:extLst>
          </p:cNvPr>
          <p:cNvSpPr/>
          <p:nvPr/>
        </p:nvSpPr>
        <p:spPr>
          <a:xfrm>
            <a:off x="2015194" y="10397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Engineer</a:t>
            </a:r>
          </a:p>
        </p:txBody>
      </p:sp>
      <p:sp>
        <p:nvSpPr>
          <p:cNvPr id="49" name="Rectangle 48">
            <a:extLst>
              <a:ext uri="{FF2B5EF4-FFF2-40B4-BE49-F238E27FC236}">
                <a16:creationId xmlns:a16="http://schemas.microsoft.com/office/drawing/2014/main" id="{14290767-236E-E2AC-6120-EA234C2FBED1}"/>
              </a:ext>
            </a:extLst>
          </p:cNvPr>
          <p:cNvSpPr/>
          <p:nvPr/>
        </p:nvSpPr>
        <p:spPr>
          <a:xfrm>
            <a:off x="2015194" y="172607"/>
            <a:ext cx="865163"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Scientist</a:t>
            </a:r>
          </a:p>
        </p:txBody>
      </p:sp>
      <p:sp>
        <p:nvSpPr>
          <p:cNvPr id="50" name="Rectangle 49">
            <a:extLst>
              <a:ext uri="{FF2B5EF4-FFF2-40B4-BE49-F238E27FC236}">
                <a16:creationId xmlns:a16="http://schemas.microsoft.com/office/drawing/2014/main" id="{8F314194-1053-F854-DFA5-3DCCBDB65B9C}"/>
              </a:ext>
            </a:extLst>
          </p:cNvPr>
          <p:cNvSpPr/>
          <p:nvPr/>
        </p:nvSpPr>
        <p:spPr>
          <a:xfrm>
            <a:off x="2970035" y="172607"/>
            <a:ext cx="865163"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Big Data Expert</a:t>
            </a:r>
          </a:p>
        </p:txBody>
      </p:sp>
      <p:sp>
        <p:nvSpPr>
          <p:cNvPr id="51" name="Rectangle 50">
            <a:extLst>
              <a:ext uri="{FF2B5EF4-FFF2-40B4-BE49-F238E27FC236}">
                <a16:creationId xmlns:a16="http://schemas.microsoft.com/office/drawing/2014/main" id="{04DCAE5D-4B8C-541C-DF28-09145FDEB23A}"/>
              </a:ext>
            </a:extLst>
          </p:cNvPr>
          <p:cNvSpPr/>
          <p:nvPr/>
        </p:nvSpPr>
        <p:spPr>
          <a:xfrm>
            <a:off x="6810377" y="2896889"/>
            <a:ext cx="865163" cy="332355"/>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Jr. Android Developer</a:t>
            </a:r>
          </a:p>
        </p:txBody>
      </p:sp>
      <p:sp>
        <p:nvSpPr>
          <p:cNvPr id="53" name="Rectangle 52">
            <a:extLst>
              <a:ext uri="{FF2B5EF4-FFF2-40B4-BE49-F238E27FC236}">
                <a16:creationId xmlns:a16="http://schemas.microsoft.com/office/drawing/2014/main" id="{33BFF3E0-81FA-E113-7222-C777BCA83399}"/>
              </a:ext>
            </a:extLst>
          </p:cNvPr>
          <p:cNvSpPr/>
          <p:nvPr/>
        </p:nvSpPr>
        <p:spPr>
          <a:xfrm>
            <a:off x="6810377"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Android App Developer</a:t>
            </a:r>
          </a:p>
        </p:txBody>
      </p:sp>
      <p:sp>
        <p:nvSpPr>
          <p:cNvPr id="54" name="Rectangle 53">
            <a:extLst>
              <a:ext uri="{FF2B5EF4-FFF2-40B4-BE49-F238E27FC236}">
                <a16:creationId xmlns:a16="http://schemas.microsoft.com/office/drawing/2014/main" id="{63DD8C45-946B-7CD3-E7A3-D7B71A480C48}"/>
              </a:ext>
            </a:extLst>
          </p:cNvPr>
          <p:cNvSpPr/>
          <p:nvPr/>
        </p:nvSpPr>
        <p:spPr>
          <a:xfrm>
            <a:off x="6810377" y="1779566"/>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iOS App Developer</a:t>
            </a:r>
          </a:p>
        </p:txBody>
      </p:sp>
      <p:sp>
        <p:nvSpPr>
          <p:cNvPr id="55" name="Rectangle 54">
            <a:extLst>
              <a:ext uri="{FF2B5EF4-FFF2-40B4-BE49-F238E27FC236}">
                <a16:creationId xmlns:a16="http://schemas.microsoft.com/office/drawing/2014/main" id="{5D1F64FE-81E7-94BD-A718-6EA05CA5A91E}"/>
              </a:ext>
            </a:extLst>
          </p:cNvPr>
          <p:cNvSpPr/>
          <p:nvPr/>
        </p:nvSpPr>
        <p:spPr>
          <a:xfrm>
            <a:off x="7775707" y="1419503"/>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API Developer</a:t>
            </a:r>
          </a:p>
        </p:txBody>
      </p:sp>
      <p:sp>
        <p:nvSpPr>
          <p:cNvPr id="56" name="Rectangle 55">
            <a:extLst>
              <a:ext uri="{FF2B5EF4-FFF2-40B4-BE49-F238E27FC236}">
                <a16:creationId xmlns:a16="http://schemas.microsoft.com/office/drawing/2014/main" id="{D9C7B43B-794B-07BD-C513-76DCC15C3DF0}"/>
              </a:ext>
            </a:extLst>
          </p:cNvPr>
          <p:cNvSpPr/>
          <p:nvPr/>
        </p:nvSpPr>
        <p:spPr>
          <a:xfrm>
            <a:off x="7775707" y="1779566"/>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Desktop App Developer</a:t>
            </a:r>
          </a:p>
        </p:txBody>
      </p:sp>
      <p:sp>
        <p:nvSpPr>
          <p:cNvPr id="57" name="Rectangle 56">
            <a:extLst>
              <a:ext uri="{FF2B5EF4-FFF2-40B4-BE49-F238E27FC236}">
                <a16:creationId xmlns:a16="http://schemas.microsoft.com/office/drawing/2014/main" id="{8941AFC7-17BF-BE08-C46B-6D77C2B54B39}"/>
              </a:ext>
            </a:extLst>
          </p:cNvPr>
          <p:cNvSpPr/>
          <p:nvPr/>
        </p:nvSpPr>
        <p:spPr>
          <a:xfrm>
            <a:off x="6796391" y="6724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Software Analyst</a:t>
            </a:r>
          </a:p>
        </p:txBody>
      </p:sp>
      <p:sp>
        <p:nvSpPr>
          <p:cNvPr id="58" name="Rectangle 57">
            <a:extLst>
              <a:ext uri="{FF2B5EF4-FFF2-40B4-BE49-F238E27FC236}">
                <a16:creationId xmlns:a16="http://schemas.microsoft.com/office/drawing/2014/main" id="{9658204C-08E0-4F11-30C0-2F0372E84164}"/>
              </a:ext>
            </a:extLst>
          </p:cNvPr>
          <p:cNvSpPr/>
          <p:nvPr/>
        </p:nvSpPr>
        <p:spPr>
          <a:xfrm>
            <a:off x="7751233" y="6724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Full Stack Developer </a:t>
            </a:r>
          </a:p>
        </p:txBody>
      </p:sp>
      <p:sp>
        <p:nvSpPr>
          <p:cNvPr id="59" name="Rectangle 58">
            <a:extLst>
              <a:ext uri="{FF2B5EF4-FFF2-40B4-BE49-F238E27FC236}">
                <a16:creationId xmlns:a16="http://schemas.microsoft.com/office/drawing/2014/main" id="{585285B6-E4D2-DAB5-4C06-B6C6B34BFD18}"/>
              </a:ext>
            </a:extLst>
          </p:cNvPr>
          <p:cNvSpPr/>
          <p:nvPr/>
        </p:nvSpPr>
        <p:spPr>
          <a:xfrm>
            <a:off x="6796391" y="1033911"/>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Software/ </a:t>
            </a:r>
            <a:r>
              <a:rPr lang="en-GB" sz="700" b="1" dirty="0" err="1">
                <a:solidFill>
                  <a:schemeClr val="tx1"/>
                </a:solidFill>
                <a:latin typeface="Calibri" panose="020F0502020204030204" pitchFamily="34" charset="0"/>
                <a:ea typeface="Calibri" panose="020F0502020204030204" pitchFamily="34" charset="0"/>
                <a:cs typeface="Calibri" panose="020F0502020204030204" pitchFamily="34" charset="0"/>
              </a:rPr>
              <a:t>DevOp</a:t>
            </a: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 Engineer</a:t>
            </a:r>
          </a:p>
        </p:txBody>
      </p:sp>
      <p:sp>
        <p:nvSpPr>
          <p:cNvPr id="60" name="Rectangle 59">
            <a:extLst>
              <a:ext uri="{FF2B5EF4-FFF2-40B4-BE49-F238E27FC236}">
                <a16:creationId xmlns:a16="http://schemas.microsoft.com/office/drawing/2014/main" id="{F6F371A9-CEAD-A695-D363-AAE3FF22A1B0}"/>
              </a:ext>
            </a:extLst>
          </p:cNvPr>
          <p:cNvSpPr/>
          <p:nvPr/>
        </p:nvSpPr>
        <p:spPr>
          <a:xfrm>
            <a:off x="7751233" y="1033911"/>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Python Developer </a:t>
            </a:r>
          </a:p>
        </p:txBody>
      </p:sp>
      <p:sp>
        <p:nvSpPr>
          <p:cNvPr id="61" name="Rectangle 60">
            <a:extLst>
              <a:ext uri="{FF2B5EF4-FFF2-40B4-BE49-F238E27FC236}">
                <a16:creationId xmlns:a16="http://schemas.microsoft.com/office/drawing/2014/main" id="{1203A029-36C3-1A16-409A-75EFCC5EBC0A}"/>
              </a:ext>
            </a:extLst>
          </p:cNvPr>
          <p:cNvSpPr/>
          <p:nvPr/>
        </p:nvSpPr>
        <p:spPr>
          <a:xfrm>
            <a:off x="6796391" y="172607"/>
            <a:ext cx="865163"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Software Architect</a:t>
            </a:r>
          </a:p>
        </p:txBody>
      </p:sp>
      <p:sp>
        <p:nvSpPr>
          <p:cNvPr id="62" name="Rectangle 61">
            <a:extLst>
              <a:ext uri="{FF2B5EF4-FFF2-40B4-BE49-F238E27FC236}">
                <a16:creationId xmlns:a16="http://schemas.microsoft.com/office/drawing/2014/main" id="{EDAA4C44-FBCC-0020-0CDB-C28E4CEAE7DF}"/>
              </a:ext>
            </a:extLst>
          </p:cNvPr>
          <p:cNvSpPr/>
          <p:nvPr/>
        </p:nvSpPr>
        <p:spPr>
          <a:xfrm>
            <a:off x="6810377" y="213962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QA Analyst/ Engineer</a:t>
            </a:r>
          </a:p>
        </p:txBody>
      </p:sp>
      <p:sp>
        <p:nvSpPr>
          <p:cNvPr id="63" name="Rectangle 62">
            <a:extLst>
              <a:ext uri="{FF2B5EF4-FFF2-40B4-BE49-F238E27FC236}">
                <a16:creationId xmlns:a16="http://schemas.microsoft.com/office/drawing/2014/main" id="{58E8C636-89A7-A754-62A9-2A1B0F6BECA9}"/>
              </a:ext>
            </a:extLst>
          </p:cNvPr>
          <p:cNvSpPr/>
          <p:nvPr/>
        </p:nvSpPr>
        <p:spPr>
          <a:xfrm>
            <a:off x="7775707" y="213962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Java Developer</a:t>
            </a:r>
          </a:p>
        </p:txBody>
      </p:sp>
      <p:sp>
        <p:nvSpPr>
          <p:cNvPr id="64" name="Rectangle 63">
            <a:extLst>
              <a:ext uri="{FF2B5EF4-FFF2-40B4-BE49-F238E27FC236}">
                <a16:creationId xmlns:a16="http://schemas.microsoft.com/office/drawing/2014/main" id="{2B368FAC-1332-F5A0-6048-9D7106CBF4B9}"/>
              </a:ext>
            </a:extLst>
          </p:cNvPr>
          <p:cNvSpPr/>
          <p:nvPr/>
        </p:nvSpPr>
        <p:spPr>
          <a:xfrm>
            <a:off x="7751233" y="172607"/>
            <a:ext cx="865163"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Python Data Engineer</a:t>
            </a:r>
          </a:p>
        </p:txBody>
      </p:sp>
      <p:sp>
        <p:nvSpPr>
          <p:cNvPr id="65" name="Rectangle 64">
            <a:extLst>
              <a:ext uri="{FF2B5EF4-FFF2-40B4-BE49-F238E27FC236}">
                <a16:creationId xmlns:a16="http://schemas.microsoft.com/office/drawing/2014/main" id="{3AAD3BB3-E7AA-D92A-CC03-5092BC2C1C2C}"/>
              </a:ext>
            </a:extLst>
          </p:cNvPr>
          <p:cNvSpPr/>
          <p:nvPr/>
        </p:nvSpPr>
        <p:spPr>
          <a:xfrm>
            <a:off x="6810377" y="2511582"/>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.NET Engineer</a:t>
            </a:r>
          </a:p>
        </p:txBody>
      </p:sp>
      <p:sp>
        <p:nvSpPr>
          <p:cNvPr id="66" name="Rectangle 65">
            <a:extLst>
              <a:ext uri="{FF2B5EF4-FFF2-40B4-BE49-F238E27FC236}">
                <a16:creationId xmlns:a16="http://schemas.microsoft.com/office/drawing/2014/main" id="{853162F4-848E-9A22-AC37-4A7A123FC8B2}"/>
              </a:ext>
            </a:extLst>
          </p:cNvPr>
          <p:cNvSpPr/>
          <p:nvPr/>
        </p:nvSpPr>
        <p:spPr>
          <a:xfrm>
            <a:off x="7775707" y="2511582"/>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Python Developer </a:t>
            </a:r>
          </a:p>
        </p:txBody>
      </p:sp>
      <p:sp>
        <p:nvSpPr>
          <p:cNvPr id="67" name="Rectangle 66">
            <a:extLst>
              <a:ext uri="{FF2B5EF4-FFF2-40B4-BE49-F238E27FC236}">
                <a16:creationId xmlns:a16="http://schemas.microsoft.com/office/drawing/2014/main" id="{4D0E2670-FC3A-7C64-5242-6A4B6A048D90}"/>
              </a:ext>
            </a:extLst>
          </p:cNvPr>
          <p:cNvSpPr/>
          <p:nvPr/>
        </p:nvSpPr>
        <p:spPr>
          <a:xfrm>
            <a:off x="5841550" y="172607"/>
            <a:ext cx="865163"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alibri" panose="020F0502020204030204" pitchFamily="34" charset="0"/>
                <a:ea typeface="Calibri" panose="020F0502020204030204" pitchFamily="34" charset="0"/>
                <a:cs typeface="Calibri" panose="020F0502020204030204" pitchFamily="34" charset="0"/>
              </a:rPr>
              <a:t>Machine Learning Engineer</a:t>
            </a:r>
          </a:p>
        </p:txBody>
      </p:sp>
      <p:sp>
        <p:nvSpPr>
          <p:cNvPr id="68" name="Rectangle 67">
            <a:extLst>
              <a:ext uri="{FF2B5EF4-FFF2-40B4-BE49-F238E27FC236}">
                <a16:creationId xmlns:a16="http://schemas.microsoft.com/office/drawing/2014/main" id="{2D96DF7E-7A5D-1049-48FF-34C817D0F041}"/>
              </a:ext>
            </a:extLst>
          </p:cNvPr>
          <p:cNvSpPr/>
          <p:nvPr/>
        </p:nvSpPr>
        <p:spPr>
          <a:xfrm>
            <a:off x="5841550" y="213962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Drone Developer</a:t>
            </a:r>
          </a:p>
        </p:txBody>
      </p:sp>
      <p:sp>
        <p:nvSpPr>
          <p:cNvPr id="69" name="Rectangle 68">
            <a:extLst>
              <a:ext uri="{FF2B5EF4-FFF2-40B4-BE49-F238E27FC236}">
                <a16:creationId xmlns:a16="http://schemas.microsoft.com/office/drawing/2014/main" id="{9819491A-0F40-E631-613B-8F33087B6960}"/>
              </a:ext>
            </a:extLst>
          </p:cNvPr>
          <p:cNvSpPr/>
          <p:nvPr/>
        </p:nvSpPr>
        <p:spPr>
          <a:xfrm>
            <a:off x="4876222" y="172607"/>
            <a:ext cx="865163"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Block Chain Architect</a:t>
            </a:r>
          </a:p>
        </p:txBody>
      </p:sp>
      <p:sp>
        <p:nvSpPr>
          <p:cNvPr id="70" name="Rectangle 69">
            <a:extLst>
              <a:ext uri="{FF2B5EF4-FFF2-40B4-BE49-F238E27FC236}">
                <a16:creationId xmlns:a16="http://schemas.microsoft.com/office/drawing/2014/main" id="{60B033DB-4C86-6D18-CD90-F4098E11A306}"/>
              </a:ext>
            </a:extLst>
          </p:cNvPr>
          <p:cNvSpPr/>
          <p:nvPr/>
        </p:nvSpPr>
        <p:spPr>
          <a:xfrm>
            <a:off x="5841550" y="2511582"/>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Robotic Developer</a:t>
            </a:r>
          </a:p>
        </p:txBody>
      </p:sp>
      <p:sp>
        <p:nvSpPr>
          <p:cNvPr id="71" name="Rectangle 70">
            <a:extLst>
              <a:ext uri="{FF2B5EF4-FFF2-40B4-BE49-F238E27FC236}">
                <a16:creationId xmlns:a16="http://schemas.microsoft.com/office/drawing/2014/main" id="{9DD4AA61-9288-B730-47F9-0855C9D521B4}"/>
              </a:ext>
            </a:extLst>
          </p:cNvPr>
          <p:cNvSpPr/>
          <p:nvPr/>
        </p:nvSpPr>
        <p:spPr>
          <a:xfrm>
            <a:off x="2952553" y="1788670"/>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AR/VR Developer</a:t>
            </a:r>
          </a:p>
        </p:txBody>
      </p:sp>
      <p:sp>
        <p:nvSpPr>
          <p:cNvPr id="72" name="Rectangle 71">
            <a:extLst>
              <a:ext uri="{FF2B5EF4-FFF2-40B4-BE49-F238E27FC236}">
                <a16:creationId xmlns:a16="http://schemas.microsoft.com/office/drawing/2014/main" id="{283CB11C-77F7-5B6B-6B79-04EAECC85696}"/>
              </a:ext>
            </a:extLst>
          </p:cNvPr>
          <p:cNvSpPr/>
          <p:nvPr/>
        </p:nvSpPr>
        <p:spPr>
          <a:xfrm>
            <a:off x="2970034" y="672494"/>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AR/VR Architect</a:t>
            </a:r>
          </a:p>
        </p:txBody>
      </p:sp>
      <p:sp>
        <p:nvSpPr>
          <p:cNvPr id="74" name="Rectangle 73">
            <a:extLst>
              <a:ext uri="{FF2B5EF4-FFF2-40B4-BE49-F238E27FC236}">
                <a16:creationId xmlns:a16="http://schemas.microsoft.com/office/drawing/2014/main" id="{B14883A9-586E-E214-42AC-EE1E65A71265}"/>
              </a:ext>
            </a:extLst>
          </p:cNvPr>
          <p:cNvSpPr/>
          <p:nvPr/>
        </p:nvSpPr>
        <p:spPr>
          <a:xfrm>
            <a:off x="2952553" y="2168814"/>
            <a:ext cx="865163" cy="402936"/>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3D Printing Software Developer</a:t>
            </a:r>
          </a:p>
        </p:txBody>
      </p:sp>
      <p:sp>
        <p:nvSpPr>
          <p:cNvPr id="75" name="Rectangle 74">
            <a:extLst>
              <a:ext uri="{FF2B5EF4-FFF2-40B4-BE49-F238E27FC236}">
                <a16:creationId xmlns:a16="http://schemas.microsoft.com/office/drawing/2014/main" id="{F95A1E4F-CA33-C491-9FA2-5462E5FCD88E}"/>
              </a:ext>
            </a:extLst>
          </p:cNvPr>
          <p:cNvSpPr/>
          <p:nvPr/>
        </p:nvSpPr>
        <p:spPr>
          <a:xfrm>
            <a:off x="2025818" y="4065499"/>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BPO</a:t>
            </a:r>
          </a:p>
        </p:txBody>
      </p:sp>
    </p:spTree>
    <p:extLst>
      <p:ext uri="{BB962C8B-B14F-4D97-AF65-F5344CB8AC3E}">
        <p14:creationId xmlns:p14="http://schemas.microsoft.com/office/powerpoint/2010/main" val="1260347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18B9C3-53C2-FFF5-EEC9-07C33FB9C51F}"/>
              </a:ext>
            </a:extLst>
          </p:cNvPr>
          <p:cNvSpPr/>
          <p:nvPr/>
        </p:nvSpPr>
        <p:spPr>
          <a:xfrm>
            <a:off x="2321015" y="4019759"/>
            <a:ext cx="865163" cy="319167"/>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OS &amp; App. Installer</a:t>
            </a:r>
          </a:p>
        </p:txBody>
      </p:sp>
      <p:sp>
        <p:nvSpPr>
          <p:cNvPr id="2" name="Rectangle 1">
            <a:extLst>
              <a:ext uri="{FF2B5EF4-FFF2-40B4-BE49-F238E27FC236}">
                <a16:creationId xmlns:a16="http://schemas.microsoft.com/office/drawing/2014/main" id="{63A3EE30-0F69-13CE-9E95-19EAD98FBB79}"/>
              </a:ext>
            </a:extLst>
          </p:cNvPr>
          <p:cNvSpPr/>
          <p:nvPr/>
        </p:nvSpPr>
        <p:spPr>
          <a:xfrm>
            <a:off x="1366172" y="4019759"/>
            <a:ext cx="865163" cy="319167"/>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 Assembler</a:t>
            </a:r>
          </a:p>
        </p:txBody>
      </p:sp>
      <p:sp>
        <p:nvSpPr>
          <p:cNvPr id="6" name="Rectangle 5">
            <a:extLst>
              <a:ext uri="{FF2B5EF4-FFF2-40B4-BE49-F238E27FC236}">
                <a16:creationId xmlns:a16="http://schemas.microsoft.com/office/drawing/2014/main" id="{C93710D3-D084-7A00-D72B-0CE30A9DC6DF}"/>
              </a:ext>
            </a:extLst>
          </p:cNvPr>
          <p:cNvSpPr/>
          <p:nvPr/>
        </p:nvSpPr>
        <p:spPr>
          <a:xfrm>
            <a:off x="1366172" y="3500373"/>
            <a:ext cx="865163" cy="319167"/>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 Technician</a:t>
            </a:r>
          </a:p>
        </p:txBody>
      </p:sp>
      <p:sp>
        <p:nvSpPr>
          <p:cNvPr id="7" name="Rectangle 6">
            <a:extLst>
              <a:ext uri="{FF2B5EF4-FFF2-40B4-BE49-F238E27FC236}">
                <a16:creationId xmlns:a16="http://schemas.microsoft.com/office/drawing/2014/main" id="{7D39BDD6-0C39-863F-CA67-C473F889DEC8}"/>
              </a:ext>
            </a:extLst>
          </p:cNvPr>
          <p:cNvSpPr/>
          <p:nvPr/>
        </p:nvSpPr>
        <p:spPr>
          <a:xfrm>
            <a:off x="2321015" y="3512238"/>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 Support</a:t>
            </a:r>
            <a:endPar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29A304A6-C06B-4A1D-4A5C-AD6EBCFB5973}"/>
              </a:ext>
            </a:extLst>
          </p:cNvPr>
          <p:cNvSpPr/>
          <p:nvPr/>
        </p:nvSpPr>
        <p:spPr>
          <a:xfrm>
            <a:off x="1366173" y="2571750"/>
            <a:ext cx="865163" cy="332356"/>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Enterprise Support</a:t>
            </a:r>
          </a:p>
        </p:txBody>
      </p:sp>
      <p:sp>
        <p:nvSpPr>
          <p:cNvPr id="10" name="Rectangle 9">
            <a:extLst>
              <a:ext uri="{FF2B5EF4-FFF2-40B4-BE49-F238E27FC236}">
                <a16:creationId xmlns:a16="http://schemas.microsoft.com/office/drawing/2014/main" id="{CBBF5CBF-0381-213A-2FB3-AD42162B6121}"/>
              </a:ext>
            </a:extLst>
          </p:cNvPr>
          <p:cNvSpPr/>
          <p:nvPr/>
        </p:nvSpPr>
        <p:spPr>
          <a:xfrm>
            <a:off x="2321015" y="2571750"/>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Professional Support</a:t>
            </a:r>
          </a:p>
        </p:txBody>
      </p:sp>
      <p:sp>
        <p:nvSpPr>
          <p:cNvPr id="12" name="Rectangle 11">
            <a:extLst>
              <a:ext uri="{FF2B5EF4-FFF2-40B4-BE49-F238E27FC236}">
                <a16:creationId xmlns:a16="http://schemas.microsoft.com/office/drawing/2014/main" id="{D4F99CC8-0EEB-ADC4-37FB-C7D6DAFA41CF}"/>
              </a:ext>
            </a:extLst>
          </p:cNvPr>
          <p:cNvSpPr/>
          <p:nvPr/>
        </p:nvSpPr>
        <p:spPr>
          <a:xfrm>
            <a:off x="1366172" y="208378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Asst. IT Manager</a:t>
            </a:r>
          </a:p>
        </p:txBody>
      </p:sp>
      <p:sp>
        <p:nvSpPr>
          <p:cNvPr id="15" name="Rectangle 14">
            <a:extLst>
              <a:ext uri="{FF2B5EF4-FFF2-40B4-BE49-F238E27FC236}">
                <a16:creationId xmlns:a16="http://schemas.microsoft.com/office/drawing/2014/main" id="{99409E76-A4F3-6CB4-23CE-F3E0A5F79D93}"/>
              </a:ext>
            </a:extLst>
          </p:cNvPr>
          <p:cNvSpPr/>
          <p:nvPr/>
        </p:nvSpPr>
        <p:spPr>
          <a:xfrm>
            <a:off x="1366172" y="145743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IT Manager</a:t>
            </a:r>
          </a:p>
        </p:txBody>
      </p:sp>
      <p:sp>
        <p:nvSpPr>
          <p:cNvPr id="16" name="Rectangle 15">
            <a:extLst>
              <a:ext uri="{FF2B5EF4-FFF2-40B4-BE49-F238E27FC236}">
                <a16:creationId xmlns:a16="http://schemas.microsoft.com/office/drawing/2014/main" id="{924E948D-52F2-259D-8A68-18E8E65F6031}"/>
              </a:ext>
            </a:extLst>
          </p:cNvPr>
          <p:cNvSpPr/>
          <p:nvPr/>
        </p:nvSpPr>
        <p:spPr>
          <a:xfrm>
            <a:off x="2321015" y="145743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alibri" panose="020F0502020204030204" pitchFamily="34" charset="0"/>
                <a:ea typeface="Calibri" panose="020F0502020204030204" pitchFamily="34" charset="0"/>
                <a:cs typeface="Calibri" panose="020F0502020204030204" pitchFamily="34" charset="0"/>
              </a:rPr>
              <a:t>Enterprise Support Manager</a:t>
            </a:r>
          </a:p>
        </p:txBody>
      </p:sp>
      <p:sp>
        <p:nvSpPr>
          <p:cNvPr id="18" name="Rectangle 17">
            <a:extLst>
              <a:ext uri="{FF2B5EF4-FFF2-40B4-BE49-F238E27FC236}">
                <a16:creationId xmlns:a16="http://schemas.microsoft.com/office/drawing/2014/main" id="{3C754C4E-8AD9-F844-1EFF-918092F6C846}"/>
              </a:ext>
            </a:extLst>
          </p:cNvPr>
          <p:cNvSpPr/>
          <p:nvPr/>
        </p:nvSpPr>
        <p:spPr>
          <a:xfrm>
            <a:off x="1366172" y="885430"/>
            <a:ext cx="865163" cy="319167"/>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Sr. IT Manager</a:t>
            </a:r>
          </a:p>
        </p:txBody>
      </p:sp>
      <p:sp>
        <p:nvSpPr>
          <p:cNvPr id="19" name="Rectangle 18">
            <a:extLst>
              <a:ext uri="{FF2B5EF4-FFF2-40B4-BE49-F238E27FC236}">
                <a16:creationId xmlns:a16="http://schemas.microsoft.com/office/drawing/2014/main" id="{64C4BB43-CC08-41EA-FBB5-12D37B026FCA}"/>
              </a:ext>
            </a:extLst>
          </p:cNvPr>
          <p:cNvSpPr/>
          <p:nvPr/>
        </p:nvSpPr>
        <p:spPr>
          <a:xfrm>
            <a:off x="2321015" y="885430"/>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Hardware Engineer</a:t>
            </a:r>
          </a:p>
        </p:txBody>
      </p:sp>
      <p:sp>
        <p:nvSpPr>
          <p:cNvPr id="21" name="Rectangle 20">
            <a:extLst>
              <a:ext uri="{FF2B5EF4-FFF2-40B4-BE49-F238E27FC236}">
                <a16:creationId xmlns:a16="http://schemas.microsoft.com/office/drawing/2014/main" id="{F1B103D3-6113-4A1D-7BFB-0811B62C8457}"/>
              </a:ext>
            </a:extLst>
          </p:cNvPr>
          <p:cNvSpPr/>
          <p:nvPr/>
        </p:nvSpPr>
        <p:spPr>
          <a:xfrm>
            <a:off x="3275856" y="2571750"/>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Centre Technician</a:t>
            </a:r>
          </a:p>
        </p:txBody>
      </p:sp>
      <p:sp>
        <p:nvSpPr>
          <p:cNvPr id="22" name="Rectangle 21">
            <a:extLst>
              <a:ext uri="{FF2B5EF4-FFF2-40B4-BE49-F238E27FC236}">
                <a16:creationId xmlns:a16="http://schemas.microsoft.com/office/drawing/2014/main" id="{79870D6B-7643-75B6-C6D9-1F14D6E385D0}"/>
              </a:ext>
            </a:extLst>
          </p:cNvPr>
          <p:cNvSpPr/>
          <p:nvPr/>
        </p:nvSpPr>
        <p:spPr>
          <a:xfrm>
            <a:off x="5196029" y="2571750"/>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CCTV Technician</a:t>
            </a:r>
          </a:p>
        </p:txBody>
      </p:sp>
      <p:sp>
        <p:nvSpPr>
          <p:cNvPr id="23" name="Rectangle 22">
            <a:extLst>
              <a:ext uri="{FF2B5EF4-FFF2-40B4-BE49-F238E27FC236}">
                <a16:creationId xmlns:a16="http://schemas.microsoft.com/office/drawing/2014/main" id="{0A2C58CE-93D9-87B1-19D9-3304C4119BBD}"/>
              </a:ext>
            </a:extLst>
          </p:cNvPr>
          <p:cNvSpPr/>
          <p:nvPr/>
        </p:nvSpPr>
        <p:spPr>
          <a:xfrm>
            <a:off x="6150871" y="2571750"/>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e/PABX Technician</a:t>
            </a:r>
          </a:p>
        </p:txBody>
      </p:sp>
      <p:sp>
        <p:nvSpPr>
          <p:cNvPr id="24" name="Rectangle 23">
            <a:extLst>
              <a:ext uri="{FF2B5EF4-FFF2-40B4-BE49-F238E27FC236}">
                <a16:creationId xmlns:a16="http://schemas.microsoft.com/office/drawing/2014/main" id="{94D101D1-C99B-898E-F3B4-1FFEFD05CF8B}"/>
              </a:ext>
            </a:extLst>
          </p:cNvPr>
          <p:cNvSpPr/>
          <p:nvPr/>
        </p:nvSpPr>
        <p:spPr>
          <a:xfrm>
            <a:off x="7105712" y="2571750"/>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Access Control Technician</a:t>
            </a:r>
          </a:p>
        </p:txBody>
      </p:sp>
      <p:sp>
        <p:nvSpPr>
          <p:cNvPr id="31" name="Rectangle 30">
            <a:extLst>
              <a:ext uri="{FF2B5EF4-FFF2-40B4-BE49-F238E27FC236}">
                <a16:creationId xmlns:a16="http://schemas.microsoft.com/office/drawing/2014/main" id="{4B32AAC0-195F-771D-68CD-4C1B78150F5E}"/>
              </a:ext>
            </a:extLst>
          </p:cNvPr>
          <p:cNvSpPr/>
          <p:nvPr/>
        </p:nvSpPr>
        <p:spPr>
          <a:xfrm>
            <a:off x="7102217" y="2083779"/>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Access Control Professional</a:t>
            </a:r>
          </a:p>
        </p:txBody>
      </p:sp>
      <p:sp>
        <p:nvSpPr>
          <p:cNvPr id="32" name="Rectangle 31">
            <a:extLst>
              <a:ext uri="{FF2B5EF4-FFF2-40B4-BE49-F238E27FC236}">
                <a16:creationId xmlns:a16="http://schemas.microsoft.com/office/drawing/2014/main" id="{28871B94-9328-30A7-E476-4C5A359707C9}"/>
              </a:ext>
            </a:extLst>
          </p:cNvPr>
          <p:cNvSpPr/>
          <p:nvPr/>
        </p:nvSpPr>
        <p:spPr>
          <a:xfrm>
            <a:off x="7102217" y="145743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Access Control Expert</a:t>
            </a:r>
          </a:p>
        </p:txBody>
      </p:sp>
      <p:sp>
        <p:nvSpPr>
          <p:cNvPr id="28" name="TextBox 27">
            <a:extLst>
              <a:ext uri="{FF2B5EF4-FFF2-40B4-BE49-F238E27FC236}">
                <a16:creationId xmlns:a16="http://schemas.microsoft.com/office/drawing/2014/main" id="{51DF0422-FC6E-0F4A-E653-65C09001AB0A}"/>
              </a:ext>
            </a:extLst>
          </p:cNvPr>
          <p:cNvSpPr txBox="1"/>
          <p:nvPr/>
        </p:nvSpPr>
        <p:spPr>
          <a:xfrm>
            <a:off x="5966131" y="4558175"/>
            <a:ext cx="3137334" cy="369332"/>
          </a:xfrm>
          <a:prstGeom prst="rect">
            <a:avLst/>
          </a:prstGeom>
          <a:noFill/>
          <a:ln w="12700">
            <a:noFill/>
          </a:ln>
        </p:spPr>
        <p:txBody>
          <a:bodyPr wrap="none" rtlCol="0">
            <a:spAutoFit/>
          </a:bodyPr>
          <a:lstStyle/>
          <a:p>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2. Hardware and Infrastructure</a:t>
            </a:r>
          </a:p>
        </p:txBody>
      </p:sp>
      <p:sp>
        <p:nvSpPr>
          <p:cNvPr id="41" name="Rectangle 40">
            <a:extLst>
              <a:ext uri="{FF2B5EF4-FFF2-40B4-BE49-F238E27FC236}">
                <a16:creationId xmlns:a16="http://schemas.microsoft.com/office/drawing/2014/main" id="{D59B7384-CF42-E74A-76EB-CEFC90FB535B}"/>
              </a:ext>
            </a:extLst>
          </p:cNvPr>
          <p:cNvSpPr/>
          <p:nvPr/>
        </p:nvSpPr>
        <p:spPr>
          <a:xfrm>
            <a:off x="1366172" y="375756"/>
            <a:ext cx="865163" cy="319151"/>
          </a:xfrm>
          <a:prstGeom prst="rect">
            <a:avLst/>
          </a:prstGeom>
          <a:solidFill>
            <a:schemeClr val="bg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CTO</a:t>
            </a:r>
          </a:p>
        </p:txBody>
      </p:sp>
      <p:sp>
        <p:nvSpPr>
          <p:cNvPr id="42" name="Rectangle 41">
            <a:extLst>
              <a:ext uri="{FF2B5EF4-FFF2-40B4-BE49-F238E27FC236}">
                <a16:creationId xmlns:a16="http://schemas.microsoft.com/office/drawing/2014/main" id="{29B9A22A-ECCD-FA12-04A1-BFC0C19EBF6B}"/>
              </a:ext>
            </a:extLst>
          </p:cNvPr>
          <p:cNvSpPr/>
          <p:nvPr/>
        </p:nvSpPr>
        <p:spPr>
          <a:xfrm>
            <a:off x="3279352" y="208378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Centre Professional</a:t>
            </a:r>
          </a:p>
        </p:txBody>
      </p:sp>
      <p:sp>
        <p:nvSpPr>
          <p:cNvPr id="43" name="Rectangle 42">
            <a:extLst>
              <a:ext uri="{FF2B5EF4-FFF2-40B4-BE49-F238E27FC236}">
                <a16:creationId xmlns:a16="http://schemas.microsoft.com/office/drawing/2014/main" id="{647428B1-3B48-3900-8AD8-A9757E3E6508}"/>
              </a:ext>
            </a:extLst>
          </p:cNvPr>
          <p:cNvSpPr/>
          <p:nvPr/>
        </p:nvSpPr>
        <p:spPr>
          <a:xfrm>
            <a:off x="3274107" y="145743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Centre Specialist</a:t>
            </a:r>
          </a:p>
        </p:txBody>
      </p:sp>
      <p:sp>
        <p:nvSpPr>
          <p:cNvPr id="44" name="Rectangle 43">
            <a:extLst>
              <a:ext uri="{FF2B5EF4-FFF2-40B4-BE49-F238E27FC236}">
                <a16:creationId xmlns:a16="http://schemas.microsoft.com/office/drawing/2014/main" id="{7ACE6D1B-7C75-8CC3-91E3-990F499548E0}"/>
              </a:ext>
            </a:extLst>
          </p:cNvPr>
          <p:cNvSpPr/>
          <p:nvPr/>
        </p:nvSpPr>
        <p:spPr>
          <a:xfrm>
            <a:off x="3274107" y="885430"/>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Data Centre Expert</a:t>
            </a:r>
          </a:p>
        </p:txBody>
      </p:sp>
      <p:sp>
        <p:nvSpPr>
          <p:cNvPr id="45" name="Rectangle 44">
            <a:extLst>
              <a:ext uri="{FF2B5EF4-FFF2-40B4-BE49-F238E27FC236}">
                <a16:creationId xmlns:a16="http://schemas.microsoft.com/office/drawing/2014/main" id="{C47D6331-DC57-8CAA-94C4-82A70EA622D9}"/>
              </a:ext>
            </a:extLst>
          </p:cNvPr>
          <p:cNvSpPr/>
          <p:nvPr/>
        </p:nvSpPr>
        <p:spPr>
          <a:xfrm>
            <a:off x="5196029" y="3512238"/>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CCTV Installer</a:t>
            </a:r>
          </a:p>
        </p:txBody>
      </p:sp>
      <p:sp>
        <p:nvSpPr>
          <p:cNvPr id="46" name="Rectangle 45">
            <a:extLst>
              <a:ext uri="{FF2B5EF4-FFF2-40B4-BE49-F238E27FC236}">
                <a16:creationId xmlns:a16="http://schemas.microsoft.com/office/drawing/2014/main" id="{802CC7E8-CA5C-4FE0-74F9-31AF7B5C3119}"/>
              </a:ext>
            </a:extLst>
          </p:cNvPr>
          <p:cNvSpPr/>
          <p:nvPr/>
        </p:nvSpPr>
        <p:spPr>
          <a:xfrm>
            <a:off x="5194281" y="208378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CCTV Professional</a:t>
            </a:r>
          </a:p>
        </p:txBody>
      </p:sp>
      <p:sp>
        <p:nvSpPr>
          <p:cNvPr id="47" name="Rectangle 46">
            <a:extLst>
              <a:ext uri="{FF2B5EF4-FFF2-40B4-BE49-F238E27FC236}">
                <a16:creationId xmlns:a16="http://schemas.microsoft.com/office/drawing/2014/main" id="{ABEE902B-11B6-71A5-BA25-731E9BED3386}"/>
              </a:ext>
            </a:extLst>
          </p:cNvPr>
          <p:cNvSpPr/>
          <p:nvPr/>
        </p:nvSpPr>
        <p:spPr>
          <a:xfrm>
            <a:off x="5192531" y="145743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CCTV Expert</a:t>
            </a:r>
          </a:p>
        </p:txBody>
      </p:sp>
      <p:sp>
        <p:nvSpPr>
          <p:cNvPr id="48" name="Rectangle 47">
            <a:extLst>
              <a:ext uri="{FF2B5EF4-FFF2-40B4-BE49-F238E27FC236}">
                <a16:creationId xmlns:a16="http://schemas.microsoft.com/office/drawing/2014/main" id="{ABC71ADE-4B0E-4369-13AF-F97767188EE2}"/>
              </a:ext>
            </a:extLst>
          </p:cNvPr>
          <p:cNvSpPr/>
          <p:nvPr/>
        </p:nvSpPr>
        <p:spPr>
          <a:xfrm>
            <a:off x="6150871" y="3512238"/>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e/PABX Installer</a:t>
            </a:r>
          </a:p>
        </p:txBody>
      </p:sp>
      <p:sp>
        <p:nvSpPr>
          <p:cNvPr id="49" name="Rectangle 48">
            <a:extLst>
              <a:ext uri="{FF2B5EF4-FFF2-40B4-BE49-F238E27FC236}">
                <a16:creationId xmlns:a16="http://schemas.microsoft.com/office/drawing/2014/main" id="{F76C64A5-6752-2FB3-9E90-F4DCC8CA1588}"/>
              </a:ext>
            </a:extLst>
          </p:cNvPr>
          <p:cNvSpPr/>
          <p:nvPr/>
        </p:nvSpPr>
        <p:spPr>
          <a:xfrm>
            <a:off x="7102217" y="3512238"/>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Access Control Installer</a:t>
            </a:r>
          </a:p>
        </p:txBody>
      </p:sp>
      <p:sp>
        <p:nvSpPr>
          <p:cNvPr id="50" name="Rectangle 49">
            <a:extLst>
              <a:ext uri="{FF2B5EF4-FFF2-40B4-BE49-F238E27FC236}">
                <a16:creationId xmlns:a16="http://schemas.microsoft.com/office/drawing/2014/main" id="{0CCA8323-2D6B-29A5-9E92-8C93C6160504}"/>
              </a:ext>
            </a:extLst>
          </p:cNvPr>
          <p:cNvSpPr/>
          <p:nvPr/>
        </p:nvSpPr>
        <p:spPr>
          <a:xfrm>
            <a:off x="6143879" y="208378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e/PABX Professional</a:t>
            </a:r>
          </a:p>
        </p:txBody>
      </p:sp>
      <p:sp>
        <p:nvSpPr>
          <p:cNvPr id="51" name="Rectangle 50">
            <a:extLst>
              <a:ext uri="{FF2B5EF4-FFF2-40B4-BE49-F238E27FC236}">
                <a16:creationId xmlns:a16="http://schemas.microsoft.com/office/drawing/2014/main" id="{C97721A9-39ED-D4CE-9B66-0EEBB8C4F5FB}"/>
              </a:ext>
            </a:extLst>
          </p:cNvPr>
          <p:cNvSpPr/>
          <p:nvPr/>
        </p:nvSpPr>
        <p:spPr>
          <a:xfrm>
            <a:off x="6150871" y="145743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e/PABX Expert</a:t>
            </a:r>
          </a:p>
        </p:txBody>
      </p:sp>
      <p:sp>
        <p:nvSpPr>
          <p:cNvPr id="52" name="Rectangle 51">
            <a:extLst>
              <a:ext uri="{FF2B5EF4-FFF2-40B4-BE49-F238E27FC236}">
                <a16:creationId xmlns:a16="http://schemas.microsoft.com/office/drawing/2014/main" id="{8825E498-4FEC-EEE5-ABE3-ADCD6F5E51F9}"/>
              </a:ext>
            </a:extLst>
          </p:cNvPr>
          <p:cNvSpPr/>
          <p:nvPr/>
        </p:nvSpPr>
        <p:spPr>
          <a:xfrm>
            <a:off x="3272360" y="3512238"/>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Laptop Technician</a:t>
            </a:r>
            <a:endParaRPr lang="en-GB" sz="105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3" name="Rectangle 52">
            <a:extLst>
              <a:ext uri="{FF2B5EF4-FFF2-40B4-BE49-F238E27FC236}">
                <a16:creationId xmlns:a16="http://schemas.microsoft.com/office/drawing/2014/main" id="{457ADD31-FE4B-24F7-ABE9-B72C01CD5529}"/>
              </a:ext>
            </a:extLst>
          </p:cNvPr>
          <p:cNvSpPr/>
          <p:nvPr/>
        </p:nvSpPr>
        <p:spPr>
          <a:xfrm>
            <a:off x="4234194" y="3512238"/>
            <a:ext cx="865163"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Printer Technician</a:t>
            </a:r>
            <a:endParaRPr lang="en-GB" sz="105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4" name="Rectangle 53">
            <a:extLst>
              <a:ext uri="{FF2B5EF4-FFF2-40B4-BE49-F238E27FC236}">
                <a16:creationId xmlns:a16="http://schemas.microsoft.com/office/drawing/2014/main" id="{EC359034-4655-F520-C011-09D58EA176CD}"/>
              </a:ext>
            </a:extLst>
          </p:cNvPr>
          <p:cNvSpPr/>
          <p:nvPr/>
        </p:nvSpPr>
        <p:spPr>
          <a:xfrm>
            <a:off x="4230698" y="2571750"/>
            <a:ext cx="865163" cy="332355"/>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alibri" panose="020F0502020204030204" pitchFamily="34" charset="0"/>
                <a:ea typeface="Calibri" panose="020F0502020204030204" pitchFamily="34" charset="0"/>
                <a:cs typeface="Calibri" panose="020F0502020204030204" pitchFamily="34" charset="0"/>
              </a:rPr>
              <a:t>Repair &amp; Maintenance Technician</a:t>
            </a:r>
          </a:p>
        </p:txBody>
      </p:sp>
      <p:sp>
        <p:nvSpPr>
          <p:cNvPr id="55" name="Rectangle 54">
            <a:extLst>
              <a:ext uri="{FF2B5EF4-FFF2-40B4-BE49-F238E27FC236}">
                <a16:creationId xmlns:a16="http://schemas.microsoft.com/office/drawing/2014/main" id="{67DF695C-DCD7-9E2F-CA60-9F0B5883784B}"/>
              </a:ext>
            </a:extLst>
          </p:cNvPr>
          <p:cNvSpPr/>
          <p:nvPr/>
        </p:nvSpPr>
        <p:spPr>
          <a:xfrm>
            <a:off x="2321015" y="375756"/>
            <a:ext cx="865163" cy="319151"/>
          </a:xfrm>
          <a:prstGeom prst="rect">
            <a:avLst/>
          </a:prstGeom>
          <a:solidFill>
            <a:schemeClr val="bg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CIO</a:t>
            </a:r>
          </a:p>
        </p:txBody>
      </p:sp>
      <p:sp>
        <p:nvSpPr>
          <p:cNvPr id="56" name="Rectangle 55">
            <a:extLst>
              <a:ext uri="{FF2B5EF4-FFF2-40B4-BE49-F238E27FC236}">
                <a16:creationId xmlns:a16="http://schemas.microsoft.com/office/drawing/2014/main" id="{6AC3C94F-E843-451E-BB8E-04D73BA7CCE2}"/>
              </a:ext>
            </a:extLst>
          </p:cNvPr>
          <p:cNvSpPr/>
          <p:nvPr/>
        </p:nvSpPr>
        <p:spPr>
          <a:xfrm>
            <a:off x="2326259" y="2083780"/>
            <a:ext cx="865163"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Tech Support Executive</a:t>
            </a:r>
          </a:p>
        </p:txBody>
      </p:sp>
      <p:sp>
        <p:nvSpPr>
          <p:cNvPr id="57" name="Rectangle 56">
            <a:extLst>
              <a:ext uri="{FF2B5EF4-FFF2-40B4-BE49-F238E27FC236}">
                <a16:creationId xmlns:a16="http://schemas.microsoft.com/office/drawing/2014/main" id="{3A3651CC-D070-EBBD-9470-0AD4858E0F30}"/>
              </a:ext>
            </a:extLst>
          </p:cNvPr>
          <p:cNvSpPr/>
          <p:nvPr/>
        </p:nvSpPr>
        <p:spPr>
          <a:xfrm>
            <a:off x="1366173" y="2963399"/>
            <a:ext cx="865163" cy="332356"/>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IT Helpdesk</a:t>
            </a:r>
          </a:p>
        </p:txBody>
      </p:sp>
      <p:sp>
        <p:nvSpPr>
          <p:cNvPr id="58" name="Rectangle 57">
            <a:extLst>
              <a:ext uri="{FF2B5EF4-FFF2-40B4-BE49-F238E27FC236}">
                <a16:creationId xmlns:a16="http://schemas.microsoft.com/office/drawing/2014/main" id="{61750DC8-7F27-5714-B18B-EAB6D8E6A458}"/>
              </a:ext>
            </a:extLst>
          </p:cNvPr>
          <p:cNvSpPr/>
          <p:nvPr/>
        </p:nvSpPr>
        <p:spPr>
          <a:xfrm>
            <a:off x="4234194" y="885430"/>
            <a:ext cx="865163" cy="331015"/>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IoT Solution Architect</a:t>
            </a:r>
          </a:p>
        </p:txBody>
      </p:sp>
      <p:sp>
        <p:nvSpPr>
          <p:cNvPr id="59" name="Rectangle 58">
            <a:extLst>
              <a:ext uri="{FF2B5EF4-FFF2-40B4-BE49-F238E27FC236}">
                <a16:creationId xmlns:a16="http://schemas.microsoft.com/office/drawing/2014/main" id="{647428B1-3B48-3900-8AD8-A9757E3E6508}"/>
              </a:ext>
            </a:extLst>
          </p:cNvPr>
          <p:cNvSpPr/>
          <p:nvPr/>
        </p:nvSpPr>
        <p:spPr>
          <a:xfrm>
            <a:off x="4238203" y="1457439"/>
            <a:ext cx="865163" cy="331015"/>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Remote Engineer</a:t>
            </a:r>
          </a:p>
        </p:txBody>
      </p:sp>
      <p:sp>
        <p:nvSpPr>
          <p:cNvPr id="67" name="Rectangle 66">
            <a:extLst>
              <a:ext uri="{FF2B5EF4-FFF2-40B4-BE49-F238E27FC236}">
                <a16:creationId xmlns:a16="http://schemas.microsoft.com/office/drawing/2014/main" id="{D6C51934-539B-C43C-6C23-70D5F542AE80}"/>
              </a:ext>
            </a:extLst>
          </p:cNvPr>
          <p:cNvSpPr/>
          <p:nvPr/>
        </p:nvSpPr>
        <p:spPr>
          <a:xfrm>
            <a:off x="567145" y="4015965"/>
            <a:ext cx="506437" cy="319166"/>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II</a:t>
            </a:r>
          </a:p>
        </p:txBody>
      </p:sp>
      <p:sp>
        <p:nvSpPr>
          <p:cNvPr id="68" name="Rectangle 67">
            <a:extLst>
              <a:ext uri="{FF2B5EF4-FFF2-40B4-BE49-F238E27FC236}">
                <a16:creationId xmlns:a16="http://schemas.microsoft.com/office/drawing/2014/main" id="{0BE3ABE8-304A-5F34-4CDC-6424BC52FD78}"/>
              </a:ext>
            </a:extLst>
          </p:cNvPr>
          <p:cNvSpPr/>
          <p:nvPr/>
        </p:nvSpPr>
        <p:spPr>
          <a:xfrm>
            <a:off x="567145" y="3517396"/>
            <a:ext cx="506437" cy="319166"/>
          </a:xfrm>
          <a:prstGeom prst="rect">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III</a:t>
            </a:r>
          </a:p>
        </p:txBody>
      </p:sp>
      <p:sp>
        <p:nvSpPr>
          <p:cNvPr id="69" name="Rectangle 68">
            <a:extLst>
              <a:ext uri="{FF2B5EF4-FFF2-40B4-BE49-F238E27FC236}">
                <a16:creationId xmlns:a16="http://schemas.microsoft.com/office/drawing/2014/main" id="{797EE3D7-BBCF-13A8-9ECD-EEF0D687CA81}"/>
              </a:ext>
            </a:extLst>
          </p:cNvPr>
          <p:cNvSpPr/>
          <p:nvPr/>
        </p:nvSpPr>
        <p:spPr>
          <a:xfrm>
            <a:off x="567145" y="2570215"/>
            <a:ext cx="506437" cy="319166"/>
          </a:xfrm>
          <a:prstGeom prst="rect">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IV</a:t>
            </a:r>
          </a:p>
        </p:txBody>
      </p:sp>
      <p:sp>
        <p:nvSpPr>
          <p:cNvPr id="70" name="Rectangle 69">
            <a:extLst>
              <a:ext uri="{FF2B5EF4-FFF2-40B4-BE49-F238E27FC236}">
                <a16:creationId xmlns:a16="http://schemas.microsoft.com/office/drawing/2014/main" id="{1EDEDC07-87EF-27F5-4E8A-E117481F692B}"/>
              </a:ext>
            </a:extLst>
          </p:cNvPr>
          <p:cNvSpPr/>
          <p:nvPr/>
        </p:nvSpPr>
        <p:spPr>
          <a:xfrm>
            <a:off x="567145" y="2082355"/>
            <a:ext cx="506437" cy="332356"/>
          </a:xfrm>
          <a:prstGeom prst="rect">
            <a:avLst/>
          </a:prstGeom>
          <a:solidFill>
            <a:schemeClr val="bg1">
              <a:lumMod val="8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a:t>
            </a:r>
          </a:p>
        </p:txBody>
      </p:sp>
      <p:sp>
        <p:nvSpPr>
          <p:cNvPr id="71" name="Rectangle 70">
            <a:extLst>
              <a:ext uri="{FF2B5EF4-FFF2-40B4-BE49-F238E27FC236}">
                <a16:creationId xmlns:a16="http://schemas.microsoft.com/office/drawing/2014/main" id="{C0C663EE-5DE4-027D-9615-C157FADA0CB2}"/>
              </a:ext>
            </a:extLst>
          </p:cNvPr>
          <p:cNvSpPr/>
          <p:nvPr/>
        </p:nvSpPr>
        <p:spPr>
          <a:xfrm>
            <a:off x="567145" y="1441779"/>
            <a:ext cx="506437" cy="319151"/>
          </a:xfrm>
          <a:prstGeom prst="rect">
            <a:avLst/>
          </a:prstGeom>
          <a:solidFill>
            <a:schemeClr val="accent1">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VI</a:t>
            </a:r>
          </a:p>
        </p:txBody>
      </p:sp>
      <p:sp>
        <p:nvSpPr>
          <p:cNvPr id="72" name="Rectangle 71">
            <a:extLst>
              <a:ext uri="{FF2B5EF4-FFF2-40B4-BE49-F238E27FC236}">
                <a16:creationId xmlns:a16="http://schemas.microsoft.com/office/drawing/2014/main" id="{5E880579-4EB9-67B9-1E65-B580A0AD5A38}"/>
              </a:ext>
            </a:extLst>
          </p:cNvPr>
          <p:cNvSpPr/>
          <p:nvPr/>
        </p:nvSpPr>
        <p:spPr>
          <a:xfrm>
            <a:off x="567144" y="901569"/>
            <a:ext cx="506437" cy="319151"/>
          </a:xfrm>
          <a:prstGeom prst="rect">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VII</a:t>
            </a:r>
          </a:p>
        </p:txBody>
      </p:sp>
      <p:sp>
        <p:nvSpPr>
          <p:cNvPr id="73" name="Rectangle 72">
            <a:extLst>
              <a:ext uri="{FF2B5EF4-FFF2-40B4-BE49-F238E27FC236}">
                <a16:creationId xmlns:a16="http://schemas.microsoft.com/office/drawing/2014/main" id="{D3524FFA-CF84-27C5-A718-505616055575}"/>
              </a:ext>
            </a:extLst>
          </p:cNvPr>
          <p:cNvSpPr/>
          <p:nvPr/>
        </p:nvSpPr>
        <p:spPr>
          <a:xfrm>
            <a:off x="567144" y="371865"/>
            <a:ext cx="506437" cy="319151"/>
          </a:xfrm>
          <a:prstGeom prst="rect">
            <a:avLst/>
          </a:prstGeom>
          <a:solidFill>
            <a:schemeClr val="bg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VIII</a:t>
            </a:r>
          </a:p>
        </p:txBody>
      </p:sp>
      <p:sp>
        <p:nvSpPr>
          <p:cNvPr id="74" name="Rectangle 73">
            <a:extLst>
              <a:ext uri="{FF2B5EF4-FFF2-40B4-BE49-F238E27FC236}">
                <a16:creationId xmlns:a16="http://schemas.microsoft.com/office/drawing/2014/main" id="{63A3EE30-0F69-13CE-9E95-19EAD98FBB79}"/>
              </a:ext>
            </a:extLst>
          </p:cNvPr>
          <p:cNvSpPr/>
          <p:nvPr/>
        </p:nvSpPr>
        <p:spPr>
          <a:xfrm>
            <a:off x="1366172" y="4397446"/>
            <a:ext cx="865163" cy="319167"/>
          </a:xfrm>
          <a:prstGeom prst="rect">
            <a:avLst/>
          </a:prstGeom>
          <a:solidFill>
            <a:schemeClr val="accent5">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IT Helper</a:t>
            </a:r>
          </a:p>
        </p:txBody>
      </p:sp>
      <p:sp>
        <p:nvSpPr>
          <p:cNvPr id="75" name="Rectangle 74">
            <a:extLst>
              <a:ext uri="{FF2B5EF4-FFF2-40B4-BE49-F238E27FC236}">
                <a16:creationId xmlns:a16="http://schemas.microsoft.com/office/drawing/2014/main" id="{D6C51934-539B-C43C-6C23-70D5F542AE80}"/>
              </a:ext>
            </a:extLst>
          </p:cNvPr>
          <p:cNvSpPr/>
          <p:nvPr/>
        </p:nvSpPr>
        <p:spPr>
          <a:xfrm>
            <a:off x="567145" y="4393653"/>
            <a:ext cx="506437" cy="319166"/>
          </a:xfrm>
          <a:prstGeom prst="rect">
            <a:avLst/>
          </a:prstGeom>
          <a:solidFill>
            <a:schemeClr val="accent5">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I</a:t>
            </a:r>
          </a:p>
        </p:txBody>
      </p:sp>
    </p:spTree>
    <p:extLst>
      <p:ext uri="{BB962C8B-B14F-4D97-AF65-F5344CB8AC3E}">
        <p14:creationId xmlns:p14="http://schemas.microsoft.com/office/powerpoint/2010/main" val="3074467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A3EE30-0F69-13CE-9E95-19EAD98FBB79}"/>
              </a:ext>
            </a:extLst>
          </p:cNvPr>
          <p:cNvSpPr/>
          <p:nvPr/>
        </p:nvSpPr>
        <p:spPr>
          <a:xfrm>
            <a:off x="855732" y="4303909"/>
            <a:ext cx="865163" cy="319167"/>
          </a:xfrm>
          <a:prstGeom prst="rect">
            <a:avLst/>
          </a:prstGeom>
          <a:solidFill>
            <a:schemeClr val="accent1">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NOC Operation</a:t>
            </a:r>
          </a:p>
        </p:txBody>
      </p:sp>
      <p:sp>
        <p:nvSpPr>
          <p:cNvPr id="6" name="Rectangle 5">
            <a:extLst>
              <a:ext uri="{FF2B5EF4-FFF2-40B4-BE49-F238E27FC236}">
                <a16:creationId xmlns:a16="http://schemas.microsoft.com/office/drawing/2014/main" id="{C93710D3-D084-7A00-D72B-0CE30A9DC6DF}"/>
              </a:ext>
            </a:extLst>
          </p:cNvPr>
          <p:cNvSpPr/>
          <p:nvPr/>
        </p:nvSpPr>
        <p:spPr>
          <a:xfrm>
            <a:off x="855732" y="3845779"/>
            <a:ext cx="865163" cy="319167"/>
          </a:xfrm>
          <a:prstGeom prst="rect">
            <a:avLst/>
          </a:prstGeom>
          <a:solidFill>
            <a:schemeClr val="accent6">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NOC Technician</a:t>
            </a:r>
          </a:p>
        </p:txBody>
      </p:sp>
      <p:sp>
        <p:nvSpPr>
          <p:cNvPr id="9" name="Rectangle 8">
            <a:extLst>
              <a:ext uri="{FF2B5EF4-FFF2-40B4-BE49-F238E27FC236}">
                <a16:creationId xmlns:a16="http://schemas.microsoft.com/office/drawing/2014/main" id="{29A304A6-C06B-4A1D-4A5C-AD6EBCFB5973}"/>
              </a:ext>
            </a:extLst>
          </p:cNvPr>
          <p:cNvSpPr/>
          <p:nvPr/>
        </p:nvSpPr>
        <p:spPr>
          <a:xfrm>
            <a:off x="855732" y="3067134"/>
            <a:ext cx="865163" cy="332356"/>
          </a:xfrm>
          <a:prstGeom prst="rect">
            <a:avLst/>
          </a:prstGeom>
          <a:solidFill>
            <a:schemeClr val="accent4">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Network Associate</a:t>
            </a:r>
          </a:p>
        </p:txBody>
      </p:sp>
      <p:sp>
        <p:nvSpPr>
          <p:cNvPr id="12" name="Rectangle 11">
            <a:extLst>
              <a:ext uri="{FF2B5EF4-FFF2-40B4-BE49-F238E27FC236}">
                <a16:creationId xmlns:a16="http://schemas.microsoft.com/office/drawing/2014/main" id="{D4F99CC8-0EEB-ADC4-37FB-C7D6DAFA41CF}"/>
              </a:ext>
            </a:extLst>
          </p:cNvPr>
          <p:cNvSpPr/>
          <p:nvPr/>
        </p:nvSpPr>
        <p:spPr>
          <a:xfrm>
            <a:off x="855732" y="2279314"/>
            <a:ext cx="865163"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Network Administrator</a:t>
            </a:r>
          </a:p>
        </p:txBody>
      </p:sp>
      <p:sp>
        <p:nvSpPr>
          <p:cNvPr id="15" name="Rectangle 14">
            <a:extLst>
              <a:ext uri="{FF2B5EF4-FFF2-40B4-BE49-F238E27FC236}">
                <a16:creationId xmlns:a16="http://schemas.microsoft.com/office/drawing/2014/main" id="{99409E76-A4F3-6CB4-23CE-F3E0A5F79D93}"/>
              </a:ext>
            </a:extLst>
          </p:cNvPr>
          <p:cNvSpPr/>
          <p:nvPr/>
        </p:nvSpPr>
        <p:spPr>
          <a:xfrm>
            <a:off x="855732" y="1269969"/>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Sr. Network Administrator</a:t>
            </a:r>
          </a:p>
        </p:txBody>
      </p:sp>
      <p:sp>
        <p:nvSpPr>
          <p:cNvPr id="18" name="Rectangle 17">
            <a:extLst>
              <a:ext uri="{FF2B5EF4-FFF2-40B4-BE49-F238E27FC236}">
                <a16:creationId xmlns:a16="http://schemas.microsoft.com/office/drawing/2014/main" id="{3C754C4E-8AD9-F844-1EFF-918092F6C846}"/>
              </a:ext>
            </a:extLst>
          </p:cNvPr>
          <p:cNvSpPr/>
          <p:nvPr/>
        </p:nvSpPr>
        <p:spPr>
          <a:xfrm>
            <a:off x="855731" y="462245"/>
            <a:ext cx="865163" cy="319167"/>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Network Analyst</a:t>
            </a:r>
          </a:p>
        </p:txBody>
      </p:sp>
      <p:sp>
        <p:nvSpPr>
          <p:cNvPr id="21" name="Rectangle 20">
            <a:extLst>
              <a:ext uri="{FF2B5EF4-FFF2-40B4-BE49-F238E27FC236}">
                <a16:creationId xmlns:a16="http://schemas.microsoft.com/office/drawing/2014/main" id="{F1B103D3-6113-4A1D-7BFB-0811B62C8457}"/>
              </a:ext>
            </a:extLst>
          </p:cNvPr>
          <p:cNvSpPr/>
          <p:nvPr/>
        </p:nvSpPr>
        <p:spPr>
          <a:xfrm>
            <a:off x="2684135" y="3067134"/>
            <a:ext cx="865163" cy="332355"/>
          </a:xfrm>
          <a:prstGeom prst="rect">
            <a:avLst/>
          </a:prstGeom>
          <a:solidFill>
            <a:schemeClr val="accent4">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Associate</a:t>
            </a:r>
          </a:p>
        </p:txBody>
      </p:sp>
      <p:sp>
        <p:nvSpPr>
          <p:cNvPr id="25" name="Rectangle 24">
            <a:extLst>
              <a:ext uri="{FF2B5EF4-FFF2-40B4-BE49-F238E27FC236}">
                <a16:creationId xmlns:a16="http://schemas.microsoft.com/office/drawing/2014/main" id="{F95A1E4F-CA33-C491-9FA2-5462E5FCD88E}"/>
              </a:ext>
            </a:extLst>
          </p:cNvPr>
          <p:cNvSpPr/>
          <p:nvPr/>
        </p:nvSpPr>
        <p:spPr>
          <a:xfrm>
            <a:off x="2684135" y="3857644"/>
            <a:ext cx="865163" cy="319166"/>
          </a:xfrm>
          <a:prstGeom prst="rect">
            <a:avLst/>
          </a:prstGeom>
          <a:solidFill>
            <a:schemeClr val="accent6">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Windows/Linux OS Installer</a:t>
            </a:r>
          </a:p>
        </p:txBody>
      </p:sp>
      <p:sp>
        <p:nvSpPr>
          <p:cNvPr id="28" name="TextBox 27">
            <a:extLst>
              <a:ext uri="{FF2B5EF4-FFF2-40B4-BE49-F238E27FC236}">
                <a16:creationId xmlns:a16="http://schemas.microsoft.com/office/drawing/2014/main" id="{51DF0422-FC6E-0F4A-E653-65C09001AB0A}"/>
              </a:ext>
            </a:extLst>
          </p:cNvPr>
          <p:cNvSpPr txBox="1"/>
          <p:nvPr/>
        </p:nvSpPr>
        <p:spPr>
          <a:xfrm>
            <a:off x="521421" y="4726976"/>
            <a:ext cx="1091261" cy="276999"/>
          </a:xfrm>
          <a:prstGeom prst="rect">
            <a:avLst/>
          </a:prstGeom>
          <a:noFill/>
          <a:ln w="9525">
            <a:noFill/>
          </a:ln>
        </p:spPr>
        <p:txBody>
          <a:bodyPr wrap="none" rtlCol="0">
            <a:spAutoFit/>
          </a:bodyPr>
          <a:lstStyle/>
          <a:p>
            <a:r>
              <a:rPr lang="en-GB" sz="1200" b="1" dirty="0">
                <a:solidFill>
                  <a:schemeClr val="bg1"/>
                </a:solidFill>
                <a:latin typeface="Calibri" panose="020F0502020204030204" pitchFamily="34" charset="0"/>
                <a:ea typeface="Calibri" panose="020F0502020204030204" pitchFamily="34" charset="0"/>
                <a:cs typeface="Calibri" panose="020F0502020204030204" pitchFamily="34" charset="0"/>
              </a:rPr>
              <a:t>3. Networking</a:t>
            </a:r>
          </a:p>
        </p:txBody>
      </p:sp>
      <p:sp>
        <p:nvSpPr>
          <p:cNvPr id="41" name="Rectangle 40">
            <a:extLst>
              <a:ext uri="{FF2B5EF4-FFF2-40B4-BE49-F238E27FC236}">
                <a16:creationId xmlns:a16="http://schemas.microsoft.com/office/drawing/2014/main" id="{D59B7384-CF42-E74A-76EB-CEFC90FB535B}"/>
              </a:ext>
            </a:extLst>
          </p:cNvPr>
          <p:cNvSpPr/>
          <p:nvPr/>
        </p:nvSpPr>
        <p:spPr>
          <a:xfrm>
            <a:off x="855731" y="99843"/>
            <a:ext cx="865163" cy="319167"/>
          </a:xfrm>
          <a:prstGeom prst="rect">
            <a:avLst/>
          </a:prstGeom>
          <a:solidFill>
            <a:schemeClr val="bg1">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Network Architect</a:t>
            </a:r>
          </a:p>
        </p:txBody>
      </p:sp>
      <p:sp>
        <p:nvSpPr>
          <p:cNvPr id="42" name="Rectangle 41">
            <a:extLst>
              <a:ext uri="{FF2B5EF4-FFF2-40B4-BE49-F238E27FC236}">
                <a16:creationId xmlns:a16="http://schemas.microsoft.com/office/drawing/2014/main" id="{29B9A22A-ECCD-FA12-04A1-BFC0C19EBF6B}"/>
              </a:ext>
            </a:extLst>
          </p:cNvPr>
          <p:cNvSpPr/>
          <p:nvPr/>
        </p:nvSpPr>
        <p:spPr>
          <a:xfrm>
            <a:off x="2687631" y="2279314"/>
            <a:ext cx="865163"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Professional</a:t>
            </a:r>
          </a:p>
        </p:txBody>
      </p:sp>
      <p:sp>
        <p:nvSpPr>
          <p:cNvPr id="43" name="Rectangle 42">
            <a:extLst>
              <a:ext uri="{FF2B5EF4-FFF2-40B4-BE49-F238E27FC236}">
                <a16:creationId xmlns:a16="http://schemas.microsoft.com/office/drawing/2014/main" id="{647428B1-3B48-3900-8AD8-A9757E3E6508}"/>
              </a:ext>
            </a:extLst>
          </p:cNvPr>
          <p:cNvSpPr/>
          <p:nvPr/>
        </p:nvSpPr>
        <p:spPr>
          <a:xfrm>
            <a:off x="2682386" y="1269969"/>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Sr. System Administrator</a:t>
            </a:r>
          </a:p>
        </p:txBody>
      </p:sp>
      <p:sp>
        <p:nvSpPr>
          <p:cNvPr id="44" name="Rectangle 43">
            <a:extLst>
              <a:ext uri="{FF2B5EF4-FFF2-40B4-BE49-F238E27FC236}">
                <a16:creationId xmlns:a16="http://schemas.microsoft.com/office/drawing/2014/main" id="{7ACE6D1B-7C75-8CC3-91E3-990F499548E0}"/>
              </a:ext>
            </a:extLst>
          </p:cNvPr>
          <p:cNvSpPr/>
          <p:nvPr/>
        </p:nvSpPr>
        <p:spPr>
          <a:xfrm>
            <a:off x="2682386" y="462245"/>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Engineer</a:t>
            </a:r>
          </a:p>
        </p:txBody>
      </p:sp>
      <p:sp>
        <p:nvSpPr>
          <p:cNvPr id="52" name="Rectangle 51">
            <a:extLst>
              <a:ext uri="{FF2B5EF4-FFF2-40B4-BE49-F238E27FC236}">
                <a16:creationId xmlns:a16="http://schemas.microsoft.com/office/drawing/2014/main" id="{A0A58E02-9045-D4A2-2E41-73150584DD26}"/>
              </a:ext>
            </a:extLst>
          </p:cNvPr>
          <p:cNvSpPr/>
          <p:nvPr/>
        </p:nvSpPr>
        <p:spPr>
          <a:xfrm>
            <a:off x="855731" y="823662"/>
            <a:ext cx="865163" cy="319167"/>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Network Engineer</a:t>
            </a:r>
          </a:p>
        </p:txBody>
      </p:sp>
      <p:sp>
        <p:nvSpPr>
          <p:cNvPr id="71" name="TextBox 70">
            <a:extLst>
              <a:ext uri="{FF2B5EF4-FFF2-40B4-BE49-F238E27FC236}">
                <a16:creationId xmlns:a16="http://schemas.microsoft.com/office/drawing/2014/main" id="{7FABCF18-B01A-5C17-F43C-EAF50306747E}"/>
              </a:ext>
            </a:extLst>
          </p:cNvPr>
          <p:cNvSpPr txBox="1"/>
          <p:nvPr/>
        </p:nvSpPr>
        <p:spPr>
          <a:xfrm>
            <a:off x="3165198" y="4743023"/>
            <a:ext cx="854401" cy="276999"/>
          </a:xfrm>
          <a:prstGeom prst="rect">
            <a:avLst/>
          </a:prstGeom>
          <a:noFill/>
          <a:ln w="9525">
            <a:noFill/>
          </a:ln>
        </p:spPr>
        <p:txBody>
          <a:bodyPr wrap="none" rtlCol="0">
            <a:spAutoFit/>
          </a:bodyPr>
          <a:lstStyle/>
          <a:p>
            <a:r>
              <a:rPr lang="en-GB" sz="1200" b="1" dirty="0">
                <a:solidFill>
                  <a:schemeClr val="bg1"/>
                </a:solidFill>
                <a:latin typeface="Calibri" panose="020F0502020204030204" pitchFamily="34" charset="0"/>
                <a:ea typeface="Calibri" panose="020F0502020204030204" pitchFamily="34" charset="0"/>
                <a:cs typeface="Calibri" panose="020F0502020204030204" pitchFamily="34" charset="0"/>
              </a:rPr>
              <a:t>4. Systems</a:t>
            </a:r>
          </a:p>
        </p:txBody>
      </p:sp>
      <p:sp>
        <p:nvSpPr>
          <p:cNvPr id="72" name="Rectangle 71">
            <a:extLst>
              <a:ext uri="{FF2B5EF4-FFF2-40B4-BE49-F238E27FC236}">
                <a16:creationId xmlns:a16="http://schemas.microsoft.com/office/drawing/2014/main" id="{75C01B5C-CB96-C182-103C-FC4C29E53390}"/>
              </a:ext>
            </a:extLst>
          </p:cNvPr>
          <p:cNvSpPr/>
          <p:nvPr/>
        </p:nvSpPr>
        <p:spPr>
          <a:xfrm>
            <a:off x="2687631" y="2652550"/>
            <a:ext cx="865163"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Administrator</a:t>
            </a:r>
          </a:p>
        </p:txBody>
      </p:sp>
      <p:sp>
        <p:nvSpPr>
          <p:cNvPr id="73" name="Rectangle 72">
            <a:extLst>
              <a:ext uri="{FF2B5EF4-FFF2-40B4-BE49-F238E27FC236}">
                <a16:creationId xmlns:a16="http://schemas.microsoft.com/office/drawing/2014/main" id="{2AB61EDE-AC29-72DC-AC21-957E068F8589}"/>
              </a:ext>
            </a:extLst>
          </p:cNvPr>
          <p:cNvSpPr/>
          <p:nvPr/>
        </p:nvSpPr>
        <p:spPr>
          <a:xfrm>
            <a:off x="2682386" y="99843"/>
            <a:ext cx="865163" cy="319167"/>
          </a:xfrm>
          <a:prstGeom prst="rect">
            <a:avLst/>
          </a:prstGeom>
          <a:solidFill>
            <a:schemeClr val="bg1">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Architect</a:t>
            </a:r>
          </a:p>
        </p:txBody>
      </p:sp>
      <p:sp>
        <p:nvSpPr>
          <p:cNvPr id="74" name="Rectangle 73">
            <a:extLst>
              <a:ext uri="{FF2B5EF4-FFF2-40B4-BE49-F238E27FC236}">
                <a16:creationId xmlns:a16="http://schemas.microsoft.com/office/drawing/2014/main" id="{DFAFC01F-40E0-88D0-67A2-AD2E594D38AE}"/>
              </a:ext>
            </a:extLst>
          </p:cNvPr>
          <p:cNvSpPr/>
          <p:nvPr/>
        </p:nvSpPr>
        <p:spPr>
          <a:xfrm>
            <a:off x="2682386" y="832773"/>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Integrator</a:t>
            </a:r>
          </a:p>
        </p:txBody>
      </p:sp>
      <p:sp>
        <p:nvSpPr>
          <p:cNvPr id="75" name="Rectangle 74">
            <a:extLst>
              <a:ext uri="{FF2B5EF4-FFF2-40B4-BE49-F238E27FC236}">
                <a16:creationId xmlns:a16="http://schemas.microsoft.com/office/drawing/2014/main" id="{4E8658F9-AAA1-8D24-377D-091347B0ECD6}"/>
              </a:ext>
            </a:extLst>
          </p:cNvPr>
          <p:cNvSpPr/>
          <p:nvPr/>
        </p:nvSpPr>
        <p:spPr>
          <a:xfrm>
            <a:off x="3635478" y="462245"/>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Developer</a:t>
            </a:r>
          </a:p>
        </p:txBody>
      </p:sp>
      <p:sp>
        <p:nvSpPr>
          <p:cNvPr id="76" name="Rectangle 75">
            <a:extLst>
              <a:ext uri="{FF2B5EF4-FFF2-40B4-BE49-F238E27FC236}">
                <a16:creationId xmlns:a16="http://schemas.microsoft.com/office/drawing/2014/main" id="{FEA6CF7B-674D-240C-F2AD-8A91771E6DC5}"/>
              </a:ext>
            </a:extLst>
          </p:cNvPr>
          <p:cNvSpPr/>
          <p:nvPr/>
        </p:nvSpPr>
        <p:spPr>
          <a:xfrm>
            <a:off x="6302365" y="3067134"/>
            <a:ext cx="865163" cy="332355"/>
          </a:xfrm>
          <a:prstGeom prst="rect">
            <a:avLst/>
          </a:prstGeom>
          <a:solidFill>
            <a:schemeClr val="accent4">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Incident Responder</a:t>
            </a:r>
          </a:p>
        </p:txBody>
      </p:sp>
      <p:sp>
        <p:nvSpPr>
          <p:cNvPr id="77" name="Rectangle 76">
            <a:extLst>
              <a:ext uri="{FF2B5EF4-FFF2-40B4-BE49-F238E27FC236}">
                <a16:creationId xmlns:a16="http://schemas.microsoft.com/office/drawing/2014/main" id="{34AB78B6-86E7-7C15-D0E2-0F36DCAD7929}"/>
              </a:ext>
            </a:extLst>
          </p:cNvPr>
          <p:cNvSpPr/>
          <p:nvPr/>
        </p:nvSpPr>
        <p:spPr>
          <a:xfrm>
            <a:off x="6302365" y="3857644"/>
            <a:ext cx="865163" cy="319166"/>
          </a:xfrm>
          <a:prstGeom prst="rect">
            <a:avLst/>
          </a:prstGeom>
          <a:solidFill>
            <a:schemeClr val="accent6">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Anti Virus/ End Point Installer</a:t>
            </a:r>
          </a:p>
        </p:txBody>
      </p:sp>
      <p:sp>
        <p:nvSpPr>
          <p:cNvPr id="78" name="Rectangle 77">
            <a:extLst>
              <a:ext uri="{FF2B5EF4-FFF2-40B4-BE49-F238E27FC236}">
                <a16:creationId xmlns:a16="http://schemas.microsoft.com/office/drawing/2014/main" id="{1CBC9D4A-F502-2A1C-5AB1-A059C177CD21}"/>
              </a:ext>
            </a:extLst>
          </p:cNvPr>
          <p:cNvSpPr/>
          <p:nvPr/>
        </p:nvSpPr>
        <p:spPr>
          <a:xfrm>
            <a:off x="6305861" y="2279314"/>
            <a:ext cx="865163"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Ethical Hacker</a:t>
            </a:r>
          </a:p>
        </p:txBody>
      </p:sp>
      <p:sp>
        <p:nvSpPr>
          <p:cNvPr id="79" name="Rectangle 78">
            <a:extLst>
              <a:ext uri="{FF2B5EF4-FFF2-40B4-BE49-F238E27FC236}">
                <a16:creationId xmlns:a16="http://schemas.microsoft.com/office/drawing/2014/main" id="{67D5F4FC-CE7F-F7A2-12FD-D27E0614F77E}"/>
              </a:ext>
            </a:extLst>
          </p:cNvPr>
          <p:cNvSpPr/>
          <p:nvPr/>
        </p:nvSpPr>
        <p:spPr>
          <a:xfrm>
            <a:off x="6300616" y="1269969"/>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Cyber Security Analyst</a:t>
            </a:r>
          </a:p>
        </p:txBody>
      </p:sp>
      <p:sp>
        <p:nvSpPr>
          <p:cNvPr id="80" name="Rectangle 79">
            <a:extLst>
              <a:ext uri="{FF2B5EF4-FFF2-40B4-BE49-F238E27FC236}">
                <a16:creationId xmlns:a16="http://schemas.microsoft.com/office/drawing/2014/main" id="{CBED501D-3897-0274-D400-A54F502F6E3B}"/>
              </a:ext>
            </a:extLst>
          </p:cNvPr>
          <p:cNvSpPr/>
          <p:nvPr/>
        </p:nvSpPr>
        <p:spPr>
          <a:xfrm>
            <a:off x="6300616" y="462245"/>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Security Consultant</a:t>
            </a:r>
          </a:p>
        </p:txBody>
      </p:sp>
      <p:sp>
        <p:nvSpPr>
          <p:cNvPr id="81" name="TextBox 80">
            <a:extLst>
              <a:ext uri="{FF2B5EF4-FFF2-40B4-BE49-F238E27FC236}">
                <a16:creationId xmlns:a16="http://schemas.microsoft.com/office/drawing/2014/main" id="{9DC751CC-4C22-B828-CA00-34FAAC9F4011}"/>
              </a:ext>
            </a:extLst>
          </p:cNvPr>
          <p:cNvSpPr txBox="1"/>
          <p:nvPr/>
        </p:nvSpPr>
        <p:spPr>
          <a:xfrm>
            <a:off x="6655077" y="4732631"/>
            <a:ext cx="2143472" cy="276999"/>
          </a:xfrm>
          <a:prstGeom prst="rect">
            <a:avLst/>
          </a:prstGeom>
          <a:noFill/>
          <a:ln w="9525">
            <a:noFill/>
          </a:ln>
        </p:spPr>
        <p:txBody>
          <a:bodyPr wrap="none" rtlCol="0">
            <a:spAutoFit/>
          </a:bodyPr>
          <a:lstStyle/>
          <a:p>
            <a:r>
              <a:rPr lang="en-GB" sz="1200" b="1" dirty="0">
                <a:solidFill>
                  <a:schemeClr val="bg1"/>
                </a:solidFill>
                <a:latin typeface="Calibri" panose="020F0502020204030204" pitchFamily="34" charset="0"/>
                <a:ea typeface="Calibri" panose="020F0502020204030204" pitchFamily="34" charset="0"/>
                <a:cs typeface="Calibri" panose="020F0502020204030204" pitchFamily="34" charset="0"/>
              </a:rPr>
              <a:t>5. Information System Security</a:t>
            </a:r>
          </a:p>
        </p:txBody>
      </p:sp>
      <p:sp>
        <p:nvSpPr>
          <p:cNvPr id="83" name="Rectangle 82">
            <a:extLst>
              <a:ext uri="{FF2B5EF4-FFF2-40B4-BE49-F238E27FC236}">
                <a16:creationId xmlns:a16="http://schemas.microsoft.com/office/drawing/2014/main" id="{B9E29483-8FC2-85A8-6898-8C3FA3A58CD1}"/>
              </a:ext>
            </a:extLst>
          </p:cNvPr>
          <p:cNvSpPr/>
          <p:nvPr/>
        </p:nvSpPr>
        <p:spPr>
          <a:xfrm>
            <a:off x="6300616" y="99843"/>
            <a:ext cx="865163" cy="319167"/>
          </a:xfrm>
          <a:prstGeom prst="rect">
            <a:avLst/>
          </a:prstGeom>
          <a:solidFill>
            <a:schemeClr val="bg1">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SOC Architect</a:t>
            </a:r>
          </a:p>
        </p:txBody>
      </p:sp>
      <p:sp>
        <p:nvSpPr>
          <p:cNvPr id="84" name="Rectangle 83">
            <a:extLst>
              <a:ext uri="{FF2B5EF4-FFF2-40B4-BE49-F238E27FC236}">
                <a16:creationId xmlns:a16="http://schemas.microsoft.com/office/drawing/2014/main" id="{FB80F063-A3C3-DF8C-63A7-6A4C9B60D833}"/>
              </a:ext>
            </a:extLst>
          </p:cNvPr>
          <p:cNvSpPr/>
          <p:nvPr/>
        </p:nvSpPr>
        <p:spPr>
          <a:xfrm>
            <a:off x="6300616" y="832773"/>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SOC Analyst</a:t>
            </a:r>
          </a:p>
        </p:txBody>
      </p:sp>
      <p:sp>
        <p:nvSpPr>
          <p:cNvPr id="85" name="Rectangle 84">
            <a:extLst>
              <a:ext uri="{FF2B5EF4-FFF2-40B4-BE49-F238E27FC236}">
                <a16:creationId xmlns:a16="http://schemas.microsoft.com/office/drawing/2014/main" id="{E667572C-06E1-E8DB-86FF-BB6F0F909BBA}"/>
              </a:ext>
            </a:extLst>
          </p:cNvPr>
          <p:cNvSpPr/>
          <p:nvPr/>
        </p:nvSpPr>
        <p:spPr>
          <a:xfrm>
            <a:off x="7253709" y="462245"/>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Network Security Specialist</a:t>
            </a:r>
          </a:p>
        </p:txBody>
      </p:sp>
      <p:sp>
        <p:nvSpPr>
          <p:cNvPr id="86" name="Rectangle 85">
            <a:extLst>
              <a:ext uri="{FF2B5EF4-FFF2-40B4-BE49-F238E27FC236}">
                <a16:creationId xmlns:a16="http://schemas.microsoft.com/office/drawing/2014/main" id="{BE54D8AC-5780-66EA-5B92-B3B5A29559CB}"/>
              </a:ext>
            </a:extLst>
          </p:cNvPr>
          <p:cNvSpPr/>
          <p:nvPr/>
        </p:nvSpPr>
        <p:spPr>
          <a:xfrm>
            <a:off x="7253709" y="2279314"/>
            <a:ext cx="865163"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SOC Manager</a:t>
            </a:r>
          </a:p>
        </p:txBody>
      </p:sp>
      <p:sp>
        <p:nvSpPr>
          <p:cNvPr id="87" name="Rectangle 86">
            <a:extLst>
              <a:ext uri="{FF2B5EF4-FFF2-40B4-BE49-F238E27FC236}">
                <a16:creationId xmlns:a16="http://schemas.microsoft.com/office/drawing/2014/main" id="{8DEFFC01-F993-38E0-3D10-0C1F50C123E0}"/>
              </a:ext>
            </a:extLst>
          </p:cNvPr>
          <p:cNvSpPr/>
          <p:nvPr/>
        </p:nvSpPr>
        <p:spPr>
          <a:xfrm>
            <a:off x="7282224" y="1269969"/>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Cyber Security Analyst</a:t>
            </a:r>
          </a:p>
        </p:txBody>
      </p:sp>
      <p:sp>
        <p:nvSpPr>
          <p:cNvPr id="88" name="Rectangle 87">
            <a:extLst>
              <a:ext uri="{FF2B5EF4-FFF2-40B4-BE49-F238E27FC236}">
                <a16:creationId xmlns:a16="http://schemas.microsoft.com/office/drawing/2014/main" id="{EA7D1022-0D2F-D8CC-11A2-469A3DD7D443}"/>
              </a:ext>
            </a:extLst>
          </p:cNvPr>
          <p:cNvSpPr/>
          <p:nvPr/>
        </p:nvSpPr>
        <p:spPr>
          <a:xfrm>
            <a:off x="7253709" y="832773"/>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SIEM Engineer</a:t>
            </a:r>
          </a:p>
        </p:txBody>
      </p:sp>
      <p:sp>
        <p:nvSpPr>
          <p:cNvPr id="89" name="Rectangle 88">
            <a:extLst>
              <a:ext uri="{FF2B5EF4-FFF2-40B4-BE49-F238E27FC236}">
                <a16:creationId xmlns:a16="http://schemas.microsoft.com/office/drawing/2014/main" id="{1B126A5F-F5B6-41DF-AD3D-0FAA9244E905}"/>
              </a:ext>
            </a:extLst>
          </p:cNvPr>
          <p:cNvSpPr/>
          <p:nvPr/>
        </p:nvSpPr>
        <p:spPr>
          <a:xfrm>
            <a:off x="8263831" y="1269969"/>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Incident Response Analyst</a:t>
            </a:r>
          </a:p>
        </p:txBody>
      </p:sp>
      <p:sp>
        <p:nvSpPr>
          <p:cNvPr id="90" name="Rectangle 89">
            <a:extLst>
              <a:ext uri="{FF2B5EF4-FFF2-40B4-BE49-F238E27FC236}">
                <a16:creationId xmlns:a16="http://schemas.microsoft.com/office/drawing/2014/main" id="{3D939AC7-A6B4-1809-4E8A-469D43FA2910}"/>
              </a:ext>
            </a:extLst>
          </p:cNvPr>
          <p:cNvSpPr/>
          <p:nvPr/>
        </p:nvSpPr>
        <p:spPr>
          <a:xfrm>
            <a:off x="7253709" y="2652549"/>
            <a:ext cx="865163"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Information Security Manager</a:t>
            </a:r>
          </a:p>
        </p:txBody>
      </p:sp>
      <p:sp>
        <p:nvSpPr>
          <p:cNvPr id="91" name="Rectangle 90">
            <a:extLst>
              <a:ext uri="{FF2B5EF4-FFF2-40B4-BE49-F238E27FC236}">
                <a16:creationId xmlns:a16="http://schemas.microsoft.com/office/drawing/2014/main" id="{883288B2-C8E4-4FCC-871A-6D9D5915763A}"/>
              </a:ext>
            </a:extLst>
          </p:cNvPr>
          <p:cNvSpPr/>
          <p:nvPr/>
        </p:nvSpPr>
        <p:spPr>
          <a:xfrm>
            <a:off x="3635478" y="832773"/>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Virtualization Expert</a:t>
            </a:r>
          </a:p>
        </p:txBody>
      </p:sp>
      <p:sp>
        <p:nvSpPr>
          <p:cNvPr id="92" name="Rectangle 91">
            <a:extLst>
              <a:ext uri="{FF2B5EF4-FFF2-40B4-BE49-F238E27FC236}">
                <a16:creationId xmlns:a16="http://schemas.microsoft.com/office/drawing/2014/main" id="{A6793BC6-80DF-C367-A90A-5595E5CAAAD1}"/>
              </a:ext>
            </a:extLst>
          </p:cNvPr>
          <p:cNvSpPr/>
          <p:nvPr/>
        </p:nvSpPr>
        <p:spPr>
          <a:xfrm>
            <a:off x="3642502" y="99843"/>
            <a:ext cx="865163" cy="319167"/>
          </a:xfrm>
          <a:prstGeom prst="rect">
            <a:avLst/>
          </a:prstGeom>
          <a:solidFill>
            <a:schemeClr val="bg1">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Cloud Architect</a:t>
            </a:r>
          </a:p>
        </p:txBody>
      </p:sp>
      <p:sp>
        <p:nvSpPr>
          <p:cNvPr id="93" name="Rectangle 92">
            <a:extLst>
              <a:ext uri="{FF2B5EF4-FFF2-40B4-BE49-F238E27FC236}">
                <a16:creationId xmlns:a16="http://schemas.microsoft.com/office/drawing/2014/main" id="{11D4E732-5E01-343C-925C-3FBD509F7A99}"/>
              </a:ext>
            </a:extLst>
          </p:cNvPr>
          <p:cNvSpPr/>
          <p:nvPr/>
        </p:nvSpPr>
        <p:spPr>
          <a:xfrm>
            <a:off x="855732" y="3453620"/>
            <a:ext cx="865163" cy="332356"/>
          </a:xfrm>
          <a:prstGeom prst="rect">
            <a:avLst/>
          </a:prstGeom>
          <a:solidFill>
            <a:schemeClr val="accent4">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err="1">
                <a:solidFill>
                  <a:schemeClr val="tx1"/>
                </a:solidFill>
                <a:latin typeface="Calibri" panose="020F0502020204030204" pitchFamily="34" charset="0"/>
                <a:ea typeface="Calibri" panose="020F0502020204030204" pitchFamily="34" charset="0"/>
                <a:cs typeface="Calibri" panose="020F0502020204030204" pitchFamily="34" charset="0"/>
              </a:rPr>
              <a:t>Fiber</a:t>
            </a: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 Technician</a:t>
            </a:r>
          </a:p>
        </p:txBody>
      </p:sp>
      <p:sp>
        <p:nvSpPr>
          <p:cNvPr id="94" name="Rectangle 93">
            <a:extLst>
              <a:ext uri="{FF2B5EF4-FFF2-40B4-BE49-F238E27FC236}">
                <a16:creationId xmlns:a16="http://schemas.microsoft.com/office/drawing/2014/main" id="{80B9D25F-AF9D-63F5-A8BE-F19F8F121B07}"/>
              </a:ext>
            </a:extLst>
          </p:cNvPr>
          <p:cNvSpPr/>
          <p:nvPr/>
        </p:nvSpPr>
        <p:spPr>
          <a:xfrm>
            <a:off x="3635478" y="1269969"/>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System Analyst</a:t>
            </a:r>
          </a:p>
        </p:txBody>
      </p:sp>
      <p:sp>
        <p:nvSpPr>
          <p:cNvPr id="95" name="Rectangle 94">
            <a:extLst>
              <a:ext uri="{FF2B5EF4-FFF2-40B4-BE49-F238E27FC236}">
                <a16:creationId xmlns:a16="http://schemas.microsoft.com/office/drawing/2014/main" id="{8A15BD65-4E33-8DC6-E494-E07798A7E7F2}"/>
              </a:ext>
            </a:extLst>
          </p:cNvPr>
          <p:cNvSpPr/>
          <p:nvPr/>
        </p:nvSpPr>
        <p:spPr>
          <a:xfrm>
            <a:off x="6300616" y="1690386"/>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Vulnerability</a:t>
            </a:r>
          </a:p>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Assessor</a:t>
            </a:r>
          </a:p>
        </p:txBody>
      </p:sp>
      <p:sp>
        <p:nvSpPr>
          <p:cNvPr id="96" name="Rectangle 95">
            <a:extLst>
              <a:ext uri="{FF2B5EF4-FFF2-40B4-BE49-F238E27FC236}">
                <a16:creationId xmlns:a16="http://schemas.microsoft.com/office/drawing/2014/main" id="{5BDFB6AA-9878-23FB-959C-FF35C58185E9}"/>
              </a:ext>
            </a:extLst>
          </p:cNvPr>
          <p:cNvSpPr/>
          <p:nvPr/>
        </p:nvSpPr>
        <p:spPr>
          <a:xfrm>
            <a:off x="7282224" y="1690386"/>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Penetration Tester</a:t>
            </a:r>
          </a:p>
        </p:txBody>
      </p:sp>
      <p:sp>
        <p:nvSpPr>
          <p:cNvPr id="97" name="Rectangle 96">
            <a:extLst>
              <a:ext uri="{FF2B5EF4-FFF2-40B4-BE49-F238E27FC236}">
                <a16:creationId xmlns:a16="http://schemas.microsoft.com/office/drawing/2014/main" id="{15AAD0A3-B8C2-44B1-C34B-ADF27B1A0C9E}"/>
              </a:ext>
            </a:extLst>
          </p:cNvPr>
          <p:cNvSpPr/>
          <p:nvPr/>
        </p:nvSpPr>
        <p:spPr>
          <a:xfrm>
            <a:off x="8263831" y="1690386"/>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Network Security Consultant</a:t>
            </a:r>
          </a:p>
        </p:txBody>
      </p:sp>
      <p:sp>
        <p:nvSpPr>
          <p:cNvPr id="98" name="Rectangle 97">
            <a:extLst>
              <a:ext uri="{FF2B5EF4-FFF2-40B4-BE49-F238E27FC236}">
                <a16:creationId xmlns:a16="http://schemas.microsoft.com/office/drawing/2014/main" id="{EB4E73DF-3ECE-8912-3865-CADDACBFDF0A}"/>
              </a:ext>
            </a:extLst>
          </p:cNvPr>
          <p:cNvSpPr/>
          <p:nvPr/>
        </p:nvSpPr>
        <p:spPr>
          <a:xfrm>
            <a:off x="8263831" y="832773"/>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IoT Security Specialist</a:t>
            </a:r>
          </a:p>
        </p:txBody>
      </p:sp>
      <p:sp>
        <p:nvSpPr>
          <p:cNvPr id="99" name="Rectangle 98">
            <a:extLst>
              <a:ext uri="{FF2B5EF4-FFF2-40B4-BE49-F238E27FC236}">
                <a16:creationId xmlns:a16="http://schemas.microsoft.com/office/drawing/2014/main" id="{BF87BD7F-A0B7-915F-E7B6-42199066D183}"/>
              </a:ext>
            </a:extLst>
          </p:cNvPr>
          <p:cNvSpPr/>
          <p:nvPr/>
        </p:nvSpPr>
        <p:spPr>
          <a:xfrm>
            <a:off x="7253708" y="99843"/>
            <a:ext cx="865163" cy="319167"/>
          </a:xfrm>
          <a:prstGeom prst="rect">
            <a:avLst/>
          </a:prstGeom>
          <a:solidFill>
            <a:schemeClr val="bg1">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IT Forensic Specialist</a:t>
            </a:r>
          </a:p>
        </p:txBody>
      </p:sp>
      <p:sp>
        <p:nvSpPr>
          <p:cNvPr id="100" name="Rectangle 99">
            <a:extLst>
              <a:ext uri="{FF2B5EF4-FFF2-40B4-BE49-F238E27FC236}">
                <a16:creationId xmlns:a16="http://schemas.microsoft.com/office/drawing/2014/main" id="{F6F57EB3-E8B3-E563-AB70-4A8EA0F00507}"/>
              </a:ext>
            </a:extLst>
          </p:cNvPr>
          <p:cNvSpPr/>
          <p:nvPr/>
        </p:nvSpPr>
        <p:spPr>
          <a:xfrm>
            <a:off x="4588571" y="832773"/>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Calibri" panose="020F0502020204030204" pitchFamily="34" charset="0"/>
                <a:ea typeface="Calibri" panose="020F0502020204030204" pitchFamily="34" charset="0"/>
                <a:cs typeface="Calibri" panose="020F0502020204030204" pitchFamily="34" charset="0"/>
              </a:rPr>
              <a:t>AI/BI Analyst</a:t>
            </a:r>
          </a:p>
        </p:txBody>
      </p:sp>
      <p:sp>
        <p:nvSpPr>
          <p:cNvPr id="101" name="Rectangle 100">
            <a:extLst>
              <a:ext uri="{FF2B5EF4-FFF2-40B4-BE49-F238E27FC236}">
                <a16:creationId xmlns:a16="http://schemas.microsoft.com/office/drawing/2014/main" id="{1CCDB720-18E2-31E3-8D27-F57FD2EF35DA}"/>
              </a:ext>
            </a:extLst>
          </p:cNvPr>
          <p:cNvSpPr/>
          <p:nvPr/>
        </p:nvSpPr>
        <p:spPr>
          <a:xfrm>
            <a:off x="4588571" y="462245"/>
            <a:ext cx="865163" cy="331015"/>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Cloud Consultant</a:t>
            </a:r>
          </a:p>
        </p:txBody>
      </p:sp>
      <p:cxnSp>
        <p:nvCxnSpPr>
          <p:cNvPr id="103" name="Straight Connector 102">
            <a:extLst>
              <a:ext uri="{FF2B5EF4-FFF2-40B4-BE49-F238E27FC236}">
                <a16:creationId xmlns:a16="http://schemas.microsoft.com/office/drawing/2014/main" id="{0EA82276-45C6-8496-2765-CECB558A0534}"/>
              </a:ext>
            </a:extLst>
          </p:cNvPr>
          <p:cNvCxnSpPr/>
          <p:nvPr/>
        </p:nvCxnSpPr>
        <p:spPr>
          <a:xfrm>
            <a:off x="1869907" y="63008"/>
            <a:ext cx="0" cy="4885006"/>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BF1BF88F-E1CB-47C7-D8CE-EDC0C129ACAF}"/>
              </a:ext>
            </a:extLst>
          </p:cNvPr>
          <p:cNvCxnSpPr/>
          <p:nvPr/>
        </p:nvCxnSpPr>
        <p:spPr>
          <a:xfrm>
            <a:off x="5567720" y="51470"/>
            <a:ext cx="0" cy="4885006"/>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D6C51934-539B-C43C-6C23-70D5F542AE80}"/>
              </a:ext>
            </a:extLst>
          </p:cNvPr>
          <p:cNvSpPr/>
          <p:nvPr/>
        </p:nvSpPr>
        <p:spPr>
          <a:xfrm>
            <a:off x="205792" y="4287730"/>
            <a:ext cx="506437" cy="319166"/>
          </a:xfrm>
          <a:prstGeom prst="rect">
            <a:avLst/>
          </a:prstGeom>
          <a:solidFill>
            <a:schemeClr val="accent1">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II</a:t>
            </a:r>
          </a:p>
        </p:txBody>
      </p:sp>
      <p:sp>
        <p:nvSpPr>
          <p:cNvPr id="61" name="Rectangle 60">
            <a:extLst>
              <a:ext uri="{FF2B5EF4-FFF2-40B4-BE49-F238E27FC236}">
                <a16:creationId xmlns:a16="http://schemas.microsoft.com/office/drawing/2014/main" id="{0BE3ABE8-304A-5F34-4CDC-6424BC52FD78}"/>
              </a:ext>
            </a:extLst>
          </p:cNvPr>
          <p:cNvSpPr/>
          <p:nvPr/>
        </p:nvSpPr>
        <p:spPr>
          <a:xfrm>
            <a:off x="205792" y="3858734"/>
            <a:ext cx="506437" cy="319166"/>
          </a:xfrm>
          <a:prstGeom prst="rect">
            <a:avLst/>
          </a:prstGeom>
          <a:solidFill>
            <a:schemeClr val="accent6">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III</a:t>
            </a:r>
          </a:p>
        </p:txBody>
      </p:sp>
      <p:sp>
        <p:nvSpPr>
          <p:cNvPr id="62" name="Rectangle 61">
            <a:extLst>
              <a:ext uri="{FF2B5EF4-FFF2-40B4-BE49-F238E27FC236}">
                <a16:creationId xmlns:a16="http://schemas.microsoft.com/office/drawing/2014/main" id="{797EE3D7-BBCF-13A8-9ECD-EEF0D687CA81}"/>
              </a:ext>
            </a:extLst>
          </p:cNvPr>
          <p:cNvSpPr/>
          <p:nvPr/>
        </p:nvSpPr>
        <p:spPr>
          <a:xfrm>
            <a:off x="205792" y="3070580"/>
            <a:ext cx="506437" cy="319166"/>
          </a:xfrm>
          <a:prstGeom prst="rect">
            <a:avLst/>
          </a:prstGeom>
          <a:solidFill>
            <a:schemeClr val="accent4">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IV</a:t>
            </a:r>
          </a:p>
        </p:txBody>
      </p:sp>
      <p:sp>
        <p:nvSpPr>
          <p:cNvPr id="63" name="Rectangle 62">
            <a:extLst>
              <a:ext uri="{FF2B5EF4-FFF2-40B4-BE49-F238E27FC236}">
                <a16:creationId xmlns:a16="http://schemas.microsoft.com/office/drawing/2014/main" id="{1EDEDC07-87EF-27F5-4E8A-E117481F692B}"/>
              </a:ext>
            </a:extLst>
          </p:cNvPr>
          <p:cNvSpPr/>
          <p:nvPr/>
        </p:nvSpPr>
        <p:spPr>
          <a:xfrm>
            <a:off x="205792" y="2284545"/>
            <a:ext cx="506437"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a:t>
            </a:r>
          </a:p>
        </p:txBody>
      </p:sp>
      <p:sp>
        <p:nvSpPr>
          <p:cNvPr id="64" name="Rectangle 63">
            <a:extLst>
              <a:ext uri="{FF2B5EF4-FFF2-40B4-BE49-F238E27FC236}">
                <a16:creationId xmlns:a16="http://schemas.microsoft.com/office/drawing/2014/main" id="{C0C663EE-5DE4-027D-9615-C157FADA0CB2}"/>
              </a:ext>
            </a:extLst>
          </p:cNvPr>
          <p:cNvSpPr/>
          <p:nvPr/>
        </p:nvSpPr>
        <p:spPr>
          <a:xfrm>
            <a:off x="205791" y="1296100"/>
            <a:ext cx="506437" cy="319151"/>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a:t>
            </a:r>
          </a:p>
        </p:txBody>
      </p:sp>
      <p:sp>
        <p:nvSpPr>
          <p:cNvPr id="65" name="Rectangle 64">
            <a:extLst>
              <a:ext uri="{FF2B5EF4-FFF2-40B4-BE49-F238E27FC236}">
                <a16:creationId xmlns:a16="http://schemas.microsoft.com/office/drawing/2014/main" id="{5E880579-4EB9-67B9-1E65-B580A0AD5A38}"/>
              </a:ext>
            </a:extLst>
          </p:cNvPr>
          <p:cNvSpPr/>
          <p:nvPr/>
        </p:nvSpPr>
        <p:spPr>
          <a:xfrm>
            <a:off x="205790" y="487533"/>
            <a:ext cx="506437" cy="319151"/>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VII</a:t>
            </a:r>
          </a:p>
        </p:txBody>
      </p:sp>
      <p:sp>
        <p:nvSpPr>
          <p:cNvPr id="66" name="Rectangle 65">
            <a:extLst>
              <a:ext uri="{FF2B5EF4-FFF2-40B4-BE49-F238E27FC236}">
                <a16:creationId xmlns:a16="http://schemas.microsoft.com/office/drawing/2014/main" id="{D3524FFA-CF84-27C5-A718-505616055575}"/>
              </a:ext>
            </a:extLst>
          </p:cNvPr>
          <p:cNvSpPr/>
          <p:nvPr/>
        </p:nvSpPr>
        <p:spPr>
          <a:xfrm>
            <a:off x="205790" y="106916"/>
            <a:ext cx="506437" cy="319151"/>
          </a:xfrm>
          <a:prstGeom prst="rect">
            <a:avLst/>
          </a:prstGeom>
          <a:solidFill>
            <a:schemeClr val="bg2">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Calibri" panose="020F0502020204030204" pitchFamily="34" charset="0"/>
                <a:ea typeface="Calibri" panose="020F0502020204030204" pitchFamily="34" charset="0"/>
                <a:cs typeface="Calibri" panose="020F0502020204030204" pitchFamily="34" charset="0"/>
              </a:rPr>
              <a:t>NC VIII</a:t>
            </a:r>
          </a:p>
        </p:txBody>
      </p:sp>
      <p:sp>
        <p:nvSpPr>
          <p:cNvPr id="67" name="Rectangle 66">
            <a:extLst>
              <a:ext uri="{FF2B5EF4-FFF2-40B4-BE49-F238E27FC236}">
                <a16:creationId xmlns:a16="http://schemas.microsoft.com/office/drawing/2014/main" id="{15AAD0A3-B8C2-44B1-C34B-ADF27B1A0C9E}"/>
              </a:ext>
            </a:extLst>
          </p:cNvPr>
          <p:cNvSpPr/>
          <p:nvPr/>
        </p:nvSpPr>
        <p:spPr>
          <a:xfrm>
            <a:off x="8263831" y="2038256"/>
            <a:ext cx="865163" cy="331015"/>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Calibri" panose="020F0502020204030204" pitchFamily="34" charset="0"/>
                <a:ea typeface="Calibri" panose="020F0502020204030204" pitchFamily="34" charset="0"/>
                <a:cs typeface="Calibri" panose="020F0502020204030204" pitchFamily="34" charset="0"/>
              </a:rPr>
              <a:t>Security Administrator</a:t>
            </a:r>
          </a:p>
        </p:txBody>
      </p:sp>
      <p:sp>
        <p:nvSpPr>
          <p:cNvPr id="82" name="Rectangle 81">
            <a:extLst>
              <a:ext uri="{FF2B5EF4-FFF2-40B4-BE49-F238E27FC236}">
                <a16:creationId xmlns:a16="http://schemas.microsoft.com/office/drawing/2014/main" id="{D6C51934-539B-C43C-6C23-70D5F542AE80}"/>
              </a:ext>
            </a:extLst>
          </p:cNvPr>
          <p:cNvSpPr/>
          <p:nvPr/>
        </p:nvSpPr>
        <p:spPr>
          <a:xfrm>
            <a:off x="2074349" y="4287730"/>
            <a:ext cx="506437" cy="319166"/>
          </a:xfrm>
          <a:prstGeom prst="rect">
            <a:avLst/>
          </a:prstGeom>
          <a:solidFill>
            <a:schemeClr val="accent1">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II</a:t>
            </a:r>
          </a:p>
        </p:txBody>
      </p:sp>
      <p:sp>
        <p:nvSpPr>
          <p:cNvPr id="102" name="Rectangle 101">
            <a:extLst>
              <a:ext uri="{FF2B5EF4-FFF2-40B4-BE49-F238E27FC236}">
                <a16:creationId xmlns:a16="http://schemas.microsoft.com/office/drawing/2014/main" id="{0BE3ABE8-304A-5F34-4CDC-6424BC52FD78}"/>
              </a:ext>
            </a:extLst>
          </p:cNvPr>
          <p:cNvSpPr/>
          <p:nvPr/>
        </p:nvSpPr>
        <p:spPr>
          <a:xfrm>
            <a:off x="2074349" y="3858734"/>
            <a:ext cx="506437" cy="319166"/>
          </a:xfrm>
          <a:prstGeom prst="rect">
            <a:avLst/>
          </a:prstGeom>
          <a:solidFill>
            <a:schemeClr val="accent6">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III</a:t>
            </a:r>
          </a:p>
        </p:txBody>
      </p:sp>
      <p:sp>
        <p:nvSpPr>
          <p:cNvPr id="105" name="Rectangle 104">
            <a:extLst>
              <a:ext uri="{FF2B5EF4-FFF2-40B4-BE49-F238E27FC236}">
                <a16:creationId xmlns:a16="http://schemas.microsoft.com/office/drawing/2014/main" id="{797EE3D7-BBCF-13A8-9ECD-EEF0D687CA81}"/>
              </a:ext>
            </a:extLst>
          </p:cNvPr>
          <p:cNvSpPr/>
          <p:nvPr/>
        </p:nvSpPr>
        <p:spPr>
          <a:xfrm>
            <a:off x="2074349" y="3070580"/>
            <a:ext cx="506437" cy="319166"/>
          </a:xfrm>
          <a:prstGeom prst="rect">
            <a:avLst/>
          </a:prstGeom>
          <a:solidFill>
            <a:schemeClr val="accent4">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IV</a:t>
            </a:r>
          </a:p>
        </p:txBody>
      </p:sp>
      <p:sp>
        <p:nvSpPr>
          <p:cNvPr id="106" name="Rectangle 105">
            <a:extLst>
              <a:ext uri="{FF2B5EF4-FFF2-40B4-BE49-F238E27FC236}">
                <a16:creationId xmlns:a16="http://schemas.microsoft.com/office/drawing/2014/main" id="{1EDEDC07-87EF-27F5-4E8A-E117481F692B}"/>
              </a:ext>
            </a:extLst>
          </p:cNvPr>
          <p:cNvSpPr/>
          <p:nvPr/>
        </p:nvSpPr>
        <p:spPr>
          <a:xfrm>
            <a:off x="2074349" y="2284545"/>
            <a:ext cx="506437"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a:t>
            </a:r>
          </a:p>
        </p:txBody>
      </p:sp>
      <p:sp>
        <p:nvSpPr>
          <p:cNvPr id="107" name="Rectangle 106">
            <a:extLst>
              <a:ext uri="{FF2B5EF4-FFF2-40B4-BE49-F238E27FC236}">
                <a16:creationId xmlns:a16="http://schemas.microsoft.com/office/drawing/2014/main" id="{C0C663EE-5DE4-027D-9615-C157FADA0CB2}"/>
              </a:ext>
            </a:extLst>
          </p:cNvPr>
          <p:cNvSpPr/>
          <p:nvPr/>
        </p:nvSpPr>
        <p:spPr>
          <a:xfrm>
            <a:off x="2074348" y="1296100"/>
            <a:ext cx="506437" cy="319151"/>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a:t>
            </a:r>
          </a:p>
        </p:txBody>
      </p:sp>
      <p:sp>
        <p:nvSpPr>
          <p:cNvPr id="108" name="Rectangle 107">
            <a:extLst>
              <a:ext uri="{FF2B5EF4-FFF2-40B4-BE49-F238E27FC236}">
                <a16:creationId xmlns:a16="http://schemas.microsoft.com/office/drawing/2014/main" id="{5E880579-4EB9-67B9-1E65-B580A0AD5A38}"/>
              </a:ext>
            </a:extLst>
          </p:cNvPr>
          <p:cNvSpPr/>
          <p:nvPr/>
        </p:nvSpPr>
        <p:spPr>
          <a:xfrm>
            <a:off x="2074347" y="487533"/>
            <a:ext cx="506437" cy="319151"/>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VII</a:t>
            </a:r>
          </a:p>
        </p:txBody>
      </p:sp>
      <p:sp>
        <p:nvSpPr>
          <p:cNvPr id="109" name="Rectangle 108">
            <a:extLst>
              <a:ext uri="{FF2B5EF4-FFF2-40B4-BE49-F238E27FC236}">
                <a16:creationId xmlns:a16="http://schemas.microsoft.com/office/drawing/2014/main" id="{D3524FFA-CF84-27C5-A718-505616055575}"/>
              </a:ext>
            </a:extLst>
          </p:cNvPr>
          <p:cNvSpPr/>
          <p:nvPr/>
        </p:nvSpPr>
        <p:spPr>
          <a:xfrm>
            <a:off x="2074347" y="106916"/>
            <a:ext cx="506437" cy="319151"/>
          </a:xfrm>
          <a:prstGeom prst="rect">
            <a:avLst/>
          </a:prstGeom>
          <a:solidFill>
            <a:schemeClr val="bg2">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VIII</a:t>
            </a:r>
          </a:p>
        </p:txBody>
      </p:sp>
      <p:sp>
        <p:nvSpPr>
          <p:cNvPr id="110" name="Rectangle 109">
            <a:extLst>
              <a:ext uri="{FF2B5EF4-FFF2-40B4-BE49-F238E27FC236}">
                <a16:creationId xmlns:a16="http://schemas.microsoft.com/office/drawing/2014/main" id="{D6C51934-539B-C43C-6C23-70D5F542AE80}"/>
              </a:ext>
            </a:extLst>
          </p:cNvPr>
          <p:cNvSpPr/>
          <p:nvPr/>
        </p:nvSpPr>
        <p:spPr>
          <a:xfrm>
            <a:off x="5692192" y="4287730"/>
            <a:ext cx="506437" cy="319166"/>
          </a:xfrm>
          <a:prstGeom prst="rect">
            <a:avLst/>
          </a:prstGeom>
          <a:solidFill>
            <a:schemeClr val="accent1">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II</a:t>
            </a:r>
          </a:p>
        </p:txBody>
      </p:sp>
      <p:sp>
        <p:nvSpPr>
          <p:cNvPr id="111" name="Rectangle 110">
            <a:extLst>
              <a:ext uri="{FF2B5EF4-FFF2-40B4-BE49-F238E27FC236}">
                <a16:creationId xmlns:a16="http://schemas.microsoft.com/office/drawing/2014/main" id="{0BE3ABE8-304A-5F34-4CDC-6424BC52FD78}"/>
              </a:ext>
            </a:extLst>
          </p:cNvPr>
          <p:cNvSpPr/>
          <p:nvPr/>
        </p:nvSpPr>
        <p:spPr>
          <a:xfrm>
            <a:off x="5692192" y="3858734"/>
            <a:ext cx="506437" cy="319166"/>
          </a:xfrm>
          <a:prstGeom prst="rect">
            <a:avLst/>
          </a:prstGeom>
          <a:solidFill>
            <a:schemeClr val="accent6">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III</a:t>
            </a:r>
          </a:p>
        </p:txBody>
      </p:sp>
      <p:sp>
        <p:nvSpPr>
          <p:cNvPr id="112" name="Rectangle 111">
            <a:extLst>
              <a:ext uri="{FF2B5EF4-FFF2-40B4-BE49-F238E27FC236}">
                <a16:creationId xmlns:a16="http://schemas.microsoft.com/office/drawing/2014/main" id="{797EE3D7-BBCF-13A8-9ECD-EEF0D687CA81}"/>
              </a:ext>
            </a:extLst>
          </p:cNvPr>
          <p:cNvSpPr/>
          <p:nvPr/>
        </p:nvSpPr>
        <p:spPr>
          <a:xfrm>
            <a:off x="5692192" y="3070580"/>
            <a:ext cx="506437" cy="319166"/>
          </a:xfrm>
          <a:prstGeom prst="rect">
            <a:avLst/>
          </a:prstGeom>
          <a:solidFill>
            <a:schemeClr val="accent4">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IV</a:t>
            </a:r>
          </a:p>
        </p:txBody>
      </p:sp>
      <p:sp>
        <p:nvSpPr>
          <p:cNvPr id="113" name="Rectangle 112">
            <a:extLst>
              <a:ext uri="{FF2B5EF4-FFF2-40B4-BE49-F238E27FC236}">
                <a16:creationId xmlns:a16="http://schemas.microsoft.com/office/drawing/2014/main" id="{1EDEDC07-87EF-27F5-4E8A-E117481F692B}"/>
              </a:ext>
            </a:extLst>
          </p:cNvPr>
          <p:cNvSpPr/>
          <p:nvPr/>
        </p:nvSpPr>
        <p:spPr>
          <a:xfrm>
            <a:off x="5692192" y="2284545"/>
            <a:ext cx="506437" cy="332356"/>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a:t>
            </a:r>
          </a:p>
        </p:txBody>
      </p:sp>
      <p:sp>
        <p:nvSpPr>
          <p:cNvPr id="114" name="Rectangle 113">
            <a:extLst>
              <a:ext uri="{FF2B5EF4-FFF2-40B4-BE49-F238E27FC236}">
                <a16:creationId xmlns:a16="http://schemas.microsoft.com/office/drawing/2014/main" id="{C0C663EE-5DE4-027D-9615-C157FADA0CB2}"/>
              </a:ext>
            </a:extLst>
          </p:cNvPr>
          <p:cNvSpPr/>
          <p:nvPr/>
        </p:nvSpPr>
        <p:spPr>
          <a:xfrm>
            <a:off x="5692191" y="1296100"/>
            <a:ext cx="506437" cy="319151"/>
          </a:xfrm>
          <a:prstGeom prst="rect">
            <a:avLst/>
          </a:prstGeom>
          <a:solidFill>
            <a:schemeClr val="accent1">
              <a:lumMod val="60000"/>
              <a:lumOff val="4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a:t>
            </a:r>
          </a:p>
        </p:txBody>
      </p:sp>
      <p:sp>
        <p:nvSpPr>
          <p:cNvPr id="115" name="Rectangle 114">
            <a:extLst>
              <a:ext uri="{FF2B5EF4-FFF2-40B4-BE49-F238E27FC236}">
                <a16:creationId xmlns:a16="http://schemas.microsoft.com/office/drawing/2014/main" id="{5E880579-4EB9-67B9-1E65-B580A0AD5A38}"/>
              </a:ext>
            </a:extLst>
          </p:cNvPr>
          <p:cNvSpPr/>
          <p:nvPr/>
        </p:nvSpPr>
        <p:spPr>
          <a:xfrm>
            <a:off x="5692190" y="487533"/>
            <a:ext cx="506437" cy="319151"/>
          </a:xfrm>
          <a:prstGeom prst="rect">
            <a:avLst/>
          </a:prstGeom>
          <a:solidFill>
            <a:srgbClr val="FFC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VII</a:t>
            </a:r>
          </a:p>
        </p:txBody>
      </p:sp>
      <p:sp>
        <p:nvSpPr>
          <p:cNvPr id="116" name="Rectangle 115">
            <a:extLst>
              <a:ext uri="{FF2B5EF4-FFF2-40B4-BE49-F238E27FC236}">
                <a16:creationId xmlns:a16="http://schemas.microsoft.com/office/drawing/2014/main" id="{D3524FFA-CF84-27C5-A718-505616055575}"/>
              </a:ext>
            </a:extLst>
          </p:cNvPr>
          <p:cNvSpPr/>
          <p:nvPr/>
        </p:nvSpPr>
        <p:spPr>
          <a:xfrm>
            <a:off x="5692190" y="106916"/>
            <a:ext cx="506437" cy="319151"/>
          </a:xfrm>
          <a:prstGeom prst="rect">
            <a:avLst/>
          </a:prstGeom>
          <a:solidFill>
            <a:schemeClr val="bg2">
              <a:lumMod val="7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NC VIII</a:t>
            </a:r>
          </a:p>
        </p:txBody>
      </p:sp>
    </p:spTree>
    <p:extLst>
      <p:ext uri="{BB962C8B-B14F-4D97-AF65-F5344CB8AC3E}">
        <p14:creationId xmlns:p14="http://schemas.microsoft.com/office/powerpoint/2010/main" val="4016035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CBBC2-140F-5478-8B7A-0BC89A9FDB55}"/>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D0E7A924-0787-8A24-1A57-1AA5985DC7B2}"/>
              </a:ext>
            </a:extLst>
          </p:cNvPr>
          <p:cNvSpPr>
            <a:spLocks noGrp="1"/>
          </p:cNvSpPr>
          <p:nvPr>
            <p:ph type="title"/>
          </p:nvPr>
        </p:nvSpPr>
        <p:spPr>
          <a:xfrm>
            <a:off x="179512" y="123478"/>
            <a:ext cx="8856984" cy="720080"/>
          </a:xfrm>
        </p:spPr>
        <p:txBody>
          <a:bodyPr>
            <a:noAutofit/>
          </a:bodyPr>
          <a:lstStyle/>
          <a:p>
            <a:r>
              <a:rPr lang="en-US" sz="2800" dirty="0">
                <a:solidFill>
                  <a:srgbClr val="0070C0"/>
                </a:solidFill>
                <a:latin typeface="Calibri" pitchFamily="34" charset="0"/>
                <a:ea typeface="ＭＳ Ｐゴシック" pitchFamily="34" charset="-128"/>
                <a:cs typeface="+mn-cs"/>
              </a:rPr>
              <a:t>2. ICT Job market Statistics and Projections in Nepal</a:t>
            </a:r>
          </a:p>
        </p:txBody>
      </p:sp>
      <p:sp>
        <p:nvSpPr>
          <p:cNvPr id="11267" name="Content Placeholder 2">
            <a:extLst>
              <a:ext uri="{FF2B5EF4-FFF2-40B4-BE49-F238E27FC236}">
                <a16:creationId xmlns:a16="http://schemas.microsoft.com/office/drawing/2014/main" id="{6BFA8A42-1219-3F61-7B5C-D5EEE089CDAB}"/>
              </a:ext>
            </a:extLst>
          </p:cNvPr>
          <p:cNvSpPr>
            <a:spLocks noGrp="1"/>
          </p:cNvSpPr>
          <p:nvPr>
            <p:ph sz="quarter" idx="1"/>
          </p:nvPr>
        </p:nvSpPr>
        <p:spPr>
          <a:xfrm>
            <a:off x="611560" y="915566"/>
            <a:ext cx="8352928" cy="3960440"/>
          </a:xfrm>
        </p:spPr>
        <p:txBody>
          <a:bodyPr>
            <a:normAutofit/>
          </a:bodyPr>
          <a:lstStyle/>
          <a:p>
            <a:pPr marL="0" marR="0" indent="0">
              <a:lnSpc>
                <a:spcPct val="107000"/>
              </a:lnSpc>
              <a:spcAft>
                <a:spcPts val="800"/>
              </a:spcAft>
              <a:buNone/>
            </a:pP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The Information and Communication Technology (ICT) job market in Nepal is growing steadily, driven by increasing digitalization, IT outsourcing, and government focus on digital transformation. Below are some key statistics and projections related to the ICT job market in Nepal:</a:t>
            </a:r>
          </a:p>
          <a:p>
            <a:pPr marL="0" marR="0" indent="0">
              <a:lnSpc>
                <a:spcPct val="120000"/>
              </a:lnSpc>
              <a:spcBef>
                <a:spcPts val="0"/>
              </a:spcBef>
              <a:buNone/>
            </a:pPr>
            <a:r>
              <a:rPr lang="en-US" sz="18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Current Status of ICT Job Market in Nepal</a:t>
            </a:r>
            <a:endPar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Font typeface="+mj-lt"/>
              <a:buAutoNum type="arabicPeriod"/>
              <a:tabLst>
                <a:tab pos="457200" algn="l"/>
              </a:tabLst>
            </a:pPr>
            <a:r>
              <a:rPr lang="en-US" sz="16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Contribution to Employment:</a:t>
            </a:r>
            <a:endParaRPr lang="en-US"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2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The ICT sector contributes significantly to employment, particularly in urban areas like Kathmandu, Pokhara, and Lalitpur.</a:t>
            </a:r>
          </a:p>
          <a:p>
            <a:pPr marL="742950" marR="0" lvl="1" indent="-285750">
              <a:lnSpc>
                <a:spcPct val="12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It is estimated that </a:t>
            </a: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over 50,000 professionals</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are currently employed in the ICT sector, including software developers, IT support staff, and telecom engineers.</a:t>
            </a: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4181508"/>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8D52D-608E-D564-4B85-131E139ED2E7}"/>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6815C208-6F15-FA79-CFE4-1BDECA19B766}"/>
              </a:ext>
            </a:extLst>
          </p:cNvPr>
          <p:cNvSpPr>
            <a:spLocks noGrp="1"/>
          </p:cNvSpPr>
          <p:nvPr>
            <p:ph sz="quarter" idx="1"/>
          </p:nvPr>
        </p:nvSpPr>
        <p:spPr>
          <a:xfrm>
            <a:off x="467544" y="339502"/>
            <a:ext cx="8352928" cy="3960440"/>
          </a:xfrm>
        </p:spPr>
        <p:txBody>
          <a:bodyPr>
            <a:normAutofit/>
          </a:bodyPr>
          <a:lstStyle/>
          <a:p>
            <a:pPr marL="342900" marR="0" lvl="0" indent="-342900">
              <a:lnSpc>
                <a:spcPct val="110000"/>
              </a:lnSpc>
              <a:spcBef>
                <a:spcPts val="0"/>
              </a:spcBef>
              <a:spcAft>
                <a:spcPts val="600"/>
              </a:spcAft>
              <a:buFont typeface="+mj-lt"/>
              <a:buAutoNum type="arabicPeriod" startAt="2"/>
              <a:tabLst>
                <a:tab pos="457200" algn="l"/>
              </a:tabLst>
            </a:pPr>
            <a:r>
              <a:rPr lang="en-US" sz="13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Key Job Roles:</a:t>
            </a:r>
            <a:endParaRPr lang="en-US" sz="13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Software Developers (Web, Mobile, and Enterprise Applications)</a:t>
            </a: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IT Support and Network Engineers</a:t>
            </a: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Cybersecurity Analysts</a:t>
            </a: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Data Scientists and Analysts</a:t>
            </a: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Digital Marketers</a:t>
            </a: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UI/UX Designers</a:t>
            </a: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System Administrators and Cloud Engineers</a:t>
            </a:r>
          </a:p>
          <a:p>
            <a:pPr marL="342900" marR="0" lvl="0" indent="-342900">
              <a:lnSpc>
                <a:spcPct val="110000"/>
              </a:lnSpc>
              <a:spcBef>
                <a:spcPts val="0"/>
              </a:spcBef>
              <a:spcAft>
                <a:spcPts val="600"/>
              </a:spcAft>
              <a:buFont typeface="+mj-lt"/>
              <a:buAutoNum type="arabicPeriod" startAt="3"/>
              <a:tabLst>
                <a:tab pos="457200" algn="l"/>
              </a:tabLst>
            </a:pPr>
            <a:r>
              <a:rPr lang="en-US" sz="1200" b="1"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Outsourcing</a:t>
            </a:r>
            <a:r>
              <a:rPr lang="en-US" sz="12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Opportunities:</a:t>
            </a:r>
            <a:endParaRPr lang="en-US"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Many companies in Nepal provide IT outsourcing services to clients in the U.S., Europe, and Australia. This has created jobs in fields like software development, AI/ML, and data processing.</a:t>
            </a:r>
          </a:p>
          <a:p>
            <a:pPr marL="342900" marR="0" lvl="0" indent="-342900">
              <a:lnSpc>
                <a:spcPct val="110000"/>
              </a:lnSpc>
              <a:spcBef>
                <a:spcPts val="0"/>
              </a:spcBef>
              <a:spcAft>
                <a:spcPts val="600"/>
              </a:spcAft>
              <a:buFont typeface="+mj-lt"/>
              <a:buAutoNum type="arabicPeriod" startAt="3"/>
              <a:tabLst>
                <a:tab pos="457200" algn="l"/>
              </a:tabLst>
            </a:pPr>
            <a:r>
              <a:rPr lang="en-US" sz="12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Salaries:</a:t>
            </a:r>
            <a:endParaRPr lang="en-US"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0000"/>
              </a:lnSpc>
              <a:spcBef>
                <a:spcPts val="0"/>
              </a:spcBef>
              <a:spcAft>
                <a:spcPts val="600"/>
              </a:spcAft>
              <a:buSzPts val="1000"/>
              <a:buFont typeface="Courier New" panose="02070309020205020404" pitchFamily="49" charset="0"/>
              <a:buChar char="o"/>
              <a:tabLst>
                <a:tab pos="914400" algn="l"/>
              </a:tabLs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Salaries in the ICT sector vary widely based on experience and specialization. Entry-level software developers earn an average of </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NPR 25,000–50,000 per month</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while senior roles can go up to </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NPR 150,000–300,000 per month</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or higher.</a:t>
            </a:r>
          </a:p>
        </p:txBody>
      </p:sp>
    </p:spTree>
    <p:extLst>
      <p:ext uri="{BB962C8B-B14F-4D97-AF65-F5344CB8AC3E}">
        <p14:creationId xmlns:p14="http://schemas.microsoft.com/office/powerpoint/2010/main" val="2707413694"/>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C3762-71B4-9CA9-B61A-5788A2165B45}"/>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23454CE0-900E-E2DD-8654-F71539D7BF39}"/>
              </a:ext>
            </a:extLst>
          </p:cNvPr>
          <p:cNvSpPr>
            <a:spLocks noGrp="1"/>
          </p:cNvSpPr>
          <p:nvPr>
            <p:ph sz="quarter" idx="1"/>
          </p:nvPr>
        </p:nvSpPr>
        <p:spPr>
          <a:xfrm>
            <a:off x="467544" y="339502"/>
            <a:ext cx="8352928" cy="3960440"/>
          </a:xfrm>
        </p:spPr>
        <p:txBody>
          <a:bodyPr>
            <a:normAutofit/>
          </a:bodyPr>
          <a:lstStyle/>
          <a:p>
            <a:pPr marL="0" indent="0">
              <a:lnSpc>
                <a:spcPct val="120000"/>
              </a:lnSpc>
              <a:spcBef>
                <a:spcPts val="0"/>
              </a:spcBef>
              <a:buNone/>
            </a:pPr>
            <a:r>
              <a:rPr lang="en-US" sz="28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Challenges in the ICT Job Market</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Font typeface="+mj-lt"/>
              <a:buAutoNum type="arabicPeriod"/>
              <a:tabLst>
                <a:tab pos="457200" algn="l"/>
              </a:tabLst>
            </a:pPr>
            <a:r>
              <a:rPr lang="en-US" sz="16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Skills Gap:</a:t>
            </a:r>
            <a:endParaRPr lang="en-US"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A lack of professionals skilled in emerging technologies like AI, blockchain, and cybersecurity.</a:t>
            </a: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The education system is often criticized for not aligning with industry requirements.</a:t>
            </a:r>
          </a:p>
          <a:p>
            <a:pPr marL="342900" marR="0" lvl="0" indent="-342900">
              <a:lnSpc>
                <a:spcPct val="107000"/>
              </a:lnSpc>
              <a:spcBef>
                <a:spcPts val="0"/>
              </a:spcBef>
              <a:spcAft>
                <a:spcPts val="600"/>
              </a:spcAft>
              <a:buFont typeface="+mj-lt"/>
              <a:buAutoNum type="arabicPeriod"/>
              <a:tabLst>
                <a:tab pos="457200" algn="l"/>
              </a:tabLst>
            </a:pPr>
            <a:r>
              <a:rPr lang="en-US" sz="16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Brain Drain:</a:t>
            </a:r>
            <a:endParaRPr lang="en-US"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Many skilled ICT professionals migrate abroad for better job opportunities and salaries, contributing to a shortage of high-level expertise in Nepal.</a:t>
            </a:r>
          </a:p>
          <a:p>
            <a:pPr marL="342900" marR="0" lvl="0" indent="-342900">
              <a:lnSpc>
                <a:spcPct val="107000"/>
              </a:lnSpc>
              <a:spcBef>
                <a:spcPts val="0"/>
              </a:spcBef>
              <a:spcAft>
                <a:spcPts val="600"/>
              </a:spcAft>
              <a:buFont typeface="+mj-lt"/>
              <a:buAutoNum type="arabicPeriod"/>
              <a:tabLst>
                <a:tab pos="457200" algn="l"/>
              </a:tabLst>
            </a:pPr>
            <a:r>
              <a:rPr lang="en-US" sz="16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Limited Female Participation:</a:t>
            </a:r>
            <a:endParaRPr lang="en-US"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The ICT sector in Nepal is male-dominated, with less than 30% participation from women. However, initiatives are being implemented to encourage more female participation.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404593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txBox="1">
            <a:spLocks noChangeArrowheads="1"/>
          </p:cNvSpPr>
          <p:nvPr/>
        </p:nvSpPr>
        <p:spPr>
          <a:xfrm>
            <a:off x="1097614" y="3897"/>
            <a:ext cx="6948772" cy="604586"/>
          </a:xfrm>
          <a:prstGeom prst="rect">
            <a:avLst/>
          </a:prstGeom>
        </p:spPr>
        <p:txBody>
          <a:bodyPr vert="horz" lIns="91440" tIns="45720" rIns="91440" bIns="45720" rtlCol="0">
            <a:noAutofit/>
          </a:bodyPr>
          <a:lstStyle/>
          <a:p>
            <a:pPr marL="342900" marR="0" lvl="0" indent="-342900" algn="ctr" defTabSz="4572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2417C7"/>
                </a:solidFill>
                <a:effectLst/>
                <a:uLnTx/>
                <a:uFillTx/>
                <a:latin typeface="Calibri" panose="020F0502020204030204" pitchFamily="34" charset="0"/>
                <a:ea typeface="Calibri" panose="020F0502020204030204" pitchFamily="34" charset="0"/>
                <a:cs typeface="Calibri" panose="020F0502020204030204" pitchFamily="34" charset="0"/>
                <a:hlinkClick r:id="rId3"/>
              </a:rPr>
              <a:t>www.hemantabaral.com.np</a:t>
            </a:r>
            <a:endParaRPr kumimoji="0" lang="en-US" sz="3200" b="1" i="0" u="none" strike="noStrike" kern="1200" cap="none" spc="0" normalizeH="0" baseline="0" noProof="0" dirty="0">
              <a:ln>
                <a:noFill/>
              </a:ln>
              <a:solidFill>
                <a:srgbClr val="2417C7"/>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ctr" defTabSz="457200" rtl="0" eaLnBrk="1" fontAlgn="auto" latinLnBrk="0" hangingPunct="1">
              <a:lnSpc>
                <a:spcPct val="100000"/>
              </a:lnSpc>
              <a:spcBef>
                <a:spcPct val="20000"/>
              </a:spcBef>
              <a:spcAft>
                <a:spcPts val="0"/>
              </a:spcAft>
              <a:buClrTx/>
              <a:buSzTx/>
              <a:tabLst/>
              <a:defRPr/>
            </a:pPr>
            <a:r>
              <a:rPr lang="en-US" sz="2000" b="1" dirty="0">
                <a:solidFill>
                  <a:srgbClr val="2417C7"/>
                </a:solidFill>
                <a:latin typeface="Calibri" panose="020F0502020204030204" pitchFamily="34" charset="0"/>
                <a:ea typeface="Calibri" panose="020F0502020204030204" pitchFamily="34" charset="0"/>
                <a:cs typeface="Calibri" panose="020F0502020204030204" pitchFamily="34" charset="0"/>
              </a:rPr>
              <a:t>*Writer (ICT Books) *Cyber Security Trainer for Nepal Police *Smart City Consultant *Data Centre Architect</a:t>
            </a:r>
            <a:endParaRPr lang="en-US" sz="3200" b="1" dirty="0">
              <a:solidFill>
                <a:srgbClr val="2417C7"/>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F02DE06-8770-9F9C-BFDA-7356AC5E4C8F}"/>
              </a:ext>
            </a:extLst>
          </p:cNvPr>
          <p:cNvPicPr>
            <a:picLocks noChangeAspect="1"/>
          </p:cNvPicPr>
          <p:nvPr/>
        </p:nvPicPr>
        <p:blipFill>
          <a:blip r:embed="rId4"/>
          <a:stretch>
            <a:fillRect/>
          </a:stretch>
        </p:blipFill>
        <p:spPr>
          <a:xfrm>
            <a:off x="269776" y="1203598"/>
            <a:ext cx="8604448" cy="3911113"/>
          </a:xfrm>
          <a:prstGeom prst="rect">
            <a:avLst/>
          </a:prstGeom>
        </p:spPr>
      </p:pic>
      <p:sp>
        <p:nvSpPr>
          <p:cNvPr id="4" name="Rectangle 3">
            <a:extLst>
              <a:ext uri="{FF2B5EF4-FFF2-40B4-BE49-F238E27FC236}">
                <a16:creationId xmlns:a16="http://schemas.microsoft.com/office/drawing/2014/main" id="{5F977C20-E6B6-F90C-A550-DEBBB01AE719}"/>
              </a:ext>
            </a:extLst>
          </p:cNvPr>
          <p:cNvSpPr/>
          <p:nvPr/>
        </p:nvSpPr>
        <p:spPr>
          <a:xfrm>
            <a:off x="2123728" y="3507854"/>
            <a:ext cx="6264696" cy="432048"/>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ICT Professional/ Writer</a:t>
            </a:r>
          </a:p>
        </p:txBody>
      </p:sp>
    </p:spTree>
    <p:extLst>
      <p:ext uri="{BB962C8B-B14F-4D97-AF65-F5344CB8AC3E}">
        <p14:creationId xmlns:p14="http://schemas.microsoft.com/office/powerpoint/2010/main" val="143852641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8AD1A-66A6-E9C5-E9EC-0D7A020C5EC8}"/>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B5E90892-5BE8-00EE-9E87-03EA19094467}"/>
              </a:ext>
            </a:extLst>
          </p:cNvPr>
          <p:cNvSpPr>
            <a:spLocks noGrp="1"/>
          </p:cNvSpPr>
          <p:nvPr>
            <p:ph sz="quarter" idx="1"/>
          </p:nvPr>
        </p:nvSpPr>
        <p:spPr>
          <a:xfrm>
            <a:off x="395536" y="195486"/>
            <a:ext cx="8352928" cy="4752528"/>
          </a:xfrm>
        </p:spPr>
        <p:txBody>
          <a:bodyPr>
            <a:normAutofit lnSpcReduction="10000"/>
          </a:bodyPr>
          <a:lstStyle/>
          <a:p>
            <a:pPr marL="0" indent="0">
              <a:lnSpc>
                <a:spcPct val="120000"/>
              </a:lnSpc>
              <a:spcBef>
                <a:spcPts val="0"/>
              </a:spcBef>
              <a:spcAft>
                <a:spcPts val="600"/>
              </a:spcAft>
              <a:buNone/>
            </a:pPr>
            <a:r>
              <a:rPr lang="en-US"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Projections and Trends in the ICT Job Market</a:t>
            </a:r>
          </a:p>
          <a:p>
            <a:pPr marL="342900" marR="0" lvl="0" indent="-342900">
              <a:lnSpc>
                <a:spcPct val="110000"/>
              </a:lnSpc>
              <a:spcBef>
                <a:spcPts val="600"/>
              </a:spcBef>
              <a:spcAft>
                <a:spcPts val="600"/>
              </a:spcAft>
              <a:buFont typeface="+mj-lt"/>
              <a:buAutoNum type="arabicPeriod"/>
              <a:tabLst>
                <a:tab pos="457200" algn="l"/>
              </a:tabLst>
            </a:pPr>
            <a:r>
              <a:rPr lang="en-US" sz="13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Job Market Growth:</a:t>
            </a:r>
            <a:endParaRPr lang="en-US" sz="13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0000"/>
              </a:lnSpc>
              <a:spcBef>
                <a:spcPts val="0"/>
              </a:spcBef>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The ICT job market is projected to grow by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10–15% annually</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over the next five years, driven by:</a:t>
            </a:r>
          </a:p>
          <a:p>
            <a:pPr marL="1143000" marR="0" lvl="2" indent="-228600">
              <a:lnSpc>
                <a:spcPct val="110000"/>
              </a:lnSpc>
              <a:spcBef>
                <a:spcPts val="0"/>
              </a:spcBef>
              <a:buSzPts val="1000"/>
              <a:buFont typeface="Wingdings" panose="05000000000000000000" pitchFamily="2" charset="2"/>
              <a:buChar char=""/>
              <a:tabLst>
                <a:tab pos="13716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Increased IT outsourcing to Nepal.</a:t>
            </a:r>
          </a:p>
          <a:p>
            <a:pPr marL="1143000" marR="0" lvl="2" indent="-228600">
              <a:lnSpc>
                <a:spcPct val="110000"/>
              </a:lnSpc>
              <a:spcBef>
                <a:spcPts val="0"/>
              </a:spcBef>
              <a:buSzPts val="1000"/>
              <a:buFont typeface="Wingdings" panose="05000000000000000000" pitchFamily="2" charset="2"/>
              <a:buChar char=""/>
              <a:tabLst>
                <a:tab pos="13716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Growing demand for digital services within Nepal (e-commerce, fintech, digital payments, etc.).</a:t>
            </a:r>
          </a:p>
          <a:p>
            <a:pPr marL="1143000" marR="0" lvl="2" indent="-228600">
              <a:lnSpc>
                <a:spcPct val="110000"/>
              </a:lnSpc>
              <a:spcBef>
                <a:spcPts val="0"/>
              </a:spcBef>
              <a:buSzPts val="1000"/>
              <a:buFont typeface="Wingdings" panose="05000000000000000000" pitchFamily="2" charset="2"/>
              <a:buChar char=""/>
              <a:tabLst>
                <a:tab pos="13716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Government initiatives in e-governance and digital Nepal frameworks.</a:t>
            </a:r>
          </a:p>
          <a:p>
            <a:pPr marL="342900" marR="0" lvl="0" indent="-342900">
              <a:lnSpc>
                <a:spcPct val="110000"/>
              </a:lnSpc>
              <a:spcBef>
                <a:spcPts val="600"/>
              </a:spcBef>
              <a:spcAft>
                <a:spcPts val="600"/>
              </a:spcAft>
              <a:buFont typeface="+mj-lt"/>
              <a:buAutoNum type="arabicPeriod"/>
              <a:tabLst>
                <a:tab pos="457200" algn="l"/>
              </a:tabLst>
            </a:pPr>
            <a:r>
              <a:rPr lang="en-US" sz="13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Demand for Specific Skills:</a:t>
            </a:r>
            <a:endParaRPr lang="en-US" sz="13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0000"/>
              </a:lnSpc>
              <a:spcBef>
                <a:spcPts val="0"/>
              </a:spcBef>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Emerging fields such as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AI/ML</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blockchain</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cloud computing</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cybersecurity</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will see higher demand for skilled professionals.</a:t>
            </a:r>
          </a:p>
          <a:p>
            <a:pPr marL="742950" marR="0" lvl="1" indent="-285750">
              <a:lnSpc>
                <a:spcPct val="110000"/>
              </a:lnSpc>
              <a:spcBef>
                <a:spcPts val="0"/>
              </a:spcBef>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Traditional roles like web and mobile development will continue to be in demand.</a:t>
            </a:r>
          </a:p>
          <a:p>
            <a:pPr marL="342900" marR="0" lvl="0" indent="-342900">
              <a:lnSpc>
                <a:spcPct val="110000"/>
              </a:lnSpc>
              <a:spcBef>
                <a:spcPts val="600"/>
              </a:spcBef>
              <a:spcAft>
                <a:spcPts val="600"/>
              </a:spcAft>
              <a:buFont typeface="+mj-lt"/>
              <a:buAutoNum type="arabicPeriod"/>
              <a:tabLst>
                <a:tab pos="457200" algn="l"/>
              </a:tabLst>
            </a:pPr>
            <a:r>
              <a:rPr lang="en-US" sz="13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Government Initiatives:</a:t>
            </a:r>
            <a:endParaRPr lang="en-US" sz="13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0000"/>
              </a:lnSpc>
              <a:spcBef>
                <a:spcPts val="0"/>
              </a:spcBef>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The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"Digital Nepal Framework"</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aims to create over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100,000 ICT-related jobs</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by 2030, focusing on sectors like e-governance, e-commerce, and digital infrastructure.</a:t>
            </a:r>
          </a:p>
          <a:p>
            <a:pPr marL="742950" marR="0" lvl="1" indent="-285750">
              <a:lnSpc>
                <a:spcPct val="110000"/>
              </a:lnSpc>
              <a:spcBef>
                <a:spcPts val="0"/>
              </a:spcBef>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Programs like the </a:t>
            </a:r>
            <a:r>
              <a:rPr lang="en-US" sz="1300" b="1" kern="100" dirty="0">
                <a:effectLst/>
                <a:latin typeface="Calibri" panose="020F0502020204030204" pitchFamily="34" charset="0"/>
                <a:ea typeface="Calibri" panose="020F0502020204030204" pitchFamily="34" charset="0"/>
                <a:cs typeface="Times New Roman" panose="02020603050405020304" pitchFamily="18" charset="0"/>
              </a:rPr>
              <a:t>ICT Startup Grant Program</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and skill development workshops are expected to boost the ICT workforce.</a:t>
            </a:r>
          </a:p>
          <a:p>
            <a:pPr marL="342900" marR="0" lvl="0" indent="-342900">
              <a:lnSpc>
                <a:spcPct val="110000"/>
              </a:lnSpc>
              <a:spcBef>
                <a:spcPts val="600"/>
              </a:spcBef>
              <a:spcAft>
                <a:spcPts val="600"/>
              </a:spcAft>
              <a:buFont typeface="+mj-lt"/>
              <a:buAutoNum type="arabicPeriod"/>
              <a:tabLst>
                <a:tab pos="457200" algn="l"/>
              </a:tabLst>
            </a:pPr>
            <a:r>
              <a:rPr lang="en-US" sz="13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Rise of Freelancing and Remote Work:</a:t>
            </a:r>
            <a:endParaRPr lang="en-US" sz="13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0000"/>
              </a:lnSpc>
              <a:spcBef>
                <a:spcPts val="0"/>
              </a:spcBef>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Platforms like Upwork, Fiverr, and </a:t>
            </a:r>
            <a:r>
              <a:rPr lang="en-US" sz="1300" kern="100" dirty="0" err="1">
                <a:effectLst/>
                <a:latin typeface="Calibri" panose="020F0502020204030204" pitchFamily="34" charset="0"/>
                <a:ea typeface="Calibri" panose="020F0502020204030204" pitchFamily="34" charset="0"/>
                <a:cs typeface="Times New Roman" panose="02020603050405020304" pitchFamily="18" charset="0"/>
              </a:rPr>
              <a:t>Toptal</a:t>
            </a: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 have seen an increase in Nepalese ICT professionals offering services like web development, graphic design, and digital marketing to international clients.</a:t>
            </a:r>
          </a:p>
          <a:p>
            <a:pPr marL="742950" marR="0" lvl="1" indent="-285750">
              <a:lnSpc>
                <a:spcPct val="110000"/>
              </a:lnSpc>
              <a:spcBef>
                <a:spcPts val="0"/>
              </a:spcBef>
              <a:buSzPts val="1000"/>
              <a:buFont typeface="Courier New" panose="02070309020205020404" pitchFamily="49" charset="0"/>
              <a:buChar char="o"/>
              <a:tabLst>
                <a:tab pos="914400" algn="l"/>
              </a:tabLst>
            </a:pPr>
            <a:r>
              <a:rPr lang="en-US" sz="1300" kern="100" dirty="0">
                <a:effectLst/>
                <a:latin typeface="Calibri" panose="020F0502020204030204" pitchFamily="34" charset="0"/>
                <a:ea typeface="Calibri" panose="020F0502020204030204" pitchFamily="34" charset="0"/>
                <a:cs typeface="Times New Roman" panose="02020603050405020304" pitchFamily="18" charset="0"/>
              </a:rPr>
              <a:t>Remote work opportunities have also expanded due to the global shift post-COVID-19.</a:t>
            </a:r>
          </a:p>
          <a:p>
            <a:pPr marL="742950" marR="0" lvl="1" indent="-285750">
              <a:spcBef>
                <a:spcPts val="600"/>
              </a:spcBef>
              <a:buSzPts val="1000"/>
              <a:buFont typeface="Courier New" panose="02070309020205020404" pitchFamily="49" charset="0"/>
              <a:buChar char="o"/>
              <a:tabLst>
                <a:tab pos="914400" algn="l"/>
              </a:tabLs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600"/>
              </a:spcBef>
              <a:buNone/>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6082192"/>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AA150-2024-7017-0B3E-FC2B2206E42C}"/>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4EFCE229-686D-781E-0355-0B1EFC6FC6EC}"/>
              </a:ext>
            </a:extLst>
          </p:cNvPr>
          <p:cNvSpPr>
            <a:spLocks noGrp="1"/>
          </p:cNvSpPr>
          <p:nvPr>
            <p:ph sz="quarter" idx="1"/>
          </p:nvPr>
        </p:nvSpPr>
        <p:spPr>
          <a:xfrm>
            <a:off x="395536" y="195486"/>
            <a:ext cx="8352928" cy="4464496"/>
          </a:xfrm>
        </p:spPr>
        <p:txBody>
          <a:bodyPr>
            <a:normAutofit/>
          </a:bodyPr>
          <a:lstStyle/>
          <a:p>
            <a:pPr marL="0" indent="0">
              <a:lnSpc>
                <a:spcPct val="120000"/>
              </a:lnSpc>
              <a:spcBef>
                <a:spcPts val="0"/>
              </a:spcBef>
              <a:buNone/>
            </a:pPr>
            <a:r>
              <a:rPr lang="en-US"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Key Sectors Driving ICT Job Growth in Nepal</a:t>
            </a:r>
          </a:p>
          <a:p>
            <a:pPr marL="342900" marR="0" lvl="0" indent="-342900">
              <a:lnSpc>
                <a:spcPct val="107000"/>
              </a:lnSpc>
              <a:spcBef>
                <a:spcPts val="600"/>
              </a:spcBef>
              <a:spcAft>
                <a:spcPts val="600"/>
              </a:spcAft>
              <a:buFont typeface="+mj-lt"/>
              <a:buAutoNum type="arabicPeriod"/>
              <a:tabLst>
                <a:tab pos="457200" algn="l"/>
              </a:tabLst>
            </a:pPr>
            <a:r>
              <a:rPr lang="en-US" sz="14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Telecommunications:</a:t>
            </a:r>
            <a:endParaRPr lang="en-US" sz="14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Companies like Nepal Telecom, </a:t>
            </a:r>
            <a:r>
              <a:rPr lang="en-US" sz="1400" kern="100" dirty="0" err="1">
                <a:effectLst/>
                <a:latin typeface="Calibri" panose="020F0502020204030204" pitchFamily="34" charset="0"/>
                <a:ea typeface="Calibri" panose="020F0502020204030204" pitchFamily="34" charset="0"/>
                <a:cs typeface="Times New Roman" panose="02020603050405020304" pitchFamily="18" charset="0"/>
              </a:rPr>
              <a:t>Ncell</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and ISPs are creating jobs in network engineering and IT support.</a:t>
            </a:r>
          </a:p>
          <a:p>
            <a:pPr marL="342900" marR="0" lvl="0" indent="-342900">
              <a:lnSpc>
                <a:spcPct val="107000"/>
              </a:lnSpc>
              <a:spcBef>
                <a:spcPts val="600"/>
              </a:spcBef>
              <a:spcAft>
                <a:spcPts val="600"/>
              </a:spcAft>
              <a:buFont typeface="+mj-lt"/>
              <a:buAutoNum type="arabicPeriod"/>
              <a:tabLst>
                <a:tab pos="457200" algn="l"/>
              </a:tabLst>
            </a:pPr>
            <a:r>
              <a:rPr lang="en-US" sz="14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Software Development and IT Services:</a:t>
            </a:r>
            <a:endParaRPr lang="en-US" sz="14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Firms like </a:t>
            </a:r>
            <a:r>
              <a:rPr lang="en-US" sz="1400" kern="100" dirty="0" err="1">
                <a:effectLst/>
                <a:latin typeface="Calibri" panose="020F0502020204030204" pitchFamily="34" charset="0"/>
                <a:ea typeface="Calibri" panose="020F0502020204030204" pitchFamily="34" charset="0"/>
                <a:cs typeface="Times New Roman" panose="02020603050405020304" pitchFamily="18" charset="0"/>
              </a:rPr>
              <a:t>Deerwalk</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Leapfrog, and </a:t>
            </a:r>
            <a:r>
              <a:rPr lang="en-US" sz="1400" kern="100" dirty="0" err="1">
                <a:effectLst/>
                <a:latin typeface="Calibri" panose="020F0502020204030204" pitchFamily="34" charset="0"/>
                <a:ea typeface="Calibri" panose="020F0502020204030204" pitchFamily="34" charset="0"/>
                <a:cs typeface="Times New Roman" panose="02020603050405020304" pitchFamily="18" charset="0"/>
              </a:rPr>
              <a:t>Fusemachines</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are major employers in custom software development and AI.</a:t>
            </a:r>
          </a:p>
          <a:p>
            <a:pPr marL="342900" marR="0" lvl="0" indent="-342900">
              <a:lnSpc>
                <a:spcPct val="107000"/>
              </a:lnSpc>
              <a:spcBef>
                <a:spcPts val="600"/>
              </a:spcBef>
              <a:spcAft>
                <a:spcPts val="600"/>
              </a:spcAft>
              <a:buFont typeface="+mj-lt"/>
              <a:buAutoNum type="arabicPeriod"/>
              <a:tabLst>
                <a:tab pos="457200" algn="l"/>
              </a:tabLst>
            </a:pPr>
            <a:r>
              <a:rPr lang="en-US" sz="14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E-Commerce and Fintech:</a:t>
            </a:r>
            <a:endParaRPr lang="en-US" sz="14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Companies like Khalti, </a:t>
            </a:r>
            <a:r>
              <a:rPr lang="en-US" sz="1400" kern="100" dirty="0" err="1">
                <a:effectLst/>
                <a:latin typeface="Calibri" panose="020F0502020204030204" pitchFamily="34" charset="0"/>
                <a:ea typeface="Calibri" panose="020F0502020204030204" pitchFamily="34" charset="0"/>
                <a:cs typeface="Times New Roman" panose="02020603050405020304" pitchFamily="18" charset="0"/>
              </a:rPr>
              <a:t>Esewa</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US" sz="1400" kern="100" dirty="0" err="1">
                <a:effectLst/>
                <a:latin typeface="Calibri" panose="020F0502020204030204" pitchFamily="34" charset="0"/>
                <a:ea typeface="Calibri" panose="020F0502020204030204" pitchFamily="34" charset="0"/>
                <a:cs typeface="Times New Roman" panose="02020603050405020304" pitchFamily="18" charset="0"/>
              </a:rPr>
              <a:t>Daraz</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are driving demand for tech professionals in digital payments and online platforms.</a:t>
            </a:r>
          </a:p>
          <a:p>
            <a:pPr marL="342900" marR="0" lvl="0" indent="-342900">
              <a:lnSpc>
                <a:spcPct val="107000"/>
              </a:lnSpc>
              <a:spcBef>
                <a:spcPts val="600"/>
              </a:spcBef>
              <a:spcAft>
                <a:spcPts val="600"/>
              </a:spcAft>
              <a:buFont typeface="+mj-lt"/>
              <a:buAutoNum type="arabicPeriod"/>
              <a:tabLst>
                <a:tab pos="457200" algn="l"/>
              </a:tabLst>
            </a:pPr>
            <a:r>
              <a:rPr lang="en-US" sz="14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Startups:</a:t>
            </a:r>
            <a:endParaRPr lang="en-US" sz="14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Nepal's startup ecosystem is growing, particularly in IT and software, generating demand for developers, marketers, and data analysts.</a:t>
            </a:r>
          </a:p>
          <a:p>
            <a:pPr marL="742950" marR="0" lvl="1" indent="-285750">
              <a:spcBef>
                <a:spcPts val="600"/>
              </a:spcBef>
              <a:buSzPts val="1000"/>
              <a:buFont typeface="Courier New" panose="02070309020205020404" pitchFamily="49" charset="0"/>
              <a:buChar char="o"/>
              <a:tabLst>
                <a:tab pos="914400" algn="l"/>
              </a:tabLs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600"/>
              </a:spcBef>
              <a:buNone/>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725162"/>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74A3E-D45F-4361-E708-9A4BD45D086D}"/>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F9A8327F-F809-A599-BE55-D6154C62BBC3}"/>
              </a:ext>
            </a:extLst>
          </p:cNvPr>
          <p:cNvSpPr>
            <a:spLocks noGrp="1"/>
          </p:cNvSpPr>
          <p:nvPr>
            <p:ph sz="quarter" idx="1"/>
          </p:nvPr>
        </p:nvSpPr>
        <p:spPr>
          <a:xfrm>
            <a:off x="467544" y="339502"/>
            <a:ext cx="8352928" cy="4464496"/>
          </a:xfrm>
        </p:spPr>
        <p:txBody>
          <a:bodyPr>
            <a:normAutofit fontScale="92500"/>
          </a:bodyPr>
          <a:lstStyle/>
          <a:p>
            <a:pPr marL="0" indent="0">
              <a:lnSpc>
                <a:spcPct val="120000"/>
              </a:lnSpc>
              <a:spcBef>
                <a:spcPts val="0"/>
              </a:spcBef>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Statistical Highlights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Employment Growth:</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ICT employment in Nepal is projected to grow by </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15–20% by 2025</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Top Skills in Demand:</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Programming Languages: Python, Java, JavaScript, and PHP.</a:t>
            </a: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Cloud Computing: AWS, Microsoft Azure, and Google Cloud.</a:t>
            </a: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Cybersecurity and Ethical Hacking.</a:t>
            </a: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Digital Marketing and SEO.</a:t>
            </a:r>
          </a:p>
          <a:p>
            <a:pPr marL="742950" marR="0" lvl="1"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Data Science and Analytics.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Freelancing Market: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Nepalese freelancers earn an estimated </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$20–30 million annually</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through global platforms.</a:t>
            </a:r>
          </a:p>
          <a:p>
            <a:pPr marL="0" marR="0" indent="0">
              <a:lnSpc>
                <a:spcPct val="107000"/>
              </a:lnSpc>
              <a:spcAft>
                <a:spcPts val="800"/>
              </a:spcAft>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Future Outlook</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As Nepal continues its digital transformation journey, the ICT sector is expected to remain a key driver of economic growth and job creation.</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Bridging the skills gap through education reforms, government programs, and private-sector training initiatives will be crucial for sustaining growth in the ICT job market.</a:t>
            </a:r>
          </a:p>
          <a:p>
            <a:pPr marL="0" marR="0" indent="0">
              <a:spcBef>
                <a:spcPts val="600"/>
              </a:spcBef>
              <a:buNone/>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6818054"/>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ED217-67BA-6CD1-068A-0BFDA3DC20E5}"/>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79B56B89-0D88-3101-F3E5-BFB0C7CB496B}"/>
              </a:ext>
            </a:extLst>
          </p:cNvPr>
          <p:cNvSpPr>
            <a:spLocks noGrp="1"/>
          </p:cNvSpPr>
          <p:nvPr>
            <p:ph type="title"/>
          </p:nvPr>
        </p:nvSpPr>
        <p:spPr>
          <a:xfrm>
            <a:off x="395536" y="123478"/>
            <a:ext cx="8153400" cy="864096"/>
          </a:xfrm>
        </p:spPr>
        <p:txBody>
          <a:bodyPr>
            <a:normAutofit/>
          </a:bodyPr>
          <a:lstStyle/>
          <a:p>
            <a:r>
              <a:rPr lang="en-US" sz="2800" dirty="0">
                <a:solidFill>
                  <a:srgbClr val="0070C0"/>
                </a:solidFill>
                <a:latin typeface="Calibri" pitchFamily="34" charset="0"/>
                <a:ea typeface="ＭＳ Ｐゴシック" pitchFamily="34" charset="-128"/>
                <a:cs typeface="+mn-cs"/>
              </a:rPr>
              <a:t>3. Current IT sector overview in Nepal’s context</a:t>
            </a:r>
          </a:p>
        </p:txBody>
      </p:sp>
      <p:sp>
        <p:nvSpPr>
          <p:cNvPr id="11267" name="Content Placeholder 2">
            <a:extLst>
              <a:ext uri="{FF2B5EF4-FFF2-40B4-BE49-F238E27FC236}">
                <a16:creationId xmlns:a16="http://schemas.microsoft.com/office/drawing/2014/main" id="{6E345DDB-096A-85B7-11AD-3EEC43B5E7CD}"/>
              </a:ext>
            </a:extLst>
          </p:cNvPr>
          <p:cNvSpPr>
            <a:spLocks noGrp="1"/>
          </p:cNvSpPr>
          <p:nvPr>
            <p:ph sz="quarter" idx="1"/>
          </p:nvPr>
        </p:nvSpPr>
        <p:spPr>
          <a:xfrm>
            <a:off x="827584" y="843558"/>
            <a:ext cx="8064896" cy="3960440"/>
          </a:xfrm>
        </p:spPr>
        <p:txBody>
          <a:bodyPr>
            <a:normAutofit fontScale="85000" lnSpcReduction="20000"/>
          </a:bodyPr>
          <a:lstStyle/>
          <a:p>
            <a:pPr marL="0" marR="0" indent="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Nepal's Information and Communications Technology (ICT) sector has experienced significant growth in recent years, emerging as a key contributor to the nation's economy. The government has prioritized this sector, recognizing its potential to drive economic development and create employment opportunities.</a:t>
            </a:r>
          </a:p>
          <a:p>
            <a:pPr marL="0" marR="0" indent="0">
              <a:lnSpc>
                <a:spcPct val="107000"/>
              </a:lnSpc>
              <a:spcAft>
                <a:spcPts val="8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Key Developments:</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Government Initiatives: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Government of Nepal has implemented policies to attract foreign direct investment (FDI) in the ICT sector, aiming to foster a favorable environment for technological advancement. </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Infrastructure Expansion: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Efforts have been made to enhance ICT infrastructure, including expanding internet connectivity to rural and urban areas. The Nepal Telecommunications Authority (NTA) has played a pivotal role in regulating and promoting telecommunications services across the country. </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Digital Literacy and Education: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Organizations like Open Learning Exchange (OLE) Nepal have been instrumental in integrating technology into education, developing digital learning materials, and training teachers to utilize ICT resources effectively. </a:t>
            </a: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2485554"/>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2EDF4-EB00-4E9C-9431-F47ED148C1DB}"/>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9918DCFC-218B-41D9-90B3-4BB66FB19614}"/>
              </a:ext>
            </a:extLst>
          </p:cNvPr>
          <p:cNvSpPr>
            <a:spLocks noGrp="1"/>
          </p:cNvSpPr>
          <p:nvPr>
            <p:ph sz="quarter" idx="1"/>
          </p:nvPr>
        </p:nvSpPr>
        <p:spPr>
          <a:xfrm>
            <a:off x="899592" y="411510"/>
            <a:ext cx="8064896" cy="3744416"/>
          </a:xfrm>
        </p:spPr>
        <p:txBody>
          <a:bodyPr>
            <a:normAutofit/>
          </a:bodyPr>
          <a:lstStyle/>
          <a:p>
            <a:pPr marL="0" marR="0" indent="0">
              <a:lnSpc>
                <a:spcPct val="107000"/>
              </a:lnSpc>
              <a:spcAft>
                <a:spcPts val="8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Challenges:</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Despite these advancements, the ICT sector in Nepal faces several challenges: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Infrastructure Gaps: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Inadequate infrastructure, particularly in remote areas, limits access to reliable internet services, hindering the sector's growth. </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Skilled Workforce Shortage: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There is a need for more skilled professionals in the ICT field to meet the demands of a rapidly evolving industry. </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Regulatory Hurdles: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Complex regulatory frameworks can impede the swift implementation of ICT projects and deter potential investors. </a:t>
            </a:r>
          </a:p>
        </p:txBody>
      </p:sp>
    </p:spTree>
    <p:extLst>
      <p:ext uri="{BB962C8B-B14F-4D97-AF65-F5344CB8AC3E}">
        <p14:creationId xmlns:p14="http://schemas.microsoft.com/office/powerpoint/2010/main" val="2683084283"/>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D1975-D822-ACE8-6F9C-ADD73083AE9F}"/>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1EAA6433-8895-81BD-5FCE-8240922E191B}"/>
              </a:ext>
            </a:extLst>
          </p:cNvPr>
          <p:cNvSpPr>
            <a:spLocks noGrp="1"/>
          </p:cNvSpPr>
          <p:nvPr>
            <p:ph sz="quarter" idx="1"/>
          </p:nvPr>
        </p:nvSpPr>
        <p:spPr>
          <a:xfrm>
            <a:off x="899592" y="339502"/>
            <a:ext cx="8064896" cy="3960440"/>
          </a:xfrm>
        </p:spPr>
        <p:txBody>
          <a:bodyPr>
            <a:normAutofit fontScale="92500" lnSpcReduction="20000"/>
          </a:bodyPr>
          <a:lstStyle/>
          <a:p>
            <a:pPr marL="0" marR="0" indent="0">
              <a:lnSpc>
                <a:spcPct val="107000"/>
              </a:lnSpc>
              <a:spcAft>
                <a:spcPts val="8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Opportunities:</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ICT sector in Nepal holds substantial potential for growth:</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Business Process Outsourcing (BPO):</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With a growing pool of English-speaking graduates, Nepal is well-positioned to become a hub for BPO services, offering cost-effective solutions to international clients. </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E-Governance: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government's focus on digital transformation presents opportunities for ICT companies to develop and implement e-governance solutions, enhancing public service delivery. </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Start-up Ecosystem: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 burgeoning start-up culture, supported by incubators and accelerators, is fostering innovation and entrepreneurship within the ICT sector. </a:t>
            </a:r>
          </a:p>
          <a:p>
            <a:pPr marL="0" marR="0" indent="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summary, while Nepal's ICT sector has made notable progress, addressing existing challenges through strategic investments and policy reforms is essential to fully realize its potential and contribute to the nation's socio-economic development.</a:t>
            </a:r>
          </a:p>
        </p:txBody>
      </p:sp>
    </p:spTree>
    <p:extLst>
      <p:ext uri="{BB962C8B-B14F-4D97-AF65-F5344CB8AC3E}">
        <p14:creationId xmlns:p14="http://schemas.microsoft.com/office/powerpoint/2010/main" val="3943775537"/>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1CD46-7458-0D3B-CAAC-33CD057FE01E}"/>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BB0187EF-8539-4153-6C04-40C2334F08CC}"/>
              </a:ext>
            </a:extLst>
          </p:cNvPr>
          <p:cNvSpPr>
            <a:spLocks noGrp="1"/>
          </p:cNvSpPr>
          <p:nvPr>
            <p:ph type="title"/>
          </p:nvPr>
        </p:nvSpPr>
        <p:spPr>
          <a:xfrm>
            <a:off x="323528" y="64555"/>
            <a:ext cx="8153400" cy="634987"/>
          </a:xfrm>
        </p:spPr>
        <p:txBody>
          <a:bodyPr>
            <a:normAutofit/>
          </a:bodyPr>
          <a:lstStyle/>
          <a:p>
            <a:r>
              <a:rPr lang="en-US" sz="2800" dirty="0">
                <a:solidFill>
                  <a:srgbClr val="0070C0"/>
                </a:solidFill>
                <a:latin typeface="Calibri" pitchFamily="34" charset="0"/>
                <a:ea typeface="ＭＳ Ｐゴシック" pitchFamily="34" charset="-128"/>
                <a:cs typeface="+mn-cs"/>
              </a:rPr>
              <a:t>Current Global IT sector overview</a:t>
            </a:r>
          </a:p>
        </p:txBody>
      </p:sp>
      <p:sp>
        <p:nvSpPr>
          <p:cNvPr id="11267" name="Content Placeholder 2">
            <a:extLst>
              <a:ext uri="{FF2B5EF4-FFF2-40B4-BE49-F238E27FC236}">
                <a16:creationId xmlns:a16="http://schemas.microsoft.com/office/drawing/2014/main" id="{8781FCFB-6409-B1B4-FCB2-70D81CEA1377}"/>
              </a:ext>
            </a:extLst>
          </p:cNvPr>
          <p:cNvSpPr>
            <a:spLocks noGrp="1"/>
          </p:cNvSpPr>
          <p:nvPr>
            <p:ph sz="quarter" idx="1"/>
          </p:nvPr>
        </p:nvSpPr>
        <p:spPr>
          <a:xfrm>
            <a:off x="673968" y="699542"/>
            <a:ext cx="8064896" cy="3960440"/>
          </a:xfrm>
        </p:spPr>
        <p:txBody>
          <a:bodyPr>
            <a:noAutofit/>
          </a:bodyPr>
          <a:lstStyle/>
          <a:p>
            <a:pPr marL="0" marR="0" indent="0">
              <a:lnSpc>
                <a:spcPct val="110000"/>
              </a:lnSpc>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The global Information and Communication Technology (ICT) sector in 2024 is characterized by mixed challenges and growth opportunities:</a:t>
            </a:r>
          </a:p>
          <a:p>
            <a:pPr marL="0" marR="0" lvl="0" indent="0">
              <a:lnSpc>
                <a:spcPct val="110000"/>
              </a:lnSpc>
              <a:buNone/>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1. Innovation and Growth</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Following economic challenges such as inflation, high interest rates, and global uncertainties, the ICT sector is poised for a recovery. Analysts anticipate modest growth in 2024, driven by advancements in cloud computing, cybersecurity, and artificial intelligence (AI). Investment in generative AI is particularly notable, with its application expected to enhance efficiency across industries​</a:t>
            </a:r>
          </a:p>
          <a:p>
            <a:pPr marL="0" marR="0" indent="0">
              <a:lnSpc>
                <a:spcPct val="110000"/>
              </a:lnSpc>
              <a:buNone/>
            </a:pPr>
            <a:r>
              <a:rPr lang="en-US" sz="1400" b="1" kern="100" dirty="0">
                <a:latin typeface="Calibri" panose="020F0502020204030204" pitchFamily="34" charset="0"/>
                <a:ea typeface="Calibri" panose="020F0502020204030204" pitchFamily="34" charset="0"/>
                <a:cs typeface="Times New Roman" panose="02020603050405020304" pitchFamily="18" charset="0"/>
              </a:rPr>
              <a:t>2. </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Key Trends</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t>
            </a:r>
          </a:p>
          <a:p>
            <a:pPr marL="486918" indent="-285750">
              <a:lnSpc>
                <a:spcPct val="110000"/>
              </a:lnSpc>
              <a:buSzPts val="1000"/>
              <a:tabLst>
                <a:tab pos="9144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Cloud Adoption</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Organizations are moving towards more complex multi-cloud systems, focusing on resilient architectures and operational efficiencies. Cloud spending is projected to grow by over 20% in 2024​</a:t>
            </a:r>
          </a:p>
          <a:p>
            <a:pPr marL="486918" indent="-285750">
              <a:lnSpc>
                <a:spcPct val="110000"/>
              </a:lnSpc>
              <a:buSzPts val="1000"/>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400" b="1" kern="100" dirty="0">
                <a:latin typeface="Calibri" panose="020F0502020204030204" pitchFamily="34" charset="0"/>
                <a:ea typeface="Calibri" panose="020F0502020204030204" pitchFamily="34" charset="0"/>
                <a:cs typeface="Times New Roman" panose="02020603050405020304" pitchFamily="18" charset="0"/>
              </a:rPr>
              <a:t>Cybersecurity: </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The demand for robust cybersecurity measures continues to rise due to increasing cyber threats and evolving regulations. Spending on security technologies is expected to see double-digit growth, emphasizing its critical role in protecting digital assets​</a:t>
            </a:r>
          </a:p>
          <a:p>
            <a:pPr marL="486918" indent="-285750">
              <a:lnSpc>
                <a:spcPct val="110000"/>
              </a:lnSpc>
              <a:buSzPts val="1000"/>
              <a:tabLst>
                <a:tab pos="9144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Generative AI</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This emerging technology is expected to transform productivity and innovation, with global investments potentially reaching $200 billion by 2025​</a:t>
            </a:r>
          </a:p>
        </p:txBody>
      </p:sp>
    </p:spTree>
    <p:extLst>
      <p:ext uri="{BB962C8B-B14F-4D97-AF65-F5344CB8AC3E}">
        <p14:creationId xmlns:p14="http://schemas.microsoft.com/office/powerpoint/2010/main" val="1260097382"/>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7A9A3-2A5C-9CC1-6BFC-CF4AD5305218}"/>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D25088A6-F20A-A543-90EE-C6A16C7E06E7}"/>
              </a:ext>
            </a:extLst>
          </p:cNvPr>
          <p:cNvSpPr>
            <a:spLocks noGrp="1"/>
          </p:cNvSpPr>
          <p:nvPr>
            <p:ph sz="quarter" idx="1"/>
          </p:nvPr>
        </p:nvSpPr>
        <p:spPr>
          <a:xfrm>
            <a:off x="899592" y="555526"/>
            <a:ext cx="7776864" cy="3384376"/>
          </a:xfrm>
        </p:spPr>
        <p:txBody>
          <a:bodyPr>
            <a:noAutofit/>
          </a:bodyPr>
          <a:lstStyle/>
          <a:p>
            <a:pPr marL="0" indent="0">
              <a:lnSpc>
                <a:spcPct val="107000"/>
              </a:lnSpc>
              <a:spcAft>
                <a:spcPts val="600"/>
              </a:spcAft>
              <a:buNone/>
              <a:tabLst>
                <a:tab pos="457200" algn="l"/>
              </a:tabLst>
            </a:pPr>
            <a:r>
              <a:rPr lang="en-US" sz="1600" b="1" kern="100" dirty="0">
                <a:latin typeface="Calibri" panose="020F0502020204030204" pitchFamily="34" charset="0"/>
                <a:ea typeface="Calibri" panose="020F0502020204030204" pitchFamily="34" charset="0"/>
                <a:cs typeface="Times New Roman" panose="02020603050405020304" pitchFamily="18" charset="0"/>
              </a:rPr>
              <a:t>3. Workforce</a:t>
            </a: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 and Skills</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The sector faces significant skill shortages, particularly in </a:t>
            </a:r>
            <a:r>
              <a:rPr lang="en-US" sz="16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cybersecurity and AI expertise.</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Companies are addressing this by upskilling existing employees and hiring specialists to meet demand​</a:t>
            </a:r>
          </a:p>
          <a:p>
            <a:pPr marL="0" marR="0" lvl="0" indent="0">
              <a:lnSpc>
                <a:spcPct val="107000"/>
              </a:lnSpc>
              <a:spcAft>
                <a:spcPts val="600"/>
              </a:spcAft>
              <a:buNone/>
              <a:tabLst>
                <a:tab pos="457200" algn="l"/>
              </a:tabLst>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4. Globalization and Resilience</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Geopolitical instability and supply chain challenges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remain pressing issues. The industry is balancing the need for globalization with increased self-reliance and supply chain transparency to mitigate risks​</a:t>
            </a:r>
          </a:p>
          <a:p>
            <a:pPr marL="0" marR="0" indent="0">
              <a:lnSpc>
                <a:spcPct val="107000"/>
              </a:lnSpc>
              <a:spcAft>
                <a:spcPts val="600"/>
              </a:spcAft>
              <a:buNone/>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5. Market Evolution</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The role of IT distributors is expanding as they adapt to </a:t>
            </a:r>
            <a:r>
              <a:rPr lang="en-US" sz="16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cloud-based and multi-vendor solutions,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enabling businesses to integrate technologies effectively​</a:t>
            </a:r>
          </a:p>
          <a:p>
            <a:pPr marL="0" marR="0" indent="0">
              <a:lnSpc>
                <a:spcPct val="107000"/>
              </a:lnSpc>
              <a:spcAft>
                <a:spcPts val="6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Overall, the ICT sector in 2024 is navigating challenges while leveraging opportunities in digital transformation, </a:t>
            </a:r>
            <a:r>
              <a:rPr lang="en-US" sz="16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AI, and cybersecurity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to drive innovation and growth.</a:t>
            </a:r>
          </a:p>
        </p:txBody>
      </p:sp>
    </p:spTree>
    <p:extLst>
      <p:ext uri="{BB962C8B-B14F-4D97-AF65-F5344CB8AC3E}">
        <p14:creationId xmlns:p14="http://schemas.microsoft.com/office/powerpoint/2010/main" val="38530413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CEC28-CD99-2C00-A8D9-05A7815F8AB7}"/>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0560A181-3C22-C3B4-C9B4-95E6D2C01072}"/>
              </a:ext>
            </a:extLst>
          </p:cNvPr>
          <p:cNvSpPr>
            <a:spLocks noGrp="1"/>
          </p:cNvSpPr>
          <p:nvPr>
            <p:ph type="title"/>
          </p:nvPr>
        </p:nvSpPr>
        <p:spPr>
          <a:xfrm>
            <a:off x="91008" y="51470"/>
            <a:ext cx="8153400" cy="864096"/>
          </a:xfrm>
        </p:spPr>
        <p:txBody>
          <a:bodyPr>
            <a:normAutofit/>
          </a:bodyPr>
          <a:lstStyle/>
          <a:p>
            <a:r>
              <a:rPr lang="en-US" sz="2800" dirty="0">
                <a:solidFill>
                  <a:srgbClr val="0070C0"/>
                </a:solidFill>
                <a:latin typeface="Calibri" pitchFamily="34" charset="0"/>
                <a:ea typeface="ＭＳ Ｐゴシック" pitchFamily="34" charset="-128"/>
                <a:cs typeface="+mn-cs"/>
              </a:rPr>
              <a:t>4. Key Players and Market Leaders - Nepal</a:t>
            </a:r>
          </a:p>
        </p:txBody>
      </p:sp>
      <p:sp>
        <p:nvSpPr>
          <p:cNvPr id="11267" name="Content Placeholder 2">
            <a:extLst>
              <a:ext uri="{FF2B5EF4-FFF2-40B4-BE49-F238E27FC236}">
                <a16:creationId xmlns:a16="http://schemas.microsoft.com/office/drawing/2014/main" id="{93FA52A2-086E-2EB9-0873-631827757140}"/>
              </a:ext>
            </a:extLst>
          </p:cNvPr>
          <p:cNvSpPr>
            <a:spLocks noGrp="1"/>
          </p:cNvSpPr>
          <p:nvPr>
            <p:ph sz="quarter" idx="1"/>
          </p:nvPr>
        </p:nvSpPr>
        <p:spPr>
          <a:xfrm>
            <a:off x="539552" y="843558"/>
            <a:ext cx="8064896" cy="3960440"/>
          </a:xfrm>
        </p:spPr>
        <p:txBody>
          <a:bodyPr>
            <a:normAutofit/>
          </a:bodyPr>
          <a:lstStyle/>
          <a:p>
            <a:pPr marL="0" marR="0" indent="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Nepal, the Information and Communications Technology (ICT) sector has a growing number of key players and market leaders. These organizations play significant roles in telecommunications, software development, IT services, and digital innovation. Here are some of the most prominent players:</a:t>
            </a:r>
          </a:p>
          <a:p>
            <a:pPr marL="0" marR="0" indent="0">
              <a:spcBef>
                <a:spcPts val="0"/>
              </a:spcBef>
              <a:buNone/>
            </a:pPr>
            <a:r>
              <a:rPr lang="en-US" sz="1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 Telecommunication Companies</a:t>
            </a:r>
            <a:endParaRPr lang="en-US" sz="16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buFont typeface="+mj-lt"/>
              <a:buAutoNum type="arabicPeriod"/>
              <a:tabLst>
                <a:tab pos="457200" algn="l"/>
              </a:tabLst>
            </a:pPr>
            <a:r>
              <a:rPr lang="en-US" sz="16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Nepal Telecom (NTC):</a:t>
            </a:r>
            <a:endParaRPr lang="en-US"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The largest telecom service provider in Nepal, offering internet, mobile, and fixed-line services.</a:t>
            </a:r>
          </a:p>
          <a:p>
            <a:pPr marL="342900" marR="0" lvl="0" indent="-342900">
              <a:spcBef>
                <a:spcPts val="0"/>
              </a:spcBef>
              <a:buFont typeface="+mj-lt"/>
              <a:buAutoNum type="arabicPeriod"/>
              <a:tabLst>
                <a:tab pos="457200" algn="l"/>
              </a:tabLst>
            </a:pPr>
            <a:r>
              <a:rPr lang="en-US" sz="1600" b="1" kern="1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Ncell</a:t>
            </a:r>
            <a:r>
              <a:rPr lang="en-US" sz="16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Axiata:</a:t>
            </a:r>
            <a:endParaRPr lang="en-US"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A major private-sector telecom company providing mobile services, internet, and value-added services.</a:t>
            </a:r>
          </a:p>
          <a:p>
            <a:pPr marL="342900" marR="0" lvl="0" indent="-342900">
              <a:spcBef>
                <a:spcPts val="0"/>
              </a:spcBef>
              <a:buFont typeface="+mj-lt"/>
              <a:buAutoNum type="arabicPeriod"/>
              <a:tabLst>
                <a:tab pos="457200" algn="l"/>
              </a:tabLst>
            </a:pPr>
            <a:r>
              <a:rPr lang="en-US" sz="1600" b="1" kern="1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WorldLink</a:t>
            </a:r>
            <a:r>
              <a:rPr lang="en-US" sz="16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Communications:</a:t>
            </a:r>
            <a:endParaRPr lang="en-US"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The largest private ISP, specializing in broadband internet and related services.</a:t>
            </a: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3482283"/>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3A819-E95B-BE76-46B5-37DC5376C808}"/>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AE210869-3B87-2185-7D0F-05CC5435CC1E}"/>
              </a:ext>
            </a:extLst>
          </p:cNvPr>
          <p:cNvSpPr>
            <a:spLocks noGrp="1"/>
          </p:cNvSpPr>
          <p:nvPr>
            <p:ph sz="quarter" idx="1"/>
          </p:nvPr>
        </p:nvSpPr>
        <p:spPr>
          <a:xfrm>
            <a:off x="899592" y="339502"/>
            <a:ext cx="7776864" cy="4104456"/>
          </a:xfrm>
        </p:spPr>
        <p:txBody>
          <a:bodyPr>
            <a:normAutofit lnSpcReduction="10000"/>
          </a:bodyPr>
          <a:lstStyle/>
          <a:p>
            <a:pPr marL="0" marR="0" indent="0">
              <a:lnSpc>
                <a:spcPct val="110000"/>
              </a:lnSpc>
              <a:spcBef>
                <a:spcPts val="0"/>
              </a:spcBef>
              <a:buNone/>
            </a:pPr>
            <a:r>
              <a:rPr lang="en-US" sz="18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 Software and IT Companies</a:t>
            </a:r>
            <a:endPar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10000"/>
              </a:lnSpc>
              <a:spcBef>
                <a:spcPts val="0"/>
              </a:spcBef>
              <a:buFont typeface="+mj-lt"/>
              <a:buAutoNum type="arabicPeriod"/>
              <a:tabLst>
                <a:tab pos="457200" algn="l"/>
              </a:tabLst>
            </a:pPr>
            <a:r>
              <a:rPr lang="en-US" sz="1400" b="1" kern="100" dirty="0" err="1">
                <a:effectLst/>
                <a:latin typeface="Calibri" panose="020F0502020204030204" pitchFamily="34" charset="0"/>
                <a:ea typeface="Calibri" panose="020F0502020204030204" pitchFamily="34" charset="0"/>
                <a:cs typeface="Times New Roman" panose="02020603050405020304" pitchFamily="18" charset="0"/>
              </a:rPr>
              <a:t>Fusemachines</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 Nepal:</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1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Specializes in artificial intelligence (AI) and software development.</a:t>
            </a:r>
          </a:p>
          <a:p>
            <a:pPr marL="598932" lvl="1" indent="-342900">
              <a:lnSpc>
                <a:spcPct val="110000"/>
              </a:lnSpc>
              <a:spcBef>
                <a:spcPts val="0"/>
              </a:spcBef>
              <a:buFont typeface="+mj-lt"/>
              <a:buAutoNum type="arabicPeriod"/>
              <a:tabLst>
                <a:tab pos="457200" algn="l"/>
              </a:tabLst>
            </a:pPr>
            <a:r>
              <a:rPr lang="en-US" sz="1400" b="1" kern="100" dirty="0" err="1">
                <a:effectLst/>
                <a:latin typeface="Calibri" panose="020F0502020204030204" pitchFamily="34" charset="0"/>
                <a:ea typeface="Calibri" panose="020F0502020204030204" pitchFamily="34" charset="0"/>
                <a:cs typeface="Times New Roman" panose="02020603050405020304" pitchFamily="18" charset="0"/>
              </a:rPr>
              <a:t>Deerwalk</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 Services: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1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Focuses on healthcare IT solutions, particularly analytics and software.</a:t>
            </a:r>
          </a:p>
          <a:p>
            <a:pPr marL="598932" lvl="1" indent="-342900">
              <a:lnSpc>
                <a:spcPct val="110000"/>
              </a:lnSpc>
              <a:spcBef>
                <a:spcPts val="0"/>
              </a:spcBef>
              <a:buFont typeface="+mj-lt"/>
              <a:buAutoNum type="arabicPeriod"/>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Verscend Technologies (Cotiviti Nepal):</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1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Provides IT-enabled healthcare solutions and analytics.</a:t>
            </a:r>
          </a:p>
          <a:p>
            <a:pPr marL="598932" lvl="1" indent="-342900">
              <a:lnSpc>
                <a:spcPct val="110000"/>
              </a:lnSpc>
              <a:spcBef>
                <a:spcPts val="0"/>
              </a:spcBef>
              <a:buFont typeface="+mj-lt"/>
              <a:buAutoNum type="arabicPeriod"/>
              <a:tabLst>
                <a:tab pos="457200" algn="l"/>
              </a:tabLst>
            </a:pPr>
            <a:r>
              <a:rPr lang="en-US" sz="1400" b="1" kern="100" dirty="0" err="1">
                <a:effectLst/>
                <a:latin typeface="Calibri" panose="020F0502020204030204" pitchFamily="34" charset="0"/>
                <a:ea typeface="Calibri" panose="020F0502020204030204" pitchFamily="34" charset="0"/>
                <a:cs typeface="Times New Roman" panose="02020603050405020304" pitchFamily="18" charset="0"/>
              </a:rPr>
              <a:t>LogPoint</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1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A leader in cybersecurity solutions, including SIEM platforms.</a:t>
            </a:r>
          </a:p>
          <a:p>
            <a:pPr marL="457200" marR="0" lvl="1" indent="0">
              <a:lnSpc>
                <a:spcPct val="110000"/>
              </a:lnSpc>
              <a:spcBef>
                <a:spcPts val="0"/>
              </a:spcBef>
              <a:buSzPts val="1000"/>
              <a:buNone/>
              <a:tabLst>
                <a:tab pos="9144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C. E-Governance and Public Sector IT</a:t>
            </a:r>
          </a:p>
          <a:p>
            <a:pPr marL="598932" lvl="1" indent="-342900">
              <a:lnSpc>
                <a:spcPct val="110000"/>
              </a:lnSpc>
              <a:spcBef>
                <a:spcPts val="0"/>
              </a:spcBef>
              <a:buFont typeface="+mj-lt"/>
              <a:buAutoNum type="arabicPeriod"/>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National Information Technology Center (NITC):</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1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Oversees e-governance and the development of IT infrastructure for government use.</a:t>
            </a:r>
          </a:p>
          <a:p>
            <a:pPr marL="598932" lvl="1" indent="-342900">
              <a:lnSpc>
                <a:spcPct val="110000"/>
              </a:lnSpc>
              <a:spcBef>
                <a:spcPts val="0"/>
              </a:spcBef>
              <a:buFont typeface="+mj-lt"/>
              <a:buAutoNum type="arabicPeriod"/>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Kathmandu Metropolitan City IT Department:</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10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Promotes ICT-driven urban governance.</a:t>
            </a:r>
          </a:p>
        </p:txBody>
      </p:sp>
    </p:spTree>
    <p:extLst>
      <p:ext uri="{BB962C8B-B14F-4D97-AF65-F5344CB8AC3E}">
        <p14:creationId xmlns:p14="http://schemas.microsoft.com/office/powerpoint/2010/main" val="355108744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23528" y="260658"/>
            <a:ext cx="8153400"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Evolution of IT</a:t>
            </a:r>
          </a:p>
        </p:txBody>
      </p:sp>
      <p:sp>
        <p:nvSpPr>
          <p:cNvPr id="11267" name="Content Placeholder 2"/>
          <p:cNvSpPr>
            <a:spLocks noGrp="1"/>
          </p:cNvSpPr>
          <p:nvPr>
            <p:ph sz="quarter" idx="1"/>
          </p:nvPr>
        </p:nvSpPr>
        <p:spPr>
          <a:xfrm>
            <a:off x="2267744" y="967920"/>
            <a:ext cx="6624736" cy="3692062"/>
          </a:xfrm>
        </p:spPr>
        <p:txBody>
          <a:bodyPr>
            <a:noAutofit/>
          </a:bodyPr>
          <a:lstStyle/>
          <a:p>
            <a:pPr marL="682625" indent="-285750">
              <a:lnSpc>
                <a:spcPct val="150000"/>
              </a:lnSpc>
              <a:spcBef>
                <a:spcPts val="0"/>
              </a:spcBef>
              <a:buClrTx/>
              <a:buSzPct val="100000"/>
            </a:pPr>
            <a:r>
              <a:rPr lang="en-US" sz="1600" dirty="0">
                <a:latin typeface="Calibri" pitchFamily="34" charset="0"/>
                <a:ea typeface="ＭＳ Ｐゴシック" pitchFamily="34" charset="-128"/>
              </a:rPr>
              <a:t>Electricity, Frequency, ON/OFF </a:t>
            </a:r>
          </a:p>
          <a:p>
            <a:pPr marL="682625" indent="-285750">
              <a:lnSpc>
                <a:spcPct val="150000"/>
              </a:lnSpc>
              <a:spcBef>
                <a:spcPts val="0"/>
              </a:spcBef>
              <a:buClrTx/>
              <a:buSzPct val="100000"/>
            </a:pPr>
            <a:r>
              <a:rPr lang="en-US" sz="1600" dirty="0">
                <a:latin typeface="Calibri" pitchFamily="34" charset="0"/>
                <a:ea typeface="ＭＳ Ｐゴシック" pitchFamily="34" charset="-128"/>
              </a:rPr>
              <a:t>0,1 – Binary Numbers, Computer Language</a:t>
            </a:r>
          </a:p>
          <a:p>
            <a:pPr marL="682625" indent="-285750">
              <a:lnSpc>
                <a:spcPct val="150000"/>
              </a:lnSpc>
              <a:spcBef>
                <a:spcPts val="0"/>
              </a:spcBef>
              <a:buClrTx/>
              <a:buSzPct val="100000"/>
            </a:pPr>
            <a:r>
              <a:rPr lang="en-US" sz="1600" dirty="0">
                <a:latin typeface="Calibri" pitchFamily="34" charset="0"/>
                <a:ea typeface="ＭＳ Ｐゴシック" pitchFamily="34" charset="-128"/>
              </a:rPr>
              <a:t>IT (Information Technology – Computing only; Standalone - IPO Cycle)</a:t>
            </a:r>
          </a:p>
          <a:p>
            <a:pPr marL="682625" indent="-285750">
              <a:lnSpc>
                <a:spcPct val="150000"/>
              </a:lnSpc>
              <a:spcBef>
                <a:spcPts val="0"/>
              </a:spcBef>
              <a:buClrTx/>
              <a:buSzPct val="100000"/>
            </a:pPr>
            <a:r>
              <a:rPr lang="en-US" sz="1600" dirty="0">
                <a:latin typeface="Calibri" pitchFamily="34" charset="0"/>
                <a:ea typeface="ＭＳ Ｐゴシック" pitchFamily="34" charset="-128"/>
              </a:rPr>
              <a:t>ICT (Information Communication Technology) – Networking; Internet</a:t>
            </a:r>
          </a:p>
        </p:txBody>
      </p:sp>
      <p:pic>
        <p:nvPicPr>
          <p:cNvPr id="3" name="Picture 2">
            <a:extLst>
              <a:ext uri="{FF2B5EF4-FFF2-40B4-BE49-F238E27FC236}">
                <a16:creationId xmlns:a16="http://schemas.microsoft.com/office/drawing/2014/main" id="{90CAE5B1-5F41-E77D-1BE2-A998B485C00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56065" y="3093764"/>
            <a:ext cx="1754047" cy="1348110"/>
          </a:xfrm>
          <a:prstGeom prst="rect">
            <a:avLst/>
          </a:prstGeom>
        </p:spPr>
      </p:pic>
      <p:pic>
        <p:nvPicPr>
          <p:cNvPr id="5" name="Picture 4">
            <a:extLst>
              <a:ext uri="{FF2B5EF4-FFF2-40B4-BE49-F238E27FC236}">
                <a16:creationId xmlns:a16="http://schemas.microsoft.com/office/drawing/2014/main" id="{6BD30F86-A762-9599-AA6E-BF4D2C495652}"/>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08983" y="2886924"/>
            <a:ext cx="2883497" cy="1851670"/>
          </a:xfrm>
          <a:prstGeom prst="rect">
            <a:avLst/>
          </a:prstGeom>
        </p:spPr>
      </p:pic>
      <p:pic>
        <p:nvPicPr>
          <p:cNvPr id="9" name="Picture 8">
            <a:extLst>
              <a:ext uri="{FF2B5EF4-FFF2-40B4-BE49-F238E27FC236}">
                <a16:creationId xmlns:a16="http://schemas.microsoft.com/office/drawing/2014/main" id="{6F9E69D3-7287-CC3A-197D-C53CA08E48C9}"/>
              </a:ext>
            </a:extLst>
          </p:cNvPr>
          <p:cNvPicPr>
            <a:picLocks noChangeAspect="1"/>
          </p:cNvPicPr>
          <p:nvPr/>
        </p:nvPicPr>
        <p:blipFill rotWithShape="1">
          <a:blip r:embed="rId4">
            <a:extLst>
              <a:ext uri="{28A0092B-C50C-407E-A947-70E740481C1C}">
                <a14:useLocalDpi xmlns:a14="http://schemas.microsoft.com/office/drawing/2010/main" val="0"/>
              </a:ext>
            </a:extLst>
          </a:blip>
          <a:srcRect l="10625" t="32737" r="54725" b="13601"/>
          <a:stretch/>
        </p:blipFill>
        <p:spPr>
          <a:xfrm>
            <a:off x="395536" y="3003798"/>
            <a:ext cx="1754047" cy="1528043"/>
          </a:xfrm>
          <a:prstGeom prst="rect">
            <a:avLst/>
          </a:prstGeom>
          <a:ln w="12700">
            <a:solidFill>
              <a:schemeClr val="tx1"/>
            </a:solidFill>
          </a:ln>
        </p:spPr>
      </p:pic>
      <p:pic>
        <p:nvPicPr>
          <p:cNvPr id="11" name="Picture 10">
            <a:extLst>
              <a:ext uri="{FF2B5EF4-FFF2-40B4-BE49-F238E27FC236}">
                <a16:creationId xmlns:a16="http://schemas.microsoft.com/office/drawing/2014/main" id="{E0E275AE-07E6-93CF-46F1-A28FB0BD9D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1043349"/>
            <a:ext cx="2246759" cy="1256928"/>
          </a:xfrm>
          <a:prstGeom prst="rect">
            <a:avLst/>
          </a:prstGeom>
        </p:spPr>
      </p:pic>
      <p:sp>
        <p:nvSpPr>
          <p:cNvPr id="12" name="Arrow: Down 11">
            <a:extLst>
              <a:ext uri="{FF2B5EF4-FFF2-40B4-BE49-F238E27FC236}">
                <a16:creationId xmlns:a16="http://schemas.microsoft.com/office/drawing/2014/main" id="{5C3B3150-A3B3-6221-41B2-2937ECF5AB33}"/>
              </a:ext>
            </a:extLst>
          </p:cNvPr>
          <p:cNvSpPr/>
          <p:nvPr/>
        </p:nvSpPr>
        <p:spPr>
          <a:xfrm>
            <a:off x="971600" y="2300277"/>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A87E32C4-A1BC-D68B-9291-148C4BF1E7E8}"/>
              </a:ext>
            </a:extLst>
          </p:cNvPr>
          <p:cNvSpPr/>
          <p:nvPr/>
        </p:nvSpPr>
        <p:spPr>
          <a:xfrm rot="16200000">
            <a:off x="2618598" y="3596078"/>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E2263129-B8B5-9281-4338-6C308478D631}"/>
              </a:ext>
            </a:extLst>
          </p:cNvPr>
          <p:cNvSpPr/>
          <p:nvPr/>
        </p:nvSpPr>
        <p:spPr>
          <a:xfrm rot="16200000">
            <a:off x="5328075" y="3596079"/>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107352"/>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E1B3F-9E89-D20D-E6C9-B78A9E3ED831}"/>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5B827FC2-8D35-86DF-8E1C-ABF32F36F8B8}"/>
              </a:ext>
            </a:extLst>
          </p:cNvPr>
          <p:cNvSpPr>
            <a:spLocks noGrp="1"/>
          </p:cNvSpPr>
          <p:nvPr>
            <p:ph sz="quarter" idx="1"/>
          </p:nvPr>
        </p:nvSpPr>
        <p:spPr>
          <a:xfrm>
            <a:off x="899592" y="339502"/>
            <a:ext cx="7776864" cy="4392488"/>
          </a:xfrm>
        </p:spPr>
        <p:txBody>
          <a:bodyPr>
            <a:normAutofit/>
          </a:bodyPr>
          <a:lstStyle/>
          <a:p>
            <a:pPr marL="0" marR="0" indent="0">
              <a:spcBef>
                <a:spcPts val="0"/>
              </a:spcBef>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D. Start-ups and Innovation Centers</a:t>
            </a:r>
          </a:p>
          <a:p>
            <a:pPr marL="598932" lvl="1" indent="-342900">
              <a:spcBef>
                <a:spcPts val="0"/>
              </a:spcBef>
              <a:buFont typeface="+mj-lt"/>
              <a:buAutoNum type="arabicPeriod"/>
              <a:tabLst>
                <a:tab pos="457200" algn="l"/>
              </a:tabLst>
            </a:pPr>
            <a:r>
              <a:rPr lang="en-US" sz="1200" b="1" kern="100" dirty="0" err="1">
                <a:latin typeface="Calibri" panose="020F0502020204030204" pitchFamily="34" charset="0"/>
                <a:ea typeface="Calibri" panose="020F0502020204030204" pitchFamily="34" charset="0"/>
                <a:cs typeface="Times New Roman" panose="02020603050405020304" pitchFamily="18" charset="0"/>
              </a:rPr>
              <a:t>Paaila</a:t>
            </a:r>
            <a:r>
              <a:rPr lang="en-US" sz="1200" b="1" kern="100" dirty="0">
                <a:latin typeface="Calibri" panose="020F0502020204030204" pitchFamily="34" charset="0"/>
                <a:ea typeface="Calibri" panose="020F0502020204030204" pitchFamily="34" charset="0"/>
                <a:cs typeface="Times New Roman" panose="02020603050405020304" pitchFamily="18" charset="0"/>
              </a:rPr>
              <a:t> Technology:</a:t>
            </a:r>
          </a:p>
          <a:p>
            <a:pPr marL="980694" lvl="2" indent="-285750">
              <a:spcBef>
                <a:spcPts val="0"/>
              </a:spcBef>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 startup known for innovative software and AI-based solutions.</a:t>
            </a:r>
          </a:p>
          <a:p>
            <a:pPr marL="598932" lvl="1" indent="-342900">
              <a:spcBef>
                <a:spcPts val="0"/>
              </a:spcBef>
              <a:buFont typeface="+mj-lt"/>
              <a:buAutoNum type="arabicPeriod"/>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Khalti:</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spcBef>
                <a:spcPts val="0"/>
              </a:spcBef>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 digital wallet service offering online payments and e-commerce solutions.</a:t>
            </a:r>
          </a:p>
          <a:p>
            <a:pPr marL="598932" lvl="1" indent="-342900">
              <a:spcBef>
                <a:spcPts val="0"/>
              </a:spcBef>
              <a:buFont typeface="+mj-lt"/>
              <a:buAutoNum type="arabicPeriod"/>
              <a:tabLst>
                <a:tab pos="457200" algn="l"/>
              </a:tabLst>
            </a:pP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Pathao</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 Nepal:</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spcBef>
                <a:spcPts val="0"/>
              </a:spcBef>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 ride-sharing and logistics app leading in digital transformation.</a:t>
            </a:r>
          </a:p>
          <a:p>
            <a:pPr marL="0" marR="0" indent="0">
              <a:spcBef>
                <a:spcPts val="0"/>
              </a:spcBef>
              <a:buNone/>
            </a:pPr>
            <a:endParaRPr lang="en-US" sz="16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E. E-Commerce Platforms</a:t>
            </a:r>
          </a:p>
          <a:p>
            <a:pPr marL="598932" lvl="1" indent="-342900">
              <a:spcBef>
                <a:spcPts val="0"/>
              </a:spcBef>
              <a:buFont typeface="+mj-lt"/>
              <a:buAutoNum type="arabicPeriod"/>
              <a:tabLst>
                <a:tab pos="457200" algn="l"/>
              </a:tabLst>
            </a:pP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Daraz</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 Nepal:</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spcBef>
                <a:spcPts val="0"/>
              </a:spcBef>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Nepal’s leading e-commerce platform for online shopping.</a:t>
            </a:r>
          </a:p>
          <a:p>
            <a:pPr marL="598932" lvl="1" indent="-342900">
              <a:spcBef>
                <a:spcPts val="0"/>
              </a:spcBef>
              <a:buFont typeface="+mj-lt"/>
              <a:buAutoNum type="arabicPeriod"/>
              <a:tabLst>
                <a:tab pos="457200" algn="l"/>
              </a:tabLst>
            </a:pP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Hamrobazaar</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spcBef>
                <a:spcPts val="0"/>
              </a:spcBef>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 growing local e-commerce company offering a wide range of products.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F. Internet Service Providers (ISPs)</a:t>
            </a:r>
          </a:p>
          <a:p>
            <a:pPr marL="598932" lvl="1" indent="-342900">
              <a:lnSpc>
                <a:spcPct val="107000"/>
              </a:lnSpc>
              <a:spcBef>
                <a:spcPts val="0"/>
              </a:spcBef>
              <a:buFont typeface="+mj-lt"/>
              <a:buAutoNum type="arabicPeriod"/>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Vianet Communications/ Dish Home:</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07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Offers internet and IPTV services, known for reliability and customer service.</a:t>
            </a:r>
          </a:p>
          <a:p>
            <a:pPr marL="598932" lvl="1" indent="-342900">
              <a:lnSpc>
                <a:spcPct val="107000"/>
              </a:lnSpc>
              <a:spcBef>
                <a:spcPts val="0"/>
              </a:spcBef>
              <a:buFont typeface="+mj-lt"/>
              <a:buAutoNum type="arabicPeriod"/>
              <a:tabLst>
                <a:tab pos="457200" algn="l"/>
              </a:tabLst>
            </a:pP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Subisu</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Cablenet</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 Classic Tech/ </a:t>
            </a: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Websurfer</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Techminds</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kern="100" dirty="0" err="1">
                <a:effectLst/>
                <a:latin typeface="Calibri" panose="020F0502020204030204" pitchFamily="34" charset="0"/>
                <a:ea typeface="Calibri" panose="020F0502020204030204" pitchFamily="34" charset="0"/>
                <a:cs typeface="Times New Roman" panose="02020603050405020304" pitchFamily="18" charset="0"/>
              </a:rPr>
              <a:t>Broadlink</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07000"/>
              </a:lnSpc>
              <a:spcBef>
                <a:spcPts val="0"/>
              </a:spcBef>
              <a:buSzPts val="1000"/>
              <a:buFont typeface="Courier New" panose="02070309020205020404" pitchFamily="49" charset="0"/>
              <a:buChar char="o"/>
              <a:tabLst>
                <a:tab pos="914400" algn="l"/>
              </a:tabLs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Provides broadband internet, cable television, and networking solutions.</a:t>
            </a:r>
          </a:p>
          <a:p>
            <a:pPr marL="694944" lvl="2" indent="0">
              <a:spcBef>
                <a:spcPts val="0"/>
              </a:spcBef>
              <a:buSzPts val="1000"/>
              <a:buNone/>
              <a:tabLst>
                <a:tab pos="914400" algn="l"/>
              </a:tabLs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2463604"/>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3726A-7651-848D-98B4-F95B237F56C4}"/>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63234A96-3CA0-7ECA-EBFD-C24F1F0ADEC0}"/>
              </a:ext>
            </a:extLst>
          </p:cNvPr>
          <p:cNvSpPr>
            <a:spLocks noGrp="1"/>
          </p:cNvSpPr>
          <p:nvPr>
            <p:ph sz="quarter" idx="1"/>
          </p:nvPr>
        </p:nvSpPr>
        <p:spPr>
          <a:xfrm>
            <a:off x="899592" y="339502"/>
            <a:ext cx="7776864" cy="4104456"/>
          </a:xfrm>
        </p:spPr>
        <p:txBody>
          <a:bodyPr>
            <a:normAutofit/>
          </a:bodyPr>
          <a:lstStyle/>
          <a:p>
            <a:pPr marL="0" marR="0" indent="0">
              <a:lnSpc>
                <a:spcPct val="107000"/>
              </a:lnSpc>
              <a:spcBef>
                <a:spcPts val="0"/>
              </a:spcBef>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G. IT Training and Education Providers</a:t>
            </a:r>
          </a:p>
          <a:p>
            <a:pPr marL="598932" lvl="1" indent="-342900">
              <a:lnSpc>
                <a:spcPct val="107000"/>
              </a:lnSpc>
              <a:spcBef>
                <a:spcPts val="0"/>
              </a:spcBef>
              <a:spcAft>
                <a:spcPts val="600"/>
              </a:spcAft>
              <a:buFont typeface="+mj-lt"/>
              <a:buAutoNum type="arabicPeriod"/>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Broadway Infosys Nepal/ IT Training Nepal/ </a:t>
            </a:r>
            <a:r>
              <a:rPr lang="en-US" sz="1400" b="1" kern="100" dirty="0" err="1">
                <a:effectLst/>
                <a:latin typeface="Calibri" panose="020F0502020204030204" pitchFamily="34" charset="0"/>
                <a:ea typeface="Calibri" panose="020F0502020204030204" pitchFamily="34" charset="0"/>
                <a:cs typeface="Times New Roman" panose="02020603050405020304" pitchFamily="18" charset="0"/>
              </a:rPr>
              <a:t>Laba</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 Computer Point:</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Offers professional IT training and certifications.</a:t>
            </a:r>
          </a:p>
          <a:p>
            <a:pPr marL="598932" lvl="1" indent="-342900">
              <a:lnSpc>
                <a:spcPct val="107000"/>
              </a:lnSpc>
              <a:spcBef>
                <a:spcPts val="0"/>
              </a:spcBef>
              <a:spcAft>
                <a:spcPts val="600"/>
              </a:spcAft>
              <a:buFont typeface="+mj-lt"/>
              <a:buAutoNum type="arabicPeriod"/>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Institute of Engineering, </a:t>
            </a:r>
            <a:r>
              <a:rPr lang="en-US" sz="1400" b="1" kern="100" dirty="0" err="1">
                <a:effectLst/>
                <a:latin typeface="Calibri" panose="020F0502020204030204" pitchFamily="34" charset="0"/>
                <a:ea typeface="Calibri" panose="020F0502020204030204" pitchFamily="34" charset="0"/>
                <a:cs typeface="Times New Roman" panose="02020603050405020304" pitchFamily="18" charset="0"/>
              </a:rPr>
              <a:t>Pulchowk</a:t>
            </a: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 Campus: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 leading institution for IT education in Nepal.</a:t>
            </a:r>
          </a:p>
          <a:p>
            <a:pPr marL="0" marR="0" indent="0">
              <a:lnSpc>
                <a:spcPct val="107000"/>
              </a:lnSpc>
              <a:spcBef>
                <a:spcPts val="0"/>
              </a:spcBef>
              <a:buNone/>
            </a:pPr>
            <a:r>
              <a:rPr lang="en-US" sz="18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 ICT Associations and Support Organizations</a:t>
            </a:r>
          </a:p>
          <a:p>
            <a:pPr marL="484632" lvl="1">
              <a:lnSpc>
                <a:spcPct val="107000"/>
              </a:lnSpc>
              <a:spcBef>
                <a:spcPts val="0"/>
              </a:spcBef>
              <a:spcAft>
                <a:spcPts val="600"/>
              </a:spcAft>
              <a:buFont typeface="+mj-lt"/>
              <a:buAutoNum type="arabicPeriod"/>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CAN Federation (Computer Association of Nepal):</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Promotes IT growth and represents the ICT industry in Nepal.</a:t>
            </a:r>
          </a:p>
          <a:p>
            <a:pPr marL="598932" lvl="1" indent="-342900">
              <a:lnSpc>
                <a:spcPct val="107000"/>
              </a:lnSpc>
              <a:spcBef>
                <a:spcPts val="0"/>
              </a:spcBef>
              <a:spcAft>
                <a:spcPts val="600"/>
              </a:spcAft>
              <a:buFont typeface="+mj-lt"/>
              <a:buAutoNum type="arabicPeriod"/>
              <a:tabLst>
                <a:tab pos="457200" algn="l"/>
              </a:tabLst>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Nepal Telecommunications Authority (NTA):</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80694" lvl="2" indent="-285750">
              <a:lnSpc>
                <a:spcPct val="107000"/>
              </a:lnSpc>
              <a:spcBef>
                <a:spcPts val="0"/>
              </a:spcBef>
              <a:spcAft>
                <a:spcPts val="600"/>
              </a:spcAft>
              <a:buSzPts val="1000"/>
              <a:buFont typeface="Courier New" panose="02070309020205020404" pitchFamily="49" charset="0"/>
              <a:buChar char="o"/>
              <a:tabLst>
                <a:tab pos="9144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Regulates the telecom and internet sector and fosters development.</a:t>
            </a:r>
          </a:p>
          <a:p>
            <a:pPr marL="0" marR="0" indent="0">
              <a:lnSpc>
                <a:spcPct val="107000"/>
              </a:lnSpc>
              <a:spcBef>
                <a:spcPts val="0"/>
              </a:spcBef>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These players are instrumental in driving Nepal's ICT industry, supporting both domestic innovation and global collaborations.</a:t>
            </a:r>
          </a:p>
        </p:txBody>
      </p:sp>
    </p:spTree>
    <p:extLst>
      <p:ext uri="{BB962C8B-B14F-4D97-AF65-F5344CB8AC3E}">
        <p14:creationId xmlns:p14="http://schemas.microsoft.com/office/powerpoint/2010/main" val="2809269275"/>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C59C7-F412-6DF2-1829-041B9A000D80}"/>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668A9003-C36A-7B1A-2924-91A36CA92E22}"/>
              </a:ext>
            </a:extLst>
          </p:cNvPr>
          <p:cNvSpPr>
            <a:spLocks noGrp="1"/>
          </p:cNvSpPr>
          <p:nvPr>
            <p:ph type="title"/>
          </p:nvPr>
        </p:nvSpPr>
        <p:spPr>
          <a:xfrm>
            <a:off x="395536" y="123478"/>
            <a:ext cx="8153400" cy="864096"/>
          </a:xfrm>
        </p:spPr>
        <p:txBody>
          <a:bodyPr>
            <a:normAutofit/>
          </a:bodyPr>
          <a:lstStyle/>
          <a:p>
            <a:pPr marL="0" marR="0">
              <a:lnSpc>
                <a:spcPct val="107000"/>
              </a:lnSpc>
              <a:spcAft>
                <a:spcPts val="800"/>
              </a:spcAft>
            </a:pPr>
            <a:r>
              <a:rPr lang="en-US" sz="2800" dirty="0">
                <a:solidFill>
                  <a:srgbClr val="0070C0"/>
                </a:solidFill>
                <a:latin typeface="Calibri" pitchFamily="34" charset="0"/>
                <a:ea typeface="ＭＳ Ｐゴシック" pitchFamily="34" charset="-128"/>
                <a:cs typeface="+mn-cs"/>
              </a:rPr>
              <a:t>IT Outsourced Companies in Nepal</a:t>
            </a:r>
          </a:p>
        </p:txBody>
      </p:sp>
      <p:sp>
        <p:nvSpPr>
          <p:cNvPr id="11267" name="Content Placeholder 2">
            <a:extLst>
              <a:ext uri="{FF2B5EF4-FFF2-40B4-BE49-F238E27FC236}">
                <a16:creationId xmlns:a16="http://schemas.microsoft.com/office/drawing/2014/main" id="{3CBE9843-CAA2-E54E-E111-B5770FEFA846}"/>
              </a:ext>
            </a:extLst>
          </p:cNvPr>
          <p:cNvSpPr>
            <a:spLocks noGrp="1"/>
          </p:cNvSpPr>
          <p:nvPr>
            <p:ph sz="quarter" idx="1"/>
          </p:nvPr>
        </p:nvSpPr>
        <p:spPr>
          <a:xfrm>
            <a:off x="899592" y="915566"/>
            <a:ext cx="8064896" cy="3960440"/>
          </a:xfrm>
        </p:spPr>
        <p:txBody>
          <a:bodyPr>
            <a:normAutofit fontScale="85000" lnSpcReduction="10000"/>
          </a:bodyPr>
          <a:lstStyle/>
          <a:p>
            <a:pPr marL="0" marR="0" indent="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Nepal is increasingly becoming a hub for IT outsourcing due to its cost-effective workforce, growing talent pool, and expertise in software development, digital solutions, and IT services. Below is a list of some prominent IT outsourcing companies operating in Nepal:</a:t>
            </a:r>
          </a:p>
          <a:p>
            <a:pPr marL="0" marR="0" indent="0">
              <a:lnSpc>
                <a:spcPct val="107000"/>
              </a:lnSpc>
              <a:spcAft>
                <a:spcPts val="800"/>
              </a:spcAft>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1.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Deerwalk</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Services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Healthcare software development, analytics, and IT services.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Primarily U.S.-based healthcare providers and insurance companies.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Expertise in healthcare data and solutions.</a:t>
            </a:r>
          </a:p>
          <a:p>
            <a:pPr marL="0" marR="0" indent="0">
              <a:lnSpc>
                <a:spcPct val="107000"/>
              </a:lnSpc>
              <a:spcAft>
                <a:spcPts val="800"/>
              </a:spcAft>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2. Leapfrog Technology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Custom software development, cloud services, and product design.</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International startups and enterprises.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Agile development with a focus on user-centered designs.</a:t>
            </a:r>
          </a:p>
        </p:txBody>
      </p:sp>
    </p:spTree>
    <p:extLst>
      <p:ext uri="{BB962C8B-B14F-4D97-AF65-F5344CB8AC3E}">
        <p14:creationId xmlns:p14="http://schemas.microsoft.com/office/powerpoint/2010/main" val="206214501"/>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1D8FD-A2DF-C566-4505-EAE05B62C220}"/>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515A6C3D-037D-A5F0-CC8F-CCD118D3708F}"/>
              </a:ext>
            </a:extLst>
          </p:cNvPr>
          <p:cNvSpPr>
            <a:spLocks noGrp="1"/>
          </p:cNvSpPr>
          <p:nvPr>
            <p:ph sz="quarter" idx="1"/>
          </p:nvPr>
        </p:nvSpPr>
        <p:spPr>
          <a:xfrm>
            <a:off x="395536" y="267494"/>
            <a:ext cx="8064896" cy="4464496"/>
          </a:xfrm>
        </p:spPr>
        <p:txBody>
          <a:bodyPr>
            <a:normAutofit lnSpcReduction="10000"/>
          </a:bodyPr>
          <a:lstStyle/>
          <a:p>
            <a:pPr marL="0" marR="0" indent="0">
              <a:lnSpc>
                <a:spcPct val="107000"/>
              </a:lnSpc>
              <a:spcBef>
                <a:spcPts val="0"/>
              </a:spcBef>
              <a:spcAft>
                <a:spcPts val="600"/>
              </a:spcAft>
              <a:buNone/>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3. Verscend Technologies (Cotiviti)</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IT-enabled healthcare and analytics solutions.</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Healthcare companies globally, especially in the U.S.</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Data-driven healthcare solutions.</a:t>
            </a:r>
          </a:p>
          <a:p>
            <a:pPr marL="0" marR="0" indent="0">
              <a:lnSpc>
                <a:spcPct val="107000"/>
              </a:lnSpc>
              <a:spcBef>
                <a:spcPts val="0"/>
              </a:spcBef>
              <a:spcAft>
                <a:spcPts val="600"/>
              </a:spcAft>
              <a:buNone/>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4. </a:t>
            </a:r>
            <a:r>
              <a:rPr lang="en-US" sz="1600" b="1" kern="100" dirty="0" err="1">
                <a:effectLst/>
                <a:latin typeface="Calibri" panose="020F0502020204030204" pitchFamily="34" charset="0"/>
                <a:ea typeface="Calibri" panose="020F0502020204030204" pitchFamily="34" charset="0"/>
                <a:cs typeface="Times New Roman" panose="02020603050405020304" pitchFamily="18" charset="0"/>
              </a:rPr>
              <a:t>CloudFactory</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Workforce solutions for AI and machine learning data processing.</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Global companies leveraging AI, including those in tech and finance.</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Scalable and trained workforces for data labeling and management.</a:t>
            </a:r>
          </a:p>
          <a:p>
            <a:pPr marL="0" marR="0" indent="0">
              <a:lnSpc>
                <a:spcPct val="107000"/>
              </a:lnSpc>
              <a:spcBef>
                <a:spcPts val="0"/>
              </a:spcBef>
              <a:spcAft>
                <a:spcPts val="600"/>
              </a:spcAft>
              <a:buNone/>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5. </a:t>
            </a:r>
            <a:r>
              <a:rPr lang="en-US" sz="1600" b="1" kern="100" dirty="0" err="1">
                <a:effectLst/>
                <a:latin typeface="Calibri" panose="020F0502020204030204" pitchFamily="34" charset="0"/>
                <a:ea typeface="Calibri" panose="020F0502020204030204" pitchFamily="34" charset="0"/>
                <a:cs typeface="Times New Roman" panose="02020603050405020304" pitchFamily="18" charset="0"/>
              </a:rPr>
              <a:t>Fusemachines</a:t>
            </a: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 Nepal</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Artificial intelligence (AI) and software engineering.</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International companies in AI-related domains.</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AI talent and training programs to bridge the global talent gap.</a:t>
            </a:r>
          </a:p>
          <a:p>
            <a:pPr marL="0" marR="0" indent="0">
              <a:lnSpc>
                <a:spcPct val="107000"/>
              </a:lnSpc>
              <a:spcBef>
                <a:spcPts val="0"/>
              </a:spcBef>
              <a:spcAft>
                <a:spcPts val="600"/>
              </a:spcAft>
              <a:buNone/>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6. Young Innovations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Open data platforms, custom software, and digital solutions for development sectors.</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Nonprofits, INGOs, and development agencies worldwide.</a:t>
            </a:r>
          </a:p>
          <a:p>
            <a:pPr marL="598932" lvl="1" indent="-342900">
              <a:lnSpc>
                <a:spcPct val="107000"/>
              </a:lnSpc>
              <a:spcBef>
                <a:spcPts val="0"/>
              </a:spcBef>
              <a:spcAft>
                <a:spcPts val="600"/>
              </a:spcAft>
              <a:buSzPts val="1000"/>
              <a:buFont typeface="Symbol" panose="05050102010706020507" pitchFamily="18" charset="2"/>
              <a:buChar char=""/>
              <a:tabLst>
                <a:tab pos="457200" algn="l"/>
              </a:tabLst>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Experience with open-source technologies and data-driven solutions.</a:t>
            </a:r>
          </a:p>
        </p:txBody>
      </p:sp>
    </p:spTree>
    <p:extLst>
      <p:ext uri="{BB962C8B-B14F-4D97-AF65-F5344CB8AC3E}">
        <p14:creationId xmlns:p14="http://schemas.microsoft.com/office/powerpoint/2010/main" val="1987220165"/>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2F155-E99E-031E-0EC7-500FDA05CF35}"/>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8345C420-A33A-6793-A83E-19D05E140224}"/>
              </a:ext>
            </a:extLst>
          </p:cNvPr>
          <p:cNvSpPr>
            <a:spLocks noGrp="1"/>
          </p:cNvSpPr>
          <p:nvPr>
            <p:ph sz="quarter" idx="1"/>
          </p:nvPr>
        </p:nvSpPr>
        <p:spPr>
          <a:xfrm>
            <a:off x="539552" y="267494"/>
            <a:ext cx="8064896" cy="4680520"/>
          </a:xfrm>
        </p:spPr>
        <p:txBody>
          <a:bodyPr>
            <a:normAutofit fontScale="70000" lnSpcReduction="20000"/>
          </a:bodyPr>
          <a:lstStyle/>
          <a:p>
            <a:pPr marL="0" marR="0" indent="0">
              <a:lnSpc>
                <a:spcPct val="120000"/>
              </a:lnSpc>
              <a:spcBef>
                <a:spcPts val="0"/>
              </a:spcBef>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7.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Braindigit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IT Solutions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Enterprise resource planning (ERP), web and mobile app development, and CMS.</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Small to medium-sized businesses in the global market.</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User-friendly business software solutions.</a:t>
            </a:r>
          </a:p>
          <a:p>
            <a:pPr marL="0" marR="0" indent="0">
              <a:lnSpc>
                <a:spcPct val="120000"/>
              </a:lnSpc>
              <a:spcBef>
                <a:spcPts val="0"/>
              </a:spcBef>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8. Janaki Technology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Messaging platforms, app development, and business automation tools.</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Key Product:</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Sparrow SMS (widely used for bulk SMS solutions).</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Domestic and international companies.</a:t>
            </a:r>
          </a:p>
          <a:p>
            <a:pPr marL="0" marR="0" indent="0">
              <a:lnSpc>
                <a:spcPct val="120000"/>
              </a:lnSpc>
              <a:spcBef>
                <a:spcPts val="0"/>
              </a:spcBef>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9. EB Pearls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Web design, app development, and e-commerce solutions.</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Australian and European businesses.</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End-to-end digital product solutions.</a:t>
            </a:r>
          </a:p>
          <a:p>
            <a:pPr marL="0" marR="0" indent="0">
              <a:lnSpc>
                <a:spcPct val="120000"/>
              </a:lnSpc>
              <a:spcBef>
                <a:spcPts val="0"/>
              </a:spcBef>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10.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LogPoint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Specialization:</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Cybersecurity, SIEM solutions, and IT security services.</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Clients:</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Enterprises in Europe and beyond.</a:t>
            </a:r>
          </a:p>
          <a:p>
            <a:pPr marL="598932" lvl="1" indent="-342900">
              <a:lnSpc>
                <a:spcPct val="120000"/>
              </a:lnSpc>
              <a:spcBef>
                <a:spcPts val="0"/>
              </a:spcBef>
              <a:buSzPts val="1000"/>
              <a:buFont typeface="Symbol" panose="05050102010706020507" pitchFamily="18" charset="2"/>
              <a:buChar char=""/>
              <a:tabLst>
                <a:tab pos="457200" algn="l"/>
              </a:tabLs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Strength:</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Advanced cybersecurity products and analytics.</a:t>
            </a:r>
          </a:p>
        </p:txBody>
      </p:sp>
    </p:spTree>
    <p:extLst>
      <p:ext uri="{BB962C8B-B14F-4D97-AF65-F5344CB8AC3E}">
        <p14:creationId xmlns:p14="http://schemas.microsoft.com/office/powerpoint/2010/main" val="1962460109"/>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13241-70D2-A99F-A018-032E3E6F5C08}"/>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D9F4CB80-968D-00D5-8A6A-7B95E7B6D429}"/>
              </a:ext>
            </a:extLst>
          </p:cNvPr>
          <p:cNvSpPr>
            <a:spLocks noGrp="1"/>
          </p:cNvSpPr>
          <p:nvPr>
            <p:ph type="title"/>
          </p:nvPr>
        </p:nvSpPr>
        <p:spPr>
          <a:xfrm>
            <a:off x="395536" y="123478"/>
            <a:ext cx="8153400" cy="864096"/>
          </a:xfrm>
        </p:spPr>
        <p:txBody>
          <a:bodyPr>
            <a:normAutofit/>
          </a:bodyPr>
          <a:lstStyle/>
          <a:p>
            <a:pPr marL="0" marR="0">
              <a:lnSpc>
                <a:spcPct val="107000"/>
              </a:lnSpc>
              <a:spcAft>
                <a:spcPts val="800"/>
              </a:spcAft>
            </a:pPr>
            <a:r>
              <a:rPr lang="en-US" sz="2800" dirty="0">
                <a:solidFill>
                  <a:srgbClr val="0070C0"/>
                </a:solidFill>
                <a:latin typeface="Calibri" pitchFamily="34" charset="0"/>
                <a:ea typeface="ＭＳ Ｐゴシック" pitchFamily="34" charset="-128"/>
                <a:cs typeface="+mn-cs"/>
              </a:rPr>
              <a:t>Why Nepal for IT Outsourcing?</a:t>
            </a:r>
          </a:p>
        </p:txBody>
      </p:sp>
      <p:sp>
        <p:nvSpPr>
          <p:cNvPr id="11267" name="Content Placeholder 2">
            <a:extLst>
              <a:ext uri="{FF2B5EF4-FFF2-40B4-BE49-F238E27FC236}">
                <a16:creationId xmlns:a16="http://schemas.microsoft.com/office/drawing/2014/main" id="{9C357FEA-B3CC-1D0D-2CAD-E76281AF6BC6}"/>
              </a:ext>
            </a:extLst>
          </p:cNvPr>
          <p:cNvSpPr>
            <a:spLocks noGrp="1"/>
          </p:cNvSpPr>
          <p:nvPr>
            <p:ph sz="quarter" idx="1"/>
          </p:nvPr>
        </p:nvSpPr>
        <p:spPr>
          <a:xfrm>
            <a:off x="899592" y="915566"/>
            <a:ext cx="8064896" cy="3960440"/>
          </a:xfrm>
        </p:spPr>
        <p:txBody>
          <a:bodyPr>
            <a:normAutofit fontScale="70000" lnSpcReduction="20000"/>
          </a:bodyPr>
          <a:lstStyle/>
          <a:p>
            <a:pPr marL="342900" marR="0" lvl="0" indent="-342900">
              <a:lnSpc>
                <a:spcPct val="107000"/>
              </a:lnSpc>
              <a:spcAft>
                <a:spcPts val="800"/>
              </a:spcAft>
              <a:buFont typeface="+mj-lt"/>
              <a:buAutoNum type="arabicPeriod"/>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Cost Efficiency:</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Lower operational costs compared to other countries.</a:t>
            </a:r>
          </a:p>
          <a:p>
            <a:pPr marL="342900" marR="0" lvl="0" indent="-342900">
              <a:lnSpc>
                <a:spcPct val="107000"/>
              </a:lnSpc>
              <a:spcAft>
                <a:spcPts val="800"/>
              </a:spcAft>
              <a:buFont typeface="+mj-lt"/>
              <a:buAutoNum type="arabicPeriod"/>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Skilled Workforce: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 growing number of IT professionals with expertise in cutting-edge technologies like AI, cloud, and big data.</a:t>
            </a:r>
          </a:p>
          <a:p>
            <a:pPr marL="342900" marR="0" lvl="0" indent="-342900">
              <a:lnSpc>
                <a:spcPct val="107000"/>
              </a:lnSpc>
              <a:spcAft>
                <a:spcPts val="800"/>
              </a:spcAft>
              <a:buFont typeface="+mj-lt"/>
              <a:buAutoNum type="arabicPeriod"/>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English Proficiency:</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Most IT professionals are fluent in English, facilitating global communication.</a:t>
            </a:r>
          </a:p>
          <a:p>
            <a:pPr marL="342900" marR="0" lvl="0" indent="-342900">
              <a:lnSpc>
                <a:spcPct val="107000"/>
              </a:lnSpc>
              <a:spcAft>
                <a:spcPts val="800"/>
              </a:spcAft>
              <a:buFont typeface="+mj-lt"/>
              <a:buAutoNum type="arabicPeriod"/>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Time Zone Advantage: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Nepal’s time zone supports near-shore and offshore operations for Asian and European markets.</a:t>
            </a: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r>
              <a:rPr lang="en-US" sz="29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Emerging Sectors in IT Outsourcing</a:t>
            </a:r>
            <a:endPar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AI and Machine Learning: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Companies like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Fusemachines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CloudFactory</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driving AI outsourcing.</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Data Analytics: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Firms like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Deerwalk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and Verscend are leaders in healthcare analytics.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Web and App Development: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Companies like Leapfrog and EB Pearls specialize in creating global solutions.</a:t>
            </a:r>
          </a:p>
          <a:p>
            <a:pPr marL="0" marR="0" indent="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These companies are instrumental in putting Nepal on the global map as a reliable IT outsourcing destination.</a:t>
            </a:r>
          </a:p>
        </p:txBody>
      </p:sp>
    </p:spTree>
    <p:extLst>
      <p:ext uri="{BB962C8B-B14F-4D97-AF65-F5344CB8AC3E}">
        <p14:creationId xmlns:p14="http://schemas.microsoft.com/office/powerpoint/2010/main" val="3257013622"/>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041A2-9C1B-BC22-0B03-FA6E70B8C1D6}"/>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98CD1D85-55F4-1BF9-D7C4-FB729DB3B994}"/>
              </a:ext>
            </a:extLst>
          </p:cNvPr>
          <p:cNvSpPr>
            <a:spLocks noGrp="1"/>
          </p:cNvSpPr>
          <p:nvPr>
            <p:ph type="title"/>
          </p:nvPr>
        </p:nvSpPr>
        <p:spPr>
          <a:xfrm>
            <a:off x="179512" y="1757"/>
            <a:ext cx="8712968" cy="864096"/>
          </a:xfrm>
        </p:spPr>
        <p:txBody>
          <a:bodyPr>
            <a:noAutofit/>
          </a:bodyPr>
          <a:lstStyle/>
          <a:p>
            <a:r>
              <a:rPr lang="en-US" sz="2800" dirty="0">
                <a:solidFill>
                  <a:srgbClr val="0070C0"/>
                </a:solidFill>
                <a:latin typeface="Calibri" pitchFamily="34" charset="0"/>
                <a:ea typeface="ＭＳ Ｐゴシック" pitchFamily="34" charset="-128"/>
                <a:cs typeface="+mn-cs"/>
              </a:rPr>
              <a:t>5. Use of ICT in Good Governance to control corruption</a:t>
            </a:r>
          </a:p>
        </p:txBody>
      </p:sp>
      <p:sp>
        <p:nvSpPr>
          <p:cNvPr id="4" name="Content Placeholder 2">
            <a:extLst>
              <a:ext uri="{FF2B5EF4-FFF2-40B4-BE49-F238E27FC236}">
                <a16:creationId xmlns:a16="http://schemas.microsoft.com/office/drawing/2014/main" id="{1EFAF456-8408-9360-81B2-F6CCBB36DE87}"/>
              </a:ext>
            </a:extLst>
          </p:cNvPr>
          <p:cNvSpPr>
            <a:spLocks noGrp="1"/>
          </p:cNvSpPr>
          <p:nvPr>
            <p:ph sz="quarter" idx="1"/>
          </p:nvPr>
        </p:nvSpPr>
        <p:spPr>
          <a:xfrm>
            <a:off x="539552" y="771550"/>
            <a:ext cx="8424936" cy="4248472"/>
          </a:xfrm>
        </p:spPr>
        <p:txBody>
          <a:bodyPr>
            <a:normAutofit fontScale="77500" lnSpcReduction="20000"/>
          </a:bodyPr>
          <a:lstStyle/>
          <a:p>
            <a:pPr marL="0" marR="0" indent="0" algn="just">
              <a:lnSpc>
                <a:spcPct val="107000"/>
              </a:lnSpc>
              <a:buNone/>
            </a:pPr>
            <a:r>
              <a:rPr lang="hi-IN" sz="1800" kern="100" dirty="0">
                <a:effectLst/>
                <a:latin typeface="Preeti" pitchFamily="2" charset="0"/>
                <a:ea typeface="Calibri" panose="020F0502020204030204" pitchFamily="34" charset="0"/>
                <a:cs typeface="Mangal" panose="02040503050203030202" pitchFamily="18" charset="0"/>
              </a:rPr>
              <a:t>स्वाचालित स्मार्ट ई–गभर्नेन्स (फेसलेस र पेपरलेस) प्रणाली नै भ्रष्टाचार न्यूनिकरणका एकमात्र उपाय हो । </a:t>
            </a:r>
          </a:p>
          <a:p>
            <a:pPr marL="0" marR="0" indent="0" algn="just">
              <a:lnSpc>
                <a:spcPct val="107000"/>
              </a:lnSpc>
              <a:buNone/>
            </a:pPr>
            <a:endParaRPr lang="en-US" sz="1800" kern="100" dirty="0">
              <a:effectLst/>
              <a:latin typeface="Preeti" pitchFamily="2" charset="0"/>
              <a:ea typeface="Calibri" panose="020F0502020204030204" pitchFamily="34" charset="0"/>
              <a:cs typeface="Mangal" panose="02040503050203030202" pitchFamily="18" charset="0"/>
            </a:endParaRPr>
          </a:p>
          <a:p>
            <a:pPr marL="0" marR="0" indent="0" algn="just">
              <a:lnSpc>
                <a:spcPct val="107000"/>
              </a:lnSpc>
              <a:spcBef>
                <a:spcPts val="0"/>
              </a:spcBef>
              <a:spcAft>
                <a:spcPts val="600"/>
              </a:spcAft>
              <a:buNone/>
            </a:pPr>
            <a:r>
              <a:rPr lang="hi-IN" sz="2600" kern="100" dirty="0">
                <a:solidFill>
                  <a:srgbClr val="0070C0"/>
                </a:solidFill>
                <a:effectLst/>
                <a:latin typeface="Preeti" pitchFamily="2" charset="0"/>
                <a:ea typeface="Calibri" panose="020F0502020204030204" pitchFamily="34" charset="0"/>
                <a:cs typeface="Mangal" panose="02040503050203030202" pitchFamily="18" charset="0"/>
              </a:rPr>
              <a:t>आई टी को प्रयोग गरेर देश कसरी सिस्टमेटिक र विकसित हुन्छ?</a:t>
            </a:r>
            <a:endParaRPr lang="en-US" sz="2600" kern="100" dirty="0">
              <a:solidFill>
                <a:srgbClr val="0070C0"/>
              </a:solidFill>
              <a:effectLst/>
              <a:latin typeface="Preeti" pitchFamily="2" charset="0"/>
              <a:ea typeface="Calibri" panose="020F0502020204030204" pitchFamily="34" charset="0"/>
              <a:cs typeface="Mangal" panose="02040503050203030202" pitchFamily="18" charset="0"/>
            </a:endParaRP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१) प्रत्येक व्यक्तिको लागि एकल अद्वितीय पहिचान (राष्ट्रिय परिचय पत्रको प्रभावकारी कार्यान्वयन जसभित्र जन्म प्रमाणपत्र, नागरिकता, राहदानी, ड्राइभिङ लाइसेन्स, प्रहरी प्रतिवेदन, प्यान, मतदाता परिचय पत्र, भूमि दर्ता, कर्मचारी संचय कोष, नागरीक लगानी कोष, सामाजिक सुरक्षा कोष, शिटरोल, बीमा, जस्ता सम्पूर्ण पहिचानहरूको एकीकरण। विद्युत, पानी आपूर्ति, सञ्चार – इन्टरनेट÷टिभी÷सिम, सबै करहरू आदि...को समावेश)</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२) जिपीएसमा आधारित डिजिटल ठेगाना</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३) अप्टिकल फाइबर र स्याटेलाइटमा आधारित सुरक्षित संचार सेवा ।</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४) केन्द्रीय क्लाउडमा आधारित केन्द्रीकृत डाटा केन्द्र (मुख्य, फेलओभर र डिजास्टर रिकभरी) र केन्द्रीय जस्तै समान संरचना भएको प्रान्तीय डाटा केन्द्रहरू।</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५) सम्पूर्ण सरकार र उपयोगिताका सेवाहरूको मोबाइल÷वेबमा आधारित एप्लिकेशनहरु। </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६) एपिआई प्रयोग गरी प्रत्येक सेवाहरूको एकीकरण </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७) एकल राष्ट्रिय भुक्तानी गेटवे मार्फत अनलाइन भुक्तानी प्रणाली</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८) अनलाइन डेलिभरी प्रणाली (हुलाक सेवाको प्रभावकारी कार्यान्वयन)</a:t>
            </a:r>
          </a:p>
          <a:p>
            <a:pPr marL="0" marR="0" indent="0" algn="just">
              <a:lnSpc>
                <a:spcPct val="107000"/>
              </a:lnSpc>
              <a:spcBef>
                <a:spcPts val="0"/>
              </a:spcBef>
              <a:spcAft>
                <a:spcPts val="600"/>
              </a:spcAft>
              <a:buNone/>
            </a:pPr>
            <a:r>
              <a:rPr lang="hi-IN" sz="1800" kern="100" dirty="0">
                <a:effectLst/>
                <a:latin typeface="Preeti" pitchFamily="2" charset="0"/>
                <a:ea typeface="Calibri" panose="020F0502020204030204" pitchFamily="34" charset="0"/>
                <a:cs typeface="Mangal" panose="02040503050203030202" pitchFamily="18" charset="0"/>
              </a:rPr>
              <a:t>नतिजाः भ्रष्टाचाररहित पारदर्शी, भरपर्दो, छिटो, प्रभावकारी अनि कुशल सेवाको प्रवाह</a:t>
            </a:r>
          </a:p>
        </p:txBody>
      </p:sp>
    </p:spTree>
    <p:extLst>
      <p:ext uri="{BB962C8B-B14F-4D97-AF65-F5344CB8AC3E}">
        <p14:creationId xmlns:p14="http://schemas.microsoft.com/office/powerpoint/2010/main" val="1397426529"/>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91680" y="648072"/>
            <a:ext cx="7272808" cy="699542"/>
          </a:xfrm>
          <a:prstGeom prst="rect">
            <a:avLst/>
          </a:prstGeom>
        </p:spPr>
        <p:txBody>
          <a:bodyPr anchor="ctr">
            <a:no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mbria" pitchFamily="18" charset="0"/>
                <a:ea typeface="+mj-ea"/>
                <a:cs typeface="Subisu Sans 2"/>
              </a:rPr>
              <a:t>Digitization of </a:t>
            </a:r>
            <a:br>
              <a:rPr kumimoji="0" lang="en-US" sz="3200" b="1" i="0" u="none" strike="noStrike" kern="1200" cap="none" spc="0" normalizeH="0" baseline="0" noProof="0" dirty="0">
                <a:ln>
                  <a:noFill/>
                </a:ln>
                <a:solidFill>
                  <a:srgbClr val="FF0000"/>
                </a:solidFill>
                <a:effectLst/>
                <a:uLnTx/>
                <a:uFillTx/>
                <a:latin typeface="Cambria" pitchFamily="18" charset="0"/>
                <a:ea typeface="+mj-ea"/>
                <a:cs typeface="Subisu Sans 2"/>
              </a:rPr>
            </a:br>
            <a:r>
              <a:rPr kumimoji="0" lang="en-US" sz="3200" b="1" i="0" u="none" strike="noStrike" kern="1200" cap="none" spc="0" normalizeH="0" baseline="0" noProof="0" dirty="0">
                <a:ln>
                  <a:noFill/>
                </a:ln>
                <a:solidFill>
                  <a:srgbClr val="FF0000"/>
                </a:solidFill>
                <a:effectLst/>
                <a:uLnTx/>
                <a:uFillTx/>
                <a:latin typeface="Cambria" pitchFamily="18" charset="0"/>
                <a:ea typeface="+mj-ea"/>
                <a:cs typeface="Subisu Sans 2"/>
              </a:rPr>
              <a:t>Government Services</a:t>
            </a:r>
          </a:p>
          <a:p>
            <a:pPr marL="0" marR="0" lvl="0" indent="0" algn="ctr" defTabSz="914400" rtl="0" eaLnBrk="1" fontAlgn="auto" latinLnBrk="1" hangingPunct="1">
              <a:lnSpc>
                <a:spcPct val="100000"/>
              </a:lnSpc>
              <a:spcBef>
                <a:spcPct val="0"/>
              </a:spcBef>
              <a:spcAft>
                <a:spcPts val="0"/>
              </a:spcAft>
              <a:buClrTx/>
              <a:buSzTx/>
              <a:buFontTx/>
              <a:buNone/>
              <a:tabLst/>
              <a:defRPr/>
            </a:pPr>
            <a:r>
              <a:rPr lang="en-US" b="1" dirty="0">
                <a:solidFill>
                  <a:srgbClr val="002060"/>
                </a:solidFill>
                <a:latin typeface="Cambria" pitchFamily="18" charset="0"/>
                <a:ea typeface="+mj-ea"/>
                <a:cs typeface="Subisu Sans 2"/>
              </a:rPr>
              <a:t>[Less paper (later on paperless) Automation system]</a:t>
            </a:r>
          </a:p>
        </p:txBody>
      </p:sp>
      <p:sp>
        <p:nvSpPr>
          <p:cNvPr id="10" name="AutoShape 2"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7" descr="Paperless-Office-1.jpg"/>
          <p:cNvPicPr>
            <a:picLocks noChangeAspect="1"/>
          </p:cNvPicPr>
          <p:nvPr/>
        </p:nvPicPr>
        <p:blipFill>
          <a:blip r:embed="rId2" cstate="print"/>
          <a:stretch>
            <a:fillRect/>
          </a:stretch>
        </p:blipFill>
        <p:spPr>
          <a:xfrm>
            <a:off x="1659633" y="1948827"/>
            <a:ext cx="3810000" cy="2286000"/>
          </a:xfrm>
          <a:prstGeom prst="rect">
            <a:avLst/>
          </a:prstGeom>
        </p:spPr>
      </p:pic>
      <p:pic>
        <p:nvPicPr>
          <p:cNvPr id="6" name="Picture 5" descr="Go greener.png"/>
          <p:cNvPicPr>
            <a:picLocks noChangeAspect="1"/>
          </p:cNvPicPr>
          <p:nvPr/>
        </p:nvPicPr>
        <p:blipFill>
          <a:blip r:embed="rId3" cstate="print"/>
          <a:stretch>
            <a:fillRect/>
          </a:stretch>
        </p:blipFill>
        <p:spPr>
          <a:xfrm>
            <a:off x="5692081" y="1948827"/>
            <a:ext cx="3200399" cy="2286000"/>
          </a:xfrm>
          <a:prstGeom prst="rect">
            <a:avLst/>
          </a:prstGeom>
        </p:spPr>
      </p:pic>
      <p:sp>
        <p:nvSpPr>
          <p:cNvPr id="7" name="TextBox 6"/>
          <p:cNvSpPr txBox="1"/>
          <p:nvPr/>
        </p:nvSpPr>
        <p:spPr>
          <a:xfrm>
            <a:off x="1609335" y="4515966"/>
            <a:ext cx="7499169" cy="230832"/>
          </a:xfrm>
          <a:prstGeom prst="rect">
            <a:avLst/>
          </a:prstGeom>
          <a:noFill/>
        </p:spPr>
        <p:txBody>
          <a:bodyPr wrap="none" rtlCol="0">
            <a:spAutoFit/>
          </a:bodyPr>
          <a:lstStyle/>
          <a:p>
            <a:r>
              <a:rPr lang="en-US" sz="900" b="1" dirty="0">
                <a:solidFill>
                  <a:srgbClr val="FF0000"/>
                </a:solidFill>
              </a:rPr>
              <a:t>Think BEFORE You Print: </a:t>
            </a:r>
            <a:r>
              <a:rPr lang="en-US" sz="900" b="1" dirty="0"/>
              <a:t>1 ream of paper = 6% of a tree and 5.4kg CO2 in the atmosphere.  3 sheets of A4 paper = 1 liter of water</a:t>
            </a:r>
            <a:endParaRPr lang="en-US" sz="900" dirty="0"/>
          </a:p>
        </p:txBody>
      </p:sp>
      <p:pic>
        <p:nvPicPr>
          <p:cNvPr id="12" name="Picture 11" descr="electric vehicle.jpg"/>
          <p:cNvPicPr>
            <a:picLocks noChangeAspect="1"/>
          </p:cNvPicPr>
          <p:nvPr/>
        </p:nvPicPr>
        <p:blipFill>
          <a:blip r:embed="rId4" cstate="print">
            <a:clrChange>
              <a:clrFrom>
                <a:srgbClr val="FFFFFF"/>
              </a:clrFrom>
              <a:clrTo>
                <a:srgbClr val="FFFFFF">
                  <a:alpha val="0"/>
                </a:srgbClr>
              </a:clrTo>
            </a:clrChange>
          </a:blip>
          <a:srcRect t="9899"/>
          <a:stretch>
            <a:fillRect/>
          </a:stretch>
        </p:blipFill>
        <p:spPr>
          <a:xfrm>
            <a:off x="72008" y="0"/>
            <a:ext cx="1403648" cy="842306"/>
          </a:xfrm>
          <a:prstGeom prst="rect">
            <a:avLst/>
          </a:prstGeom>
        </p:spPr>
      </p:pic>
      <p:pic>
        <p:nvPicPr>
          <p:cNvPr id="13" name="Picture 12" descr="electric scotter.png"/>
          <p:cNvPicPr>
            <a:picLocks noChangeAspect="1"/>
          </p:cNvPicPr>
          <p:nvPr/>
        </p:nvPicPr>
        <p:blipFill>
          <a:blip r:embed="rId5" cstate="print">
            <a:clrChange>
              <a:clrFrom>
                <a:srgbClr val="FFFFFF"/>
              </a:clrFrom>
              <a:clrTo>
                <a:srgbClr val="FFFFFF">
                  <a:alpha val="0"/>
                </a:srgbClr>
              </a:clrTo>
            </a:clrChange>
            <a:duotone>
              <a:schemeClr val="accent3">
                <a:shade val="45000"/>
                <a:satMod val="135000"/>
              </a:schemeClr>
              <a:prstClr val="white"/>
            </a:duotone>
            <a:lum bright="10000"/>
          </a:blip>
          <a:stretch>
            <a:fillRect/>
          </a:stretch>
        </p:blipFill>
        <p:spPr>
          <a:xfrm>
            <a:off x="107504" y="790836"/>
            <a:ext cx="1215353" cy="915566"/>
          </a:xfrm>
          <a:prstGeom prst="rect">
            <a:avLst/>
          </a:prstGeom>
        </p:spPr>
      </p:pic>
      <p:pic>
        <p:nvPicPr>
          <p:cNvPr id="14" name="Picture 13" descr="green-cities.png"/>
          <p:cNvPicPr>
            <a:picLocks noChangeAspect="1"/>
          </p:cNvPicPr>
          <p:nvPr/>
        </p:nvPicPr>
        <p:blipFill>
          <a:blip r:embed="rId6" cstate="print">
            <a:clrChange>
              <a:clrFrom>
                <a:srgbClr val="BDDDAC"/>
              </a:clrFrom>
              <a:clrTo>
                <a:srgbClr val="BDDDAC">
                  <a:alpha val="0"/>
                </a:srgbClr>
              </a:clrTo>
            </a:clrChange>
            <a:duotone>
              <a:schemeClr val="accent3">
                <a:shade val="45000"/>
                <a:satMod val="135000"/>
              </a:schemeClr>
              <a:prstClr val="white"/>
            </a:duotone>
          </a:blip>
          <a:srcRect l="21650" t="10626" r="24800" b="9051"/>
          <a:stretch>
            <a:fillRect/>
          </a:stretch>
        </p:blipFill>
        <p:spPr>
          <a:xfrm>
            <a:off x="179512" y="1922426"/>
            <a:ext cx="1056118" cy="792088"/>
          </a:xfrm>
          <a:prstGeom prst="rect">
            <a:avLst/>
          </a:prstGeom>
        </p:spPr>
      </p:pic>
      <p:pic>
        <p:nvPicPr>
          <p:cNvPr id="15" name="Picture 14" descr="Smart life.png"/>
          <p:cNvPicPr>
            <a:picLocks noChangeAspect="1"/>
          </p:cNvPicPr>
          <p:nvPr/>
        </p:nvPicPr>
        <p:blipFill>
          <a:blip r:embed="rId7" cstate="print"/>
          <a:stretch>
            <a:fillRect/>
          </a:stretch>
        </p:blipFill>
        <p:spPr>
          <a:xfrm>
            <a:off x="144016" y="2780756"/>
            <a:ext cx="1331640" cy="869862"/>
          </a:xfrm>
          <a:prstGeom prst="rect">
            <a:avLst/>
          </a:prstGeom>
        </p:spPr>
      </p:pic>
      <p:sp>
        <p:nvSpPr>
          <p:cNvPr id="16" name="TextBox 15">
            <a:extLst>
              <a:ext uri="{FF2B5EF4-FFF2-40B4-BE49-F238E27FC236}">
                <a16:creationId xmlns:a16="http://schemas.microsoft.com/office/drawing/2014/main" id="{B82A626C-804E-C1A8-709C-47B33E871270}"/>
              </a:ext>
            </a:extLst>
          </p:cNvPr>
          <p:cNvSpPr txBox="1"/>
          <p:nvPr/>
        </p:nvSpPr>
        <p:spPr>
          <a:xfrm>
            <a:off x="7236296" y="123478"/>
            <a:ext cx="1728192" cy="584775"/>
          </a:xfrm>
          <a:prstGeom prst="rect">
            <a:avLst/>
          </a:prstGeom>
          <a:noFill/>
        </p:spPr>
        <p:txBody>
          <a:bodyPr wrap="square" rtlCol="0">
            <a:spAutoFit/>
          </a:bodyPr>
          <a:lstStyle/>
          <a:p>
            <a:pPr algn="ctr"/>
            <a:r>
              <a:rPr lang="en-US" sz="1600" dirty="0" err="1">
                <a:latin typeface="Himalb" pitchFamily="2" charset="0"/>
              </a:rPr>
              <a:t>k|ljlw</a:t>
            </a:r>
            <a:r>
              <a:rPr lang="en-US" sz="1600" dirty="0">
                <a:latin typeface="Himalb" pitchFamily="2" charset="0"/>
              </a:rPr>
              <a:t> ;</a:t>
            </a:r>
            <a:r>
              <a:rPr lang="en-US" sz="1600" dirty="0" err="1">
                <a:latin typeface="Himalb" pitchFamily="2" charset="0"/>
              </a:rPr>
              <a:t>DkGg</a:t>
            </a:r>
            <a:r>
              <a:rPr lang="en-US" sz="1600" dirty="0">
                <a:latin typeface="Himalb" pitchFamily="2" charset="0"/>
              </a:rPr>
              <a:t> / ;'</a:t>
            </a:r>
            <a:r>
              <a:rPr lang="en-US" sz="1600" dirty="0" err="1">
                <a:latin typeface="Himalb" pitchFamily="2" charset="0"/>
              </a:rPr>
              <a:t>zfl;t</a:t>
            </a:r>
            <a:r>
              <a:rPr lang="en-US" sz="1600" dirty="0">
                <a:latin typeface="Himalb" pitchFamily="2" charset="0"/>
              </a:rPr>
              <a:t> -e|i6frf/ </a:t>
            </a:r>
            <a:r>
              <a:rPr lang="en-US" sz="1600" dirty="0" err="1">
                <a:latin typeface="Himalb" pitchFamily="2" charset="0"/>
              </a:rPr>
              <a:t>Go"lgs</a:t>
            </a:r>
            <a:r>
              <a:rPr lang="en-US" sz="1600" dirty="0">
                <a:latin typeface="Himalb" pitchFamily="2" charset="0"/>
              </a:rPr>
              <a:t>/0f_</a:t>
            </a:r>
          </a:p>
        </p:txBody>
      </p:sp>
      <p:sp>
        <p:nvSpPr>
          <p:cNvPr id="17" name="TextBox 16">
            <a:extLst>
              <a:ext uri="{FF2B5EF4-FFF2-40B4-BE49-F238E27FC236}">
                <a16:creationId xmlns:a16="http://schemas.microsoft.com/office/drawing/2014/main" id="{74B844C6-9AC4-EA0E-17C4-6E8D4818E0D0}"/>
              </a:ext>
            </a:extLst>
          </p:cNvPr>
          <p:cNvSpPr txBox="1"/>
          <p:nvPr/>
        </p:nvSpPr>
        <p:spPr>
          <a:xfrm>
            <a:off x="1907704" y="4720160"/>
            <a:ext cx="6681253" cy="307777"/>
          </a:xfrm>
          <a:prstGeom prst="rect">
            <a:avLst/>
          </a:prstGeom>
          <a:noFill/>
        </p:spPr>
        <p:txBody>
          <a:bodyPr wrap="none" rtlCol="0">
            <a:spAutoFit/>
          </a:bodyPr>
          <a:lstStyle/>
          <a:p>
            <a:r>
              <a:rPr lang="en-US" sz="1400" b="1" dirty="0"/>
              <a:t>Citizen </a:t>
            </a:r>
            <a:r>
              <a:rPr lang="en-US" sz="1400" b="1" dirty="0">
                <a:sym typeface="Wingdings" panose="05000000000000000000" pitchFamily="2" charset="2"/>
              </a:rPr>
              <a:t> e-Governance (Application)  Service Delivery  No Corruption</a:t>
            </a:r>
            <a:endParaRPr lang="en-US" sz="1400" b="1" dirty="0"/>
          </a:p>
        </p:txBody>
      </p:sp>
    </p:spTree>
    <p:extLst>
      <p:ext uri="{BB962C8B-B14F-4D97-AF65-F5344CB8AC3E}">
        <p14:creationId xmlns:p14="http://schemas.microsoft.com/office/powerpoint/2010/main" val="546524976"/>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e-governance_COE.png"/>
          <p:cNvPicPr>
            <a:picLocks noChangeAspect="1"/>
          </p:cNvPicPr>
          <p:nvPr/>
        </p:nvPicPr>
        <p:blipFill>
          <a:blip r:embed="rId2" cstate="print"/>
          <a:stretch>
            <a:fillRect/>
          </a:stretch>
        </p:blipFill>
        <p:spPr>
          <a:xfrm>
            <a:off x="3419872" y="2084574"/>
            <a:ext cx="2736304" cy="1855328"/>
          </a:xfrm>
          <a:prstGeom prst="rect">
            <a:avLst/>
          </a:prstGeom>
        </p:spPr>
      </p:pic>
      <p:sp>
        <p:nvSpPr>
          <p:cNvPr id="15" name="TextBox 14"/>
          <p:cNvSpPr txBox="1"/>
          <p:nvPr/>
        </p:nvSpPr>
        <p:spPr>
          <a:xfrm>
            <a:off x="179512" y="678051"/>
            <a:ext cx="8784976" cy="1323439"/>
          </a:xfrm>
          <a:prstGeom prst="rect">
            <a:avLst/>
          </a:prstGeom>
          <a:noFill/>
        </p:spPr>
        <p:txBody>
          <a:bodyPr wrap="square" rtlCol="0">
            <a:spAutoFit/>
          </a:bodyPr>
          <a:lstStyle/>
          <a:p>
            <a:r>
              <a:rPr lang="en-US" sz="4000" b="1" dirty="0">
                <a:solidFill>
                  <a:srgbClr val="C00000"/>
                </a:solidFill>
                <a:latin typeface="Calibri" pitchFamily="34" charset="0"/>
              </a:rPr>
              <a:t>e-Governance: </a:t>
            </a:r>
            <a:r>
              <a:rPr lang="en-US" sz="2000" dirty="0">
                <a:latin typeface="Calibri" pitchFamily="34" charset="0"/>
              </a:rPr>
              <a:t>It is the transformation of government processes to provide efficient, convenient and transparent services to the Citizens and Business through Information and Communication. </a:t>
            </a:r>
            <a:endParaRPr lang="en-US" sz="2000" b="1" dirty="0">
              <a:latin typeface="Calibri" pitchFamily="34" charset="0"/>
            </a:endParaRPr>
          </a:p>
        </p:txBody>
      </p:sp>
      <p:pic>
        <p:nvPicPr>
          <p:cNvPr id="16" name="Picture 15" descr="G2G.jpg"/>
          <p:cNvPicPr>
            <a:picLocks noChangeAspect="1"/>
          </p:cNvPicPr>
          <p:nvPr/>
        </p:nvPicPr>
        <p:blipFill>
          <a:blip r:embed="rId3" cstate="print">
            <a:clrChange>
              <a:clrFrom>
                <a:srgbClr val="F5F9FE"/>
              </a:clrFrom>
              <a:clrTo>
                <a:srgbClr val="F5F9FE">
                  <a:alpha val="0"/>
                </a:srgbClr>
              </a:clrTo>
            </a:clrChange>
          </a:blip>
          <a:stretch>
            <a:fillRect/>
          </a:stretch>
        </p:blipFill>
        <p:spPr>
          <a:xfrm>
            <a:off x="6156176" y="2067694"/>
            <a:ext cx="2448272" cy="2034927"/>
          </a:xfrm>
          <a:prstGeom prst="rect">
            <a:avLst/>
          </a:prstGeom>
        </p:spPr>
      </p:pic>
      <p:sp>
        <p:nvSpPr>
          <p:cNvPr id="17" name="TextBox 16"/>
          <p:cNvSpPr txBox="1"/>
          <p:nvPr/>
        </p:nvSpPr>
        <p:spPr>
          <a:xfrm>
            <a:off x="6372200" y="4083918"/>
            <a:ext cx="2039341" cy="523220"/>
          </a:xfrm>
          <a:prstGeom prst="rect">
            <a:avLst/>
          </a:prstGeom>
          <a:noFill/>
        </p:spPr>
        <p:txBody>
          <a:bodyPr wrap="none" rtlCol="0">
            <a:spAutoFit/>
          </a:bodyPr>
          <a:lstStyle/>
          <a:p>
            <a:pPr algn="ctr"/>
            <a:r>
              <a:rPr lang="en-US" sz="1400" b="1" dirty="0">
                <a:latin typeface="Calibri" pitchFamily="34" charset="0"/>
              </a:rPr>
              <a:t>G2C, </a:t>
            </a:r>
            <a:r>
              <a:rPr lang="en-US" sz="1400" b="1" dirty="0">
                <a:solidFill>
                  <a:srgbClr val="C00000"/>
                </a:solidFill>
                <a:latin typeface="Calibri" pitchFamily="34" charset="0"/>
              </a:rPr>
              <a:t>G2B</a:t>
            </a:r>
            <a:r>
              <a:rPr lang="en-US" sz="1400" b="1" dirty="0">
                <a:latin typeface="Calibri" pitchFamily="34" charset="0"/>
              </a:rPr>
              <a:t>, </a:t>
            </a:r>
            <a:r>
              <a:rPr lang="en-US" sz="1400" b="1" dirty="0">
                <a:solidFill>
                  <a:srgbClr val="002060"/>
                </a:solidFill>
                <a:latin typeface="Calibri" pitchFamily="34" charset="0"/>
              </a:rPr>
              <a:t>G2G</a:t>
            </a:r>
            <a:r>
              <a:rPr lang="en-US" sz="1400" b="1" dirty="0">
                <a:solidFill>
                  <a:srgbClr val="C00000"/>
                </a:solidFill>
                <a:latin typeface="Calibri" pitchFamily="34" charset="0"/>
              </a:rPr>
              <a:t>, G2E</a:t>
            </a:r>
            <a:r>
              <a:rPr lang="en-US" sz="1400" b="1" dirty="0">
                <a:latin typeface="Calibri" pitchFamily="34" charset="0"/>
              </a:rPr>
              <a:t>, C2G</a:t>
            </a:r>
          </a:p>
          <a:p>
            <a:pPr algn="ctr"/>
            <a:r>
              <a:rPr lang="en-US" sz="1400" i="1" dirty="0">
                <a:latin typeface="Calibri" pitchFamily="34" charset="0"/>
              </a:rPr>
              <a:t>(E-Governance Models)</a:t>
            </a:r>
          </a:p>
        </p:txBody>
      </p:sp>
      <p:sp>
        <p:nvSpPr>
          <p:cNvPr id="6" name="Rectangle 5"/>
          <p:cNvSpPr/>
          <p:nvPr/>
        </p:nvSpPr>
        <p:spPr>
          <a:xfrm>
            <a:off x="179512" y="51470"/>
            <a:ext cx="8640960" cy="646331"/>
          </a:xfrm>
          <a:prstGeom prst="rect">
            <a:avLst/>
          </a:prstGeom>
        </p:spPr>
        <p:txBody>
          <a:bodyPr wrap="square">
            <a:spAutoFit/>
          </a:bodyPr>
          <a:lstStyle/>
          <a:p>
            <a:r>
              <a:rPr lang="en-US" sz="3600" b="1" dirty="0">
                <a:solidFill>
                  <a:srgbClr val="FF0000"/>
                </a:solidFill>
                <a:latin typeface="Cambria" pitchFamily="18" charset="0"/>
                <a:cs typeface="Subisu Sans 2"/>
              </a:rPr>
              <a:t>Digitization</a:t>
            </a:r>
            <a:r>
              <a:rPr lang="en-US" sz="3600" b="1" dirty="0">
                <a:solidFill>
                  <a:srgbClr val="002060"/>
                </a:solidFill>
                <a:latin typeface="Cambria" pitchFamily="18" charset="0"/>
                <a:cs typeface="Subisu Sans 2"/>
              </a:rPr>
              <a:t>  </a:t>
            </a:r>
            <a:r>
              <a:rPr lang="en-US" b="1" dirty="0">
                <a:solidFill>
                  <a:srgbClr val="002060"/>
                </a:solidFill>
                <a:latin typeface="Cambria" pitchFamily="18" charset="0"/>
                <a:cs typeface="Subisu Sans 2"/>
              </a:rPr>
              <a:t>by implementing:</a:t>
            </a:r>
            <a:endParaRPr lang="en-US" dirty="0"/>
          </a:p>
        </p:txBody>
      </p:sp>
      <p:sp>
        <p:nvSpPr>
          <p:cNvPr id="18" name="TextBox 17"/>
          <p:cNvSpPr txBox="1"/>
          <p:nvPr/>
        </p:nvSpPr>
        <p:spPr>
          <a:xfrm>
            <a:off x="251520" y="1995686"/>
            <a:ext cx="1080120" cy="400110"/>
          </a:xfrm>
          <a:prstGeom prst="rect">
            <a:avLst/>
          </a:prstGeom>
          <a:noFill/>
        </p:spPr>
        <p:txBody>
          <a:bodyPr wrap="square" rtlCol="0">
            <a:spAutoFit/>
          </a:bodyPr>
          <a:lstStyle/>
          <a:p>
            <a:r>
              <a:rPr lang="en-US" sz="2000" b="1" dirty="0">
                <a:solidFill>
                  <a:srgbClr val="002060"/>
                </a:solidFill>
              </a:rPr>
              <a:t>G2C:</a:t>
            </a:r>
          </a:p>
        </p:txBody>
      </p:sp>
      <p:sp>
        <p:nvSpPr>
          <p:cNvPr id="19" name="TextBox 18"/>
          <p:cNvSpPr txBox="1"/>
          <p:nvPr/>
        </p:nvSpPr>
        <p:spPr>
          <a:xfrm>
            <a:off x="395536" y="2355726"/>
            <a:ext cx="5832648" cy="2308324"/>
          </a:xfrm>
          <a:prstGeom prst="rect">
            <a:avLst/>
          </a:prstGeom>
          <a:noFill/>
        </p:spPr>
        <p:txBody>
          <a:bodyPr wrap="square" rtlCol="0">
            <a:spAutoFit/>
          </a:bodyPr>
          <a:lstStyle/>
          <a:p>
            <a:pPr marL="176213" indent="-176213">
              <a:buFont typeface="Arial" pitchFamily="34" charset="0"/>
              <a:buChar char="•"/>
            </a:pPr>
            <a:r>
              <a:rPr lang="en-US" sz="1600" dirty="0"/>
              <a:t>e-Registration (National ID)</a:t>
            </a:r>
          </a:p>
          <a:p>
            <a:pPr marL="176213" indent="-176213">
              <a:buFont typeface="Arial" pitchFamily="34" charset="0"/>
              <a:buChar char="•"/>
            </a:pPr>
            <a:r>
              <a:rPr lang="en-US" sz="1600" dirty="0"/>
              <a:t>e-Citizenship, License, Passport</a:t>
            </a:r>
          </a:p>
          <a:p>
            <a:pPr marL="176213" indent="-176213">
              <a:buFont typeface="Arial" pitchFamily="34" charset="0"/>
              <a:buChar char="•"/>
            </a:pPr>
            <a:r>
              <a:rPr lang="en-US" sz="1600" dirty="0"/>
              <a:t>e-Passport, Voter's ID</a:t>
            </a:r>
          </a:p>
          <a:p>
            <a:pPr marL="176213" indent="-176213">
              <a:buFont typeface="Arial" pitchFamily="34" charset="0"/>
              <a:buChar char="•"/>
            </a:pPr>
            <a:r>
              <a:rPr lang="en-US" sz="1600" dirty="0"/>
              <a:t>e-Taxation</a:t>
            </a:r>
          </a:p>
          <a:p>
            <a:pPr marL="176213" indent="-176213">
              <a:buFont typeface="Arial" pitchFamily="34" charset="0"/>
              <a:buChar char="•"/>
            </a:pPr>
            <a:r>
              <a:rPr lang="en-US" sz="1600" dirty="0"/>
              <a:t>e-Health</a:t>
            </a:r>
          </a:p>
          <a:p>
            <a:pPr marL="176213" indent="-176213">
              <a:buFont typeface="Arial" pitchFamily="34" charset="0"/>
              <a:buChar char="•"/>
            </a:pPr>
            <a:r>
              <a:rPr lang="en-US" sz="1600" dirty="0"/>
              <a:t>e-Education</a:t>
            </a:r>
          </a:p>
          <a:p>
            <a:pPr marL="176213" indent="-176213">
              <a:buFont typeface="Arial" pitchFamily="34" charset="0"/>
              <a:buChar char="•"/>
            </a:pPr>
            <a:r>
              <a:rPr lang="en-US" sz="1600" dirty="0"/>
              <a:t>e-Transportation</a:t>
            </a:r>
          </a:p>
          <a:p>
            <a:pPr marL="176213" indent="-176213">
              <a:buFont typeface="Arial" pitchFamily="34" charset="0"/>
              <a:buChar char="•"/>
            </a:pPr>
            <a:r>
              <a:rPr lang="en-US" sz="1600" dirty="0"/>
              <a:t>e-Land Registration</a:t>
            </a:r>
          </a:p>
          <a:p>
            <a:pPr marL="176213" indent="-176213">
              <a:buFont typeface="Arial" pitchFamily="34" charset="0"/>
              <a:buChar char="•"/>
            </a:pPr>
            <a:r>
              <a:rPr lang="en-US" sz="1600" dirty="0"/>
              <a:t>e-Payment (Electricity, Telephone, Water, Internet, Mobile)</a:t>
            </a:r>
          </a:p>
        </p:txBody>
      </p:sp>
    </p:spTree>
    <p:extLst>
      <p:ext uri="{BB962C8B-B14F-4D97-AF65-F5344CB8AC3E}">
        <p14:creationId xmlns:p14="http://schemas.microsoft.com/office/powerpoint/2010/main" val="2711981343"/>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475656" y="142764"/>
            <a:ext cx="7488832" cy="412762"/>
          </a:xfrm>
          <a:prstGeom prst="rect">
            <a:avLst/>
          </a:prstGeom>
        </p:spPr>
        <p:txBody>
          <a:bodyPr anchor="ctr">
            <a:no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mbria" pitchFamily="18" charset="0"/>
                <a:ea typeface="+mj-ea"/>
                <a:cs typeface="Subisu Sans 2"/>
              </a:rPr>
              <a:t>Things to be DONE to control </a:t>
            </a:r>
            <a:r>
              <a:rPr kumimoji="0" lang="en-US" sz="2400" b="1" i="0" u="none" strike="noStrike" kern="1200" cap="none" spc="0" normalizeH="0" baseline="0" noProof="0" dirty="0">
                <a:ln>
                  <a:noFill/>
                </a:ln>
                <a:solidFill>
                  <a:srgbClr val="C00000"/>
                </a:solidFill>
                <a:effectLst/>
                <a:uLnTx/>
                <a:uFillTx/>
                <a:latin typeface="Cambria" pitchFamily="18" charset="0"/>
                <a:ea typeface="+mj-ea"/>
                <a:cs typeface="Subisu Sans 2"/>
              </a:rPr>
              <a:t>CORRUPTION</a:t>
            </a:r>
          </a:p>
        </p:txBody>
      </p:sp>
      <p:sp>
        <p:nvSpPr>
          <p:cNvPr id="10" name="AutoShape 2"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11" descr="electric vehicle.jpg"/>
          <p:cNvPicPr>
            <a:picLocks noChangeAspect="1"/>
          </p:cNvPicPr>
          <p:nvPr/>
        </p:nvPicPr>
        <p:blipFill>
          <a:blip r:embed="rId2" cstate="print">
            <a:clrChange>
              <a:clrFrom>
                <a:srgbClr val="FFFFFF"/>
              </a:clrFrom>
              <a:clrTo>
                <a:srgbClr val="FFFFFF">
                  <a:alpha val="0"/>
                </a:srgbClr>
              </a:clrTo>
            </a:clrChange>
          </a:blip>
          <a:srcRect t="9899"/>
          <a:stretch>
            <a:fillRect/>
          </a:stretch>
        </p:blipFill>
        <p:spPr>
          <a:xfrm>
            <a:off x="72008" y="0"/>
            <a:ext cx="1403648" cy="842306"/>
          </a:xfrm>
          <a:prstGeom prst="rect">
            <a:avLst/>
          </a:prstGeom>
        </p:spPr>
      </p:pic>
      <p:pic>
        <p:nvPicPr>
          <p:cNvPr id="13" name="Picture 12" descr="electric scotter.png"/>
          <p:cNvPicPr>
            <a:picLocks noChangeAspect="1"/>
          </p:cNvPicPr>
          <p:nvPr/>
        </p:nvPicPr>
        <p:blipFill>
          <a:blip r:embed="rId3" cstate="print">
            <a:clrChange>
              <a:clrFrom>
                <a:srgbClr val="FFFFFF"/>
              </a:clrFrom>
              <a:clrTo>
                <a:srgbClr val="FFFFFF">
                  <a:alpha val="0"/>
                </a:srgbClr>
              </a:clrTo>
            </a:clrChange>
            <a:duotone>
              <a:schemeClr val="accent3">
                <a:shade val="45000"/>
                <a:satMod val="135000"/>
              </a:schemeClr>
              <a:prstClr val="white"/>
            </a:duotone>
            <a:lum bright="10000"/>
          </a:blip>
          <a:stretch>
            <a:fillRect/>
          </a:stretch>
        </p:blipFill>
        <p:spPr>
          <a:xfrm>
            <a:off x="107504" y="790836"/>
            <a:ext cx="1215353" cy="915566"/>
          </a:xfrm>
          <a:prstGeom prst="rect">
            <a:avLst/>
          </a:prstGeom>
        </p:spPr>
      </p:pic>
      <p:pic>
        <p:nvPicPr>
          <p:cNvPr id="14" name="Picture 13" descr="green-cities.png"/>
          <p:cNvPicPr>
            <a:picLocks noChangeAspect="1"/>
          </p:cNvPicPr>
          <p:nvPr/>
        </p:nvPicPr>
        <p:blipFill>
          <a:blip r:embed="rId4" cstate="print">
            <a:clrChange>
              <a:clrFrom>
                <a:srgbClr val="BDDDAC"/>
              </a:clrFrom>
              <a:clrTo>
                <a:srgbClr val="BDDDAC">
                  <a:alpha val="0"/>
                </a:srgbClr>
              </a:clrTo>
            </a:clrChange>
            <a:duotone>
              <a:schemeClr val="accent3">
                <a:shade val="45000"/>
                <a:satMod val="135000"/>
              </a:schemeClr>
              <a:prstClr val="white"/>
            </a:duotone>
          </a:blip>
          <a:srcRect l="21650" t="10626" r="24800" b="9051"/>
          <a:stretch>
            <a:fillRect/>
          </a:stretch>
        </p:blipFill>
        <p:spPr>
          <a:xfrm>
            <a:off x="179512" y="1922426"/>
            <a:ext cx="1056118" cy="792088"/>
          </a:xfrm>
          <a:prstGeom prst="rect">
            <a:avLst/>
          </a:prstGeom>
        </p:spPr>
      </p:pic>
      <p:pic>
        <p:nvPicPr>
          <p:cNvPr id="15" name="Picture 14" descr="Smart life.png"/>
          <p:cNvPicPr>
            <a:picLocks noChangeAspect="1"/>
          </p:cNvPicPr>
          <p:nvPr/>
        </p:nvPicPr>
        <p:blipFill>
          <a:blip r:embed="rId5" cstate="print"/>
          <a:stretch>
            <a:fillRect/>
          </a:stretch>
        </p:blipFill>
        <p:spPr>
          <a:xfrm>
            <a:off x="144016" y="2780756"/>
            <a:ext cx="1331640" cy="869862"/>
          </a:xfrm>
          <a:prstGeom prst="rect">
            <a:avLst/>
          </a:prstGeom>
        </p:spPr>
      </p:pic>
      <p:sp>
        <p:nvSpPr>
          <p:cNvPr id="4" name="TextBox 3">
            <a:extLst>
              <a:ext uri="{FF2B5EF4-FFF2-40B4-BE49-F238E27FC236}">
                <a16:creationId xmlns:a16="http://schemas.microsoft.com/office/drawing/2014/main" id="{0AC9F996-A696-4473-A19A-614E4C5D892F}"/>
              </a:ext>
            </a:extLst>
          </p:cNvPr>
          <p:cNvSpPr txBox="1"/>
          <p:nvPr/>
        </p:nvSpPr>
        <p:spPr>
          <a:xfrm>
            <a:off x="1535121" y="665982"/>
            <a:ext cx="7536871" cy="4078039"/>
          </a:xfrm>
          <a:prstGeom prst="rect">
            <a:avLst/>
          </a:prstGeom>
          <a:noFill/>
        </p:spPr>
        <p:txBody>
          <a:bodyPr wrap="square" rtlCol="0">
            <a:spAutoFit/>
          </a:bodyPr>
          <a:lstStyle/>
          <a:p>
            <a:pPr marL="342900" indent="-342900">
              <a:spcAft>
                <a:spcPts val="600"/>
              </a:spcAft>
              <a:buAutoNum type="arabicPeriod"/>
            </a:pPr>
            <a:r>
              <a:rPr lang="en-US" sz="1600" b="1" dirty="0"/>
              <a:t>Unique Identity </a:t>
            </a:r>
            <a:r>
              <a:rPr lang="en-US" sz="1600" dirty="0"/>
              <a:t>– Effective Implementation of National ID</a:t>
            </a:r>
          </a:p>
          <a:p>
            <a:pPr marL="342900" indent="-342900">
              <a:spcAft>
                <a:spcPts val="600"/>
              </a:spcAft>
              <a:buFontTx/>
              <a:buAutoNum type="arabicPeriod"/>
            </a:pPr>
            <a:r>
              <a:rPr lang="en-US" sz="1600" b="1" dirty="0"/>
              <a:t>Digital Street Addressing </a:t>
            </a:r>
            <a:r>
              <a:rPr lang="en-US" sz="1600" dirty="0"/>
              <a:t>- GIS Mapping</a:t>
            </a:r>
          </a:p>
          <a:p>
            <a:pPr marL="342900" indent="-342900">
              <a:spcAft>
                <a:spcPts val="600"/>
              </a:spcAft>
              <a:buAutoNum type="arabicPeriod"/>
            </a:pPr>
            <a:r>
              <a:rPr lang="en-US" sz="1600" dirty="0"/>
              <a:t>Centralized Database Management System (DBMS)</a:t>
            </a:r>
          </a:p>
          <a:p>
            <a:pPr marL="342900" indent="-342900">
              <a:spcAft>
                <a:spcPts val="600"/>
              </a:spcAft>
              <a:buAutoNum type="arabicPeriod"/>
            </a:pPr>
            <a:r>
              <a:rPr lang="en-US" sz="1600" b="1" dirty="0"/>
              <a:t>Cloud based Data Centre </a:t>
            </a:r>
            <a:r>
              <a:rPr lang="en-US" sz="1600" dirty="0"/>
              <a:t>[a. Primary, b. Secondary (Near DC or Failover </a:t>
            </a:r>
            <a:br>
              <a:rPr lang="en-US" sz="1600" dirty="0"/>
            </a:br>
            <a:r>
              <a:rPr lang="en-US" sz="1600" dirty="0"/>
              <a:t>DC) and c. Disaster Recovery (DR)]</a:t>
            </a:r>
          </a:p>
          <a:p>
            <a:pPr marL="800100" lvl="1" indent="-342900">
              <a:spcAft>
                <a:spcPts val="600"/>
              </a:spcAft>
              <a:buFont typeface="+mj-lt"/>
              <a:buAutoNum type="alphaLcParenR"/>
            </a:pPr>
            <a:r>
              <a:rPr lang="en-US" sz="1600" dirty="0"/>
              <a:t>Central</a:t>
            </a:r>
          </a:p>
          <a:p>
            <a:pPr marL="800100" lvl="1" indent="-342900">
              <a:spcAft>
                <a:spcPts val="600"/>
              </a:spcAft>
              <a:buFont typeface="+mj-lt"/>
              <a:buAutoNum type="alphaLcParenR"/>
            </a:pPr>
            <a:r>
              <a:rPr lang="en-US" sz="1600" dirty="0"/>
              <a:t>Province-wide</a:t>
            </a:r>
          </a:p>
          <a:p>
            <a:pPr marL="342900" lvl="1" indent="-342900">
              <a:spcAft>
                <a:spcPts val="600"/>
              </a:spcAft>
              <a:buAutoNum type="arabicPeriod" startAt="5"/>
            </a:pPr>
            <a:r>
              <a:rPr lang="en-US" sz="1600" b="1" dirty="0"/>
              <a:t>Use of Applications </a:t>
            </a:r>
            <a:r>
              <a:rPr lang="en-US" sz="1600" dirty="0"/>
              <a:t>(Automated and Integrated) </a:t>
            </a:r>
            <a:br>
              <a:rPr lang="en-US" sz="1600" dirty="0"/>
            </a:br>
            <a:r>
              <a:rPr lang="en-US" sz="1600" dirty="0"/>
              <a:t>and Mobile Applications for End-users (Android </a:t>
            </a:r>
            <a:br>
              <a:rPr lang="en-US" sz="1600" dirty="0"/>
            </a:br>
            <a:r>
              <a:rPr lang="en-US" sz="1600" dirty="0"/>
              <a:t>and iOS version)</a:t>
            </a:r>
          </a:p>
          <a:p>
            <a:pPr marL="342900" indent="-342900">
              <a:buFont typeface="+mj-lt"/>
              <a:buAutoNum type="arabicPeriod" startAt="6"/>
            </a:pPr>
            <a:r>
              <a:rPr lang="en-US" sz="1600" dirty="0"/>
              <a:t>Centralized Secured Network (Optical Fiber)</a:t>
            </a:r>
          </a:p>
          <a:p>
            <a:pPr marL="342900" indent="-342900">
              <a:buAutoNum type="arabicPeriod" startAt="6"/>
            </a:pPr>
            <a:r>
              <a:rPr lang="en-US" sz="1600" dirty="0"/>
              <a:t>Central System for Government Website Hosting and centralized </a:t>
            </a:r>
            <a:br>
              <a:rPr lang="en-US" sz="1600" dirty="0"/>
            </a:br>
            <a:r>
              <a:rPr lang="en-US" sz="1600" dirty="0"/>
              <a:t>Government E-mail system with common Email ID to each </a:t>
            </a:r>
            <a:br>
              <a:rPr lang="en-US" sz="1600" dirty="0"/>
            </a:br>
            <a:r>
              <a:rPr lang="en-US" sz="1600" dirty="0"/>
              <a:t>Government Employees</a:t>
            </a:r>
          </a:p>
        </p:txBody>
      </p:sp>
      <p:pic>
        <p:nvPicPr>
          <p:cNvPr id="2" name="Picture 1">
            <a:extLst>
              <a:ext uri="{FF2B5EF4-FFF2-40B4-BE49-F238E27FC236}">
                <a16:creationId xmlns:a16="http://schemas.microsoft.com/office/drawing/2014/main" id="{E495B442-964B-3FE7-3707-19F918926E4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6" b="9292"/>
          <a:stretch/>
        </p:blipFill>
        <p:spPr>
          <a:xfrm>
            <a:off x="6573301" y="2367074"/>
            <a:ext cx="2487164" cy="1369733"/>
          </a:xfrm>
          <a:prstGeom prst="rect">
            <a:avLst/>
          </a:prstGeom>
          <a:ln w="28575">
            <a:solidFill>
              <a:srgbClr val="E6E6E6"/>
            </a:solidFill>
          </a:ln>
        </p:spPr>
      </p:pic>
    </p:spTree>
    <p:extLst>
      <p:ext uri="{BB962C8B-B14F-4D97-AF65-F5344CB8AC3E}">
        <p14:creationId xmlns:p14="http://schemas.microsoft.com/office/powerpoint/2010/main" val="98324134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39243" y="157437"/>
            <a:ext cx="8153400"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Evolution of IT..</a:t>
            </a:r>
          </a:p>
        </p:txBody>
      </p:sp>
      <p:sp>
        <p:nvSpPr>
          <p:cNvPr id="11267" name="Content Placeholder 2"/>
          <p:cNvSpPr>
            <a:spLocks noGrp="1"/>
          </p:cNvSpPr>
          <p:nvPr>
            <p:ph sz="quarter" idx="1"/>
          </p:nvPr>
        </p:nvSpPr>
        <p:spPr>
          <a:xfrm>
            <a:off x="1508706" y="942455"/>
            <a:ext cx="6138397" cy="1854201"/>
          </a:xfrm>
        </p:spPr>
        <p:txBody>
          <a:bodyPr>
            <a:noAutofit/>
          </a:bodyPr>
          <a:lstStyle/>
          <a:p>
            <a:pPr marL="682625" indent="-285750">
              <a:lnSpc>
                <a:spcPct val="150000"/>
              </a:lnSpc>
              <a:spcBef>
                <a:spcPts val="0"/>
              </a:spcBef>
              <a:buClrTx/>
              <a:buSzPct val="100000"/>
            </a:pPr>
            <a:r>
              <a:rPr lang="en-US" sz="1600" b="1" dirty="0">
                <a:latin typeface="Calibri" pitchFamily="34" charset="0"/>
                <a:ea typeface="ＭＳ Ｐゴシック" pitchFamily="34" charset="-128"/>
              </a:rPr>
              <a:t>IoT (Internet of Things) – Sensors, Devices, Internet and Cloud</a:t>
            </a:r>
          </a:p>
          <a:p>
            <a:pPr marL="682625" indent="-285750">
              <a:lnSpc>
                <a:spcPct val="150000"/>
              </a:lnSpc>
              <a:spcBef>
                <a:spcPts val="0"/>
              </a:spcBef>
              <a:buClrTx/>
              <a:buSzPct val="100000"/>
            </a:pPr>
            <a:r>
              <a:rPr lang="en-US" sz="1600" b="1" dirty="0">
                <a:latin typeface="Calibri" pitchFamily="34" charset="0"/>
                <a:ea typeface="ＭＳ Ｐゴシック" pitchFamily="34" charset="-128"/>
              </a:rPr>
              <a:t>IoE (Internet of Everything) – Data, Things, People, Processes</a:t>
            </a:r>
          </a:p>
          <a:p>
            <a:pPr marL="682625" indent="-285750">
              <a:lnSpc>
                <a:spcPct val="150000"/>
              </a:lnSpc>
              <a:spcBef>
                <a:spcPts val="0"/>
              </a:spcBef>
              <a:buClrTx/>
              <a:buSzPct val="100000"/>
            </a:pPr>
            <a:r>
              <a:rPr lang="en-US" sz="1600" b="1" dirty="0">
                <a:latin typeface="Calibri" pitchFamily="34" charset="0"/>
                <a:ea typeface="ＭＳ Ｐゴシック" pitchFamily="34" charset="-128"/>
              </a:rPr>
              <a:t>Artificial/Business Intelligence (AI/BI), Big Data (Blockchain)</a:t>
            </a:r>
          </a:p>
        </p:txBody>
      </p:sp>
      <p:pic>
        <p:nvPicPr>
          <p:cNvPr id="7" name="Picture 6">
            <a:extLst>
              <a:ext uri="{FF2B5EF4-FFF2-40B4-BE49-F238E27FC236}">
                <a16:creationId xmlns:a16="http://schemas.microsoft.com/office/drawing/2014/main" id="{FEC53D30-7255-3C09-4098-C0CD96BE39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200" y="2810568"/>
            <a:ext cx="2126776" cy="2011680"/>
          </a:xfrm>
          <a:prstGeom prst="rect">
            <a:avLst/>
          </a:prstGeom>
        </p:spPr>
      </p:pic>
      <p:pic>
        <p:nvPicPr>
          <p:cNvPr id="10" name="Picture 9">
            <a:extLst>
              <a:ext uri="{FF2B5EF4-FFF2-40B4-BE49-F238E27FC236}">
                <a16:creationId xmlns:a16="http://schemas.microsoft.com/office/drawing/2014/main" id="{20815921-7452-893D-D65C-C109B6894C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8814" y="2810568"/>
            <a:ext cx="3036498" cy="2011680"/>
          </a:xfrm>
          <a:prstGeom prst="rect">
            <a:avLst/>
          </a:prstGeom>
        </p:spPr>
      </p:pic>
      <p:pic>
        <p:nvPicPr>
          <p:cNvPr id="12" name="Picture 11">
            <a:extLst>
              <a:ext uri="{FF2B5EF4-FFF2-40B4-BE49-F238E27FC236}">
                <a16:creationId xmlns:a16="http://schemas.microsoft.com/office/drawing/2014/main" id="{4981CC47-A832-0B2F-69BE-687B0288C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1069" y="2810568"/>
            <a:ext cx="2457249" cy="2011680"/>
          </a:xfrm>
          <a:prstGeom prst="rect">
            <a:avLst/>
          </a:prstGeom>
        </p:spPr>
      </p:pic>
      <p:sp>
        <p:nvSpPr>
          <p:cNvPr id="17" name="Arrow: Down 16">
            <a:extLst>
              <a:ext uri="{FF2B5EF4-FFF2-40B4-BE49-F238E27FC236}">
                <a16:creationId xmlns:a16="http://schemas.microsoft.com/office/drawing/2014/main" id="{9D21BAF2-FBE7-FDE6-D520-B5EDDD5D0176}"/>
              </a:ext>
            </a:extLst>
          </p:cNvPr>
          <p:cNvSpPr/>
          <p:nvPr/>
        </p:nvSpPr>
        <p:spPr>
          <a:xfrm rot="16200000">
            <a:off x="2424839" y="3644667"/>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19EE6722-FA88-ABE6-0887-8F1FF3B5F1FE}"/>
              </a:ext>
            </a:extLst>
          </p:cNvPr>
          <p:cNvSpPr/>
          <p:nvPr/>
        </p:nvSpPr>
        <p:spPr>
          <a:xfrm rot="16200000">
            <a:off x="5977214" y="3644668"/>
            <a:ext cx="288032" cy="34348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0815876"/>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475656" y="102852"/>
            <a:ext cx="7488832" cy="699542"/>
          </a:xfrm>
          <a:prstGeom prst="rect">
            <a:avLst/>
          </a:prstGeom>
        </p:spPr>
        <p:txBody>
          <a:bodyPr anchor="ctr">
            <a:no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itchFamily="18" charset="0"/>
                <a:ea typeface="+mj-ea"/>
                <a:cs typeface="Subisu Sans 2"/>
              </a:rPr>
              <a:t>Why Unique Identity &amp; Centralized Database?</a:t>
            </a:r>
          </a:p>
        </p:txBody>
      </p:sp>
      <p:sp>
        <p:nvSpPr>
          <p:cNvPr id="10" name="AutoShape 2"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nepal army"/>
          <p:cNvSpPr>
            <a:spLocks noChangeAspect="1" noChangeArrowheads="1"/>
          </p:cNvSpPr>
          <p:nvPr/>
        </p:nvSpPr>
        <p:spPr bwMode="auto">
          <a:xfrm>
            <a:off x="731639" y="367532"/>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11" descr="electric vehicle.jpg"/>
          <p:cNvPicPr>
            <a:picLocks noChangeAspect="1"/>
          </p:cNvPicPr>
          <p:nvPr/>
        </p:nvPicPr>
        <p:blipFill>
          <a:blip r:embed="rId2" cstate="print">
            <a:clrChange>
              <a:clrFrom>
                <a:srgbClr val="FFFFFF"/>
              </a:clrFrom>
              <a:clrTo>
                <a:srgbClr val="FFFFFF">
                  <a:alpha val="0"/>
                </a:srgbClr>
              </a:clrTo>
            </a:clrChange>
          </a:blip>
          <a:srcRect t="9899"/>
          <a:stretch>
            <a:fillRect/>
          </a:stretch>
        </p:blipFill>
        <p:spPr>
          <a:xfrm>
            <a:off x="72008" y="0"/>
            <a:ext cx="1403648" cy="842306"/>
          </a:xfrm>
          <a:prstGeom prst="rect">
            <a:avLst/>
          </a:prstGeom>
        </p:spPr>
      </p:pic>
      <p:pic>
        <p:nvPicPr>
          <p:cNvPr id="13" name="Picture 12" descr="electric scotter.png"/>
          <p:cNvPicPr>
            <a:picLocks noChangeAspect="1"/>
          </p:cNvPicPr>
          <p:nvPr/>
        </p:nvPicPr>
        <p:blipFill>
          <a:blip r:embed="rId3" cstate="print">
            <a:clrChange>
              <a:clrFrom>
                <a:srgbClr val="FFFFFF"/>
              </a:clrFrom>
              <a:clrTo>
                <a:srgbClr val="FFFFFF">
                  <a:alpha val="0"/>
                </a:srgbClr>
              </a:clrTo>
            </a:clrChange>
            <a:duotone>
              <a:schemeClr val="accent3">
                <a:shade val="45000"/>
                <a:satMod val="135000"/>
              </a:schemeClr>
              <a:prstClr val="white"/>
            </a:duotone>
            <a:lum bright="10000"/>
          </a:blip>
          <a:stretch>
            <a:fillRect/>
          </a:stretch>
        </p:blipFill>
        <p:spPr>
          <a:xfrm>
            <a:off x="107504" y="790836"/>
            <a:ext cx="1215353" cy="915566"/>
          </a:xfrm>
          <a:prstGeom prst="rect">
            <a:avLst/>
          </a:prstGeom>
        </p:spPr>
      </p:pic>
      <p:pic>
        <p:nvPicPr>
          <p:cNvPr id="14" name="Picture 13" descr="green-cities.png"/>
          <p:cNvPicPr>
            <a:picLocks noChangeAspect="1"/>
          </p:cNvPicPr>
          <p:nvPr/>
        </p:nvPicPr>
        <p:blipFill>
          <a:blip r:embed="rId4" cstate="print">
            <a:clrChange>
              <a:clrFrom>
                <a:srgbClr val="BDDDAC"/>
              </a:clrFrom>
              <a:clrTo>
                <a:srgbClr val="BDDDAC">
                  <a:alpha val="0"/>
                </a:srgbClr>
              </a:clrTo>
            </a:clrChange>
            <a:duotone>
              <a:schemeClr val="accent3">
                <a:shade val="45000"/>
                <a:satMod val="135000"/>
              </a:schemeClr>
              <a:prstClr val="white"/>
            </a:duotone>
          </a:blip>
          <a:srcRect l="21650" t="10626" r="24800" b="9051"/>
          <a:stretch>
            <a:fillRect/>
          </a:stretch>
        </p:blipFill>
        <p:spPr>
          <a:xfrm>
            <a:off x="179512" y="1922426"/>
            <a:ext cx="1056118" cy="792088"/>
          </a:xfrm>
          <a:prstGeom prst="rect">
            <a:avLst/>
          </a:prstGeom>
        </p:spPr>
      </p:pic>
      <p:pic>
        <p:nvPicPr>
          <p:cNvPr id="15" name="Picture 14" descr="Smart life.png"/>
          <p:cNvPicPr>
            <a:picLocks noChangeAspect="1"/>
          </p:cNvPicPr>
          <p:nvPr/>
        </p:nvPicPr>
        <p:blipFill>
          <a:blip r:embed="rId5" cstate="print"/>
          <a:stretch>
            <a:fillRect/>
          </a:stretch>
        </p:blipFill>
        <p:spPr>
          <a:xfrm>
            <a:off x="144016" y="2780756"/>
            <a:ext cx="1331640" cy="869862"/>
          </a:xfrm>
          <a:prstGeom prst="rect">
            <a:avLst/>
          </a:prstGeom>
        </p:spPr>
      </p:pic>
      <p:sp>
        <p:nvSpPr>
          <p:cNvPr id="4" name="TextBox 3">
            <a:extLst>
              <a:ext uri="{FF2B5EF4-FFF2-40B4-BE49-F238E27FC236}">
                <a16:creationId xmlns:a16="http://schemas.microsoft.com/office/drawing/2014/main" id="{0AC9F996-A696-4473-A19A-614E4C5D892F}"/>
              </a:ext>
            </a:extLst>
          </p:cNvPr>
          <p:cNvSpPr txBox="1"/>
          <p:nvPr/>
        </p:nvSpPr>
        <p:spPr>
          <a:xfrm>
            <a:off x="1819770" y="1035667"/>
            <a:ext cx="3525324" cy="3693319"/>
          </a:xfrm>
          <a:prstGeom prst="rect">
            <a:avLst/>
          </a:prstGeom>
          <a:noFill/>
        </p:spPr>
        <p:txBody>
          <a:bodyPr wrap="none" rtlCol="0">
            <a:spAutoFit/>
          </a:bodyPr>
          <a:lstStyle/>
          <a:p>
            <a:r>
              <a:rPr lang="en-US" b="1" dirty="0">
                <a:solidFill>
                  <a:srgbClr val="0070C0"/>
                </a:solidFill>
                <a:latin typeface="Calibri" panose="020F0502020204030204" pitchFamily="34" charset="0"/>
                <a:ea typeface="Calibri" panose="020F0502020204030204" pitchFamily="34" charset="0"/>
                <a:cs typeface="Calibri" panose="020F0502020204030204" pitchFamily="34" charset="0"/>
              </a:rPr>
              <a:t>Why is it important? </a:t>
            </a:r>
          </a:p>
          <a:p>
            <a:r>
              <a:rPr lang="en-US" dirty="0">
                <a:solidFill>
                  <a:srgbClr val="92D050"/>
                </a:solidFill>
                <a:latin typeface="Calibri" panose="020F0502020204030204" pitchFamily="34" charset="0"/>
                <a:ea typeface="Calibri" panose="020F0502020204030204" pitchFamily="34" charset="0"/>
                <a:cs typeface="Calibri" panose="020F0502020204030204" pitchFamily="34" charset="0"/>
              </a:rPr>
              <a:t>Get rid of scattered Data</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Birth Registration (</a:t>
            </a:r>
            <a:r>
              <a:rPr lang="en-US" dirty="0" err="1">
                <a:latin typeface="Calibri" panose="020F0502020204030204" pitchFamily="34" charset="0"/>
                <a:ea typeface="Calibri" panose="020F0502020204030204" pitchFamily="34" charset="0"/>
                <a:cs typeface="Calibri" panose="020F0502020204030204" pitchFamily="34" charset="0"/>
              </a:rPr>
              <a:t>MoFALD</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Population Census (CBS)</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Citizenship (</a:t>
            </a:r>
            <a:r>
              <a:rPr lang="en-US" dirty="0" err="1">
                <a:latin typeface="Calibri" panose="020F0502020204030204" pitchFamily="34" charset="0"/>
                <a:ea typeface="Calibri" panose="020F0502020204030204" pitchFamily="34" charset="0"/>
                <a:cs typeface="Calibri" panose="020F0502020204030204" pitchFamily="34" charset="0"/>
              </a:rPr>
              <a:t>MoHA</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License (</a:t>
            </a:r>
            <a:r>
              <a:rPr lang="en-US" dirty="0" err="1">
                <a:latin typeface="Calibri" panose="020F0502020204030204" pitchFamily="34" charset="0"/>
                <a:ea typeface="Calibri" panose="020F0502020204030204" pitchFamily="34" charset="0"/>
                <a:cs typeface="Calibri" panose="020F0502020204030204" pitchFamily="34" charset="0"/>
              </a:rPr>
              <a:t>DoTM</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Passport (</a:t>
            </a:r>
            <a:r>
              <a:rPr lang="en-US" dirty="0" err="1">
                <a:latin typeface="Calibri" panose="020F0502020204030204" pitchFamily="34" charset="0"/>
                <a:ea typeface="Calibri" panose="020F0502020204030204" pitchFamily="34" charset="0"/>
                <a:cs typeface="Calibri" panose="020F0502020204030204" pitchFamily="34" charset="0"/>
              </a:rPr>
              <a:t>DoP</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Voter’s ID (Election Commission)</a:t>
            </a:r>
          </a:p>
          <a:p>
            <a:pPr marL="285750" indent="-285750">
              <a:buFont typeface="Arial" panose="020B0604020202020204" pitchFamily="34" charset="0"/>
              <a:buChar char="•"/>
            </a:pPr>
            <a:r>
              <a:rPr lang="en-US" dirty="0" err="1">
                <a:latin typeface="Calibri" panose="020F0502020204030204" pitchFamily="34" charset="0"/>
                <a:ea typeface="Calibri" panose="020F0502020204030204" pitchFamily="34" charset="0"/>
                <a:cs typeface="Calibri" panose="020F0502020204030204" pitchFamily="34" charset="0"/>
              </a:rPr>
              <a:t>LaalPurja</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DoLRM</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VAT/PAN (IRD)</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Business Registration (OCR)</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EPF/CIT</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Bank (KYC)</a:t>
            </a:r>
          </a:p>
        </p:txBody>
      </p:sp>
      <p:sp>
        <p:nvSpPr>
          <p:cNvPr id="16" name="TextBox 15">
            <a:extLst>
              <a:ext uri="{FF2B5EF4-FFF2-40B4-BE49-F238E27FC236}">
                <a16:creationId xmlns:a16="http://schemas.microsoft.com/office/drawing/2014/main" id="{4120F438-4173-4F01-8281-7129E6D22042}"/>
              </a:ext>
            </a:extLst>
          </p:cNvPr>
          <p:cNvSpPr txBox="1"/>
          <p:nvPr/>
        </p:nvSpPr>
        <p:spPr>
          <a:xfrm>
            <a:off x="6190103" y="1035667"/>
            <a:ext cx="2458109" cy="3139321"/>
          </a:xfrm>
          <a:prstGeom prst="rect">
            <a:avLst/>
          </a:prstGeom>
          <a:noFill/>
        </p:spPr>
        <p:txBody>
          <a:bodyPr wrap="none" rtlCol="0">
            <a:spAutoFit/>
          </a:bodyPr>
          <a:lstStyle/>
          <a:p>
            <a:r>
              <a:rPr lang="en-US" b="1" dirty="0">
                <a:solidFill>
                  <a:srgbClr val="0070C0"/>
                </a:solidFill>
                <a:latin typeface="Calibri" panose="020F0502020204030204" pitchFamily="34" charset="0"/>
                <a:ea typeface="Calibri" panose="020F0502020204030204" pitchFamily="34" charset="0"/>
                <a:cs typeface="Calibri" panose="020F0502020204030204" pitchFamily="34" charset="0"/>
              </a:rPr>
              <a:t>Benefits:</a:t>
            </a:r>
          </a:p>
          <a:p>
            <a:r>
              <a:rPr lang="en-US" dirty="0">
                <a:solidFill>
                  <a:srgbClr val="92D050"/>
                </a:solidFill>
                <a:latin typeface="Calibri" panose="020F0502020204030204" pitchFamily="34" charset="0"/>
                <a:ea typeface="Calibri" panose="020F0502020204030204" pitchFamily="34" charset="0"/>
                <a:cs typeface="Calibri" panose="020F0502020204030204" pitchFamily="34" charset="0"/>
              </a:rPr>
              <a:t>Centralized Data</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Uniqueness</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Banking</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Travel</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Shopping</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Not necessary to fill</a:t>
            </a:r>
            <a:br>
              <a:rPr lang="en-US"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the form everywhere</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Ease of Tracking</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Crime Control</a:t>
            </a:r>
          </a:p>
          <a:p>
            <a:pPr marL="285750" indent="-285750">
              <a:buFont typeface="Arial" panose="020B0604020202020204" pitchFamily="34" charset="0"/>
              <a:buChar char="•"/>
            </a:pP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6933635"/>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D0D59-30F7-B21C-C9CC-5948509D3583}"/>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47EA0535-FD63-DC0D-690A-E67AFA7FA456}"/>
              </a:ext>
            </a:extLst>
          </p:cNvPr>
          <p:cNvSpPr>
            <a:spLocks noGrp="1"/>
          </p:cNvSpPr>
          <p:nvPr>
            <p:ph type="title"/>
          </p:nvPr>
        </p:nvSpPr>
        <p:spPr>
          <a:xfrm>
            <a:off x="467544" y="1635646"/>
            <a:ext cx="8229600" cy="857250"/>
          </a:xfrm>
        </p:spPr>
        <p:txBody>
          <a:bodyPr/>
          <a:lstStyle/>
          <a:p>
            <a:r>
              <a:rPr lang="en-US" dirty="0">
                <a:solidFill>
                  <a:srgbClr val="002060"/>
                </a:solidFill>
                <a:latin typeface="Century" pitchFamily="18" charset="0"/>
                <a:ea typeface="ＭＳ Ｐゴシック" pitchFamily="34" charset="-128"/>
                <a:cs typeface="Aharoni" pitchFamily="2" charset="-79"/>
              </a:rPr>
              <a:t>Any Questions???</a:t>
            </a:r>
          </a:p>
        </p:txBody>
      </p:sp>
      <p:sp>
        <p:nvSpPr>
          <p:cNvPr id="3" name="Rectangle 2">
            <a:extLst>
              <a:ext uri="{FF2B5EF4-FFF2-40B4-BE49-F238E27FC236}">
                <a16:creationId xmlns:a16="http://schemas.microsoft.com/office/drawing/2014/main" id="{6E8CC712-4E48-4C2F-DFAD-1A95B64E97B6}"/>
              </a:ext>
            </a:extLst>
          </p:cNvPr>
          <p:cNvSpPr/>
          <p:nvPr/>
        </p:nvSpPr>
        <p:spPr>
          <a:xfrm>
            <a:off x="6619285" y="3009541"/>
            <a:ext cx="2182009" cy="553998"/>
          </a:xfrm>
          <a:prstGeom prst="rect">
            <a:avLst/>
          </a:prstGeom>
        </p:spPr>
        <p:txBody>
          <a:bodyPr wrap="none">
            <a:spAutoFit/>
          </a:bodyPr>
          <a:lstStyle/>
          <a:p>
            <a:pPr algn="ctr"/>
            <a:r>
              <a:rPr lang="en-IN" sz="3000" b="1" dirty="0">
                <a:solidFill>
                  <a:srgbClr val="005096"/>
                </a:solidFill>
                <a:ea typeface="Tahoma" panose="020B0604030504040204" pitchFamily="34" charset="0"/>
                <a:cs typeface="Tahoma" panose="020B0604030504040204" pitchFamily="34" charset="0"/>
              </a:rPr>
              <a:t>Thank You</a:t>
            </a:r>
          </a:p>
        </p:txBody>
      </p:sp>
      <p:pic>
        <p:nvPicPr>
          <p:cNvPr id="4" name="Picture 3" descr="D:\Personal\Amruta\Atos_presentation\seprator_02.png">
            <a:extLst>
              <a:ext uri="{FF2B5EF4-FFF2-40B4-BE49-F238E27FC236}">
                <a16:creationId xmlns:a16="http://schemas.microsoft.com/office/drawing/2014/main" id="{F8DB1346-3823-3F25-2F25-FF64091D3E9A}"/>
              </a:ext>
            </a:extLst>
          </p:cNvPr>
          <p:cNvPicPr>
            <a:picLocks noChangeAspect="1" noChangeArrowheads="1"/>
          </p:cNvPicPr>
          <p:nvPr/>
        </p:nvPicPr>
        <p:blipFill>
          <a:blip r:embed="rId2" cstate="print">
            <a:grayscl/>
            <a:biLevel thresh="50000"/>
            <a:extLst>
              <a:ext uri="{28A0092B-C50C-407E-A947-70E740481C1C}">
                <a14:useLocalDpi xmlns:a14="http://schemas.microsoft.com/office/drawing/2010/main" val="0"/>
              </a:ext>
            </a:extLst>
          </a:blip>
          <a:srcRect/>
          <a:stretch>
            <a:fillRect/>
          </a:stretch>
        </p:blipFill>
        <p:spPr bwMode="auto">
          <a:xfrm rot="16200000">
            <a:off x="7598724" y="2163123"/>
            <a:ext cx="223128" cy="291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F825ECC-5E79-6EBE-F601-CE4F88D7BA48}"/>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159" r="30539" b="21456"/>
          <a:stretch/>
        </p:blipFill>
        <p:spPr>
          <a:xfrm>
            <a:off x="7147734" y="1857413"/>
            <a:ext cx="1224137" cy="1152128"/>
          </a:xfrm>
          <a:prstGeom prst="rect">
            <a:avLst/>
          </a:prstGeom>
        </p:spPr>
      </p:pic>
    </p:spTree>
    <p:extLst>
      <p:ext uri="{BB962C8B-B14F-4D97-AF65-F5344CB8AC3E}">
        <p14:creationId xmlns:p14="http://schemas.microsoft.com/office/powerpoint/2010/main" val="76532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39243" y="157437"/>
            <a:ext cx="8153400"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Evolution of IT..</a:t>
            </a:r>
          </a:p>
        </p:txBody>
      </p:sp>
      <p:sp>
        <p:nvSpPr>
          <p:cNvPr id="11267" name="Content Placeholder 2"/>
          <p:cNvSpPr>
            <a:spLocks noGrp="1"/>
          </p:cNvSpPr>
          <p:nvPr>
            <p:ph sz="quarter" idx="1"/>
          </p:nvPr>
        </p:nvSpPr>
        <p:spPr>
          <a:xfrm>
            <a:off x="1547664" y="786087"/>
            <a:ext cx="4392487" cy="993575"/>
          </a:xfrm>
        </p:spPr>
        <p:txBody>
          <a:bodyPr>
            <a:noAutofit/>
          </a:bodyPr>
          <a:lstStyle/>
          <a:p>
            <a:pPr marL="682625" indent="-285750">
              <a:lnSpc>
                <a:spcPct val="150000"/>
              </a:lnSpc>
              <a:spcBef>
                <a:spcPts val="0"/>
              </a:spcBef>
              <a:buClrTx/>
              <a:buSzPct val="100000"/>
            </a:pPr>
            <a:r>
              <a:rPr lang="en-US" sz="1600" b="1" dirty="0">
                <a:latin typeface="Calibri" pitchFamily="34" charset="0"/>
                <a:ea typeface="ＭＳ Ｐゴシック" pitchFamily="34" charset="-128"/>
              </a:rPr>
              <a:t>Data Centre (On Premises, Cloud)</a:t>
            </a:r>
          </a:p>
          <a:p>
            <a:pPr marL="682625" indent="-285750">
              <a:lnSpc>
                <a:spcPct val="150000"/>
              </a:lnSpc>
              <a:spcBef>
                <a:spcPts val="0"/>
              </a:spcBef>
              <a:buClrTx/>
              <a:buSzPct val="100000"/>
            </a:pPr>
            <a:r>
              <a:rPr lang="en-US" sz="1600" b="1" dirty="0">
                <a:latin typeface="Calibri" pitchFamily="34" charset="0"/>
                <a:ea typeface="ＭＳ Ｐゴシック" pitchFamily="34" charset="-128"/>
              </a:rPr>
              <a:t>Cloud Computing (IaaS, PaaS, SaaS)</a:t>
            </a:r>
          </a:p>
        </p:txBody>
      </p:sp>
      <p:pic>
        <p:nvPicPr>
          <p:cNvPr id="14" name="Picture 13">
            <a:extLst>
              <a:ext uri="{FF2B5EF4-FFF2-40B4-BE49-F238E27FC236}">
                <a16:creationId xmlns:a16="http://schemas.microsoft.com/office/drawing/2014/main" id="{1413A08F-5AD5-8A56-CE5C-5FCF49CA53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597076"/>
            <a:ext cx="4276768" cy="2206922"/>
          </a:xfrm>
          <a:prstGeom prst="rect">
            <a:avLst/>
          </a:prstGeom>
        </p:spPr>
      </p:pic>
      <p:pic>
        <p:nvPicPr>
          <p:cNvPr id="16" name="Picture 15">
            <a:extLst>
              <a:ext uri="{FF2B5EF4-FFF2-40B4-BE49-F238E27FC236}">
                <a16:creationId xmlns:a16="http://schemas.microsoft.com/office/drawing/2014/main" id="{8931CC59-D0EE-2CB2-9A93-B61A791680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0526" y="1923678"/>
            <a:ext cx="3686673" cy="2890966"/>
          </a:xfrm>
          <a:prstGeom prst="rect">
            <a:avLst/>
          </a:prstGeom>
        </p:spPr>
      </p:pic>
    </p:spTree>
    <p:extLst>
      <p:ext uri="{BB962C8B-B14F-4D97-AF65-F5344CB8AC3E}">
        <p14:creationId xmlns:p14="http://schemas.microsoft.com/office/powerpoint/2010/main" val="3633367843"/>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59213" y="106783"/>
            <a:ext cx="8367894" cy="628650"/>
          </a:xfrm>
        </p:spPr>
        <p:txBody>
          <a:bodyPr>
            <a:normAutofit fontScale="90000"/>
          </a:bodyPr>
          <a:lstStyle/>
          <a:p>
            <a:r>
              <a:rPr lang="en-US" dirty="0">
                <a:latin typeface="Aharoni" panose="02010803020104030203" pitchFamily="2" charset="-79"/>
                <a:ea typeface="ＭＳ Ｐゴシック" pitchFamily="34" charset="-128"/>
                <a:cs typeface="Aharoni" panose="02010803020104030203" pitchFamily="2" charset="-79"/>
              </a:rPr>
              <a:t>Major Components of Data Centre</a:t>
            </a:r>
          </a:p>
        </p:txBody>
      </p:sp>
      <p:sp>
        <p:nvSpPr>
          <p:cNvPr id="6" name="TextBox 5">
            <a:extLst>
              <a:ext uri="{FF2B5EF4-FFF2-40B4-BE49-F238E27FC236}">
                <a16:creationId xmlns:a16="http://schemas.microsoft.com/office/drawing/2014/main" id="{B5C217D2-6BE8-4316-9262-9AF5BE4D4208}"/>
              </a:ext>
            </a:extLst>
          </p:cNvPr>
          <p:cNvSpPr txBox="1"/>
          <p:nvPr/>
        </p:nvSpPr>
        <p:spPr>
          <a:xfrm>
            <a:off x="611560" y="1131590"/>
            <a:ext cx="5688632" cy="2639441"/>
          </a:xfrm>
          <a:prstGeom prst="rect">
            <a:avLst/>
          </a:prstGeom>
          <a:noFill/>
        </p:spPr>
        <p:txBody>
          <a:bodyPr wrap="square" rtlCol="0">
            <a:spAutoFit/>
          </a:bodyPr>
          <a:lstStyle/>
          <a:p>
            <a:pPr marL="342900" indent="-342900">
              <a:lnSpc>
                <a:spcPct val="150000"/>
              </a:lnSpc>
              <a:buFont typeface="+mj-lt"/>
              <a:buAutoNum type="alphaLcParenR"/>
            </a:pPr>
            <a:r>
              <a:rPr lang="en-US" sz="1600" dirty="0">
                <a:latin typeface="Calibri" panose="020F0502020204030204" pitchFamily="34" charset="0"/>
                <a:cs typeface="Calibri" panose="020F0502020204030204" pitchFamily="34" charset="0"/>
              </a:rPr>
              <a:t>Hardware </a:t>
            </a:r>
          </a:p>
          <a:p>
            <a:pPr marL="857250" lvl="1" indent="-400050">
              <a:lnSpc>
                <a:spcPct val="150000"/>
              </a:lnSpc>
              <a:buFont typeface="+mj-lt"/>
              <a:buAutoNum type="romanLcPeriod"/>
            </a:pPr>
            <a:r>
              <a:rPr lang="en-US" sz="1600" dirty="0">
                <a:latin typeface="Calibri" panose="020F0502020204030204" pitchFamily="34" charset="0"/>
                <a:cs typeface="Calibri" panose="020F0502020204030204" pitchFamily="34" charset="0"/>
              </a:rPr>
              <a:t>Workstations, </a:t>
            </a:r>
          </a:p>
          <a:p>
            <a:pPr marL="857250" lvl="1" indent="-400050">
              <a:lnSpc>
                <a:spcPct val="150000"/>
              </a:lnSpc>
              <a:buFont typeface="+mj-lt"/>
              <a:buAutoNum type="romanLcPeriod"/>
            </a:pPr>
            <a:r>
              <a:rPr lang="en-US" sz="1600" dirty="0">
                <a:latin typeface="Calibri" panose="020F0502020204030204" pitchFamily="34" charset="0"/>
                <a:cs typeface="Calibri" panose="020F0502020204030204" pitchFamily="34" charset="0"/>
              </a:rPr>
              <a:t>Servers – RISC (IBM, Sun), CISC (Intel based), HCI</a:t>
            </a:r>
          </a:p>
          <a:p>
            <a:pPr marL="1314450" lvl="2" indent="-400050">
              <a:lnSpc>
                <a:spcPct val="150000"/>
              </a:lnSpc>
              <a:buFont typeface="+mj-lt"/>
              <a:buAutoNum type="alphaLcPeriod"/>
            </a:pPr>
            <a:r>
              <a:rPr lang="en-US" sz="1600" dirty="0">
                <a:latin typeface="Calibri" panose="020F0502020204030204" pitchFamily="34" charset="0"/>
                <a:cs typeface="Calibri" panose="020F0502020204030204" pitchFamily="34" charset="0"/>
              </a:rPr>
              <a:t>Virtualization </a:t>
            </a:r>
          </a:p>
          <a:p>
            <a:pPr marL="857250" lvl="1" indent="-400050">
              <a:lnSpc>
                <a:spcPct val="150000"/>
              </a:lnSpc>
              <a:buFont typeface="+mj-lt"/>
              <a:buAutoNum type="romanLcPeriod"/>
            </a:pPr>
            <a:r>
              <a:rPr lang="en-US" sz="1600" dirty="0">
                <a:latin typeface="Calibri" panose="020F0502020204030204" pitchFamily="34" charset="0"/>
                <a:cs typeface="Calibri" panose="020F0502020204030204" pitchFamily="34" charset="0"/>
              </a:rPr>
              <a:t>Storage – HDD/SSD; DAS/NAS/SAN; Cloud</a:t>
            </a:r>
          </a:p>
          <a:p>
            <a:pPr marL="342900" indent="-342900">
              <a:lnSpc>
                <a:spcPct val="150000"/>
              </a:lnSpc>
              <a:buFont typeface="+mj-lt"/>
              <a:buAutoNum type="alphaLcParenR"/>
            </a:pPr>
            <a:r>
              <a:rPr lang="en-US" sz="1600" dirty="0">
                <a:latin typeface="Calibri" panose="020F0502020204030204" pitchFamily="34" charset="0"/>
                <a:cs typeface="Calibri" panose="020F0502020204030204" pitchFamily="34" charset="0"/>
              </a:rPr>
              <a:t>Connectivity (Internet/Intranet)</a:t>
            </a:r>
          </a:p>
          <a:p>
            <a:pPr marL="342900" indent="-342900">
              <a:lnSpc>
                <a:spcPct val="150000"/>
              </a:lnSpc>
              <a:buFont typeface="+mj-lt"/>
              <a:buAutoNum type="alphaLcParenR"/>
            </a:pPr>
            <a:r>
              <a:rPr lang="en-US" sz="1600" dirty="0">
                <a:latin typeface="Calibri" panose="020F0502020204030204" pitchFamily="34" charset="0"/>
                <a:cs typeface="Calibri" panose="020F0502020204030204" pitchFamily="34" charset="0"/>
              </a:rPr>
              <a:t>Network/ Security (Firewall – Network/Application)</a:t>
            </a:r>
          </a:p>
        </p:txBody>
      </p:sp>
      <p:pic>
        <p:nvPicPr>
          <p:cNvPr id="3" name="Picture 2">
            <a:extLst>
              <a:ext uri="{FF2B5EF4-FFF2-40B4-BE49-F238E27FC236}">
                <a16:creationId xmlns:a16="http://schemas.microsoft.com/office/drawing/2014/main" id="{9893981F-2BCA-FFD4-7AD5-71F39215E3E7}"/>
              </a:ext>
            </a:extLst>
          </p:cNvPr>
          <p:cNvPicPr>
            <a:picLocks noChangeAspect="1"/>
          </p:cNvPicPr>
          <p:nvPr/>
        </p:nvPicPr>
        <p:blipFill>
          <a:blip r:embed="rId2">
            <a:clrChange>
              <a:clrFrom>
                <a:srgbClr val="217FC9"/>
              </a:clrFrom>
              <a:clrTo>
                <a:srgbClr val="217FC9">
                  <a:alpha val="0"/>
                </a:srgbClr>
              </a:clrTo>
            </a:clrChange>
            <a:extLst>
              <a:ext uri="{28A0092B-C50C-407E-A947-70E740481C1C}">
                <a14:useLocalDpi xmlns:a14="http://schemas.microsoft.com/office/drawing/2010/main" val="0"/>
              </a:ext>
            </a:extLst>
          </a:blip>
          <a:stretch>
            <a:fillRect/>
          </a:stretch>
        </p:blipFill>
        <p:spPr>
          <a:xfrm>
            <a:off x="6698307" y="559148"/>
            <a:ext cx="1834133" cy="1834133"/>
          </a:xfrm>
          <a:prstGeom prst="rect">
            <a:avLst/>
          </a:prstGeom>
        </p:spPr>
      </p:pic>
      <p:pic>
        <p:nvPicPr>
          <p:cNvPr id="5" name="Picture 4">
            <a:extLst>
              <a:ext uri="{FF2B5EF4-FFF2-40B4-BE49-F238E27FC236}">
                <a16:creationId xmlns:a16="http://schemas.microsoft.com/office/drawing/2014/main" id="{F47C04FC-8DC0-EEE4-E2AF-475E0D0A80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8307" y="3927832"/>
            <a:ext cx="1828800" cy="521208"/>
          </a:xfrm>
          <a:prstGeom prst="rect">
            <a:avLst/>
          </a:prstGeom>
        </p:spPr>
      </p:pic>
      <p:sp>
        <p:nvSpPr>
          <p:cNvPr id="8" name="TextBox 7">
            <a:extLst>
              <a:ext uri="{FF2B5EF4-FFF2-40B4-BE49-F238E27FC236}">
                <a16:creationId xmlns:a16="http://schemas.microsoft.com/office/drawing/2014/main" id="{EB0B9C49-A975-B864-8088-BE8FC0347E7A}"/>
              </a:ext>
            </a:extLst>
          </p:cNvPr>
          <p:cNvSpPr txBox="1"/>
          <p:nvPr/>
        </p:nvSpPr>
        <p:spPr>
          <a:xfrm>
            <a:off x="7036643" y="2224920"/>
            <a:ext cx="1152128" cy="423449"/>
          </a:xfrm>
          <a:prstGeom prst="rect">
            <a:avLst/>
          </a:prstGeom>
          <a:noFill/>
        </p:spPr>
        <p:txBody>
          <a:bodyPr wrap="square" rtlCol="0">
            <a:spAutoFit/>
          </a:bodyPr>
          <a:lstStyle/>
          <a:p>
            <a:pPr algn="ctr">
              <a:lnSpc>
                <a:spcPct val="150000"/>
              </a:lnSpc>
            </a:pPr>
            <a:r>
              <a:rPr lang="en-US" sz="1600" dirty="0">
                <a:latin typeface="Calibri" panose="020F0502020204030204" pitchFamily="34" charset="0"/>
                <a:cs typeface="Calibri" panose="020F0502020204030204" pitchFamily="34" charset="0"/>
              </a:rPr>
              <a:t>Servers</a:t>
            </a:r>
            <a:endParaRPr lang="en-US" b="1"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415ADAA-970F-AA74-122B-A5ECE99E226F}"/>
              </a:ext>
            </a:extLst>
          </p:cNvPr>
          <p:cNvSpPr txBox="1"/>
          <p:nvPr/>
        </p:nvSpPr>
        <p:spPr>
          <a:xfrm>
            <a:off x="7036643" y="4449040"/>
            <a:ext cx="1152128" cy="423449"/>
          </a:xfrm>
          <a:prstGeom prst="rect">
            <a:avLst/>
          </a:prstGeom>
          <a:noFill/>
        </p:spPr>
        <p:txBody>
          <a:bodyPr wrap="square" rtlCol="0">
            <a:spAutoFit/>
          </a:bodyPr>
          <a:lstStyle/>
          <a:p>
            <a:pPr algn="ctr">
              <a:lnSpc>
                <a:spcPct val="150000"/>
              </a:lnSpc>
            </a:pPr>
            <a:r>
              <a:rPr lang="en-US" sz="1600" dirty="0">
                <a:latin typeface="Calibri" panose="020F0502020204030204" pitchFamily="34" charset="0"/>
                <a:cs typeface="Calibri" panose="020F0502020204030204" pitchFamily="34" charset="0"/>
              </a:rPr>
              <a:t>Storage</a:t>
            </a:r>
            <a:endParaRPr lang="en-US" b="1" dirty="0">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153227A6-E228-DE3D-3C40-ED429815B86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401" b="11600"/>
          <a:stretch/>
        </p:blipFill>
        <p:spPr>
          <a:xfrm>
            <a:off x="6545906" y="2732793"/>
            <a:ext cx="2133601" cy="1008113"/>
          </a:xfrm>
          <a:prstGeom prst="rect">
            <a:avLst/>
          </a:prstGeom>
        </p:spPr>
      </p:pic>
    </p:spTree>
    <p:extLst>
      <p:ext uri="{BB962C8B-B14F-4D97-AF65-F5344CB8AC3E}">
        <p14:creationId xmlns:p14="http://schemas.microsoft.com/office/powerpoint/2010/main" val="1627047479"/>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DD0F2A32-A38E-C8F7-F05C-7F6B155EACA2}"/>
              </a:ext>
            </a:extLst>
          </p:cNvPr>
          <p:cNvSpPr txBox="1">
            <a:spLocks/>
          </p:cNvSpPr>
          <p:nvPr/>
        </p:nvSpPr>
        <p:spPr>
          <a:xfrm>
            <a:off x="2857330" y="195486"/>
            <a:ext cx="5544616" cy="2110361"/>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कम्प्युट</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प्रोसेसर</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en-GB" sz="1800" dirty="0">
                <a:latin typeface="Calibri" panose="020F0502020204030204" pitchFamily="34" charset="0"/>
                <a:cs typeface="Nirmala UI" panose="020B0502040204020203" pitchFamily="34" charset="0"/>
              </a:rPr>
              <a:t>(Sales Persons)</a:t>
            </a:r>
          </a:p>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मेमोरी</a:t>
            </a:r>
            <a:r>
              <a:rPr lang="en-US" sz="1800" dirty="0">
                <a:effectLst/>
                <a:latin typeface="Calibri" panose="020F0502020204030204" pitchFamily="34" charset="0"/>
                <a:ea typeface="Times New Roman" panose="02020603050405020304" pitchFamily="18" charset="0"/>
                <a:cs typeface="Nirmala UI" panose="020B0502040204020203" pitchFamily="34" charset="0"/>
              </a:rPr>
              <a:t> (Display Area)</a:t>
            </a:r>
            <a:endParaRPr lang="en-GB" sz="1800" dirty="0">
              <a:effectLst/>
              <a:latin typeface="Kokila" panose="020B0604020202020204" pitchFamily="34" charset="0"/>
              <a:ea typeface="Times New Roman" panose="02020603050405020304" pitchFamily="18" charset="0"/>
              <a:cs typeface="Kokila" panose="020B0604020202020204" pitchFamily="34" charset="0"/>
            </a:endParaRPr>
          </a:p>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स्टोरेज</a:t>
            </a:r>
            <a:r>
              <a:rPr lang="en-GB" sz="1800" dirty="0">
                <a:effectLst/>
                <a:latin typeface="Kokila" panose="020B0604020202020204" pitchFamily="34" charset="0"/>
                <a:ea typeface="Times New Roman" panose="02020603050405020304" pitchFamily="18" charset="0"/>
                <a:cs typeface="Kokila" panose="020B0604020202020204" pitchFamily="34" charset="0"/>
              </a:rPr>
              <a:t>, </a:t>
            </a:r>
            <a:r>
              <a:rPr lang="ne-NP" sz="1800" dirty="0">
                <a:effectLst/>
                <a:latin typeface="Calibri" panose="020F0502020204030204" pitchFamily="34" charset="0"/>
                <a:ea typeface="Times New Roman" panose="02020603050405020304" pitchFamily="18" charset="0"/>
                <a:cs typeface="Nirmala UI" panose="020B0502040204020203" pitchFamily="34" charset="0"/>
              </a:rPr>
              <a:t>डाटावेस</a:t>
            </a:r>
            <a:r>
              <a:rPr lang="ne-NP" sz="1800" dirty="0">
                <a:effectLst/>
                <a:latin typeface="Calibri" panose="020F0502020204030204" pitchFamily="34" charset="0"/>
                <a:ea typeface="Times New Roman" panose="02020603050405020304" pitchFamily="18" charset="0"/>
                <a:cs typeface="Kokila" panose="020B0604020202020204" pitchFamily="34" charset="0"/>
              </a:rPr>
              <a:t> </a:t>
            </a:r>
            <a:r>
              <a:rPr lang="en-US" sz="1800" dirty="0">
                <a:latin typeface="Calibri" panose="020F0502020204030204" pitchFamily="34" charset="0"/>
                <a:ea typeface="Times New Roman" panose="02020603050405020304" pitchFamily="18" charset="0"/>
                <a:cs typeface="Nirmala UI" panose="020B0502040204020203" pitchFamily="34" charset="0"/>
              </a:rPr>
              <a:t>(Store/Go down)</a:t>
            </a:r>
            <a:endParaRPr lang="en-US" sz="1800" dirty="0">
              <a:effectLst/>
              <a:latin typeface="Calibri" panose="020F0502020204030204" pitchFamily="34" charset="0"/>
              <a:ea typeface="Times New Roman" panose="02020603050405020304" pitchFamily="18" charset="0"/>
              <a:cs typeface="Kokila" panose="020B0604020202020204" pitchFamily="34" charset="0"/>
            </a:endParaRPr>
          </a:p>
          <a:p>
            <a:pPr>
              <a:lnSpc>
                <a:spcPct val="115000"/>
              </a:lnSpc>
            </a:pPr>
            <a:r>
              <a:rPr lang="ne-NP" sz="1800" dirty="0">
                <a:effectLst/>
                <a:latin typeface="Calibri" panose="020F0502020204030204" pitchFamily="34" charset="0"/>
                <a:ea typeface="Times New Roman" panose="02020603050405020304" pitchFamily="18" charset="0"/>
                <a:cs typeface="Nirmala UI" panose="020B0502040204020203" pitchFamily="34" charset="0"/>
              </a:rPr>
              <a:t>एप्लिकेशन</a:t>
            </a:r>
            <a:r>
              <a:rPr lang="en-US" sz="1800" dirty="0">
                <a:effectLst/>
                <a:latin typeface="Calibri" panose="020F0502020204030204" pitchFamily="34" charset="0"/>
                <a:ea typeface="Times New Roman" panose="02020603050405020304" pitchFamily="18" charset="0"/>
                <a:cs typeface="Nirmala UI" panose="020B0502040204020203" pitchFamily="34" charset="0"/>
              </a:rPr>
              <a:t> (Varieties of Goods) </a:t>
            </a:r>
            <a:endParaRPr lang="en-US" sz="1800" dirty="0">
              <a:effectLst/>
              <a:latin typeface="Calibri" panose="020F0502020204030204" pitchFamily="34" charset="0"/>
              <a:ea typeface="Times New Roman" panose="02020603050405020304" pitchFamily="18" charset="0"/>
              <a:cs typeface="Mangal" panose="02040503050203030202" pitchFamily="18" charset="0"/>
            </a:endParaRPr>
          </a:p>
        </p:txBody>
      </p:sp>
      <p:sp>
        <p:nvSpPr>
          <p:cNvPr id="4" name="Title 1">
            <a:extLst>
              <a:ext uri="{FF2B5EF4-FFF2-40B4-BE49-F238E27FC236}">
                <a16:creationId xmlns:a16="http://schemas.microsoft.com/office/drawing/2014/main" id="{E5A91505-9D3C-4637-9DE7-750B5BA82433}"/>
              </a:ext>
            </a:extLst>
          </p:cNvPr>
          <p:cNvSpPr txBox="1">
            <a:spLocks/>
          </p:cNvSpPr>
          <p:nvPr/>
        </p:nvSpPr>
        <p:spPr>
          <a:xfrm>
            <a:off x="94257" y="172361"/>
            <a:ext cx="5544616" cy="1329838"/>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ne-NP" sz="2400" dirty="0">
                <a:effectLst/>
                <a:ea typeface="Times New Roman" panose="02020603050405020304" pitchFamily="18" charset="0"/>
                <a:cs typeface="Nirmala UI" panose="020B0502040204020203" pitchFamily="34" charset="0"/>
              </a:rPr>
              <a:t>क्लाउड</a:t>
            </a:r>
            <a:r>
              <a:rPr lang="ne-NP" sz="2400" dirty="0">
                <a:effectLst/>
                <a:ea typeface="Times New Roman" panose="02020603050405020304" pitchFamily="18" charset="0"/>
                <a:cs typeface="Kokila" panose="020B0604020202020204" pitchFamily="34" charset="0"/>
              </a:rPr>
              <a:t> </a:t>
            </a:r>
            <a:r>
              <a:rPr lang="ne-NP" sz="2400" dirty="0">
                <a:effectLst/>
                <a:ea typeface="Times New Roman" panose="02020603050405020304" pitchFamily="18" charset="0"/>
                <a:cs typeface="Nirmala UI" panose="020B0502040204020203" pitchFamily="34" charset="0"/>
              </a:rPr>
              <a:t>कम्प्युटिङ</a:t>
            </a:r>
            <a:endParaRPr lang="en-US" sz="2800"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endParaRPr>
          </a:p>
        </p:txBody>
      </p:sp>
      <p:pic>
        <p:nvPicPr>
          <p:cNvPr id="3" name="Picture 2">
            <a:extLst>
              <a:ext uri="{FF2B5EF4-FFF2-40B4-BE49-F238E27FC236}">
                <a16:creationId xmlns:a16="http://schemas.microsoft.com/office/drawing/2014/main" id="{16A6E65F-4E34-8B94-9DE3-8A3D37497D9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9788" t="28882" r="61013" b="28883"/>
          <a:stretch/>
        </p:blipFill>
        <p:spPr>
          <a:xfrm>
            <a:off x="6947967" y="1277469"/>
            <a:ext cx="936104" cy="859452"/>
          </a:xfrm>
          <a:prstGeom prst="rect">
            <a:avLst/>
          </a:prstGeom>
        </p:spPr>
      </p:pic>
      <p:pic>
        <p:nvPicPr>
          <p:cNvPr id="8" name="Picture 7">
            <a:extLst>
              <a:ext uri="{FF2B5EF4-FFF2-40B4-BE49-F238E27FC236}">
                <a16:creationId xmlns:a16="http://schemas.microsoft.com/office/drawing/2014/main" id="{A5CC7CE9-C1D4-944A-1CC2-4BBF5EE1ED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535157"/>
            <a:ext cx="3643937" cy="2571750"/>
          </a:xfrm>
          <a:prstGeom prst="rect">
            <a:avLst/>
          </a:prstGeom>
        </p:spPr>
      </p:pic>
      <p:pic>
        <p:nvPicPr>
          <p:cNvPr id="10" name="Picture 9">
            <a:extLst>
              <a:ext uri="{FF2B5EF4-FFF2-40B4-BE49-F238E27FC236}">
                <a16:creationId xmlns:a16="http://schemas.microsoft.com/office/drawing/2014/main" id="{1CA668CD-0E3D-D1C4-FCDD-2D5AA267A8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8303" y="2538204"/>
            <a:ext cx="3855697" cy="2571750"/>
          </a:xfrm>
          <a:prstGeom prst="rect">
            <a:avLst/>
          </a:prstGeom>
        </p:spPr>
      </p:pic>
      <p:pic>
        <p:nvPicPr>
          <p:cNvPr id="11" name="Picture 10">
            <a:extLst>
              <a:ext uri="{FF2B5EF4-FFF2-40B4-BE49-F238E27FC236}">
                <a16:creationId xmlns:a16="http://schemas.microsoft.com/office/drawing/2014/main" id="{857C6AD5-2E59-7E7A-5282-62C9A40222B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6956" t="28882" r="9353" b="28883"/>
          <a:stretch/>
        </p:blipFill>
        <p:spPr>
          <a:xfrm>
            <a:off x="1259929" y="1299082"/>
            <a:ext cx="1080120" cy="859452"/>
          </a:xfrm>
          <a:prstGeom prst="rect">
            <a:avLst/>
          </a:prstGeom>
        </p:spPr>
      </p:pic>
      <p:sp>
        <p:nvSpPr>
          <p:cNvPr id="12" name="TextBox 11">
            <a:extLst>
              <a:ext uri="{FF2B5EF4-FFF2-40B4-BE49-F238E27FC236}">
                <a16:creationId xmlns:a16="http://schemas.microsoft.com/office/drawing/2014/main" id="{B9B090CB-9AB4-F4B2-1537-7C1411F7F94E}"/>
              </a:ext>
            </a:extLst>
          </p:cNvPr>
          <p:cNvSpPr txBox="1"/>
          <p:nvPr/>
        </p:nvSpPr>
        <p:spPr>
          <a:xfrm>
            <a:off x="742649" y="2200461"/>
            <a:ext cx="2114681" cy="369332"/>
          </a:xfrm>
          <a:prstGeom prst="rect">
            <a:avLst/>
          </a:prstGeom>
          <a:noFill/>
        </p:spPr>
        <p:txBody>
          <a:bodyPr wrap="none" rtlCol="0">
            <a:spAutoFit/>
          </a:bodyPr>
          <a:lstStyle/>
          <a:p>
            <a:r>
              <a:rPr lang="en-US" dirty="0"/>
              <a:t>Single PC/Laptop</a:t>
            </a:r>
          </a:p>
        </p:txBody>
      </p:sp>
      <p:sp>
        <p:nvSpPr>
          <p:cNvPr id="13" name="TextBox 12">
            <a:extLst>
              <a:ext uri="{FF2B5EF4-FFF2-40B4-BE49-F238E27FC236}">
                <a16:creationId xmlns:a16="http://schemas.microsoft.com/office/drawing/2014/main" id="{CE6BDC32-0E34-3353-5A05-C817622B3FE9}"/>
              </a:ext>
            </a:extLst>
          </p:cNvPr>
          <p:cNvSpPr txBox="1"/>
          <p:nvPr/>
        </p:nvSpPr>
        <p:spPr>
          <a:xfrm>
            <a:off x="6286672" y="2202418"/>
            <a:ext cx="2161169" cy="369332"/>
          </a:xfrm>
          <a:prstGeom prst="rect">
            <a:avLst/>
          </a:prstGeom>
          <a:noFill/>
        </p:spPr>
        <p:txBody>
          <a:bodyPr wrap="none" rtlCol="0">
            <a:spAutoFit/>
          </a:bodyPr>
          <a:lstStyle/>
          <a:p>
            <a:r>
              <a:rPr lang="en-US" dirty="0"/>
              <a:t>Cloud Computing</a:t>
            </a:r>
          </a:p>
        </p:txBody>
      </p:sp>
    </p:spTree>
    <p:extLst>
      <p:ext uri="{BB962C8B-B14F-4D97-AF65-F5344CB8AC3E}">
        <p14:creationId xmlns:p14="http://schemas.microsoft.com/office/powerpoint/2010/main" val="3071393218"/>
      </p:ext>
    </p:extLst>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7EC3-25A8-9180-E5B8-0D268F606F89}"/>
            </a:ext>
          </a:extLst>
        </p:cNvPr>
        <p:cNvGrpSpPr/>
        <p:nvPr/>
      </p:nvGrpSpPr>
      <p:grpSpPr>
        <a:xfrm>
          <a:off x="0" y="0"/>
          <a:ext cx="0" cy="0"/>
          <a:chOff x="0" y="0"/>
          <a:chExt cx="0" cy="0"/>
        </a:xfrm>
      </p:grpSpPr>
      <p:sp>
        <p:nvSpPr>
          <p:cNvPr id="11266" name="Title 1">
            <a:extLst>
              <a:ext uri="{FF2B5EF4-FFF2-40B4-BE49-F238E27FC236}">
                <a16:creationId xmlns:a16="http://schemas.microsoft.com/office/drawing/2014/main" id="{A6A3DEBB-701C-E476-EDF0-88C1337063FF}"/>
              </a:ext>
            </a:extLst>
          </p:cNvPr>
          <p:cNvSpPr>
            <a:spLocks noGrp="1"/>
          </p:cNvSpPr>
          <p:nvPr>
            <p:ph type="title"/>
          </p:nvPr>
        </p:nvSpPr>
        <p:spPr>
          <a:xfrm>
            <a:off x="179512" y="-20538"/>
            <a:ext cx="8640960" cy="864096"/>
          </a:xfrm>
        </p:spPr>
        <p:txBody>
          <a:bodyPr>
            <a:normAutofit fontScale="90000"/>
          </a:bodyPr>
          <a:lstStyle/>
          <a:p>
            <a:r>
              <a:rPr lang="en-US" sz="3600" dirty="0">
                <a:solidFill>
                  <a:srgbClr val="0070C0"/>
                </a:solidFill>
                <a:latin typeface="Calibri" pitchFamily="34" charset="0"/>
                <a:ea typeface="ＭＳ Ｐゴシック" pitchFamily="34" charset="-128"/>
                <a:cs typeface="+mn-cs"/>
              </a:rPr>
              <a:t>1. Emerging Technologies and Trends in ICT sector</a:t>
            </a:r>
          </a:p>
        </p:txBody>
      </p:sp>
      <p:sp>
        <p:nvSpPr>
          <p:cNvPr id="11267" name="Content Placeholder 2">
            <a:extLst>
              <a:ext uri="{FF2B5EF4-FFF2-40B4-BE49-F238E27FC236}">
                <a16:creationId xmlns:a16="http://schemas.microsoft.com/office/drawing/2014/main" id="{6C0E2BDD-5D24-7FB5-95FE-99AD48B971B0}"/>
              </a:ext>
            </a:extLst>
          </p:cNvPr>
          <p:cNvSpPr>
            <a:spLocks noGrp="1"/>
          </p:cNvSpPr>
          <p:nvPr>
            <p:ph sz="quarter" idx="1"/>
          </p:nvPr>
        </p:nvSpPr>
        <p:spPr>
          <a:xfrm>
            <a:off x="899592" y="843558"/>
            <a:ext cx="8064896" cy="4032448"/>
          </a:xfrm>
        </p:spPr>
        <p:txBody>
          <a:bodyPr>
            <a:normAutofit fontScale="70000" lnSpcReduction="20000"/>
          </a:bodyPr>
          <a:lstStyle/>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 Artificial Intelligence (AI) and Machine Learning (ML)</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AI and ML are transforming business operations through predictive analytics, automation, and intelligent decision-making.</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Chatbots, autonomous vehicles, fraud detection, personalized marketing, and healthcare diagnostics.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Emerging Focus: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Generative AI (e.g., ChatGPT, DALL-E), AI-powered coding tools, and ethical AI.</a:t>
            </a:r>
          </a:p>
          <a:p>
            <a:pPr marL="0" marR="0" indent="0">
              <a:lnSpc>
                <a:spcPct val="107000"/>
              </a:lnSpc>
              <a:spcBef>
                <a:spcPts val="60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 Cloud Computing and Edge Computing</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Organizations are migrating to cloud platforms for scalability, cost efficiency, and flexibility.</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Edge Computing: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Data processing closer to the source (e.g., IoT devices) to reduce latency and improve performance.</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Key Growth Areas: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Multi-cloud strategies and hybrid cloud solutions.</a:t>
            </a:r>
          </a:p>
          <a:p>
            <a:pPr marL="0" marR="0" indent="0">
              <a:lnSpc>
                <a:spcPct val="107000"/>
              </a:lnSpc>
              <a:spcBef>
                <a:spcPts val="60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 Cybersecurity Innovations</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Advanced security solutions to combat rising cyber threats, including AI-driven threat detection and response.</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Technologies: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Zero Trust Architecture, Secure Access Service Edge (SASE), and quantum cryptography.</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Focus Areas: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Strengthening critical infrastructure and protecting against ransomware and phishing attacks.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6881670"/>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A1D87-0A9B-A714-3DE8-FCE84FD82870}"/>
            </a:ext>
          </a:extLst>
        </p:cNvPr>
        <p:cNvGrpSpPr/>
        <p:nvPr/>
      </p:nvGrpSpPr>
      <p:grpSpPr>
        <a:xfrm>
          <a:off x="0" y="0"/>
          <a:ext cx="0" cy="0"/>
          <a:chOff x="0" y="0"/>
          <a:chExt cx="0" cy="0"/>
        </a:xfrm>
      </p:grpSpPr>
      <p:sp>
        <p:nvSpPr>
          <p:cNvPr id="11267" name="Content Placeholder 2">
            <a:extLst>
              <a:ext uri="{FF2B5EF4-FFF2-40B4-BE49-F238E27FC236}">
                <a16:creationId xmlns:a16="http://schemas.microsoft.com/office/drawing/2014/main" id="{5FB04B27-06AC-4B68-34D2-38F100DFAD9B}"/>
              </a:ext>
            </a:extLst>
          </p:cNvPr>
          <p:cNvSpPr>
            <a:spLocks noGrp="1"/>
          </p:cNvSpPr>
          <p:nvPr>
            <p:ph sz="quarter" idx="1"/>
          </p:nvPr>
        </p:nvSpPr>
        <p:spPr>
          <a:xfrm>
            <a:off x="755576" y="267494"/>
            <a:ext cx="8064896" cy="4392488"/>
          </a:xfrm>
        </p:spPr>
        <p:txBody>
          <a:bodyPr>
            <a:normAutofit fontScale="85000" lnSpcReduction="20000"/>
          </a:bodyPr>
          <a:lstStyle/>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4. 5G and Next-Gen Connectivity</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Deployment of 5G networks to enable faster, more reliable connectivity.</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Smart cities, autonomous vehicles, IoT, and immersive experiences in AR/VR.</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Next Phase: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Research into 6G technology for ultra-high-speed and low-latency networks.</a:t>
            </a:r>
          </a:p>
          <a:p>
            <a:pPr marL="0" marR="0" indent="0">
              <a:lnSpc>
                <a:spcPct val="107000"/>
              </a:lnSpc>
              <a:spcBef>
                <a:spcPts val="0"/>
              </a:spcBef>
              <a:spcAft>
                <a:spcPts val="600"/>
              </a:spcAft>
              <a:buNone/>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5. Internet of Things (IoT) and Industrial IoT (</a:t>
            </a:r>
            <a:r>
              <a:rPr lang="en-US" sz="1800" b="1" kern="1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IIoT</a:t>
            </a: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Proliferation of connected devices across homes, industries, and healthcare.</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Smart homes, wearable health devices, and smart manufacturing.</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Focus Areas: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IoT security and standardization to ensure compatibility and safety.</a:t>
            </a:r>
          </a:p>
          <a:p>
            <a:pPr marL="0" marR="0" indent="0">
              <a:lnSpc>
                <a:spcPct val="107000"/>
              </a:lnSpc>
              <a:spcBef>
                <a:spcPts val="0"/>
              </a:spcBef>
              <a:spcAft>
                <a:spcPts val="600"/>
              </a:spcAft>
              <a:buNone/>
            </a:pPr>
            <a:endPar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6. Blockchain and Decentralized Technologies</a:t>
            </a:r>
            <a:endParaRPr lang="en-US"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Trends: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Expanding use of blockchain beyond cryptocurrencies into supply chain, finance, and healthcare.</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Applications: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Decentralized finance (DeFi), digital identity management, and NFT marketplaces.</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Emerging Concepts: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Web3 and metaverse economies powered by blockchain.</a:t>
            </a: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4100838"/>
      </p:ext>
    </p:extLst>
  </p:cSld>
  <p:clrMapOvr>
    <a:masterClrMapping/>
  </p:clrMapOvr>
  <p:transitio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ower Point Presentation Templat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 Point Presentation Template</Template>
  <TotalTime>1322</TotalTime>
  <Words>4588</Words>
  <Application>Microsoft Office PowerPoint</Application>
  <PresentationFormat>On-screen Show (16:9)</PresentationFormat>
  <Paragraphs>560</Paragraphs>
  <Slides>41</Slides>
  <Notes>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41</vt:i4>
      </vt:variant>
    </vt:vector>
  </HeadingPairs>
  <TitlesOfParts>
    <vt:vector size="59" baseType="lpstr">
      <vt:lpstr>Aharoni</vt:lpstr>
      <vt:lpstr>Arial</vt:lpstr>
      <vt:lpstr>Calibri</vt:lpstr>
      <vt:lpstr>Cambria</vt:lpstr>
      <vt:lpstr>Century</vt:lpstr>
      <vt:lpstr>Courier New</vt:lpstr>
      <vt:lpstr>Himalb</vt:lpstr>
      <vt:lpstr>Kokila</vt:lpstr>
      <vt:lpstr>Lucida Sans Unicode</vt:lpstr>
      <vt:lpstr>Preeti</vt:lpstr>
      <vt:lpstr>Symbol</vt:lpstr>
      <vt:lpstr>Tahoma</vt:lpstr>
      <vt:lpstr>Times New Roman</vt:lpstr>
      <vt:lpstr>Verdana</vt:lpstr>
      <vt:lpstr>Wingdings</vt:lpstr>
      <vt:lpstr>Wingdings 2</vt:lpstr>
      <vt:lpstr>Wingdings 3</vt:lpstr>
      <vt:lpstr>Power Point Presentation Template</vt:lpstr>
      <vt:lpstr>PRESENTATION  on</vt:lpstr>
      <vt:lpstr>PowerPoint Presentation</vt:lpstr>
      <vt:lpstr>Evolution of IT</vt:lpstr>
      <vt:lpstr>Evolution of IT..</vt:lpstr>
      <vt:lpstr>Evolution of IT..</vt:lpstr>
      <vt:lpstr>Major Components of Data Centre</vt:lpstr>
      <vt:lpstr>PowerPoint Presentation</vt:lpstr>
      <vt:lpstr>1. Emerging Technologies and Trends in ICT sector</vt:lpstr>
      <vt:lpstr>PowerPoint Presentation</vt:lpstr>
      <vt:lpstr>PowerPoint Presentation</vt:lpstr>
      <vt:lpstr>PowerPoint Presentation</vt:lpstr>
      <vt:lpstr>PowerPoint Presentation</vt:lpstr>
      <vt:lpstr>ICT Sectors and Occupational Titles</vt:lpstr>
      <vt:lpstr>PowerPoint Presentation</vt:lpstr>
      <vt:lpstr>PowerPoint Presentation</vt:lpstr>
      <vt:lpstr>PowerPoint Presentation</vt:lpstr>
      <vt:lpstr>2. ICT Job market Statistics and Projections in Nepal</vt:lpstr>
      <vt:lpstr>PowerPoint Presentation</vt:lpstr>
      <vt:lpstr>PowerPoint Presentation</vt:lpstr>
      <vt:lpstr>PowerPoint Presentation</vt:lpstr>
      <vt:lpstr>PowerPoint Presentation</vt:lpstr>
      <vt:lpstr>PowerPoint Presentation</vt:lpstr>
      <vt:lpstr>3. Current IT sector overview in Nepal’s context</vt:lpstr>
      <vt:lpstr>PowerPoint Presentation</vt:lpstr>
      <vt:lpstr>PowerPoint Presentation</vt:lpstr>
      <vt:lpstr>Current Global IT sector overview</vt:lpstr>
      <vt:lpstr>PowerPoint Presentation</vt:lpstr>
      <vt:lpstr>4. Key Players and Market Leaders - Nepal</vt:lpstr>
      <vt:lpstr>PowerPoint Presentation</vt:lpstr>
      <vt:lpstr>PowerPoint Presentation</vt:lpstr>
      <vt:lpstr>PowerPoint Presentation</vt:lpstr>
      <vt:lpstr>IT Outsourced Companies in Nepal</vt:lpstr>
      <vt:lpstr>PowerPoint Presentation</vt:lpstr>
      <vt:lpstr>PowerPoint Presentation</vt:lpstr>
      <vt:lpstr>Why Nepal for IT Outsourcing?</vt:lpstr>
      <vt:lpstr>5. Use of ICT in Good Governance to control corruption</vt:lpstr>
      <vt:lpstr>PowerPoint Presentation</vt:lpstr>
      <vt:lpstr>PowerPoint Presentation</vt:lpstr>
      <vt:lpstr>PowerPoint Presentation</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and Presentation Skills</dc:title>
  <dc:creator>OMNI</dc:creator>
  <cp:lastModifiedBy>Hemanta Baral</cp:lastModifiedBy>
  <cp:revision>187</cp:revision>
  <dcterms:created xsi:type="dcterms:W3CDTF">2016-08-31T09:42:30Z</dcterms:created>
  <dcterms:modified xsi:type="dcterms:W3CDTF">2024-11-25T09:51:39Z</dcterms:modified>
</cp:coreProperties>
</file>