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8288000" cy="10287000"/>
  <p:notesSz cx="10287000" cy="18288000"/>
  <p:embeddedFontLst>
    <p:embeddedFont>
      <p:font typeface="Anek Latin" panose="00000500000000000000" pitchFamily="2" charset="0"/>
      <p:regular r:id="rId200"/>
      <p:bold r:id="rId201"/>
    </p:embeddedFont>
    <p:embeddedFont>
      <p:font typeface="Anek Latin SemiBold" panose="00000700000000000000" pitchFamily="2" charset="0"/>
      <p:regular r:id="rId202"/>
    </p:embeddedFont>
    <p:embeddedFont>
      <p:font typeface="Be Vietnam Pro Light" panose="00000400000000000000" pitchFamily="2" charset="0"/>
      <p:regular r:id="rId204"/>
      <p:italic r:id="rId203"/>
    </p:embeddedFont>
    <p:embeddedFont>
      <p:font typeface="Be Vietnam Pro" panose="00000500000000000000" pitchFamily="2" charset="0"/>
      <p:regular r:id="rId207"/>
      <p:bold r:id="rId208"/>
      <p:italic r:id="rId205"/>
      <p:boldItalic r:id="rId206"/>
    </p:embeddedFont>
    <p:embeddedFont>
      <p:font typeface="Be Vietnam Pro SemiBold" panose="00000700000000000000" pitchFamily="2" charset="0"/>
      <p:regular r:id="rId210"/>
      <p:italic r:id="rId209"/>
    </p:embeddedFont>
    <p:embeddedFont>
      <p:font typeface="JetBrains Mono" panose="02000009000000000000" pitchFamily="2" charset="0"/>
      <p:regular r:id="rId213"/>
      <p:bold r:id="rId214"/>
      <p:italic r:id="rId211"/>
      <p:boldItalic r:id="rId21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200" Type="http://schemas.openxmlformats.org/officeDocument/2006/relationships/font" Target="/ppt/fonts/font.fntdata"/><Relationship Id="rId201" Type="http://schemas.openxmlformats.org/officeDocument/2006/relationships/font" Target="/ppt/fonts/font2.fntdata"/><Relationship Id="rId202" Type="http://schemas.openxmlformats.org/officeDocument/2006/relationships/font" Target="/ppt/fonts/font3.fntdata"/><Relationship Id="rId203" Type="http://schemas.openxmlformats.org/officeDocument/2006/relationships/font" Target="/ppt/fonts/font4.fntdata"/><Relationship Id="rId204" Type="http://schemas.openxmlformats.org/officeDocument/2006/relationships/font" Target="/ppt/fonts/font5.fntdata"/><Relationship Id="rId205" Type="http://schemas.openxmlformats.org/officeDocument/2006/relationships/font" Target="/ppt/fonts/font6.fntdata"/><Relationship Id="rId206" Type="http://schemas.openxmlformats.org/officeDocument/2006/relationships/font" Target="/ppt/fonts/font7.fntdata"/><Relationship Id="rId207" Type="http://schemas.openxmlformats.org/officeDocument/2006/relationships/font" Target="/ppt/fonts/font8.fntdata"/><Relationship Id="rId208" Type="http://schemas.openxmlformats.org/officeDocument/2006/relationships/font" Target="/ppt/fonts/font9.fntdata"/><Relationship Id="rId209" Type="http://schemas.openxmlformats.org/officeDocument/2006/relationships/font" Target="/ppt/fonts/font10.fntdata"/><Relationship Id="rId210" Type="http://schemas.openxmlformats.org/officeDocument/2006/relationships/font" Target="/ppt/fonts/font11.fntdata"/><Relationship Id="rId211" Type="http://schemas.openxmlformats.org/officeDocument/2006/relationships/font" Target="/ppt/fonts/font12.fntdata"/><Relationship Id="rId212" Type="http://schemas.openxmlformats.org/officeDocument/2006/relationships/font" Target="/ppt/fonts/font13.fntdata"/><Relationship Id="rId213" Type="http://schemas.openxmlformats.org/officeDocument/2006/relationships/font" Target="/ppt/fonts/font14.fntdata"/><Relationship Id="rId214" Type="http://schemas.openxmlformats.org/officeDocument/2006/relationships/font" Target="/ppt/fonts/font15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1fa3271-d959-4931-bb2d-ff2086f2ff5e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3" name="img-image-diagram-FEQIbk-0" descr="preencoded.png">    </p:cNvPr>
          <p:cNvPicPr>
            <a:picLocks noChangeAspect="1"/>
          </p:cNvPicPr>
          <p:nvPr/>
        </p:nvPicPr>
        <p:blipFill>
          <a:blip r:embed="rId1"/>
          <a:srcRect l="0" t="1410" r="0" b="1367"/>
          <a:stretch>
            <a:fillRect/>
          </a:stretch>
        </p:blipFill>
        <p:spPr>
          <a:xfrm>
            <a:off x="762000" y="381000"/>
            <a:ext cx="17145000" cy="9525000"/>
          </a:xfrm>
          <a:custGeom>
            <a:avLst/>
            <a:gdLst/>
            <a:ahLst/>
            <a:cxnLst/>
            <a:rect l="0" t="0" r="17145000" b="9525000"/>
            <a:pathLst>
              <a:path w="17145000" h="9525000">
                <a:moveTo>
                  <a:pt x="1524000" y="0"/>
                </a:moveTo>
                <a:lnTo>
                  <a:pt x="17145000" y="0"/>
                </a:lnTo>
                <a:lnTo>
                  <a:pt x="17145000" y="9525000"/>
                </a:lnTo>
                <a:lnTo>
                  <a:pt x="0" y="9525000"/>
                </a:lnTo>
                <a:lnTo>
                  <a:pt x="0" y="1524000"/>
                </a:lnTo>
                <a:arcTo wR="1524000" hR="1524000" stAng="10800000" swAng="5400000"/>
                <a:close/>
              </a:path>
            </a:pathLst>
          </a:custGeom>
        </p:spPr>
      </p:pic>
      <p:sp>
        <p:nvSpPr>
          <p:cNvPr id="4" name="right-stack"/>
          <p:cNvSpPr/>
          <p:nvPr/>
        </p:nvSpPr>
        <p:spPr>
          <a:xfrm>
            <a:off x="8382000" y="3790950"/>
            <a:ext cx="9144000" cy="6115050"/>
          </a:xfrm>
          <a:custGeom>
            <a:avLst/>
            <a:gdLst/>
            <a:ahLst/>
            <a:cxnLst/>
            <a:rect l="0" t="0" r="9144000" b="6115050"/>
            <a:pathLst>
              <a:path w="9144000" h="6115050">
                <a:moveTo>
                  <a:pt x="761996" y="0"/>
                </a:moveTo>
                <a:lnTo>
                  <a:pt x="8382004" y="0"/>
                </a:lnTo>
                <a:arcTo wR="761996" hR="761996" stAng="16200000" swAng="5400000"/>
                <a:lnTo>
                  <a:pt x="9144000" y="6115050"/>
                </a:lnTo>
                <a:lnTo>
                  <a:pt x="0" y="6115050"/>
                </a:lnTo>
                <a:lnTo>
                  <a:pt x="0" y="761996"/>
                </a:lnTo>
                <a:arcTo wR="761996" hR="761996" stAng="10800000" swAng="5400000"/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" name="Title 3"/>
          <p:cNvSpPr txBox="1"/>
          <p:nvPr/>
        </p:nvSpPr>
        <p:spPr>
          <a:xfrm>
            <a:off x="9144000" y="4705350"/>
            <a:ext cx="7653337" cy="24441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6150"/>
              </a:lnSpc>
              <a:buNone/>
            </a:pPr>
            <a:r>
              <a:rPr lang="en-US" sz="5400" spc="-60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Codavatar Tech</a:t>
            </a:r>
            <a:pPr algn="l" indent="0" marL="0">
              <a:lnSpc>
                <a:spcPts val="6150"/>
              </a:lnSpc>
              <a:buNone/>
            </a:pPr>
            <a:r>
              <a:rPr lang="en-US" sz="5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6150"/>
              </a:lnSpc>
              <a:buNone/>
            </a:pPr>
            <a:r>
              <a:rPr lang="en-US" sz="5400" spc="-60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presents: Academia to</a:t>
            </a:r>
            <a:pPr algn="l" indent="0" marL="0">
              <a:lnSpc>
                <a:spcPts val="6150"/>
              </a:lnSpc>
              <a:buNone/>
            </a:pPr>
            <a:r>
              <a:rPr lang="en-US" sz="5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6150"/>
              </a:lnSpc>
              <a:buNone/>
            </a:pPr>
            <a:r>
              <a:rPr lang="en-US" sz="5400" spc="-60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industry excellence</a:t>
            </a:r>
            <a:endParaRPr lang="en-US" sz="5400" dirty="0"/>
          </a:p>
        </p:txBody>
      </p:sp>
      <p:sp>
        <p:nvSpPr>
          <p:cNvPr id="6" name="SubTitle"/>
          <p:cNvSpPr txBox="1"/>
          <p:nvPr/>
        </p:nvSpPr>
        <p:spPr>
          <a:xfrm>
            <a:off x="9144000" y="7334250"/>
            <a:ext cx="7653337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A tailored career roadmap for the Engineering and Science &amp;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Technology Department at Mid West University, Surkhet.</a:t>
            </a:r>
            <a:endParaRPr lang="en-US" sz="2100" dirty="0"/>
          </a:p>
        </p:txBody>
      </p:sp>
      <p:sp>
        <p:nvSpPr>
          <p:cNvPr id="7" name="nametext-node-Jzx4sx-1-2"/>
          <p:cNvSpPr txBox="1"/>
          <p:nvPr/>
        </p:nvSpPr>
        <p:spPr>
          <a:xfrm>
            <a:off x="9144000" y="8591550"/>
            <a:ext cx="177641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Hemanta  Baral</a:t>
            </a:r>
            <a:endParaRPr lang="en-US" sz="2100" dirty="0"/>
          </a:p>
        </p:txBody>
      </p:sp>
      <p:sp>
        <p:nvSpPr>
          <p:cNvPr id="8" name="cs-design-element-type-cover"/>
          <p:cNvSpPr/>
          <p:nvPr/>
        </p:nvSpPr>
        <p:spPr>
          <a:xfrm>
            <a:off x="228600" y="1143000"/>
            <a:ext cx="1657350" cy="4476750"/>
          </a:xfrm>
          <a:custGeom>
            <a:avLst/>
            <a:gdLst/>
            <a:ahLst/>
            <a:cxnLst/>
            <a:rect l="0" t="0" r="1657350" b="4476750"/>
            <a:pathLst>
              <a:path w="1657350" h="4476750">
                <a:moveTo>
                  <a:pt x="828675" y="0"/>
                </a:moveTo>
                <a:lnTo>
                  <a:pt x="828675" y="0"/>
                </a:lnTo>
                <a:arcTo wR="828675" hR="828675" stAng="16200000" swAng="5400000"/>
                <a:lnTo>
                  <a:pt x="1657350" y="4476750"/>
                </a:lnTo>
                <a:lnTo>
                  <a:pt x="1591056" y="4476750"/>
                </a:lnTo>
                <a:arcTo wR="1591056" hR="1591056" stAng="5400000" swAng="5400000"/>
                <a:lnTo>
                  <a:pt x="0" y="828675"/>
                </a:lnTo>
                <a:arcTo wR="828675" hR="828675" stAng="10800000" swAng="5400000"/>
                <a:close/>
              </a:path>
            </a:pathLst>
          </a:custGeom>
          <a:gradFill>
            <a:gsLst>
              <a:gs pos="0">
                <a:srgbClr val="10EEE3">
                  <a:alpha val="50000"/>
                </a:srgbClr>
              </a:gs>
              <a:gs pos="8333">
                <a:srgbClr val="10EBE0">
                  <a:alpha val="46667"/>
                </a:srgbClr>
              </a:gs>
              <a:gs pos="16667">
                <a:srgbClr val="10E7DC">
                  <a:alpha val="43333"/>
                </a:srgbClr>
              </a:gs>
              <a:gs pos="25000">
                <a:srgbClr val="10E2D8">
                  <a:alpha val="40000"/>
                </a:srgbClr>
              </a:gs>
              <a:gs pos="33333">
                <a:srgbClr val="10DCD2">
                  <a:alpha val="36667"/>
                </a:srgbClr>
              </a:gs>
              <a:gs pos="41667">
                <a:srgbClr val="10D6CC">
                  <a:alpha val="33333"/>
                </a:srgbClr>
              </a:gs>
              <a:gs pos="50000">
                <a:srgbClr val="10CEC5">
                  <a:alpha val="30000"/>
                </a:srgbClr>
              </a:gs>
              <a:gs pos="58333">
                <a:srgbClr val="10C3BB">
                  <a:alpha val="26667"/>
                </a:srgbClr>
              </a:gs>
              <a:gs pos="66667">
                <a:srgbClr val="10B6AF">
                  <a:alpha val="23333"/>
                </a:srgbClr>
              </a:gs>
              <a:gs pos="75000">
                <a:srgbClr val="10A59F">
                  <a:alpha val="20000"/>
                </a:srgbClr>
              </a:gs>
              <a:gs pos="83333">
                <a:srgbClr val="108D88">
                  <a:alpha val="16667"/>
                </a:srgbClr>
              </a:gs>
              <a:gs pos="91667">
                <a:srgbClr val="106866">
                  <a:alpha val="13333"/>
                </a:srgbClr>
              </a:gs>
              <a:gs pos="100000">
                <a:srgbClr val="102B2D">
                  <a:alpha val="10000"/>
                </a:srgbClr>
              </a:gs>
            </a:gsLst>
            <a:lin ang="5400000" scaled="0"/>
          </a:gra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576c697-05e1-423a-8a4e-614943497915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cs-design-element-type-12-a"/>
          <p:cNvSpPr/>
          <p:nvPr/>
        </p:nvSpPr>
        <p:spPr>
          <a:xfrm>
            <a:off x="17545050" y="-1143000"/>
            <a:ext cx="1695450" cy="2924175"/>
          </a:xfrm>
          <a:custGeom>
            <a:avLst/>
            <a:gdLst/>
            <a:ahLst/>
            <a:cxnLst/>
            <a:rect l="0" t="0" r="1695450" b="2924175"/>
            <a:pathLst>
              <a:path w="1695450" h="2924175">
                <a:moveTo>
                  <a:pt x="0" y="0"/>
                </a:moveTo>
                <a:lnTo>
                  <a:pt x="1695450" y="0"/>
                </a:lnTo>
                <a:lnTo>
                  <a:pt x="1695450" y="2076450"/>
                </a:lnTo>
                <a:arcTo wR="847725" hR="847725" stAng="0" swAng="5400000"/>
                <a:lnTo>
                  <a:pt x="847725" y="2924175"/>
                </a:lnTo>
                <a:arcTo wR="847725" hR="847725" stAng="5400000" swAng="5400000"/>
                <a:close/>
              </a:path>
            </a:pathLst>
          </a:custGeom>
          <a:gradFill>
            <a:gsLst>
              <a:gs pos="0">
                <a:srgbClr val="10EEE3"/>
              </a:gs>
              <a:gs pos="50000">
                <a:srgbClr val="10EEE3">
                  <a:alpha val="48000"/>
                </a:srgbClr>
              </a:gs>
              <a:gs pos="75000">
                <a:srgbClr val="10EEE3">
                  <a:alpha val="27000"/>
                </a:srgbClr>
              </a:gs>
              <a:gs pos="100000">
                <a:srgbClr val="10EEE3">
                  <a:alpha val="0"/>
                </a:srgbClr>
              </a:gs>
            </a:gsLst>
            <a:lin ang="16200000" scaled="0"/>
          </a:gradFill>
          <a:ln/>
        </p:spPr>
      </p:sp>
      <p:sp>
        <p:nvSpPr>
          <p:cNvPr id="4" name="cs-design-element-type-12-b"/>
          <p:cNvSpPr/>
          <p:nvPr/>
        </p:nvSpPr>
        <p:spPr>
          <a:xfrm>
            <a:off x="285750" y="9620250"/>
            <a:ext cx="381000" cy="381000"/>
          </a:xfrm>
          <a:prstGeom prst="ellipse">
            <a:avLst/>
          </a:prstGeom>
          <a:solidFill>
            <a:srgbClr val="FD7136"/>
          </a:solidFill>
          <a:ln/>
        </p:spPr>
      </p:sp>
      <p:sp>
        <p:nvSpPr>
          <p:cNvPr id="5" name="SubTitle"/>
          <p:cNvSpPr txBox="1"/>
          <p:nvPr/>
        </p:nvSpPr>
        <p:spPr>
          <a:xfrm>
            <a:off x="762000" y="8496300"/>
            <a:ext cx="6891338" cy="9772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450"/>
              </a:lnSpc>
              <a:buNone/>
            </a:pPr>
            <a:r>
              <a:rPr lang="en-US" sz="2700" spc="-60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Showing, not just telling, what you are</a:t>
            </a:r>
            <a:pPr algn="l" indent="0" marL="0">
              <a:lnSpc>
                <a:spcPts val="3450"/>
              </a:lnSpc>
              <a:buNone/>
            </a:pPr>
            <a:r>
              <a:rPr lang="en-US" sz="27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3450"/>
              </a:lnSpc>
              <a:buNone/>
            </a:pPr>
            <a:r>
              <a:rPr lang="en-US" sz="2700" spc="-60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capable of delivering to an employer.</a:t>
            </a:r>
            <a:endParaRPr lang="en-US" sz="2700" dirty="0"/>
          </a:p>
        </p:txBody>
      </p:sp>
      <p:sp>
        <p:nvSpPr>
          <p:cNvPr id="6" name="Title 3"/>
          <p:cNvSpPr txBox="1"/>
          <p:nvPr/>
        </p:nvSpPr>
        <p:spPr>
          <a:xfrm>
            <a:off x="762000" y="914400"/>
            <a:ext cx="6891338" cy="13963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200" spc="-4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The power of a </a:t>
            </a:r>
            <a:pPr algn="l" indent="0" marL="0">
              <a:lnSpc>
                <a:spcPts val="5100"/>
              </a:lnSpc>
              <a:buNone/>
            </a:pPr>
            <a:r>
              <a:rPr lang="en-US" sz="4200" u="sng" spc="-45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portfolio</a:t>
            </a:r>
            <a:pPr algn="l" indent="0" marL="0">
              <a:lnSpc>
                <a:spcPts val="5100"/>
              </a:lnSpc>
              <a:buNone/>
            </a:pPr>
            <a:r>
              <a:rPr lang="en-US" sz="42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5100"/>
              </a:lnSpc>
              <a:buNone/>
            </a:pPr>
            <a:r>
              <a:rPr lang="en-US" sz="4200" spc="-4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and meaningful </a:t>
            </a:r>
            <a:pPr algn="l" indent="0" marL="0">
              <a:lnSpc>
                <a:spcPts val="5100"/>
              </a:lnSpc>
              <a:buNone/>
            </a:pPr>
            <a:r>
              <a:rPr lang="en-US" sz="4200" u="sng" spc="-45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internships</a:t>
            </a:r>
            <a:endParaRPr lang="en-US" sz="4200" dirty="0"/>
          </a:p>
        </p:txBody>
      </p:sp>
      <p:sp>
        <p:nvSpPr>
          <p:cNvPr id="7" name="sequencetext"/>
          <p:cNvSpPr/>
          <p:nvPr/>
        </p:nvSpPr>
        <p:spPr>
          <a:xfrm>
            <a:off x="9144000" y="914400"/>
            <a:ext cx="533400" cy="533400"/>
          </a:xfrm>
          <a:custGeom>
            <a:avLst/>
            <a:gdLst/>
            <a:ahLst/>
            <a:cxnLst/>
            <a:rect l="0" t="0" r="533400" b="533400"/>
            <a:pathLst>
              <a:path w="533400" h="533400">
                <a:moveTo>
                  <a:pt x="106680" y="0"/>
                </a:moveTo>
                <a:lnTo>
                  <a:pt x="426720" y="0"/>
                </a:lnTo>
                <a:arcTo wR="106680" hR="106680" stAng="16200000" swAng="5400000"/>
                <a:lnTo>
                  <a:pt x="533400" y="426720"/>
                </a:lnTo>
                <a:arcTo wR="106680" hR="106680" stAng="0" swAng="5400000"/>
                <a:lnTo>
                  <a:pt x="0" y="533400"/>
                </a:lnTo>
                <a:lnTo>
                  <a:pt x="0" y="106680"/>
                </a:lnTo>
                <a:arcTo wR="106680" hR="106680" stAng="10800000" swAng="5400000"/>
                <a:close/>
              </a:path>
            </a:pathLst>
          </a:custGeom>
          <a:solidFill>
            <a:srgbClr val="FD7136"/>
          </a:solidFill>
          <a:ln/>
        </p:spPr>
      </p:sp>
      <p:sp>
        <p:nvSpPr>
          <p:cNvPr id="8" name="::before"/>
          <p:cNvSpPr txBox="1"/>
          <p:nvPr/>
        </p:nvSpPr>
        <p:spPr>
          <a:xfrm>
            <a:off x="9263182" y="1037272"/>
            <a:ext cx="295037" cy="37909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800" spc="-22" kern="1200" dirty="0">
                <a:solidFill>
                  <a:srgbClr val="FFFFFF"/>
                </a:solidFill>
                <a:latin typeface="Be Vietnam Pro SemiBold" panose="00000700000000000000" pitchFamily="2" charset="0"/>
              </a:rPr>
              <a:t>01</a:t>
            </a:r>
            <a:endParaRPr lang="en-US" sz="1800" dirty="0"/>
          </a:p>
        </p:txBody>
      </p:sp>
      <p:sp>
        <p:nvSpPr>
          <p:cNvPr id="9" name="headingtext-diagram-DbNlfF-0-1"/>
          <p:cNvSpPr txBox="1"/>
          <p:nvPr/>
        </p:nvSpPr>
        <p:spPr>
          <a:xfrm>
            <a:off x="10020300" y="914400"/>
            <a:ext cx="7539037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GitHub is your Resume</a:t>
            </a:r>
            <a:endParaRPr lang="en-US" sz="2100" dirty="0"/>
          </a:p>
        </p:txBody>
      </p:sp>
      <p:sp>
        <p:nvSpPr>
          <p:cNvPr id="10" name="bodytext-diagram-DbNlfF-0-1"/>
          <p:cNvSpPr txBox="1"/>
          <p:nvPr/>
        </p:nvSpPr>
        <p:spPr>
          <a:xfrm>
            <a:off x="10020300" y="1352550"/>
            <a:ext cx="7539037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Maintain active repositories and contribute to open-source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projects.</a:t>
            </a:r>
            <a:endParaRPr lang="en-US" sz="2100" dirty="0"/>
          </a:p>
        </p:txBody>
      </p:sp>
      <p:sp>
        <p:nvSpPr>
          <p:cNvPr id="11" name="Rect"/>
          <p:cNvSpPr/>
          <p:nvPr/>
        </p:nvSpPr>
        <p:spPr>
          <a:xfrm>
            <a:off x="9144000" y="2706648"/>
            <a:ext cx="8382000" cy="9525"/>
          </a:xfrm>
          <a:prstGeom prst="rect">
            <a:avLst/>
          </a:prstGeom>
          <a:solidFill>
            <a:srgbClr val="102B2D">
              <a:alpha val="30000"/>
            </a:srgbClr>
          </a:solidFill>
          <a:ln/>
        </p:spPr>
      </p:sp>
      <p:sp>
        <p:nvSpPr>
          <p:cNvPr id="12" name="sequencetext"/>
          <p:cNvSpPr/>
          <p:nvPr/>
        </p:nvSpPr>
        <p:spPr>
          <a:xfrm>
            <a:off x="9144000" y="3346490"/>
            <a:ext cx="533400" cy="533400"/>
          </a:xfrm>
          <a:custGeom>
            <a:avLst/>
            <a:gdLst/>
            <a:ahLst/>
            <a:cxnLst/>
            <a:rect l="0" t="0" r="533400" b="533400"/>
            <a:pathLst>
              <a:path w="533400" h="533400">
                <a:moveTo>
                  <a:pt x="106680" y="0"/>
                </a:moveTo>
                <a:lnTo>
                  <a:pt x="426720" y="0"/>
                </a:lnTo>
                <a:arcTo wR="106680" hR="106680" stAng="16200000" swAng="5400000"/>
                <a:lnTo>
                  <a:pt x="533400" y="426720"/>
                </a:lnTo>
                <a:arcTo wR="106680" hR="106680" stAng="0" swAng="5400000"/>
                <a:lnTo>
                  <a:pt x="0" y="533400"/>
                </a:lnTo>
                <a:lnTo>
                  <a:pt x="0" y="106680"/>
                </a:lnTo>
                <a:arcTo wR="106680" hR="106680" stAng="10800000" swAng="5400000"/>
                <a:close/>
              </a:path>
            </a:pathLst>
          </a:custGeom>
          <a:solidFill>
            <a:srgbClr val="FD7136"/>
          </a:solidFill>
          <a:ln/>
        </p:spPr>
      </p:sp>
      <p:sp>
        <p:nvSpPr>
          <p:cNvPr id="13" name="::before"/>
          <p:cNvSpPr txBox="1"/>
          <p:nvPr/>
        </p:nvSpPr>
        <p:spPr>
          <a:xfrm>
            <a:off x="9235202" y="3469362"/>
            <a:ext cx="350996" cy="37909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800" spc="-22" kern="1200" dirty="0">
                <a:solidFill>
                  <a:srgbClr val="FFFFFF"/>
                </a:solidFill>
                <a:latin typeface="Be Vietnam Pro SemiBold" panose="00000700000000000000" pitchFamily="2" charset="0"/>
              </a:rPr>
              <a:t>02</a:t>
            </a:r>
            <a:endParaRPr lang="en-US" sz="1800" dirty="0"/>
          </a:p>
        </p:txBody>
      </p:sp>
      <p:sp>
        <p:nvSpPr>
          <p:cNvPr id="14" name="headingtext-diagram-DbNlfF-1-2"/>
          <p:cNvSpPr txBox="1"/>
          <p:nvPr/>
        </p:nvSpPr>
        <p:spPr>
          <a:xfrm>
            <a:off x="10020300" y="3346490"/>
            <a:ext cx="7539037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Deploy Live</a:t>
            </a:r>
            <a:endParaRPr lang="en-US" sz="2100" dirty="0"/>
          </a:p>
        </p:txBody>
      </p:sp>
      <p:sp>
        <p:nvSpPr>
          <p:cNvPr id="15" name="bodytext-diagram-DbNlfF-1-2"/>
          <p:cNvSpPr txBox="1"/>
          <p:nvPr/>
        </p:nvSpPr>
        <p:spPr>
          <a:xfrm>
            <a:off x="10020300" y="3784640"/>
            <a:ext cx="7539037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A recruiter is more impressed by one live, working application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than ten theoretical projects.</a:t>
            </a:r>
            <a:endParaRPr lang="en-US" sz="2100" dirty="0"/>
          </a:p>
        </p:txBody>
      </p:sp>
      <p:sp>
        <p:nvSpPr>
          <p:cNvPr id="16" name="Rect"/>
          <p:cNvSpPr/>
          <p:nvPr/>
        </p:nvSpPr>
        <p:spPr>
          <a:xfrm>
            <a:off x="9144000" y="5138738"/>
            <a:ext cx="8382000" cy="9525"/>
          </a:xfrm>
          <a:prstGeom prst="rect">
            <a:avLst/>
          </a:prstGeom>
          <a:solidFill>
            <a:srgbClr val="102B2D">
              <a:alpha val="30000"/>
            </a:srgbClr>
          </a:solidFill>
          <a:ln/>
        </p:spPr>
      </p:sp>
      <p:sp>
        <p:nvSpPr>
          <p:cNvPr id="17" name="sequencetext"/>
          <p:cNvSpPr/>
          <p:nvPr/>
        </p:nvSpPr>
        <p:spPr>
          <a:xfrm>
            <a:off x="9144000" y="5778460"/>
            <a:ext cx="533400" cy="533400"/>
          </a:xfrm>
          <a:custGeom>
            <a:avLst/>
            <a:gdLst/>
            <a:ahLst/>
            <a:cxnLst/>
            <a:rect l="0" t="0" r="533400" b="533400"/>
            <a:pathLst>
              <a:path w="533400" h="533400">
                <a:moveTo>
                  <a:pt x="106680" y="0"/>
                </a:moveTo>
                <a:lnTo>
                  <a:pt x="426720" y="0"/>
                </a:lnTo>
                <a:arcTo wR="106680" hR="106680" stAng="16200000" swAng="5400000"/>
                <a:lnTo>
                  <a:pt x="533400" y="426720"/>
                </a:lnTo>
                <a:arcTo wR="106680" hR="106680" stAng="0" swAng="5400000"/>
                <a:lnTo>
                  <a:pt x="0" y="533400"/>
                </a:lnTo>
                <a:lnTo>
                  <a:pt x="0" y="106680"/>
                </a:lnTo>
                <a:arcTo wR="106680" hR="106680" stAng="10800000" swAng="5400000"/>
                <a:close/>
              </a:path>
            </a:pathLst>
          </a:custGeom>
          <a:solidFill>
            <a:srgbClr val="FD7136"/>
          </a:solidFill>
          <a:ln/>
        </p:spPr>
      </p:sp>
      <p:sp>
        <p:nvSpPr>
          <p:cNvPr id="18" name="::before"/>
          <p:cNvSpPr txBox="1"/>
          <p:nvPr/>
        </p:nvSpPr>
        <p:spPr>
          <a:xfrm>
            <a:off x="9233535" y="5901333"/>
            <a:ext cx="354211" cy="37909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800" spc="-22" kern="1200" dirty="0">
                <a:solidFill>
                  <a:srgbClr val="FFFFFF"/>
                </a:solidFill>
                <a:latin typeface="Be Vietnam Pro SemiBold" panose="00000700000000000000" pitchFamily="2" charset="0"/>
              </a:rPr>
              <a:t>03</a:t>
            </a:r>
            <a:endParaRPr lang="en-US" sz="1800" dirty="0"/>
          </a:p>
        </p:txBody>
      </p:sp>
      <p:sp>
        <p:nvSpPr>
          <p:cNvPr id="19" name="headingtext-diagram-DbNlfF-2-3"/>
          <p:cNvSpPr txBox="1"/>
          <p:nvPr/>
        </p:nvSpPr>
        <p:spPr>
          <a:xfrm>
            <a:off x="10020300" y="5778460"/>
            <a:ext cx="7539037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Documentation</a:t>
            </a:r>
            <a:endParaRPr lang="en-US" sz="2100" dirty="0"/>
          </a:p>
        </p:txBody>
      </p:sp>
      <p:sp>
        <p:nvSpPr>
          <p:cNvPr id="20" name="bodytext-diagram-DbNlfF-2-3"/>
          <p:cNvSpPr txBox="1"/>
          <p:nvPr/>
        </p:nvSpPr>
        <p:spPr>
          <a:xfrm>
            <a:off x="10020300" y="6216610"/>
            <a:ext cx="7539037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Show that you can write clear technical guides and explain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your architectural choices.</a:t>
            </a:r>
            <a:endParaRPr lang="en-US" sz="2100" dirty="0"/>
          </a:p>
        </p:txBody>
      </p:sp>
      <p:sp>
        <p:nvSpPr>
          <p:cNvPr id="21" name="Rect"/>
          <p:cNvSpPr/>
          <p:nvPr/>
        </p:nvSpPr>
        <p:spPr>
          <a:xfrm>
            <a:off x="9144000" y="7570827"/>
            <a:ext cx="8382000" cy="9525"/>
          </a:xfrm>
          <a:prstGeom prst="rect">
            <a:avLst/>
          </a:prstGeom>
          <a:solidFill>
            <a:srgbClr val="102B2D">
              <a:alpha val="30000"/>
            </a:srgbClr>
          </a:solidFill>
          <a:ln/>
        </p:spPr>
      </p:sp>
      <p:sp>
        <p:nvSpPr>
          <p:cNvPr id="22" name="sequencetext"/>
          <p:cNvSpPr/>
          <p:nvPr/>
        </p:nvSpPr>
        <p:spPr>
          <a:xfrm>
            <a:off x="9144000" y="8210550"/>
            <a:ext cx="533400" cy="533400"/>
          </a:xfrm>
          <a:custGeom>
            <a:avLst/>
            <a:gdLst/>
            <a:ahLst/>
            <a:cxnLst/>
            <a:rect l="0" t="0" r="533400" b="533400"/>
            <a:pathLst>
              <a:path w="533400" h="533400">
                <a:moveTo>
                  <a:pt x="106680" y="0"/>
                </a:moveTo>
                <a:lnTo>
                  <a:pt x="426720" y="0"/>
                </a:lnTo>
                <a:arcTo wR="106680" hR="106680" stAng="16200000" swAng="5400000"/>
                <a:lnTo>
                  <a:pt x="533400" y="426720"/>
                </a:lnTo>
                <a:arcTo wR="106680" hR="106680" stAng="0" swAng="5400000"/>
                <a:lnTo>
                  <a:pt x="0" y="533400"/>
                </a:lnTo>
                <a:lnTo>
                  <a:pt x="0" y="106680"/>
                </a:lnTo>
                <a:arcTo wR="106680" hR="106680" stAng="10800000" swAng="5400000"/>
                <a:close/>
              </a:path>
            </a:pathLst>
          </a:custGeom>
          <a:solidFill>
            <a:srgbClr val="FD7136"/>
          </a:solidFill>
          <a:ln/>
        </p:spPr>
      </p:sp>
      <p:sp>
        <p:nvSpPr>
          <p:cNvPr id="23" name="::before"/>
          <p:cNvSpPr txBox="1"/>
          <p:nvPr/>
        </p:nvSpPr>
        <p:spPr>
          <a:xfrm>
            <a:off x="9228773" y="8333423"/>
            <a:ext cx="363855" cy="37909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ctr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800" spc="-22" kern="1200" dirty="0">
                <a:solidFill>
                  <a:srgbClr val="FFFFFF"/>
                </a:solidFill>
                <a:latin typeface="Be Vietnam Pro SemiBold" panose="00000700000000000000" pitchFamily="2" charset="0"/>
              </a:rPr>
              <a:t>04</a:t>
            </a:r>
            <a:endParaRPr lang="en-US" sz="1800" dirty="0"/>
          </a:p>
        </p:txBody>
      </p:sp>
      <p:sp>
        <p:nvSpPr>
          <p:cNvPr id="24" name="headingtext-diagram-DbNlfF-3-4"/>
          <p:cNvSpPr txBox="1"/>
          <p:nvPr/>
        </p:nvSpPr>
        <p:spPr>
          <a:xfrm>
            <a:off x="10020300" y="8210550"/>
            <a:ext cx="7539037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Real-world focus</a:t>
            </a:r>
            <a:endParaRPr lang="en-US" sz="2100" dirty="0"/>
          </a:p>
        </p:txBody>
      </p:sp>
      <p:sp>
        <p:nvSpPr>
          <p:cNvPr id="25" name="bodytext-diagram-DbNlfF-3-4"/>
          <p:cNvSpPr txBox="1"/>
          <p:nvPr/>
        </p:nvSpPr>
        <p:spPr>
          <a:xfrm>
            <a:off x="10020300" y="8648700"/>
            <a:ext cx="7539037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Use internships to learn about Agile methodologies, code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reviews, and client communication.</a:t>
            </a:r>
            <a:endParaRPr lang="en-US" sz="2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8a7ccf8a-69d9-4f30-9018-5ece7807b577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cs-design-element-type-12-a"/>
          <p:cNvSpPr/>
          <p:nvPr/>
        </p:nvSpPr>
        <p:spPr>
          <a:xfrm>
            <a:off x="17545050" y="-1143000"/>
            <a:ext cx="1695450" cy="2924175"/>
          </a:xfrm>
          <a:custGeom>
            <a:avLst/>
            <a:gdLst/>
            <a:ahLst/>
            <a:cxnLst/>
            <a:rect l="0" t="0" r="1695450" b="2924175"/>
            <a:pathLst>
              <a:path w="1695450" h="2924175">
                <a:moveTo>
                  <a:pt x="0" y="0"/>
                </a:moveTo>
                <a:lnTo>
                  <a:pt x="1695450" y="0"/>
                </a:lnTo>
                <a:lnTo>
                  <a:pt x="1695450" y="2076450"/>
                </a:lnTo>
                <a:arcTo wR="847725" hR="847725" stAng="0" swAng="5400000"/>
                <a:lnTo>
                  <a:pt x="847725" y="2924175"/>
                </a:lnTo>
                <a:arcTo wR="847725" hR="847725" stAng="5400000" swAng="5400000"/>
                <a:close/>
              </a:path>
            </a:pathLst>
          </a:custGeom>
          <a:gradFill>
            <a:gsLst>
              <a:gs pos="0">
                <a:srgbClr val="10EEE3"/>
              </a:gs>
              <a:gs pos="50000">
                <a:srgbClr val="10EEE3">
                  <a:alpha val="48000"/>
                </a:srgbClr>
              </a:gs>
              <a:gs pos="75000">
                <a:srgbClr val="10EEE3">
                  <a:alpha val="27000"/>
                </a:srgbClr>
              </a:gs>
              <a:gs pos="100000">
                <a:srgbClr val="10EEE3">
                  <a:alpha val="0"/>
                </a:srgbClr>
              </a:gs>
            </a:gsLst>
            <a:lin ang="16200000" scaled="0"/>
          </a:gradFill>
          <a:ln/>
        </p:spPr>
      </p:sp>
      <p:sp>
        <p:nvSpPr>
          <p:cNvPr id="4" name="cs-design-element-type-12-b"/>
          <p:cNvSpPr/>
          <p:nvPr/>
        </p:nvSpPr>
        <p:spPr>
          <a:xfrm>
            <a:off x="285750" y="9620250"/>
            <a:ext cx="381000" cy="381000"/>
          </a:xfrm>
          <a:prstGeom prst="ellipse">
            <a:avLst/>
          </a:prstGeom>
          <a:solidFill>
            <a:srgbClr val="FD7136"/>
          </a:solidFill>
          <a:ln/>
        </p:spPr>
      </p:sp>
      <p:sp>
        <p:nvSpPr>
          <p:cNvPr id="5" name="Title 3"/>
          <p:cNvSpPr txBox="1"/>
          <p:nvPr/>
        </p:nvSpPr>
        <p:spPr>
          <a:xfrm>
            <a:off x="762000" y="914400"/>
            <a:ext cx="8110537" cy="13963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200" spc="-4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A structured </a:t>
            </a:r>
            <a:pPr algn="l" indent="0" marL="0">
              <a:lnSpc>
                <a:spcPts val="5100"/>
              </a:lnSpc>
              <a:buNone/>
            </a:pPr>
            <a:r>
              <a:rPr lang="en-US" sz="4200" u="sng" spc="-45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4-year roadmap</a:t>
            </a:r>
            <a:pPr algn="l" indent="0" marL="0">
              <a:lnSpc>
                <a:spcPts val="5100"/>
              </a:lnSpc>
              <a:buNone/>
            </a:pPr>
            <a:r>
              <a:rPr lang="en-US" sz="4200" spc="-4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 for</a:t>
            </a:r>
            <a:pPr algn="l" indent="0" marL="0">
              <a:lnSpc>
                <a:spcPts val="5100"/>
              </a:lnSpc>
              <a:buNone/>
            </a:pPr>
            <a:r>
              <a:rPr lang="en-US" sz="42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5100"/>
              </a:lnSpc>
              <a:buNone/>
            </a:pPr>
            <a:r>
              <a:rPr lang="en-US" sz="4200" spc="-4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Mid West University students</a:t>
            </a:r>
            <a:endParaRPr lang="en-US" sz="4200" dirty="0"/>
          </a:p>
        </p:txBody>
      </p:sp>
      <p:sp>
        <p:nvSpPr>
          <p:cNvPr id="6" name="SubTitle"/>
          <p:cNvSpPr txBox="1"/>
          <p:nvPr/>
        </p:nvSpPr>
        <p:spPr>
          <a:xfrm>
            <a:off x="9448800" y="914400"/>
            <a:ext cx="8110537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A year-by-year guide to transitioning from a student to a job-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ready professional.</a:t>
            </a:r>
            <a:endParaRPr lang="en-US" sz="2100" dirty="0"/>
          </a:p>
        </p:txBody>
      </p:sp>
      <p:pic>
        <p:nvPicPr>
          <p:cNvPr id="7" name="horizontaltimeline4node-Layer_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5795963"/>
            <a:ext cx="18288000" cy="581025"/>
          </a:xfrm>
          <a:prstGeom prst="rect">
            <a:avLst/>
          </a:prstGeom>
        </p:spPr>
      </p:pic>
      <p:sp>
        <p:nvSpPr>
          <p:cNvPr id="8" name="placeholder-data-driventext"/>
          <p:cNvSpPr/>
          <p:nvPr/>
        </p:nvSpPr>
        <p:spPr>
          <a:xfrm>
            <a:off x="757238" y="6596063"/>
            <a:ext cx="1104900" cy="419100"/>
          </a:xfrm>
          <a:prstGeom prst="roundRect">
            <a:avLst>
              <a:gd name="adj" fmla="val 13636"/>
            </a:avLst>
          </a:prstGeom>
          <a:solidFill>
            <a:srgbClr val="FD7136"/>
          </a:solidFill>
          <a:ln/>
        </p:spPr>
      </p:sp>
      <p:sp>
        <p:nvSpPr>
          <p:cNvPr id="9" name="placeholder-data-driventext-diagram-RWqpO2-0-1"/>
          <p:cNvSpPr txBox="1"/>
          <p:nvPr/>
        </p:nvSpPr>
        <p:spPr>
          <a:xfrm>
            <a:off x="871538" y="6653213"/>
            <a:ext cx="909638" cy="405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800" spc="75" kern="1200" dirty="0">
                <a:solidFill>
                  <a:srgbClr val="FFFFFF"/>
                </a:solidFill>
                <a:latin typeface="JetBrains Mono" panose="02000009000000000000" pitchFamily="2" charset="0"/>
              </a:rPr>
              <a:t>Year 1</a:t>
            </a:r>
            <a:endParaRPr lang="en-US" sz="1800" dirty="0"/>
          </a:p>
        </p:txBody>
      </p:sp>
      <p:sp>
        <p:nvSpPr>
          <p:cNvPr id="10" name="headingtext-diagram-RWqpO2-0-1"/>
          <p:cNvSpPr txBox="1"/>
          <p:nvPr/>
        </p:nvSpPr>
        <p:spPr>
          <a:xfrm>
            <a:off x="757238" y="7129344"/>
            <a:ext cx="503396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Foundations</a:t>
            </a:r>
            <a:endParaRPr lang="en-US" sz="2100" dirty="0"/>
          </a:p>
        </p:txBody>
      </p:sp>
      <p:sp>
        <p:nvSpPr>
          <p:cNvPr id="11" name="bodytext-diagram-RWqpO2-0-1"/>
          <p:cNvSpPr txBox="1"/>
          <p:nvPr/>
        </p:nvSpPr>
        <p:spPr>
          <a:xfrm>
            <a:off x="757238" y="7567494"/>
            <a:ext cx="5033963" cy="1186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Focus on core programming, networking,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logical thinking, and improving English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communication.</a:t>
            </a:r>
            <a:endParaRPr lang="en-US" sz="2100" dirty="0"/>
          </a:p>
        </p:txBody>
      </p:sp>
      <p:sp>
        <p:nvSpPr>
          <p:cNvPr id="12" name="placeholder-data-driventext"/>
          <p:cNvSpPr/>
          <p:nvPr/>
        </p:nvSpPr>
        <p:spPr>
          <a:xfrm>
            <a:off x="4567238" y="3510082"/>
            <a:ext cx="1104900" cy="419100"/>
          </a:xfrm>
          <a:prstGeom prst="roundRect">
            <a:avLst>
              <a:gd name="adj" fmla="val 13636"/>
            </a:avLst>
          </a:prstGeom>
          <a:solidFill>
            <a:srgbClr val="FD7136"/>
          </a:solidFill>
          <a:ln/>
        </p:spPr>
      </p:sp>
      <p:sp>
        <p:nvSpPr>
          <p:cNvPr id="13" name="placeholder-data-driventext-diagram-RWqpO2-1-2"/>
          <p:cNvSpPr txBox="1"/>
          <p:nvPr/>
        </p:nvSpPr>
        <p:spPr>
          <a:xfrm>
            <a:off x="4681538" y="3567232"/>
            <a:ext cx="909638" cy="405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800" spc="75" kern="1200" dirty="0">
                <a:solidFill>
                  <a:srgbClr val="FFFFFF"/>
                </a:solidFill>
                <a:latin typeface="JetBrains Mono" panose="02000009000000000000" pitchFamily="2" charset="0"/>
              </a:rPr>
              <a:t>Year 2</a:t>
            </a:r>
            <a:endParaRPr lang="en-US" sz="1800" dirty="0"/>
          </a:p>
        </p:txBody>
      </p:sp>
      <p:sp>
        <p:nvSpPr>
          <p:cNvPr id="14" name="headingtext-diagram-RWqpO2-1-2"/>
          <p:cNvSpPr txBox="1"/>
          <p:nvPr/>
        </p:nvSpPr>
        <p:spPr>
          <a:xfrm>
            <a:off x="4567238" y="4043363"/>
            <a:ext cx="503396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Exploration</a:t>
            </a:r>
            <a:endParaRPr lang="en-US" sz="2100" dirty="0"/>
          </a:p>
        </p:txBody>
      </p:sp>
      <p:sp>
        <p:nvSpPr>
          <p:cNvPr id="15" name="bodytext-diagram-RWqpO2-1-2"/>
          <p:cNvSpPr txBox="1"/>
          <p:nvPr/>
        </p:nvSpPr>
        <p:spPr>
          <a:xfrm>
            <a:off x="4567238" y="4481513"/>
            <a:ext cx="5033963" cy="1186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Experiment with Web, Mobile, and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Cyber. Discovery your passion through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workshops and small projects.</a:t>
            </a:r>
            <a:endParaRPr lang="en-US" sz="2100" dirty="0"/>
          </a:p>
        </p:txBody>
      </p:sp>
      <p:sp>
        <p:nvSpPr>
          <p:cNvPr id="16" name="placeholder-data-driventext"/>
          <p:cNvSpPr/>
          <p:nvPr/>
        </p:nvSpPr>
        <p:spPr>
          <a:xfrm>
            <a:off x="8377238" y="6596063"/>
            <a:ext cx="1104900" cy="419100"/>
          </a:xfrm>
          <a:prstGeom prst="roundRect">
            <a:avLst>
              <a:gd name="adj" fmla="val 13636"/>
            </a:avLst>
          </a:prstGeom>
          <a:solidFill>
            <a:srgbClr val="FD7136"/>
          </a:solidFill>
          <a:ln/>
        </p:spPr>
      </p:sp>
      <p:sp>
        <p:nvSpPr>
          <p:cNvPr id="17" name="placeholder-data-driventext-diagram-RWqpO2-2-3"/>
          <p:cNvSpPr txBox="1"/>
          <p:nvPr/>
        </p:nvSpPr>
        <p:spPr>
          <a:xfrm>
            <a:off x="8491538" y="6653213"/>
            <a:ext cx="909638" cy="405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800" spc="75" kern="1200" dirty="0">
                <a:solidFill>
                  <a:srgbClr val="FFFFFF"/>
                </a:solidFill>
                <a:latin typeface="JetBrains Mono" panose="02000009000000000000" pitchFamily="2" charset="0"/>
              </a:rPr>
              <a:t>Year 3</a:t>
            </a:r>
            <a:endParaRPr lang="en-US" sz="1800" dirty="0"/>
          </a:p>
        </p:txBody>
      </p:sp>
      <p:sp>
        <p:nvSpPr>
          <p:cNvPr id="18" name="headingtext-diagram-RWqpO2-2-3"/>
          <p:cNvSpPr txBox="1"/>
          <p:nvPr/>
        </p:nvSpPr>
        <p:spPr>
          <a:xfrm>
            <a:off x="8377238" y="7129344"/>
            <a:ext cx="503396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Specialization</a:t>
            </a:r>
            <a:endParaRPr lang="en-US" sz="2100" dirty="0"/>
          </a:p>
        </p:txBody>
      </p:sp>
      <p:sp>
        <p:nvSpPr>
          <p:cNvPr id="19" name="bodytext-diagram-RWqpO2-2-3"/>
          <p:cNvSpPr txBox="1"/>
          <p:nvPr/>
        </p:nvSpPr>
        <p:spPr>
          <a:xfrm>
            <a:off x="8377238" y="7567494"/>
            <a:ext cx="5033963" cy="1186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Pick a track (e.g., Cloud, AI, or Dev) and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develop deep technical skills and pursue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relevant certifications.</a:t>
            </a:r>
            <a:endParaRPr lang="en-US" sz="2100" dirty="0"/>
          </a:p>
        </p:txBody>
      </p:sp>
      <p:sp>
        <p:nvSpPr>
          <p:cNvPr id="20" name="placeholder-data-driventext"/>
          <p:cNvSpPr/>
          <p:nvPr/>
        </p:nvSpPr>
        <p:spPr>
          <a:xfrm>
            <a:off x="12187238" y="3510082"/>
            <a:ext cx="1104900" cy="419100"/>
          </a:xfrm>
          <a:prstGeom prst="roundRect">
            <a:avLst>
              <a:gd name="adj" fmla="val 13636"/>
            </a:avLst>
          </a:prstGeom>
          <a:solidFill>
            <a:srgbClr val="FD7136"/>
          </a:solidFill>
          <a:ln/>
        </p:spPr>
      </p:sp>
      <p:sp>
        <p:nvSpPr>
          <p:cNvPr id="21" name="placeholder-data-driventext-diagram-RWqpO2-3-4"/>
          <p:cNvSpPr txBox="1"/>
          <p:nvPr/>
        </p:nvSpPr>
        <p:spPr>
          <a:xfrm>
            <a:off x="12301538" y="3567232"/>
            <a:ext cx="909638" cy="405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800" spc="75" kern="1200" dirty="0">
                <a:solidFill>
                  <a:srgbClr val="FFFFFF"/>
                </a:solidFill>
                <a:latin typeface="JetBrains Mono" panose="02000009000000000000" pitchFamily="2" charset="0"/>
              </a:rPr>
              <a:t>Year 4</a:t>
            </a:r>
            <a:endParaRPr lang="en-US" sz="1800" dirty="0"/>
          </a:p>
        </p:txBody>
      </p:sp>
      <p:sp>
        <p:nvSpPr>
          <p:cNvPr id="22" name="headingtext-diagram-RWqpO2-3-4"/>
          <p:cNvSpPr txBox="1"/>
          <p:nvPr/>
        </p:nvSpPr>
        <p:spPr>
          <a:xfrm>
            <a:off x="12187238" y="4043363"/>
            <a:ext cx="503396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Employability</a:t>
            </a:r>
            <a:endParaRPr lang="en-US" sz="2100" dirty="0"/>
          </a:p>
        </p:txBody>
      </p:sp>
      <p:sp>
        <p:nvSpPr>
          <p:cNvPr id="23" name="bodytext-diagram-RWqpO2-3-4"/>
          <p:cNvSpPr txBox="1"/>
          <p:nvPr/>
        </p:nvSpPr>
        <p:spPr>
          <a:xfrm>
            <a:off x="12187238" y="4481513"/>
            <a:ext cx="5033963" cy="1186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Complete a meaningful internship, build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a professional portfolio, and prepare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your LinkedIn presence.</a:t>
            </a:r>
            <a:endParaRPr lang="en-US" sz="2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7972fd4-d9e4-47e9-b2da-58648f5276fb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cs-design-element-type-3-a"/>
          <p:cNvSpPr/>
          <p:nvPr/>
        </p:nvSpPr>
        <p:spPr>
          <a:xfrm>
            <a:off x="-2857500" y="3714750"/>
            <a:ext cx="5857875" cy="17145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0EEE3">
                  <a:alpha val="20000"/>
                </a:srgbClr>
              </a:gs>
              <a:gs pos="100000">
                <a:srgbClr val="10EEE3">
                  <a:alpha val="10000"/>
                </a:srgbClr>
              </a:gs>
            </a:gsLst>
            <a:lin ang="5400000" scaled="0"/>
          </a:gradFill>
          <a:ln/>
        </p:spPr>
      </p:sp>
      <p:sp>
        <p:nvSpPr>
          <p:cNvPr id="4" name="cs-design-element-type-3-b"/>
          <p:cNvSpPr/>
          <p:nvPr/>
        </p:nvSpPr>
        <p:spPr>
          <a:xfrm>
            <a:off x="2047875" y="3524250"/>
            <a:ext cx="571500" cy="571500"/>
          </a:xfrm>
          <a:prstGeom prst="ellipse">
            <a:avLst/>
          </a:prstGeom>
          <a:solidFill>
            <a:srgbClr val="FD7136"/>
          </a:solidFill>
          <a:ln/>
        </p:spPr>
      </p:sp>
      <p:sp>
        <p:nvSpPr>
          <p:cNvPr id="5" name="SubTitle"/>
          <p:cNvSpPr txBox="1"/>
          <p:nvPr/>
        </p:nvSpPr>
        <p:spPr>
          <a:xfrm>
            <a:off x="762000" y="8496300"/>
            <a:ext cx="7653337" cy="9772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450"/>
              </a:lnSpc>
              <a:buNone/>
            </a:pPr>
            <a:r>
              <a:rPr lang="en-US" sz="2700" spc="-60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Learning from the mistakes that often stall the</a:t>
            </a:r>
            <a:pPr algn="l" indent="0" marL="0">
              <a:lnSpc>
                <a:spcPts val="3450"/>
              </a:lnSpc>
              <a:buNone/>
            </a:pPr>
            <a:r>
              <a:rPr lang="en-US" sz="27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3450"/>
              </a:lnSpc>
              <a:buNone/>
            </a:pPr>
            <a:r>
              <a:rPr lang="en-US" sz="2700" spc="-60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growth of young Nepali graduates.</a:t>
            </a:r>
            <a:endParaRPr lang="en-US" sz="2700" dirty="0"/>
          </a:p>
        </p:txBody>
      </p:sp>
      <p:sp>
        <p:nvSpPr>
          <p:cNvPr id="6" name="Title 3"/>
          <p:cNvSpPr txBox="1"/>
          <p:nvPr/>
        </p:nvSpPr>
        <p:spPr>
          <a:xfrm>
            <a:off x="762000" y="914400"/>
            <a:ext cx="7653337" cy="24441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6150"/>
              </a:lnSpc>
              <a:buNone/>
            </a:pPr>
            <a:r>
              <a:rPr lang="en-US" sz="5400" spc="-60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Avoiding the common</a:t>
            </a:r>
            <a:pPr algn="l" indent="0" marL="0">
              <a:lnSpc>
                <a:spcPts val="6150"/>
              </a:lnSpc>
              <a:buNone/>
            </a:pPr>
            <a:r>
              <a:rPr lang="en-US" sz="5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6150"/>
              </a:lnSpc>
              <a:buNone/>
            </a:pPr>
            <a:r>
              <a:rPr lang="en-US" sz="5400" u="sng" spc="-60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pitfalls</a:t>
            </a:r>
            <a:pPr algn="l" indent="0" marL="0">
              <a:lnSpc>
                <a:spcPts val="6150"/>
              </a:lnSpc>
              <a:buNone/>
            </a:pPr>
            <a:r>
              <a:rPr lang="en-US" sz="5400" spc="-60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 in your</a:t>
            </a:r>
            <a:pPr algn="l" indent="0" marL="0">
              <a:lnSpc>
                <a:spcPts val="6150"/>
              </a:lnSpc>
              <a:buNone/>
            </a:pPr>
            <a:r>
              <a:rPr lang="en-US" sz="5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6150"/>
              </a:lnSpc>
              <a:buNone/>
            </a:pPr>
            <a:r>
              <a:rPr lang="en-US" sz="5400" spc="-60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career journey</a:t>
            </a:r>
            <a:endParaRPr lang="en-US" sz="5400" dirty="0"/>
          </a:p>
        </p:txBody>
      </p:sp>
      <p:sp>
        <p:nvSpPr>
          <p:cNvPr id="7" name="node-diagram-a9wtCR-0"/>
          <p:cNvSpPr/>
          <p:nvPr/>
        </p:nvSpPr>
        <p:spPr>
          <a:xfrm>
            <a:off x="9144000" y="914400"/>
            <a:ext cx="4076700" cy="4114800"/>
          </a:xfrm>
          <a:prstGeom prst="roundRect">
            <a:avLst>
              <a:gd name="adj" fmla="val 3738"/>
            </a:avLst>
          </a:prstGeom>
          <a:solidFill>
            <a:srgbClr val="FD7136">
              <a:alpha val="10000"/>
            </a:srgbClr>
          </a:solidFill>
          <a:ln/>
        </p:spPr>
      </p:sp>
      <p:sp>
        <p:nvSpPr>
          <p:cNvPr id="8" name="headingtext-diagram-a9wtCR-0-1"/>
          <p:cNvSpPr txBox="1"/>
          <p:nvPr/>
        </p:nvSpPr>
        <p:spPr>
          <a:xfrm>
            <a:off x="9563100" y="1257300"/>
            <a:ext cx="32718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Certificate Collection</a:t>
            </a:r>
            <a:endParaRPr lang="en-US" sz="2100" dirty="0"/>
          </a:p>
        </p:txBody>
      </p:sp>
      <p:sp>
        <p:nvSpPr>
          <p:cNvPr id="9" name="bodytext-diagram-a9wtCR-0-1"/>
          <p:cNvSpPr txBox="1"/>
          <p:nvPr/>
        </p:nvSpPr>
        <p:spPr>
          <a:xfrm>
            <a:off x="9563100" y="1695450"/>
            <a:ext cx="3271838" cy="10725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Don't collect certificates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without building the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corresponding practical skills.</a:t>
            </a:r>
            <a:endParaRPr lang="en-US" sz="1800" dirty="0"/>
          </a:p>
        </p:txBody>
      </p:sp>
      <p:sp>
        <p:nvSpPr>
          <p:cNvPr id="10" name="node-diagram-a9wtCR-1"/>
          <p:cNvSpPr/>
          <p:nvPr/>
        </p:nvSpPr>
        <p:spPr>
          <a:xfrm>
            <a:off x="13449300" y="914400"/>
            <a:ext cx="4076700" cy="4114800"/>
          </a:xfrm>
          <a:prstGeom prst="roundRect">
            <a:avLst>
              <a:gd name="adj" fmla="val 3738"/>
            </a:avLst>
          </a:prstGeom>
          <a:solidFill>
            <a:srgbClr val="FD7136">
              <a:alpha val="10000"/>
            </a:srgbClr>
          </a:solidFill>
          <a:ln/>
        </p:spPr>
      </p:sp>
      <p:sp>
        <p:nvSpPr>
          <p:cNvPr id="11" name="headingtext-diagram-a9wtCR-1-2"/>
          <p:cNvSpPr txBox="1"/>
          <p:nvPr/>
        </p:nvSpPr>
        <p:spPr>
          <a:xfrm>
            <a:off x="13868400" y="1257300"/>
            <a:ext cx="32718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Ignoring Soft Skills</a:t>
            </a:r>
            <a:endParaRPr lang="en-US" sz="2100" dirty="0"/>
          </a:p>
        </p:txBody>
      </p:sp>
      <p:sp>
        <p:nvSpPr>
          <p:cNvPr id="12" name="bodytext-diagram-a9wtCR-1-2"/>
          <p:cNvSpPr txBox="1"/>
          <p:nvPr/>
        </p:nvSpPr>
        <p:spPr>
          <a:xfrm>
            <a:off x="13868400" y="1695450"/>
            <a:ext cx="3271838" cy="17202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A brilliant engineer who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cannot communicate with a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non-technical manager will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face limited career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progression.</a:t>
            </a:r>
            <a:endParaRPr lang="en-US" sz="1800" dirty="0"/>
          </a:p>
        </p:txBody>
      </p:sp>
      <p:sp>
        <p:nvSpPr>
          <p:cNvPr id="13" name="node-diagram-a9wtCR-2"/>
          <p:cNvSpPr/>
          <p:nvPr/>
        </p:nvSpPr>
        <p:spPr>
          <a:xfrm>
            <a:off x="9144000" y="5257800"/>
            <a:ext cx="4076700" cy="4114800"/>
          </a:xfrm>
          <a:prstGeom prst="roundRect">
            <a:avLst>
              <a:gd name="adj" fmla="val 3738"/>
            </a:avLst>
          </a:prstGeom>
          <a:solidFill>
            <a:srgbClr val="FD7136">
              <a:alpha val="10000"/>
            </a:srgbClr>
          </a:solidFill>
          <a:ln/>
        </p:spPr>
      </p:sp>
      <p:sp>
        <p:nvSpPr>
          <p:cNvPr id="14" name="headingtext-diagram-a9wtCR-2-3"/>
          <p:cNvSpPr txBox="1"/>
          <p:nvPr/>
        </p:nvSpPr>
        <p:spPr>
          <a:xfrm>
            <a:off x="9563100" y="5600700"/>
            <a:ext cx="32718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Copy-Pasting Projects</a:t>
            </a:r>
            <a:endParaRPr lang="en-US" sz="2100" dirty="0"/>
          </a:p>
        </p:txBody>
      </p:sp>
      <p:sp>
        <p:nvSpPr>
          <p:cNvPr id="15" name="bodytext-diagram-a9wtCR-2-3"/>
          <p:cNvSpPr txBox="1"/>
          <p:nvPr/>
        </p:nvSpPr>
        <p:spPr>
          <a:xfrm>
            <a:off x="9563100" y="6038850"/>
            <a:ext cx="3271838" cy="17202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Employers value genuine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understanding. If you can't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explain why you chose a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specific technology, the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project adds no value.</a:t>
            </a:r>
            <a:endParaRPr lang="en-US" sz="1800" dirty="0"/>
          </a:p>
        </p:txBody>
      </p:sp>
      <p:sp>
        <p:nvSpPr>
          <p:cNvPr id="16" name="node-diagram-a9wtCR-3"/>
          <p:cNvSpPr/>
          <p:nvPr/>
        </p:nvSpPr>
        <p:spPr>
          <a:xfrm>
            <a:off x="13449300" y="5257800"/>
            <a:ext cx="4076700" cy="4114800"/>
          </a:xfrm>
          <a:prstGeom prst="roundRect">
            <a:avLst>
              <a:gd name="adj" fmla="val 3738"/>
            </a:avLst>
          </a:prstGeom>
          <a:solidFill>
            <a:srgbClr val="FD7136">
              <a:alpha val="10000"/>
            </a:srgbClr>
          </a:solidFill>
          <a:ln/>
        </p:spPr>
      </p:sp>
      <p:sp>
        <p:nvSpPr>
          <p:cNvPr id="17" name="headingtext-diagram-a9wtCR-3-4"/>
          <p:cNvSpPr txBox="1"/>
          <p:nvPr/>
        </p:nvSpPr>
        <p:spPr>
          <a:xfrm>
            <a:off x="13868400" y="5600700"/>
            <a:ext cx="32718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Salary Obsession</a:t>
            </a:r>
            <a:endParaRPr lang="en-US" sz="2100" dirty="0"/>
          </a:p>
        </p:txBody>
      </p:sp>
      <p:sp>
        <p:nvSpPr>
          <p:cNvPr id="18" name="bodytext-diagram-a9wtCR-3-4"/>
          <p:cNvSpPr txBox="1"/>
          <p:nvPr/>
        </p:nvSpPr>
        <p:spPr>
          <a:xfrm>
            <a:off x="13868400" y="6038850"/>
            <a:ext cx="3271838" cy="17202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For your first job, prioritize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mentorship, learning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opportunities, and project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quality over a slightly higher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salary.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d3a6a88-b997-4b90-9f7c-1ba3fdf22a11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cs-design-element-shape-top-align-a"/>
          <p:cNvSpPr/>
          <p:nvPr/>
        </p:nvSpPr>
        <p:spPr>
          <a:xfrm rot="5400000">
            <a:off x="16764000" y="-762000"/>
            <a:ext cx="3619500" cy="185737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0EEE3">
                  <a:alpha val="75000"/>
                </a:srgbClr>
              </a:gs>
              <a:gs pos="50000">
                <a:srgbClr val="10EEE3">
                  <a:alpha val="15000"/>
                </a:srgbClr>
              </a:gs>
              <a:gs pos="75000">
                <a:srgbClr val="10EEE3">
                  <a:alpha val="5000"/>
                </a:srgbClr>
              </a:gs>
              <a:gs pos="100000">
                <a:srgbClr val="10EEE3">
                  <a:alpha val="0"/>
                </a:srgbClr>
              </a:gs>
            </a:gsLst>
            <a:lin ang="10800000" scaled="0"/>
          </a:gradFill>
          <a:ln/>
        </p:spPr>
      </p:sp>
      <p:sp>
        <p:nvSpPr>
          <p:cNvPr id="4" name="cs-design-element-shape-top-align-b"/>
          <p:cNvSpPr/>
          <p:nvPr/>
        </p:nvSpPr>
        <p:spPr>
          <a:xfrm rot="5400000">
            <a:off x="-2095500" y="9382125"/>
            <a:ext cx="3810000" cy="204787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D7136">
                  <a:alpha val="75000"/>
                </a:srgbClr>
              </a:gs>
              <a:gs pos="50000">
                <a:srgbClr val="FD7136">
                  <a:alpha val="15000"/>
                </a:srgbClr>
              </a:gs>
              <a:gs pos="75000">
                <a:srgbClr val="FD7136">
                  <a:alpha val="5000"/>
                </a:srgbClr>
              </a:gs>
              <a:gs pos="100000">
                <a:srgbClr val="FD7136">
                  <a:alpha val="0"/>
                </a:srgbClr>
              </a:gs>
            </a:gsLst>
            <a:lin ang="0" scaled="0"/>
          </a:gradFill>
          <a:ln/>
        </p:spPr>
      </p:sp>
      <p:sp>
        <p:nvSpPr>
          <p:cNvPr id="5" name="Title 3"/>
          <p:cNvSpPr txBox="1"/>
          <p:nvPr/>
        </p:nvSpPr>
        <p:spPr>
          <a:xfrm>
            <a:off x="3048000" y="914400"/>
            <a:ext cx="12225338" cy="1663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6150"/>
              </a:lnSpc>
              <a:buNone/>
            </a:pPr>
            <a:r>
              <a:rPr lang="en-US" sz="5400" spc="-60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The </a:t>
            </a:r>
            <a:pPr algn="ctr" indent="0" marL="0">
              <a:lnSpc>
                <a:spcPts val="6150"/>
              </a:lnSpc>
              <a:buNone/>
            </a:pPr>
            <a:r>
              <a:rPr lang="en-US" sz="5400" u="sng" spc="-60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formula for success</a:t>
            </a:r>
            <a:pPr algn="ctr" indent="0" marL="0">
              <a:lnSpc>
                <a:spcPts val="6150"/>
              </a:lnSpc>
              <a:buNone/>
            </a:pPr>
            <a:r>
              <a:rPr lang="en-US" sz="54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6150"/>
              </a:lnSpc>
              <a:buNone/>
            </a:pPr>
            <a:r>
              <a:rPr lang="en-US" sz="5400" spc="-60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in the modern IT industry</a:t>
            </a:r>
            <a:endParaRPr lang="en-US" sz="5400" dirty="0"/>
          </a:p>
        </p:txBody>
      </p:sp>
      <p:sp>
        <p:nvSpPr>
          <p:cNvPr id="6" name="SubTitle"/>
          <p:cNvSpPr txBox="1"/>
          <p:nvPr/>
        </p:nvSpPr>
        <p:spPr>
          <a:xfrm>
            <a:off x="3048000" y="2762250"/>
            <a:ext cx="1222533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Degree + Specialisation + Projects + Internship + Certification + Communication = Employability.</a:t>
            </a:r>
            <a:endParaRPr lang="en-US" sz="2100" dirty="0"/>
          </a:p>
        </p:txBody>
      </p:sp>
      <p:pic>
        <p:nvPicPr>
          <p:cNvPr id="7" name="goal7node-Layer_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86500" y="3657600"/>
            <a:ext cx="5715000" cy="5715000"/>
          </a:xfrm>
          <a:prstGeom prst="rect">
            <a:avLst/>
          </a:prstGeom>
        </p:spPr>
      </p:pic>
      <p:sp>
        <p:nvSpPr>
          <p:cNvPr id="8" name="headingtext-diagram-PER2px-0-1"/>
          <p:cNvSpPr txBox="1"/>
          <p:nvPr/>
        </p:nvSpPr>
        <p:spPr>
          <a:xfrm>
            <a:off x="1219200" y="3765947"/>
            <a:ext cx="48720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Degree</a:t>
            </a:r>
            <a:endParaRPr lang="en-US" sz="2100" dirty="0"/>
          </a:p>
        </p:txBody>
      </p:sp>
      <p:sp>
        <p:nvSpPr>
          <p:cNvPr id="9" name="bodytext-diagram-PER2px-0-1"/>
          <p:cNvSpPr txBox="1"/>
          <p:nvPr/>
        </p:nvSpPr>
        <p:spPr>
          <a:xfrm>
            <a:off x="1219200" y="4204097"/>
            <a:ext cx="4872038" cy="8534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Foundational academic qualification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providing core theoretical knowledge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for IT.</a:t>
            </a:r>
            <a:endParaRPr lang="en-US" sz="2100" dirty="0"/>
          </a:p>
        </p:txBody>
      </p:sp>
      <p:sp>
        <p:nvSpPr>
          <p:cNvPr id="10" name="headingtext-diagram-PER2px-1-2"/>
          <p:cNvSpPr txBox="1"/>
          <p:nvPr/>
        </p:nvSpPr>
        <p:spPr>
          <a:xfrm>
            <a:off x="12218314" y="4004072"/>
            <a:ext cx="488156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Specialisation</a:t>
            </a:r>
            <a:endParaRPr lang="en-US" sz="2100" dirty="0"/>
          </a:p>
        </p:txBody>
      </p:sp>
      <p:sp>
        <p:nvSpPr>
          <p:cNvPr id="11" name="bodytext-diagram-PER2px-1-2"/>
          <p:cNvSpPr txBox="1"/>
          <p:nvPr/>
        </p:nvSpPr>
        <p:spPr>
          <a:xfrm>
            <a:off x="12218314" y="4442222"/>
            <a:ext cx="4881563" cy="8534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Becoming very good at something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valuable within the evolving IT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landscape.</a:t>
            </a:r>
            <a:endParaRPr lang="en-US" sz="2100" dirty="0"/>
          </a:p>
        </p:txBody>
      </p:sp>
      <p:sp>
        <p:nvSpPr>
          <p:cNvPr id="12" name="headingtext-diagram-PER2px-2-3"/>
          <p:cNvSpPr txBox="1"/>
          <p:nvPr/>
        </p:nvSpPr>
        <p:spPr>
          <a:xfrm>
            <a:off x="12218314" y="5910858"/>
            <a:ext cx="488156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Projects</a:t>
            </a:r>
            <a:endParaRPr lang="en-US" sz="2100" dirty="0"/>
          </a:p>
        </p:txBody>
      </p:sp>
      <p:sp>
        <p:nvSpPr>
          <p:cNvPr id="13" name="bodytext-diagram-PER2px-2-3"/>
          <p:cNvSpPr txBox="1"/>
          <p:nvPr/>
        </p:nvSpPr>
        <p:spPr>
          <a:xfrm>
            <a:off x="12218314" y="6349008"/>
            <a:ext cx="4881563" cy="8534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Practical application of knowledge;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letting your work speak for your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capabilities.</a:t>
            </a:r>
            <a:endParaRPr lang="en-US" sz="2100" dirty="0"/>
          </a:p>
        </p:txBody>
      </p:sp>
      <p:sp>
        <p:nvSpPr>
          <p:cNvPr id="14" name="headingtext-diagram-PER2px-3-4"/>
          <p:cNvSpPr txBox="1"/>
          <p:nvPr/>
        </p:nvSpPr>
        <p:spPr>
          <a:xfrm>
            <a:off x="12218314" y="7814072"/>
            <a:ext cx="488156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Internship</a:t>
            </a:r>
            <a:endParaRPr lang="en-US" sz="2100" dirty="0"/>
          </a:p>
        </p:txBody>
      </p:sp>
      <p:sp>
        <p:nvSpPr>
          <p:cNvPr id="15" name="bodytext-diagram-PER2px-3-4"/>
          <p:cNvSpPr txBox="1"/>
          <p:nvPr/>
        </p:nvSpPr>
        <p:spPr>
          <a:xfrm>
            <a:off x="12218314" y="8252222"/>
            <a:ext cx="4881563" cy="8534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Real-world experience contributing to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industry demands and digital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economies.</a:t>
            </a:r>
            <a:endParaRPr lang="en-US" sz="2100" dirty="0"/>
          </a:p>
        </p:txBody>
      </p:sp>
      <p:sp>
        <p:nvSpPr>
          <p:cNvPr id="16" name="headingtext-diagram-PER2px-4-5"/>
          <p:cNvSpPr txBox="1"/>
          <p:nvPr/>
        </p:nvSpPr>
        <p:spPr>
          <a:xfrm>
            <a:off x="1219200" y="8071247"/>
            <a:ext cx="48720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Certification</a:t>
            </a:r>
            <a:endParaRPr lang="en-US" sz="2100" dirty="0"/>
          </a:p>
        </p:txBody>
      </p:sp>
      <p:sp>
        <p:nvSpPr>
          <p:cNvPr id="17" name="bodytext-diagram-PER2px-4-5"/>
          <p:cNvSpPr txBox="1"/>
          <p:nvPr/>
        </p:nvSpPr>
        <p:spPr>
          <a:xfrm>
            <a:off x="1219200" y="8509397"/>
            <a:ext cx="487203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Validating technical skills to remain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competitive as the industry evolves.</a:t>
            </a:r>
            <a:endParaRPr lang="en-US" sz="2100" dirty="0"/>
          </a:p>
        </p:txBody>
      </p:sp>
      <p:sp>
        <p:nvSpPr>
          <p:cNvPr id="18" name="headingtext-diagram-PER2px-5-6"/>
          <p:cNvSpPr txBox="1"/>
          <p:nvPr/>
        </p:nvSpPr>
        <p:spPr>
          <a:xfrm>
            <a:off x="1219200" y="6642497"/>
            <a:ext cx="48720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Communication</a:t>
            </a:r>
            <a:endParaRPr lang="en-US" sz="2100" dirty="0"/>
          </a:p>
        </p:txBody>
      </p:sp>
      <p:sp>
        <p:nvSpPr>
          <p:cNvPr id="19" name="bodytext-diagram-PER2px-5-6"/>
          <p:cNvSpPr txBox="1"/>
          <p:nvPr/>
        </p:nvSpPr>
        <p:spPr>
          <a:xfrm>
            <a:off x="1219200" y="7080647"/>
            <a:ext cx="487203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Essential soft skill for articulating ideas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and collaborating in global markets.</a:t>
            </a:r>
            <a:endParaRPr lang="en-US" sz="2100" dirty="0"/>
          </a:p>
        </p:txBody>
      </p:sp>
      <p:sp>
        <p:nvSpPr>
          <p:cNvPr id="20" name="headingtext-diagram-PER2px-6-7"/>
          <p:cNvSpPr txBox="1"/>
          <p:nvPr/>
        </p:nvSpPr>
        <p:spPr>
          <a:xfrm>
            <a:off x="1219200" y="5194697"/>
            <a:ext cx="48720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Employability</a:t>
            </a:r>
            <a:endParaRPr lang="en-US" sz="2100" dirty="0"/>
          </a:p>
        </p:txBody>
      </p:sp>
      <p:sp>
        <p:nvSpPr>
          <p:cNvPr id="21" name="bodytext-diagram-PER2px-6-7"/>
          <p:cNvSpPr txBox="1"/>
          <p:nvPr/>
        </p:nvSpPr>
        <p:spPr>
          <a:xfrm>
            <a:off x="1219200" y="5632847"/>
            <a:ext cx="4872038" cy="8534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The ultimate goal: becoming a valuable</a:t>
            </a:r>
            <a:pPr algn="r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contributor to the digital economy.</a:t>
            </a:r>
            <a:endParaRPr lang="en-US" sz="2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c996e0e-0200-485b-8010-41767f3a32ea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cs-design-element-shape-top-align-a"/>
          <p:cNvSpPr/>
          <p:nvPr/>
        </p:nvSpPr>
        <p:spPr>
          <a:xfrm rot="5400000">
            <a:off x="16764000" y="-762000"/>
            <a:ext cx="3619500" cy="185737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0EEE3">
                  <a:alpha val="75000"/>
                </a:srgbClr>
              </a:gs>
              <a:gs pos="50000">
                <a:srgbClr val="10EEE3">
                  <a:alpha val="15000"/>
                </a:srgbClr>
              </a:gs>
              <a:gs pos="75000">
                <a:srgbClr val="10EEE3">
                  <a:alpha val="5000"/>
                </a:srgbClr>
              </a:gs>
              <a:gs pos="100000">
                <a:srgbClr val="10EEE3">
                  <a:alpha val="0"/>
                </a:srgbClr>
              </a:gs>
            </a:gsLst>
            <a:lin ang="10800000" scaled="0"/>
          </a:gradFill>
          <a:ln/>
        </p:spPr>
      </p:sp>
      <p:sp>
        <p:nvSpPr>
          <p:cNvPr id="4" name="cs-design-element-shape-top-align-b"/>
          <p:cNvSpPr/>
          <p:nvPr/>
        </p:nvSpPr>
        <p:spPr>
          <a:xfrm rot="5400000">
            <a:off x="-2095500" y="9382125"/>
            <a:ext cx="3810000" cy="204787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D7136">
                  <a:alpha val="75000"/>
                </a:srgbClr>
              </a:gs>
              <a:gs pos="50000">
                <a:srgbClr val="FD7136">
                  <a:alpha val="15000"/>
                </a:srgbClr>
              </a:gs>
              <a:gs pos="75000">
                <a:srgbClr val="FD7136">
                  <a:alpha val="5000"/>
                </a:srgbClr>
              </a:gs>
              <a:gs pos="100000">
                <a:srgbClr val="FD7136">
                  <a:alpha val="0"/>
                </a:srgbClr>
              </a:gs>
            </a:gsLst>
            <a:lin ang="0" scaled="0"/>
          </a:gradFill>
          <a:ln/>
        </p:spPr>
      </p:sp>
      <p:sp>
        <p:nvSpPr>
          <p:cNvPr id="5" name="Title 3"/>
          <p:cNvSpPr txBox="1"/>
          <p:nvPr/>
        </p:nvSpPr>
        <p:spPr>
          <a:xfrm>
            <a:off x="762000" y="914400"/>
            <a:ext cx="16797338" cy="1663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6150"/>
              </a:lnSpc>
              <a:buNone/>
            </a:pPr>
            <a:r>
              <a:rPr lang="en-US" sz="5400" spc="-60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Nepal’s IT evolution from local</a:t>
            </a:r>
            <a:pPr algn="ctr" indent="0" marL="0">
              <a:lnSpc>
                <a:spcPts val="6150"/>
              </a:lnSpc>
              <a:buNone/>
            </a:pPr>
            <a:r>
              <a:rPr lang="en-US" sz="54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6150"/>
              </a:lnSpc>
              <a:buNone/>
            </a:pPr>
            <a:r>
              <a:rPr lang="en-US" sz="5400" spc="-60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support to a </a:t>
            </a:r>
            <a:pPr algn="ctr" indent="0" marL="0">
              <a:lnSpc>
                <a:spcPts val="6150"/>
              </a:lnSpc>
              <a:buNone/>
            </a:pPr>
            <a:r>
              <a:rPr lang="en-US" sz="5400" u="sng" spc="-60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global ecosystem</a:t>
            </a:r>
            <a:endParaRPr lang="en-US" sz="5400" dirty="0"/>
          </a:p>
        </p:txBody>
      </p:sp>
      <p:sp>
        <p:nvSpPr>
          <p:cNvPr id="6" name="SubTitle"/>
          <p:cNvSpPr txBox="1"/>
          <p:nvPr/>
        </p:nvSpPr>
        <p:spPr>
          <a:xfrm>
            <a:off x="762000" y="2762250"/>
            <a:ext cx="1679733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Understanding the rapid transformation of the technology landscape in which you will build your career.</a:t>
            </a:r>
            <a:endParaRPr lang="en-US" sz="2100" dirty="0"/>
          </a:p>
        </p:txBody>
      </p:sp>
      <p:pic>
        <p:nvPicPr>
          <p:cNvPr id="7" name="dynamiccycle7node-layer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24625" y="3086100"/>
            <a:ext cx="5238750" cy="6286500"/>
          </a:xfrm>
          <a:prstGeom prst="rect">
            <a:avLst/>
          </a:prstGeom>
        </p:spPr>
      </p:pic>
      <p:sp>
        <p:nvSpPr>
          <p:cNvPr id="8" name="headingtext-diagram-aS3R2J-0-1"/>
          <p:cNvSpPr txBox="1"/>
          <p:nvPr/>
        </p:nvSpPr>
        <p:spPr>
          <a:xfrm>
            <a:off x="762000" y="3465314"/>
            <a:ext cx="556736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Fintech</a:t>
            </a:r>
            <a:endParaRPr lang="en-US" sz="2100" dirty="0"/>
          </a:p>
        </p:txBody>
      </p:sp>
      <p:sp>
        <p:nvSpPr>
          <p:cNvPr id="9" name="bodytext-diagram-aS3R2J-0-1"/>
          <p:cNvSpPr txBox="1"/>
          <p:nvPr/>
        </p:nvSpPr>
        <p:spPr>
          <a:xfrm>
            <a:off x="762000" y="3903464"/>
            <a:ext cx="5567363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Financial technology services</a:t>
            </a:r>
            <a:endParaRPr lang="en-US" sz="2100" dirty="0"/>
          </a:p>
        </p:txBody>
      </p:sp>
      <p:sp>
        <p:nvSpPr>
          <p:cNvPr id="10" name="headingtext-diagram-aS3R2J-1-2"/>
          <p:cNvSpPr txBox="1"/>
          <p:nvPr/>
        </p:nvSpPr>
        <p:spPr>
          <a:xfrm>
            <a:off x="11978998" y="3727252"/>
            <a:ext cx="557688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AI</a:t>
            </a:r>
            <a:endParaRPr lang="en-US" sz="2100" dirty="0"/>
          </a:p>
        </p:txBody>
      </p:sp>
      <p:sp>
        <p:nvSpPr>
          <p:cNvPr id="11" name="bodytext-diagram-aS3R2J-1-2"/>
          <p:cNvSpPr txBox="1"/>
          <p:nvPr/>
        </p:nvSpPr>
        <p:spPr>
          <a:xfrm>
            <a:off x="11978998" y="4165402"/>
            <a:ext cx="557688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Artificial Intelligence development</a:t>
            </a:r>
            <a:endParaRPr lang="en-US" sz="2100" dirty="0"/>
          </a:p>
        </p:txBody>
      </p:sp>
      <p:sp>
        <p:nvSpPr>
          <p:cNvPr id="12" name="headingtext-diagram-aS3R2J-2-3"/>
          <p:cNvSpPr txBox="1"/>
          <p:nvPr/>
        </p:nvSpPr>
        <p:spPr>
          <a:xfrm>
            <a:off x="11978998" y="5822752"/>
            <a:ext cx="557688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Cloud Computing</a:t>
            </a:r>
            <a:endParaRPr lang="en-US" sz="2100" dirty="0"/>
          </a:p>
        </p:txBody>
      </p:sp>
      <p:sp>
        <p:nvSpPr>
          <p:cNvPr id="13" name="bodytext-diagram-aS3R2J-2-3"/>
          <p:cNvSpPr txBox="1"/>
          <p:nvPr/>
        </p:nvSpPr>
        <p:spPr>
          <a:xfrm>
            <a:off x="11978998" y="6260902"/>
            <a:ext cx="557688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Enterprise cloud solutions</a:t>
            </a:r>
            <a:endParaRPr lang="en-US" sz="2100" dirty="0"/>
          </a:p>
        </p:txBody>
      </p:sp>
      <p:sp>
        <p:nvSpPr>
          <p:cNvPr id="14" name="headingtext-diagram-aS3R2J-3-4"/>
          <p:cNvSpPr txBox="1"/>
          <p:nvPr/>
        </p:nvSpPr>
        <p:spPr>
          <a:xfrm>
            <a:off x="11978998" y="7918252"/>
            <a:ext cx="557688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Cybersecurity</a:t>
            </a:r>
            <a:endParaRPr lang="en-US" sz="2100" dirty="0"/>
          </a:p>
        </p:txBody>
      </p:sp>
      <p:sp>
        <p:nvSpPr>
          <p:cNvPr id="15" name="bodytext-diagram-aS3R2J-3-4"/>
          <p:cNvSpPr txBox="1"/>
          <p:nvPr/>
        </p:nvSpPr>
        <p:spPr>
          <a:xfrm>
            <a:off x="11978998" y="8356402"/>
            <a:ext cx="557688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Digital protection and defense</a:t>
            </a:r>
            <a:endParaRPr lang="en-US" sz="2100" dirty="0"/>
          </a:p>
        </p:txBody>
      </p:sp>
      <p:sp>
        <p:nvSpPr>
          <p:cNvPr id="16" name="headingtext-diagram-aS3R2J-4-5"/>
          <p:cNvSpPr txBox="1"/>
          <p:nvPr/>
        </p:nvSpPr>
        <p:spPr>
          <a:xfrm>
            <a:off x="762000" y="8180189"/>
            <a:ext cx="556736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Infrastructure</a:t>
            </a:r>
            <a:endParaRPr lang="en-US" sz="2100" dirty="0"/>
          </a:p>
        </p:txBody>
      </p:sp>
      <p:sp>
        <p:nvSpPr>
          <p:cNvPr id="17" name="bodytext-diagram-aS3R2J-4-5"/>
          <p:cNvSpPr txBox="1"/>
          <p:nvPr/>
        </p:nvSpPr>
        <p:spPr>
          <a:xfrm>
            <a:off x="762000" y="8618339"/>
            <a:ext cx="5567363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Core technical frameworks</a:t>
            </a:r>
            <a:endParaRPr lang="en-US" sz="2100" dirty="0"/>
          </a:p>
        </p:txBody>
      </p:sp>
      <p:sp>
        <p:nvSpPr>
          <p:cNvPr id="18" name="headingtext-diagram-aS3R2J-5-6"/>
          <p:cNvSpPr txBox="1"/>
          <p:nvPr/>
        </p:nvSpPr>
        <p:spPr>
          <a:xfrm>
            <a:off x="762000" y="6608564"/>
            <a:ext cx="556736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Data Science</a:t>
            </a:r>
            <a:endParaRPr lang="en-US" sz="2100" dirty="0"/>
          </a:p>
        </p:txBody>
      </p:sp>
      <p:sp>
        <p:nvSpPr>
          <p:cNvPr id="19" name="bodytext-diagram-aS3R2J-5-6"/>
          <p:cNvSpPr txBox="1"/>
          <p:nvPr/>
        </p:nvSpPr>
        <p:spPr>
          <a:xfrm>
            <a:off x="762000" y="7046714"/>
            <a:ext cx="5567363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Data analysis and insights</a:t>
            </a:r>
            <a:endParaRPr lang="en-US" sz="2100" dirty="0"/>
          </a:p>
        </p:txBody>
      </p:sp>
      <p:sp>
        <p:nvSpPr>
          <p:cNvPr id="20" name="headingtext-diagram-aS3R2J-6-7"/>
          <p:cNvSpPr txBox="1"/>
          <p:nvPr/>
        </p:nvSpPr>
        <p:spPr>
          <a:xfrm>
            <a:off x="762000" y="5036939"/>
            <a:ext cx="5567363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Product Design</a:t>
            </a:r>
            <a:endParaRPr lang="en-US" sz="2100" dirty="0"/>
          </a:p>
        </p:txBody>
      </p:sp>
      <p:sp>
        <p:nvSpPr>
          <p:cNvPr id="21" name="bodytext-diagram-aS3R2J-6-7"/>
          <p:cNvSpPr txBox="1"/>
          <p:nvPr/>
        </p:nvSpPr>
        <p:spPr>
          <a:xfrm>
            <a:off x="762000" y="5475089"/>
            <a:ext cx="5567363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User-centric solution design</a:t>
            </a:r>
            <a:endParaRPr lang="en-US" sz="2100" dirty="0"/>
          </a:p>
        </p:txBody>
      </p:sp>
      <p:sp>
        <p:nvSpPr>
          <p:cNvPr id="22" name="headingtext-diagram-aS3R2J-0-commonpoint-start-1"/>
          <p:cNvSpPr txBox="1"/>
          <p:nvPr/>
        </p:nvSpPr>
        <p:spPr>
          <a:xfrm>
            <a:off x="7572375" y="5829181"/>
            <a:ext cx="3176588" cy="901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Evolving Global</a:t>
            </a:r>
            <a:pPr algn="ctr" indent="0" marL="0">
              <a:lnSpc>
                <a:spcPts val="31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IT Ecosystem</a:t>
            </a:r>
            <a:endParaRPr lang="en-US" sz="2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57924df-1f5e-49ef-a58d-375edbb68b89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Title 3"/>
          <p:cNvSpPr txBox="1"/>
          <p:nvPr/>
        </p:nvSpPr>
        <p:spPr>
          <a:xfrm>
            <a:off x="762000" y="914400"/>
            <a:ext cx="1679733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5100"/>
              </a:lnSpc>
              <a:buNone/>
            </a:pPr>
            <a:r>
              <a:rPr lang="en-US" sz="4200" spc="-4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Bridging the critical gap between </a:t>
            </a:r>
            <a:pPr algn="ctr" indent="0" marL="0">
              <a:lnSpc>
                <a:spcPts val="5100"/>
              </a:lnSpc>
              <a:buNone/>
            </a:pPr>
            <a:r>
              <a:rPr lang="en-US" sz="4200" u="sng" spc="-45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qualification</a:t>
            </a:r>
            <a:pPr algn="ctr" indent="0" marL="0">
              <a:lnSpc>
                <a:spcPts val="5100"/>
              </a:lnSpc>
              <a:buNone/>
            </a:pPr>
            <a:r>
              <a:rPr lang="en-US" sz="4200" spc="-4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 and </a:t>
            </a:r>
            <a:pPr algn="ctr" indent="0" marL="0">
              <a:lnSpc>
                <a:spcPts val="5100"/>
              </a:lnSpc>
              <a:buNone/>
            </a:pPr>
            <a:r>
              <a:rPr lang="en-US" sz="4200" u="sng" spc="-45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employability</a:t>
            </a:r>
            <a:endParaRPr lang="en-US" sz="4200" dirty="0"/>
          </a:p>
        </p:txBody>
      </p:sp>
      <p:sp>
        <p:nvSpPr>
          <p:cNvPr id="4" name="SubTitle"/>
          <p:cNvSpPr txBox="1"/>
          <p:nvPr/>
        </p:nvSpPr>
        <p:spPr>
          <a:xfrm>
            <a:off x="762000" y="1847850"/>
            <a:ext cx="1679733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Why a degree from Mid West University is your foundation, but your skills are your currency.</a:t>
            </a:r>
            <a:endParaRPr lang="en-US" sz="2100" dirty="0"/>
          </a:p>
        </p:txBody>
      </p:sp>
      <p:sp>
        <p:nvSpPr>
          <p:cNvPr id="5" name="Rect"/>
          <p:cNvSpPr/>
          <p:nvPr/>
        </p:nvSpPr>
        <p:spPr>
          <a:xfrm>
            <a:off x="0" y="2743200"/>
            <a:ext cx="9144000" cy="7543800"/>
          </a:xfrm>
          <a:prstGeom prst="rect">
            <a:avLst/>
          </a:prstGeom>
          <a:solidFill>
            <a:srgbClr val="FD7136"/>
          </a:solidFill>
          <a:ln/>
        </p:spPr>
      </p:sp>
      <p:sp>
        <p:nvSpPr>
          <p:cNvPr id="6" name="headertext-diagram-xZjAXN-h-0-1"/>
          <p:cNvSpPr txBox="1"/>
          <p:nvPr/>
        </p:nvSpPr>
        <p:spPr>
          <a:xfrm>
            <a:off x="762000" y="5705475"/>
            <a:ext cx="6891338" cy="5772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rtl="1" algn="r" indent="0" marL="0">
              <a:lnSpc>
                <a:spcPts val="3750"/>
              </a:lnSpc>
              <a:buNone/>
            </a:pPr>
            <a:r>
              <a:rPr lang="en-US" sz="2700" dirty="0">
                <a:solidFill>
                  <a:srgbClr val="FFFFFF"/>
                </a:solidFill>
                <a:latin typeface="Anek Latin SemiBold" panose="00000700000000000000" pitchFamily="2" charset="0"/>
              </a:rPr>
              <a:t>Exam-based solver</a:t>
            </a:r>
            <a:endParaRPr lang="en-US" sz="2700" dirty="0"/>
          </a:p>
        </p:txBody>
      </p:sp>
      <p:pic>
        <p:nvPicPr>
          <p:cNvPr id="7" name="157924df-1f5e-49ef-a58d-375edbb68b89-AI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39000" y="6524625"/>
            <a:ext cx="381000" cy="381000"/>
          </a:xfrm>
          <a:prstGeom prst="rect">
            <a:avLst/>
          </a:prstGeom>
        </p:spPr>
      </p:pic>
      <p:sp>
        <p:nvSpPr>
          <p:cNvPr id="8" name="headingtext-diagram-xZjAXN-0-0-1"/>
          <p:cNvSpPr txBox="1"/>
          <p:nvPr/>
        </p:nvSpPr>
        <p:spPr>
          <a:xfrm>
            <a:off x="762000" y="6524625"/>
            <a:ext cx="6167438" cy="901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rtl="1" algn="r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FFFFFF"/>
                </a:solidFill>
                <a:latin typeface="Anek Latin SemiBold" panose="00000700000000000000" pitchFamily="2" charset="0"/>
              </a:rPr>
              <a:t>Focuses on writing perfect code to</a:t>
            </a:r>
            <a:pPr rtl="1" algn="r" indent="0" marL="0">
              <a:lnSpc>
                <a:spcPts val="31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rtl="1" algn="r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FFFFFF"/>
                </a:solidFill>
                <a:latin typeface="Anek Latin SemiBold" panose="00000700000000000000" pitchFamily="2" charset="0"/>
              </a:rPr>
              <a:t>pass paper-based examinations.</a:t>
            </a:r>
            <a:endParaRPr lang="en-US" sz="2100" dirty="0"/>
          </a:p>
        </p:txBody>
      </p:sp>
      <p:sp>
        <p:nvSpPr>
          <p:cNvPr id="9" name="Rect"/>
          <p:cNvSpPr/>
          <p:nvPr/>
        </p:nvSpPr>
        <p:spPr>
          <a:xfrm>
            <a:off x="9144000" y="2743200"/>
            <a:ext cx="9144000" cy="7543800"/>
          </a:xfrm>
          <a:prstGeom prst="rect">
            <a:avLst/>
          </a:prstGeom>
          <a:solidFill>
            <a:srgbClr val="10EEE3"/>
          </a:solidFill>
          <a:ln/>
        </p:spPr>
      </p:sp>
      <p:sp>
        <p:nvSpPr>
          <p:cNvPr id="10" name="headertext-diagram-xZjAXN-h-1-1"/>
          <p:cNvSpPr txBox="1"/>
          <p:nvPr/>
        </p:nvSpPr>
        <p:spPr>
          <a:xfrm>
            <a:off x="10668000" y="5705475"/>
            <a:ext cx="6891338" cy="5772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750"/>
              </a:lnSpc>
              <a:buNone/>
            </a:pPr>
            <a:r>
              <a:rPr lang="en-US" sz="2700" dirty="0">
                <a:solidFill>
                  <a:srgbClr val="FFFFFF"/>
                </a:solidFill>
                <a:latin typeface="Anek Latin SemiBold" panose="00000700000000000000" pitchFamily="2" charset="0"/>
              </a:rPr>
              <a:t>Industry solver</a:t>
            </a:r>
            <a:endParaRPr lang="en-US" sz="2700" dirty="0"/>
          </a:p>
        </p:txBody>
      </p:sp>
      <p:pic>
        <p:nvPicPr>
          <p:cNvPr id="11" name="157924df-1f5e-49ef-a58d-375edbb68b89-AI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6524625"/>
            <a:ext cx="381000" cy="381000"/>
          </a:xfrm>
          <a:prstGeom prst="rect">
            <a:avLst/>
          </a:prstGeom>
        </p:spPr>
      </p:pic>
      <p:sp>
        <p:nvSpPr>
          <p:cNvPr id="12" name="headingtext-diagram-xZjAXN-1-0-2"/>
          <p:cNvSpPr txBox="1"/>
          <p:nvPr/>
        </p:nvSpPr>
        <p:spPr>
          <a:xfrm>
            <a:off x="11391900" y="6524625"/>
            <a:ext cx="6167438" cy="901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Uses Git in team environments, deploys</a:t>
            </a:r>
            <a:pPr algn="l" indent="0" marL="0">
              <a:lnSpc>
                <a:spcPts val="31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to cloud infrastructure, and secures APIs.</a:t>
            </a:r>
            <a:endParaRPr lang="en-US" sz="2100" dirty="0"/>
          </a:p>
        </p:txBody>
      </p:sp>
      <p:sp>
        <p:nvSpPr>
          <p:cNvPr id="13" name="Rect"/>
          <p:cNvSpPr/>
          <p:nvPr/>
        </p:nvSpPr>
        <p:spPr>
          <a:xfrm>
            <a:off x="8153400" y="5524500"/>
            <a:ext cx="1981200" cy="1981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pic>
        <p:nvPicPr>
          <p:cNvPr id="14" name="::before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8700" y="6019800"/>
            <a:ext cx="990600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7a4d1d3-07d0-469d-874d-0f4b142ee1df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cs-design-element-type-13-a"/>
          <p:cNvSpPr/>
          <p:nvPr/>
        </p:nvSpPr>
        <p:spPr>
          <a:xfrm>
            <a:off x="15430500" y="8239125"/>
            <a:ext cx="3810000" cy="204787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0EEE3">
                  <a:alpha val="20000"/>
                </a:srgbClr>
              </a:gs>
              <a:gs pos="100000">
                <a:srgbClr val="10EEE3">
                  <a:alpha val="10000"/>
                </a:srgbClr>
              </a:gs>
            </a:gsLst>
            <a:lin ang="16200000" scaled="0"/>
          </a:gradFill>
          <a:ln/>
        </p:spPr>
      </p:sp>
      <p:sp>
        <p:nvSpPr>
          <p:cNvPr id="4" name="Title 3"/>
          <p:cNvSpPr txBox="1"/>
          <p:nvPr/>
        </p:nvSpPr>
        <p:spPr>
          <a:xfrm>
            <a:off x="762000" y="914400"/>
            <a:ext cx="16797338" cy="882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6150"/>
              </a:lnSpc>
              <a:buNone/>
            </a:pPr>
            <a:r>
              <a:rPr lang="en-US" sz="5400" spc="-60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Dominant sectors in the </a:t>
            </a:r>
            <a:pPr algn="l" indent="0" marL="0">
              <a:lnSpc>
                <a:spcPts val="6150"/>
              </a:lnSpc>
              <a:buNone/>
            </a:pPr>
            <a:r>
              <a:rPr lang="en-US" sz="5400" u="sng" spc="-60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Software</a:t>
            </a:r>
            <a:pPr algn="l" indent="0" marL="0">
              <a:lnSpc>
                <a:spcPts val="6150"/>
              </a:lnSpc>
              <a:buNone/>
            </a:pPr>
            <a:r>
              <a:rPr lang="en-US" sz="5400" spc="-60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 and </a:t>
            </a:r>
            <a:pPr algn="l" indent="0" marL="0">
              <a:lnSpc>
                <a:spcPts val="6150"/>
              </a:lnSpc>
              <a:buNone/>
            </a:pPr>
            <a:r>
              <a:rPr lang="en-US" sz="5400" u="sng" spc="-60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Mobile</a:t>
            </a:r>
            <a:pPr algn="l" indent="0" marL="0">
              <a:lnSpc>
                <a:spcPts val="6150"/>
              </a:lnSpc>
              <a:buNone/>
            </a:pPr>
            <a:r>
              <a:rPr lang="en-US" sz="5400" spc="-60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 landscape</a:t>
            </a:r>
            <a:endParaRPr lang="en-US" sz="54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1981200"/>
            <a:ext cx="1679733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Specializing in a complete technology stack to stand out in the competitive job market.</a:t>
            </a:r>
            <a:endParaRPr lang="en-US" sz="2100" dirty="0"/>
          </a:p>
        </p:txBody>
      </p:sp>
      <p:sp>
        <p:nvSpPr>
          <p:cNvPr id="6" name="shape-diagram-8RfXkk-0"/>
          <p:cNvSpPr/>
          <p:nvPr/>
        </p:nvSpPr>
        <p:spPr>
          <a:xfrm>
            <a:off x="762000" y="5976938"/>
            <a:ext cx="4191000" cy="9525"/>
          </a:xfrm>
          <a:prstGeom prst="rect">
            <a:avLst/>
          </a:prstGeom>
          <a:solidFill>
            <a:srgbClr val="102B2D">
              <a:alpha val="30000"/>
            </a:srgbClr>
          </a:solidFill>
          <a:ln/>
        </p:spPr>
      </p:sp>
      <p:sp>
        <p:nvSpPr>
          <p:cNvPr id="7" name="icon-diagram-8RfXkk-0"/>
          <p:cNvSpPr/>
          <p:nvPr/>
        </p:nvSpPr>
        <p:spPr>
          <a:xfrm>
            <a:off x="762000" y="5143500"/>
            <a:ext cx="1676400" cy="1676400"/>
          </a:xfrm>
          <a:custGeom>
            <a:avLst/>
            <a:gdLst/>
            <a:ahLst/>
            <a:cxnLst/>
            <a:rect l="0" t="0" r="1676400" b="1676400"/>
            <a:pathLst>
              <a:path w="1676400" h="1676400">
                <a:moveTo>
                  <a:pt x="838200" y="0"/>
                </a:moveTo>
                <a:lnTo>
                  <a:pt x="838200" y="0"/>
                </a:lnTo>
                <a:arcTo wR="838200" hR="838200" stAng="16200000" swAng="5400000"/>
                <a:lnTo>
                  <a:pt x="1676400" y="838200"/>
                </a:lnTo>
                <a:arcTo wR="838200" hR="838200" stAng="0" swAng="5400000"/>
                <a:lnTo>
                  <a:pt x="0" y="1676400"/>
                </a:lnTo>
                <a:lnTo>
                  <a:pt x="0" y="838200"/>
                </a:lnTo>
                <a:arcTo wR="838200" hR="838200" stAng="10800000" swAng="5400000"/>
                <a:close/>
              </a:path>
            </a:pathLst>
          </a:custGeom>
          <a:solidFill>
            <a:srgbClr val="FD7136"/>
          </a:solidFill>
          <a:ln/>
        </p:spPr>
      </p:sp>
      <p:pic>
        <p:nvPicPr>
          <p:cNvPr id="8" name="37a4d1d3-07d0-469d-874d-0f4b142ee1df-AI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8740" y="5730240"/>
            <a:ext cx="502920" cy="502920"/>
          </a:xfrm>
          <a:prstGeom prst="rect">
            <a:avLst/>
          </a:prstGeom>
        </p:spPr>
      </p:pic>
      <p:sp>
        <p:nvSpPr>
          <p:cNvPr id="9" name="headingtext-diagram-8RfXkk-0-1"/>
          <p:cNvSpPr txBox="1"/>
          <p:nvPr/>
        </p:nvSpPr>
        <p:spPr>
          <a:xfrm>
            <a:off x="762000" y="7162800"/>
            <a:ext cx="36147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Frontend/Backend</a:t>
            </a:r>
            <a:endParaRPr lang="en-US" sz="2100" dirty="0"/>
          </a:p>
        </p:txBody>
      </p:sp>
      <p:sp>
        <p:nvSpPr>
          <p:cNvPr id="10" name="bodytext-diagram-8RfXkk-0-1"/>
          <p:cNvSpPr txBox="1"/>
          <p:nvPr/>
        </p:nvSpPr>
        <p:spPr>
          <a:xfrm>
            <a:off x="762000" y="7600950"/>
            <a:ext cx="361473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Focus on JavaScript,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TypeScript, Python, or .NET.</a:t>
            </a:r>
            <a:endParaRPr lang="en-US" sz="2100" dirty="0"/>
          </a:p>
        </p:txBody>
      </p:sp>
      <p:sp>
        <p:nvSpPr>
          <p:cNvPr id="11" name="shape-diagram-8RfXkk-1"/>
          <p:cNvSpPr/>
          <p:nvPr/>
        </p:nvSpPr>
        <p:spPr>
          <a:xfrm>
            <a:off x="4953000" y="5976938"/>
            <a:ext cx="4191000" cy="9525"/>
          </a:xfrm>
          <a:prstGeom prst="rect">
            <a:avLst/>
          </a:prstGeom>
          <a:solidFill>
            <a:srgbClr val="102B2D">
              <a:alpha val="30000"/>
            </a:srgbClr>
          </a:solidFill>
          <a:ln/>
        </p:spPr>
      </p:sp>
      <p:sp>
        <p:nvSpPr>
          <p:cNvPr id="12" name="icon-diagram-8RfXkk-1"/>
          <p:cNvSpPr/>
          <p:nvPr/>
        </p:nvSpPr>
        <p:spPr>
          <a:xfrm>
            <a:off x="4953000" y="5143500"/>
            <a:ext cx="1676400" cy="1676400"/>
          </a:xfrm>
          <a:custGeom>
            <a:avLst/>
            <a:gdLst/>
            <a:ahLst/>
            <a:cxnLst/>
            <a:rect l="0" t="0" r="1676400" b="1676400"/>
            <a:pathLst>
              <a:path w="1676400" h="1676400">
                <a:moveTo>
                  <a:pt x="838200" y="0"/>
                </a:moveTo>
                <a:lnTo>
                  <a:pt x="838200" y="0"/>
                </a:lnTo>
                <a:arcTo wR="838200" hR="838200" stAng="16200000" swAng="5400000"/>
                <a:lnTo>
                  <a:pt x="1676400" y="838200"/>
                </a:lnTo>
                <a:arcTo wR="838200" hR="838200" stAng="0" swAng="5400000"/>
                <a:lnTo>
                  <a:pt x="0" y="1676400"/>
                </a:lnTo>
                <a:lnTo>
                  <a:pt x="0" y="838200"/>
                </a:lnTo>
                <a:arcTo wR="838200" hR="838200" stAng="10800000" swAng="5400000"/>
                <a:close/>
              </a:path>
            </a:pathLst>
          </a:custGeom>
          <a:solidFill>
            <a:srgbClr val="FD7136"/>
          </a:solidFill>
          <a:ln/>
        </p:spPr>
      </p:sp>
      <p:pic>
        <p:nvPicPr>
          <p:cNvPr id="13" name="37a4d1d3-07d0-469d-874d-0f4b142ee1df-AI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740" y="5730240"/>
            <a:ext cx="502920" cy="502920"/>
          </a:xfrm>
          <a:prstGeom prst="rect">
            <a:avLst/>
          </a:prstGeom>
        </p:spPr>
      </p:pic>
      <p:sp>
        <p:nvSpPr>
          <p:cNvPr id="14" name="headingtext-diagram-8RfXkk-1-2"/>
          <p:cNvSpPr txBox="1"/>
          <p:nvPr/>
        </p:nvSpPr>
        <p:spPr>
          <a:xfrm>
            <a:off x="4953000" y="7162800"/>
            <a:ext cx="36147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Mobile</a:t>
            </a:r>
            <a:endParaRPr lang="en-US" sz="2100" dirty="0"/>
          </a:p>
        </p:txBody>
      </p:sp>
      <p:sp>
        <p:nvSpPr>
          <p:cNvPr id="15" name="bodytext-diagram-8RfXkk-1-2"/>
          <p:cNvSpPr txBox="1"/>
          <p:nvPr/>
        </p:nvSpPr>
        <p:spPr>
          <a:xfrm>
            <a:off x="4953000" y="7600950"/>
            <a:ext cx="3614738" cy="1186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Mobile developers must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master API integration and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secure authentication.</a:t>
            </a:r>
            <a:endParaRPr lang="en-US" sz="2100" dirty="0"/>
          </a:p>
        </p:txBody>
      </p:sp>
      <p:sp>
        <p:nvSpPr>
          <p:cNvPr id="16" name="shape-diagram-8RfXkk-2"/>
          <p:cNvSpPr/>
          <p:nvPr/>
        </p:nvSpPr>
        <p:spPr>
          <a:xfrm>
            <a:off x="9144000" y="5976938"/>
            <a:ext cx="4191000" cy="9525"/>
          </a:xfrm>
          <a:prstGeom prst="rect">
            <a:avLst/>
          </a:prstGeom>
          <a:solidFill>
            <a:srgbClr val="102B2D">
              <a:alpha val="30000"/>
            </a:srgbClr>
          </a:solidFill>
          <a:ln/>
        </p:spPr>
      </p:sp>
      <p:sp>
        <p:nvSpPr>
          <p:cNvPr id="17" name="icon-diagram-8RfXkk-2"/>
          <p:cNvSpPr/>
          <p:nvPr/>
        </p:nvSpPr>
        <p:spPr>
          <a:xfrm>
            <a:off x="9144000" y="5143500"/>
            <a:ext cx="1676400" cy="1676400"/>
          </a:xfrm>
          <a:custGeom>
            <a:avLst/>
            <a:gdLst/>
            <a:ahLst/>
            <a:cxnLst/>
            <a:rect l="0" t="0" r="1676400" b="1676400"/>
            <a:pathLst>
              <a:path w="1676400" h="1676400">
                <a:moveTo>
                  <a:pt x="838200" y="0"/>
                </a:moveTo>
                <a:lnTo>
                  <a:pt x="838200" y="0"/>
                </a:lnTo>
                <a:arcTo wR="838200" hR="838200" stAng="16200000" swAng="5400000"/>
                <a:lnTo>
                  <a:pt x="1676400" y="838200"/>
                </a:lnTo>
                <a:arcTo wR="838200" hR="838200" stAng="0" swAng="5400000"/>
                <a:lnTo>
                  <a:pt x="0" y="1676400"/>
                </a:lnTo>
                <a:lnTo>
                  <a:pt x="0" y="838200"/>
                </a:lnTo>
                <a:arcTo wR="838200" hR="838200" stAng="10800000" swAng="5400000"/>
                <a:close/>
              </a:path>
            </a:pathLst>
          </a:custGeom>
          <a:solidFill>
            <a:srgbClr val="FD7136"/>
          </a:solidFill>
          <a:ln/>
        </p:spPr>
      </p:sp>
      <p:pic>
        <p:nvPicPr>
          <p:cNvPr id="18" name="37a4d1d3-07d0-469d-874d-0f4b142ee1df-AI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740" y="5730240"/>
            <a:ext cx="502920" cy="502920"/>
          </a:xfrm>
          <a:prstGeom prst="rect">
            <a:avLst/>
          </a:prstGeom>
        </p:spPr>
      </p:pic>
      <p:sp>
        <p:nvSpPr>
          <p:cNvPr id="19" name="headingtext-diagram-8RfXkk-2-3"/>
          <p:cNvSpPr txBox="1"/>
          <p:nvPr/>
        </p:nvSpPr>
        <p:spPr>
          <a:xfrm>
            <a:off x="9144000" y="7162800"/>
            <a:ext cx="36147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Database</a:t>
            </a:r>
            <a:endParaRPr lang="en-US" sz="2100" dirty="0"/>
          </a:p>
        </p:txBody>
      </p:sp>
      <p:sp>
        <p:nvSpPr>
          <p:cNvPr id="20" name="bodytext-diagram-8RfXkk-2-3"/>
          <p:cNvSpPr txBox="1"/>
          <p:nvPr/>
        </p:nvSpPr>
        <p:spPr>
          <a:xfrm>
            <a:off x="9144000" y="7600950"/>
            <a:ext cx="3614738" cy="1548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Practical knowledge of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PostgreSQL or SQL Server is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essential for production-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grade apps.</a:t>
            </a:r>
            <a:endParaRPr lang="en-US" sz="2100" dirty="0"/>
          </a:p>
        </p:txBody>
      </p:sp>
      <p:sp>
        <p:nvSpPr>
          <p:cNvPr id="21" name="icon-diagram-8RfXkk-3"/>
          <p:cNvSpPr/>
          <p:nvPr/>
        </p:nvSpPr>
        <p:spPr>
          <a:xfrm>
            <a:off x="13335000" y="5143500"/>
            <a:ext cx="1676400" cy="1676400"/>
          </a:xfrm>
          <a:custGeom>
            <a:avLst/>
            <a:gdLst/>
            <a:ahLst/>
            <a:cxnLst/>
            <a:rect l="0" t="0" r="1676400" b="1676400"/>
            <a:pathLst>
              <a:path w="1676400" h="1676400">
                <a:moveTo>
                  <a:pt x="838200" y="0"/>
                </a:moveTo>
                <a:lnTo>
                  <a:pt x="838200" y="0"/>
                </a:lnTo>
                <a:arcTo wR="838200" hR="838200" stAng="16200000" swAng="5400000"/>
                <a:lnTo>
                  <a:pt x="1676400" y="838200"/>
                </a:lnTo>
                <a:arcTo wR="838200" hR="838200" stAng="0" swAng="5400000"/>
                <a:lnTo>
                  <a:pt x="0" y="1676400"/>
                </a:lnTo>
                <a:lnTo>
                  <a:pt x="0" y="838200"/>
                </a:lnTo>
                <a:arcTo wR="838200" hR="838200" stAng="10800000" swAng="5400000"/>
                <a:close/>
              </a:path>
            </a:pathLst>
          </a:custGeom>
          <a:solidFill>
            <a:srgbClr val="FD7136"/>
          </a:solidFill>
          <a:ln/>
        </p:spPr>
      </p:sp>
      <p:pic>
        <p:nvPicPr>
          <p:cNvPr id="22" name="37a4d1d3-07d0-469d-874d-0f4b142ee1df-AI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1740" y="5730240"/>
            <a:ext cx="502920" cy="502920"/>
          </a:xfrm>
          <a:prstGeom prst="rect">
            <a:avLst/>
          </a:prstGeom>
        </p:spPr>
      </p:pic>
      <p:sp>
        <p:nvSpPr>
          <p:cNvPr id="23" name="headingtext-diagram-8RfXkk-3-4"/>
          <p:cNvSpPr txBox="1"/>
          <p:nvPr/>
        </p:nvSpPr>
        <p:spPr>
          <a:xfrm>
            <a:off x="13335000" y="7162800"/>
            <a:ext cx="36147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API focus</a:t>
            </a:r>
            <a:endParaRPr lang="en-US" sz="2100" dirty="0"/>
          </a:p>
        </p:txBody>
      </p:sp>
      <p:sp>
        <p:nvSpPr>
          <p:cNvPr id="24" name="bodytext-diagram-8RfXkk-3-4"/>
          <p:cNvSpPr txBox="1"/>
          <p:nvPr/>
        </p:nvSpPr>
        <p:spPr>
          <a:xfrm>
            <a:off x="13335000" y="7600950"/>
            <a:ext cx="3614738" cy="1186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Modern development is built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on robust REST and GraphQL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architectures.</a:t>
            </a:r>
            <a:endParaRPr lang="en-US" sz="2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916977e-c210-4786-993f-5801237ea45c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Title 3"/>
          <p:cNvSpPr txBox="1"/>
          <p:nvPr/>
        </p:nvSpPr>
        <p:spPr>
          <a:xfrm>
            <a:off x="762000" y="3162300"/>
            <a:ext cx="4910138" cy="2691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200" spc="-4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High-growth</a:t>
            </a:r>
            <a:pPr algn="l" indent="0" marL="0">
              <a:lnSpc>
                <a:spcPts val="5100"/>
              </a:lnSpc>
              <a:buNone/>
            </a:pPr>
            <a:r>
              <a:rPr lang="en-US" sz="42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5100"/>
              </a:lnSpc>
              <a:buNone/>
            </a:pPr>
            <a:r>
              <a:rPr lang="en-US" sz="4200" spc="-4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specializations in</a:t>
            </a:r>
            <a:pPr algn="l" indent="0" marL="0">
              <a:lnSpc>
                <a:spcPts val="5100"/>
              </a:lnSpc>
              <a:buNone/>
            </a:pPr>
            <a:r>
              <a:rPr lang="en-US" sz="42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5100"/>
              </a:lnSpc>
              <a:buNone/>
            </a:pPr>
            <a:r>
              <a:rPr lang="en-US" sz="4200" u="sng" spc="-45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Cloud</a:t>
            </a:r>
            <a:pPr algn="l" indent="0" marL="0">
              <a:lnSpc>
                <a:spcPts val="5100"/>
              </a:lnSpc>
              <a:buNone/>
            </a:pPr>
            <a:r>
              <a:rPr lang="en-US" sz="4200" spc="-4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, </a:t>
            </a:r>
            <a:pPr algn="l" indent="0" marL="0">
              <a:lnSpc>
                <a:spcPts val="5100"/>
              </a:lnSpc>
              <a:buNone/>
            </a:pPr>
            <a:r>
              <a:rPr lang="en-US" sz="4200" u="sng" spc="-45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DevOps</a:t>
            </a:r>
            <a:pPr algn="l" indent="0" marL="0">
              <a:lnSpc>
                <a:spcPts val="5100"/>
              </a:lnSpc>
              <a:buNone/>
            </a:pPr>
            <a:r>
              <a:rPr lang="en-US" sz="4200" spc="-4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, and</a:t>
            </a:r>
            <a:pPr algn="l" indent="0" marL="0">
              <a:lnSpc>
                <a:spcPts val="5100"/>
              </a:lnSpc>
              <a:buNone/>
            </a:pPr>
            <a:r>
              <a:rPr lang="en-US" sz="42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5100"/>
              </a:lnSpc>
              <a:buNone/>
            </a:pPr>
            <a:r>
              <a:rPr lang="en-US" sz="4200" u="sng" spc="-45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Cybersecurity</a:t>
            </a:r>
            <a:endParaRPr lang="en-US" sz="4200" dirty="0"/>
          </a:p>
        </p:txBody>
      </p:sp>
      <p:sp>
        <p:nvSpPr>
          <p:cNvPr id="4" name="SubTitle"/>
          <p:cNvSpPr txBox="1"/>
          <p:nvPr/>
        </p:nvSpPr>
        <p:spPr>
          <a:xfrm>
            <a:off x="762000" y="6038850"/>
            <a:ext cx="4910138" cy="11868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Strategic technical paths that offer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higher compensation and global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mobility.</a:t>
            </a:r>
            <a:endParaRPr lang="en-US" sz="2100" dirty="0"/>
          </a:p>
        </p:txBody>
      </p:sp>
      <p:pic>
        <p:nvPicPr>
          <p:cNvPr id="5" name="pyramidsquare4node-layer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0" y="914400"/>
            <a:ext cx="6524387" cy="8458200"/>
          </a:xfrm>
          <a:prstGeom prst="rect">
            <a:avLst/>
          </a:prstGeom>
        </p:spPr>
      </p:pic>
      <p:sp>
        <p:nvSpPr>
          <p:cNvPr id="6" name="headingtext-diagram-ZEfdaR-0-1"/>
          <p:cNvSpPr txBox="1"/>
          <p:nvPr/>
        </p:nvSpPr>
        <p:spPr>
          <a:xfrm>
            <a:off x="13143191" y="7375803"/>
            <a:ext cx="44148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Cloud Engineering</a:t>
            </a:r>
            <a:endParaRPr lang="en-US" sz="2100" dirty="0"/>
          </a:p>
        </p:txBody>
      </p:sp>
      <p:sp>
        <p:nvSpPr>
          <p:cNvPr id="7" name="bodytext-diagram-ZEfdaR-0-1"/>
          <p:cNvSpPr txBox="1"/>
          <p:nvPr/>
        </p:nvSpPr>
        <p:spPr>
          <a:xfrm>
            <a:off x="13143191" y="7813953"/>
            <a:ext cx="441483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Master AWS, Azure, or GCP to manage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global-scale infrastructure.</a:t>
            </a:r>
            <a:endParaRPr lang="en-US" sz="1800" dirty="0"/>
          </a:p>
        </p:txBody>
      </p:sp>
      <p:sp>
        <p:nvSpPr>
          <p:cNvPr id="8" name="headingtext-diagram-ZEfdaR-1-2"/>
          <p:cNvSpPr txBox="1"/>
          <p:nvPr/>
        </p:nvSpPr>
        <p:spPr>
          <a:xfrm>
            <a:off x="13143191" y="5366861"/>
            <a:ext cx="44148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DevOps &amp; SRE</a:t>
            </a:r>
            <a:endParaRPr lang="en-US" sz="2100" dirty="0"/>
          </a:p>
        </p:txBody>
      </p:sp>
      <p:sp>
        <p:nvSpPr>
          <p:cNvPr id="9" name="bodytext-diagram-ZEfdaR-1-2"/>
          <p:cNvSpPr txBox="1"/>
          <p:nvPr/>
        </p:nvSpPr>
        <p:spPr>
          <a:xfrm>
            <a:off x="13143191" y="5805011"/>
            <a:ext cx="4414838" cy="10725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Learn Linux, Docker, Kubernetes, and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Terraform to automate software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delivery.</a:t>
            </a:r>
            <a:endParaRPr lang="en-US" sz="1800" dirty="0"/>
          </a:p>
        </p:txBody>
      </p:sp>
      <p:sp>
        <p:nvSpPr>
          <p:cNvPr id="10" name="headingtext-diagram-ZEfdaR-2-3"/>
          <p:cNvSpPr txBox="1"/>
          <p:nvPr/>
        </p:nvSpPr>
        <p:spPr>
          <a:xfrm>
            <a:off x="13143191" y="3681770"/>
            <a:ext cx="44148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Cybersecurity</a:t>
            </a:r>
            <a:endParaRPr lang="en-US" sz="2100" dirty="0"/>
          </a:p>
        </p:txBody>
      </p:sp>
      <p:sp>
        <p:nvSpPr>
          <p:cNvPr id="11" name="bodytext-diagram-ZEfdaR-2-3"/>
          <p:cNvSpPr txBox="1"/>
          <p:nvPr/>
        </p:nvSpPr>
        <p:spPr>
          <a:xfrm>
            <a:off x="13143191" y="4119920"/>
            <a:ext cx="441483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Protect digital identities as a SOC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Analyst or Penetration Tester.</a:t>
            </a:r>
            <a:endParaRPr lang="en-US" sz="1800" dirty="0"/>
          </a:p>
        </p:txBody>
      </p:sp>
      <p:sp>
        <p:nvSpPr>
          <p:cNvPr id="12" name="headingtext-diagram-ZEfdaR-3-4"/>
          <p:cNvSpPr txBox="1"/>
          <p:nvPr/>
        </p:nvSpPr>
        <p:spPr>
          <a:xfrm>
            <a:off x="13143191" y="1834634"/>
            <a:ext cx="44148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Infrastructure</a:t>
            </a:r>
            <a:endParaRPr lang="en-US" sz="2100" dirty="0"/>
          </a:p>
        </p:txBody>
      </p:sp>
      <p:sp>
        <p:nvSpPr>
          <p:cNvPr id="13" name="bodytext-diagram-ZEfdaR-3-4"/>
          <p:cNvSpPr txBox="1"/>
          <p:nvPr/>
        </p:nvSpPr>
        <p:spPr>
          <a:xfrm>
            <a:off x="13143191" y="2272784"/>
            <a:ext cx="441483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Networking specialists remain critical for</a:t>
            </a:r>
            <a:pPr algn="l" indent="0" marL="0">
              <a:lnSpc>
                <a:spcPts val="255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550"/>
              </a:lnSpc>
              <a:buNone/>
            </a:pPr>
            <a:r>
              <a:rPr lang="en-US" sz="1800" spc="-22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organizational reliability.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9bb17dd-b160-4f16-9e51-275815bc4233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cs-design-element-type-14-a"/>
          <p:cNvSpPr/>
          <p:nvPr/>
        </p:nvSpPr>
        <p:spPr>
          <a:xfrm>
            <a:off x="-952500" y="8239125"/>
            <a:ext cx="3810000" cy="204787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0EEE3">
                  <a:alpha val="20000"/>
                </a:srgbClr>
              </a:gs>
              <a:gs pos="100000">
                <a:srgbClr val="10EEE3">
                  <a:alpha val="10000"/>
                </a:srgbClr>
              </a:gs>
            </a:gsLst>
            <a:lin ang="16200000" scaled="0"/>
          </a:gradFill>
          <a:ln/>
        </p:spPr>
      </p:sp>
      <p:sp>
        <p:nvSpPr>
          <p:cNvPr id="4" name="Title 3"/>
          <p:cNvSpPr txBox="1"/>
          <p:nvPr/>
        </p:nvSpPr>
        <p:spPr>
          <a:xfrm>
            <a:off x="762000" y="914400"/>
            <a:ext cx="10034588" cy="13963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200" spc="-4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The frontier of </a:t>
            </a:r>
            <a:pPr algn="l" indent="0" marL="0">
              <a:lnSpc>
                <a:spcPts val="5100"/>
              </a:lnSpc>
              <a:buNone/>
            </a:pPr>
            <a:r>
              <a:rPr lang="en-US" sz="4200" u="sng" spc="-45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AI</a:t>
            </a:r>
            <a:pPr algn="l" indent="0" marL="0">
              <a:lnSpc>
                <a:spcPts val="5100"/>
              </a:lnSpc>
              <a:buNone/>
            </a:pPr>
            <a:r>
              <a:rPr lang="en-US" sz="4200" spc="-4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, </a:t>
            </a:r>
            <a:pPr algn="l" indent="0" marL="0">
              <a:lnSpc>
                <a:spcPts val="5100"/>
              </a:lnSpc>
              <a:buNone/>
            </a:pPr>
            <a:r>
              <a:rPr lang="en-US" sz="4200" u="sng" spc="-45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Machine</a:t>
            </a:r>
            <a:pPr algn="l" indent="0" marL="0">
              <a:lnSpc>
                <a:spcPts val="5100"/>
              </a:lnSpc>
              <a:buNone/>
            </a:pPr>
            <a:r>
              <a:rPr lang="en-US" sz="42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5100"/>
              </a:lnSpc>
              <a:buNone/>
            </a:pPr>
            <a:r>
              <a:rPr lang="en-US" sz="4200" u="sng" spc="-45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Learning</a:t>
            </a:r>
            <a:pPr algn="l" indent="0" marL="0">
              <a:lnSpc>
                <a:spcPts val="5100"/>
              </a:lnSpc>
              <a:buNone/>
            </a:pPr>
            <a:r>
              <a:rPr lang="en-US" sz="4200" spc="-4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, and </a:t>
            </a:r>
            <a:pPr algn="l" indent="0" marL="0">
              <a:lnSpc>
                <a:spcPts val="5100"/>
              </a:lnSpc>
              <a:buNone/>
            </a:pPr>
            <a:r>
              <a:rPr lang="en-US" sz="4200" u="sng" spc="-45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Fintech</a:t>
            </a:r>
            <a:endParaRPr lang="en-US" sz="4200" dirty="0"/>
          </a:p>
        </p:txBody>
      </p:sp>
      <p:sp>
        <p:nvSpPr>
          <p:cNvPr id="5" name="SubTitle"/>
          <p:cNvSpPr txBox="1"/>
          <p:nvPr/>
        </p:nvSpPr>
        <p:spPr>
          <a:xfrm>
            <a:off x="762000" y="2495550"/>
            <a:ext cx="1003458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Leveraging mathematical foundations to drive the next wave of digital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transformation.</a:t>
            </a:r>
            <a:endParaRPr lang="en-US" sz="2100" dirty="0"/>
          </a:p>
        </p:txBody>
      </p:sp>
      <p:sp>
        <p:nvSpPr>
          <p:cNvPr id="6" name="sequencetext"/>
          <p:cNvSpPr/>
          <p:nvPr/>
        </p:nvSpPr>
        <p:spPr>
          <a:xfrm>
            <a:off x="762000" y="4953000"/>
            <a:ext cx="533400" cy="533400"/>
          </a:xfrm>
          <a:custGeom>
            <a:avLst/>
            <a:gdLst/>
            <a:ahLst/>
            <a:cxnLst/>
            <a:rect l="0" t="0" r="533400" b="533400"/>
            <a:pathLst>
              <a:path w="533400" h="533400">
                <a:moveTo>
                  <a:pt x="106680" y="0"/>
                </a:moveTo>
                <a:lnTo>
                  <a:pt x="426720" y="0"/>
                </a:lnTo>
                <a:arcTo wR="106680" hR="106680" stAng="16200000" swAng="5400000"/>
                <a:lnTo>
                  <a:pt x="533400" y="426720"/>
                </a:lnTo>
                <a:arcTo wR="106680" hR="106680" stAng="0" swAng="5400000"/>
                <a:lnTo>
                  <a:pt x="0" y="533400"/>
                </a:lnTo>
                <a:lnTo>
                  <a:pt x="0" y="106680"/>
                </a:lnTo>
                <a:arcTo wR="106680" hR="106680" stAng="10800000" swAng="5400000"/>
                <a:close/>
              </a:path>
            </a:pathLst>
          </a:custGeom>
          <a:solidFill>
            <a:srgbClr val="FD7136"/>
          </a:solidFill>
          <a:ln/>
        </p:spPr>
      </p:sp>
      <p:sp>
        <p:nvSpPr>
          <p:cNvPr id="7" name="::before"/>
          <p:cNvSpPr txBox="1"/>
          <p:nvPr/>
        </p:nvSpPr>
        <p:spPr>
          <a:xfrm>
            <a:off x="884634" y="5048528"/>
            <a:ext cx="288012" cy="413345"/>
          </a:xfrm>
          <a:prstGeom prst="rect">
            <a:avLst/>
          </a:prstGeom>
          <a:noFill/>
          <a:ln/>
        </p:spPr>
        <p:txBody>
          <a:bodyPr vertOverflow="clip" wrap="none" lIns="0" tIns="20320" rIns="0" bIns="0" rtlCol="0" anchor="t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800" spc="-50" kern="1200" dirty="0">
                <a:solidFill>
                  <a:srgbClr val="FFFFFF"/>
                </a:solidFill>
                <a:latin typeface="Be Vietnam Pro SemiBold" panose="00000700000000000000" pitchFamily="2" charset="0"/>
              </a:rPr>
              <a:t>01</a:t>
            </a:r>
            <a:endParaRPr lang="en-US" sz="1800" dirty="0"/>
          </a:p>
        </p:txBody>
      </p:sp>
      <p:sp>
        <p:nvSpPr>
          <p:cNvPr id="8" name="headingtext-diagram-ApnvBz-0-1"/>
          <p:cNvSpPr txBox="1"/>
          <p:nvPr/>
        </p:nvSpPr>
        <p:spPr>
          <a:xfrm>
            <a:off x="1638300" y="4953000"/>
            <a:ext cx="8081962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Fintech and Digital Wallet Demand</a:t>
            </a:r>
            <a:endParaRPr lang="en-US" sz="2100" dirty="0"/>
          </a:p>
        </p:txBody>
      </p:sp>
      <p:sp>
        <p:nvSpPr>
          <p:cNvPr id="9" name="bodytext-diagram-ApnvBz-0-1"/>
          <p:cNvSpPr txBox="1"/>
          <p:nvPr/>
        </p:nvSpPr>
        <p:spPr>
          <a:xfrm>
            <a:off x="1638300" y="5391150"/>
            <a:ext cx="8081962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Rapid adoption of platforms like eSewa and Khalti is driving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demand for engineers specialized in transaction security.</a:t>
            </a:r>
            <a:endParaRPr lang="en-US" sz="2100" dirty="0"/>
          </a:p>
        </p:txBody>
      </p:sp>
      <p:sp>
        <p:nvSpPr>
          <p:cNvPr id="10" name="Rect"/>
          <p:cNvSpPr/>
          <p:nvPr/>
        </p:nvSpPr>
        <p:spPr>
          <a:xfrm>
            <a:off x="762000" y="6343650"/>
            <a:ext cx="8924925" cy="9525"/>
          </a:xfrm>
          <a:prstGeom prst="rect">
            <a:avLst/>
          </a:prstGeom>
          <a:solidFill>
            <a:srgbClr val="102B2D">
              <a:alpha val="30000"/>
            </a:srgbClr>
          </a:solidFill>
          <a:ln/>
        </p:spPr>
      </p:sp>
      <p:sp>
        <p:nvSpPr>
          <p:cNvPr id="11" name="sequencetext"/>
          <p:cNvSpPr/>
          <p:nvPr/>
        </p:nvSpPr>
        <p:spPr>
          <a:xfrm>
            <a:off x="762000" y="6581775"/>
            <a:ext cx="533400" cy="533400"/>
          </a:xfrm>
          <a:custGeom>
            <a:avLst/>
            <a:gdLst/>
            <a:ahLst/>
            <a:cxnLst/>
            <a:rect l="0" t="0" r="533400" b="533400"/>
            <a:pathLst>
              <a:path w="533400" h="533400">
                <a:moveTo>
                  <a:pt x="106680" y="0"/>
                </a:moveTo>
                <a:lnTo>
                  <a:pt x="426720" y="0"/>
                </a:lnTo>
                <a:arcTo wR="106680" hR="106680" stAng="16200000" swAng="5400000"/>
                <a:lnTo>
                  <a:pt x="533400" y="426720"/>
                </a:lnTo>
                <a:arcTo wR="106680" hR="106680" stAng="0" swAng="5400000"/>
                <a:lnTo>
                  <a:pt x="0" y="533400"/>
                </a:lnTo>
                <a:lnTo>
                  <a:pt x="0" y="106680"/>
                </a:lnTo>
                <a:arcTo wR="106680" hR="106680" stAng="10800000" swAng="5400000"/>
                <a:close/>
              </a:path>
            </a:pathLst>
          </a:custGeom>
          <a:solidFill>
            <a:srgbClr val="FD7136"/>
          </a:solidFill>
          <a:ln/>
        </p:spPr>
      </p:sp>
      <p:sp>
        <p:nvSpPr>
          <p:cNvPr id="12" name="::before"/>
          <p:cNvSpPr txBox="1"/>
          <p:nvPr/>
        </p:nvSpPr>
        <p:spPr>
          <a:xfrm>
            <a:off x="856655" y="6677303"/>
            <a:ext cx="344091" cy="413345"/>
          </a:xfrm>
          <a:prstGeom prst="rect">
            <a:avLst/>
          </a:prstGeom>
          <a:noFill/>
          <a:ln/>
        </p:spPr>
        <p:txBody>
          <a:bodyPr vertOverflow="clip" wrap="none" lIns="0" tIns="20320" rIns="0" bIns="0" rtlCol="0" anchor="t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800" spc="-50" kern="1200" dirty="0">
                <a:solidFill>
                  <a:srgbClr val="FFFFFF"/>
                </a:solidFill>
                <a:latin typeface="Be Vietnam Pro SemiBold" panose="00000700000000000000" pitchFamily="2" charset="0"/>
              </a:rPr>
              <a:t>02</a:t>
            </a:r>
            <a:endParaRPr lang="en-US" sz="1800" dirty="0"/>
          </a:p>
        </p:txBody>
      </p:sp>
      <p:sp>
        <p:nvSpPr>
          <p:cNvPr id="13" name="headingtext-diagram-ApnvBz-1-2"/>
          <p:cNvSpPr txBox="1"/>
          <p:nvPr/>
        </p:nvSpPr>
        <p:spPr>
          <a:xfrm>
            <a:off x="1638300" y="6581775"/>
            <a:ext cx="8081962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Generative AI Integration</a:t>
            </a:r>
            <a:endParaRPr lang="en-US" sz="2100" dirty="0"/>
          </a:p>
        </p:txBody>
      </p:sp>
      <p:sp>
        <p:nvSpPr>
          <p:cNvPr id="14" name="bodytext-diagram-ApnvBz-1-2"/>
          <p:cNvSpPr txBox="1"/>
          <p:nvPr/>
        </p:nvSpPr>
        <p:spPr>
          <a:xfrm>
            <a:off x="1638300" y="7019925"/>
            <a:ext cx="8081962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Generative AI is transforming work practices, functioning as a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powerful tool to augment and evolve one's chosen profession.</a:t>
            </a:r>
            <a:endParaRPr lang="en-US" sz="2100" dirty="0"/>
          </a:p>
        </p:txBody>
      </p:sp>
      <p:sp>
        <p:nvSpPr>
          <p:cNvPr id="15" name="Rect"/>
          <p:cNvSpPr/>
          <p:nvPr/>
        </p:nvSpPr>
        <p:spPr>
          <a:xfrm>
            <a:off x="762000" y="7972425"/>
            <a:ext cx="8924925" cy="9525"/>
          </a:xfrm>
          <a:prstGeom prst="rect">
            <a:avLst/>
          </a:prstGeom>
          <a:solidFill>
            <a:srgbClr val="102B2D">
              <a:alpha val="30000"/>
            </a:srgbClr>
          </a:solidFill>
          <a:ln/>
        </p:spPr>
      </p:sp>
      <p:sp>
        <p:nvSpPr>
          <p:cNvPr id="16" name="sequencetext"/>
          <p:cNvSpPr/>
          <p:nvPr/>
        </p:nvSpPr>
        <p:spPr>
          <a:xfrm>
            <a:off x="762000" y="8210550"/>
            <a:ext cx="533400" cy="533400"/>
          </a:xfrm>
          <a:custGeom>
            <a:avLst/>
            <a:gdLst/>
            <a:ahLst/>
            <a:cxnLst/>
            <a:rect l="0" t="0" r="533400" b="533400"/>
            <a:pathLst>
              <a:path w="533400" h="533400">
                <a:moveTo>
                  <a:pt x="106680" y="0"/>
                </a:moveTo>
                <a:lnTo>
                  <a:pt x="426720" y="0"/>
                </a:lnTo>
                <a:arcTo wR="106680" hR="106680" stAng="16200000" swAng="5400000"/>
                <a:lnTo>
                  <a:pt x="533400" y="426720"/>
                </a:lnTo>
                <a:arcTo wR="106680" hR="106680" stAng="0" swAng="5400000"/>
                <a:lnTo>
                  <a:pt x="0" y="533400"/>
                </a:lnTo>
                <a:lnTo>
                  <a:pt x="0" y="106680"/>
                </a:lnTo>
                <a:arcTo wR="106680" hR="106680" stAng="10800000" swAng="5400000"/>
                <a:close/>
              </a:path>
            </a:pathLst>
          </a:custGeom>
          <a:solidFill>
            <a:srgbClr val="FD7136"/>
          </a:solidFill>
          <a:ln/>
        </p:spPr>
      </p:sp>
      <p:sp>
        <p:nvSpPr>
          <p:cNvPr id="17" name="::before"/>
          <p:cNvSpPr txBox="1"/>
          <p:nvPr/>
        </p:nvSpPr>
        <p:spPr>
          <a:xfrm>
            <a:off x="854988" y="8306078"/>
            <a:ext cx="347305" cy="413345"/>
          </a:xfrm>
          <a:prstGeom prst="rect">
            <a:avLst/>
          </a:prstGeom>
          <a:noFill/>
          <a:ln/>
        </p:spPr>
        <p:txBody>
          <a:bodyPr vertOverflow="clip" wrap="none" lIns="0" tIns="20320" rIns="0" bIns="0" rtlCol="0" anchor="t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800" spc="-50" kern="1200" dirty="0">
                <a:solidFill>
                  <a:srgbClr val="FFFFFF"/>
                </a:solidFill>
                <a:latin typeface="Be Vietnam Pro SemiBold" panose="00000700000000000000" pitchFamily="2" charset="0"/>
              </a:rPr>
              <a:t>03</a:t>
            </a:r>
            <a:endParaRPr lang="en-US" sz="1800" dirty="0"/>
          </a:p>
        </p:txBody>
      </p:sp>
      <p:sp>
        <p:nvSpPr>
          <p:cNvPr id="18" name="headingtext-diagram-ApnvBz-2-3"/>
          <p:cNvSpPr txBox="1"/>
          <p:nvPr/>
        </p:nvSpPr>
        <p:spPr>
          <a:xfrm>
            <a:off x="1638300" y="8210550"/>
            <a:ext cx="8081962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Core Technical Competencies</a:t>
            </a:r>
            <a:endParaRPr lang="en-US" sz="2100" dirty="0"/>
          </a:p>
        </p:txBody>
      </p:sp>
      <p:sp>
        <p:nvSpPr>
          <p:cNvPr id="19" name="bodytext-diagram-ApnvBz-2-3"/>
          <p:cNvSpPr txBox="1"/>
          <p:nvPr/>
        </p:nvSpPr>
        <p:spPr>
          <a:xfrm>
            <a:off x="1638300" y="8648700"/>
            <a:ext cx="8081962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Mastery of Python, SQL, and frameworks like TensorFlow or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PyTorch is essential to build intelligent systems for clients.</a:t>
            </a:r>
            <a:endParaRPr lang="en-US" sz="2100" dirty="0"/>
          </a:p>
        </p:txBody>
      </p:sp>
      <p:pic>
        <p:nvPicPr>
          <p:cNvPr id="20" name="img-image-diagram-rDfvAk-0" descr="preencoded.png">    </p:cNvPr>
          <p:cNvPicPr>
            <a:picLocks noChangeAspect="1"/>
          </p:cNvPicPr>
          <p:nvPr/>
        </p:nvPicPr>
        <p:blipFill>
          <a:blip r:embed="rId1"/>
          <a:srcRect l="31234" t="0" r="31200" b="0"/>
          <a:stretch>
            <a:fillRect/>
          </a:stretch>
        </p:blipFill>
        <p:spPr>
          <a:xfrm>
            <a:off x="11525250" y="0"/>
            <a:ext cx="676275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c91eaeb-da7d-47ea-9be2-6a0a15de53c9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cs-design-element-type-12-a"/>
          <p:cNvSpPr/>
          <p:nvPr/>
        </p:nvSpPr>
        <p:spPr>
          <a:xfrm>
            <a:off x="17545050" y="-1143000"/>
            <a:ext cx="1695450" cy="2924175"/>
          </a:xfrm>
          <a:custGeom>
            <a:avLst/>
            <a:gdLst/>
            <a:ahLst/>
            <a:cxnLst/>
            <a:rect l="0" t="0" r="1695450" b="2924175"/>
            <a:pathLst>
              <a:path w="1695450" h="2924175">
                <a:moveTo>
                  <a:pt x="0" y="0"/>
                </a:moveTo>
                <a:lnTo>
                  <a:pt x="1695450" y="0"/>
                </a:lnTo>
                <a:lnTo>
                  <a:pt x="1695450" y="2076450"/>
                </a:lnTo>
                <a:arcTo wR="847725" hR="847725" stAng="0" swAng="5400000"/>
                <a:lnTo>
                  <a:pt x="847725" y="2924175"/>
                </a:lnTo>
                <a:arcTo wR="847725" hR="847725" stAng="5400000" swAng="5400000"/>
                <a:close/>
              </a:path>
            </a:pathLst>
          </a:custGeom>
          <a:gradFill>
            <a:gsLst>
              <a:gs pos="0">
                <a:srgbClr val="10EEE3"/>
              </a:gs>
              <a:gs pos="50000">
                <a:srgbClr val="10EEE3">
                  <a:alpha val="48000"/>
                </a:srgbClr>
              </a:gs>
              <a:gs pos="75000">
                <a:srgbClr val="10EEE3">
                  <a:alpha val="27000"/>
                </a:srgbClr>
              </a:gs>
              <a:gs pos="100000">
                <a:srgbClr val="10EEE3">
                  <a:alpha val="0"/>
                </a:srgbClr>
              </a:gs>
            </a:gsLst>
            <a:lin ang="16200000" scaled="0"/>
          </a:gradFill>
          <a:ln/>
        </p:spPr>
      </p:sp>
      <p:sp>
        <p:nvSpPr>
          <p:cNvPr id="4" name="cs-design-element-type-12-b"/>
          <p:cNvSpPr/>
          <p:nvPr/>
        </p:nvSpPr>
        <p:spPr>
          <a:xfrm>
            <a:off x="285750" y="9620250"/>
            <a:ext cx="381000" cy="381000"/>
          </a:xfrm>
          <a:prstGeom prst="ellipse">
            <a:avLst/>
          </a:prstGeom>
          <a:solidFill>
            <a:srgbClr val="FD7136"/>
          </a:solidFill>
          <a:ln/>
        </p:spPr>
      </p:sp>
      <p:sp>
        <p:nvSpPr>
          <p:cNvPr id="5" name="Title 3"/>
          <p:cNvSpPr txBox="1"/>
          <p:nvPr/>
        </p:nvSpPr>
        <p:spPr>
          <a:xfrm>
            <a:off x="762000" y="914400"/>
            <a:ext cx="12225338" cy="13963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200" spc="-4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Navigating the </a:t>
            </a:r>
            <a:pPr algn="l" indent="0" marL="0">
              <a:lnSpc>
                <a:spcPts val="5100"/>
              </a:lnSpc>
              <a:buNone/>
            </a:pPr>
            <a:r>
              <a:rPr lang="en-US" sz="4200" u="sng" spc="-45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financial</a:t>
            </a:r>
            <a:pPr algn="l" indent="0" marL="0">
              <a:lnSpc>
                <a:spcPts val="5100"/>
              </a:lnSpc>
              <a:buNone/>
            </a:pPr>
            <a:r>
              <a:rPr lang="en-US" sz="42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5100"/>
              </a:lnSpc>
              <a:buNone/>
            </a:pPr>
            <a:r>
              <a:rPr lang="en-US" sz="4200" u="sng" spc="-45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landscape</a:t>
            </a:r>
            <a:pPr algn="l" indent="0" marL="0">
              <a:lnSpc>
                <a:spcPts val="5100"/>
              </a:lnSpc>
              <a:buNone/>
            </a:pPr>
            <a:r>
              <a:rPr lang="en-US" sz="4200" spc="-4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 of Nepal's IT market</a:t>
            </a:r>
            <a:endParaRPr lang="en-US" sz="4200" dirty="0"/>
          </a:p>
        </p:txBody>
      </p:sp>
      <p:sp>
        <p:nvSpPr>
          <p:cNvPr id="6" name="SubTitle"/>
          <p:cNvSpPr txBox="1"/>
          <p:nvPr/>
        </p:nvSpPr>
        <p:spPr>
          <a:xfrm>
            <a:off x="762000" y="2495550"/>
            <a:ext cx="1222533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Indicative monthly salary ranges for entry-level and experienced professionals in 2025-2026.</a:t>
            </a:r>
            <a:endParaRPr lang="en-US" sz="2100" dirty="0"/>
          </a:p>
        </p:txBody>
      </p:sp>
      <p:graphicFrame>
        <p:nvGraphicFramePr>
          <p:cNvPr id="8" name="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2000" y="3390900"/>
          <a:ext cx="16764000" cy="5981700"/>
        </p:xfrm>
        <a:graphic>
          <a:graphicData uri="http://schemas.openxmlformats.org/drawingml/2006/table">
            <a:tbl>
              <a:tblPr/>
              <a:tblGrid>
                <a:gridCol w="5602367"/>
                <a:gridCol w="5296853"/>
                <a:gridCol w="5864781"/>
              </a:tblGrid>
              <a:tr h="933450"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b="1" dirty="0">
                          <a:solidFill>
                            <a:srgbClr val="102B2D"/>
                          </a:solidFill>
                          <a:latin typeface="Anek Latin" panose="00000500000000000000" pitchFamily="2" charset="0"/>
                        </a:rPr>
                        <a:t>Career Sector</a:t>
                      </a:r>
                      <a:endParaRPr lang="en-US" sz="2100" dirty="0">
                        <a:latin typeface="Anek Latin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b="1" dirty="0">
                          <a:solidFill>
                            <a:srgbClr val="102B2D"/>
                          </a:solidFill>
                          <a:latin typeface="Anek Latin" panose="00000500000000000000" pitchFamily="2" charset="0"/>
                        </a:rPr>
                        <a:t>Entry-Level (Monthly)</a:t>
                      </a:r>
                      <a:endParaRPr lang="en-US" sz="2100" dirty="0">
                        <a:latin typeface="Anek Latin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b="1" dirty="0">
                          <a:solidFill>
                            <a:srgbClr val="102B2D"/>
                          </a:solidFill>
                          <a:latin typeface="Anek Latin" panose="00000500000000000000" pitchFamily="2" charset="0"/>
                        </a:rPr>
                        <a:t>Experienced (Monthly)</a:t>
                      </a:r>
                      <a:endParaRPr lang="en-US" sz="2100" dirty="0">
                        <a:latin typeface="Anek Latin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902970"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dirty="0">
                          <a:solidFill>
                            <a:srgbClr val="102B2D"/>
                          </a:solidFill>
                          <a:latin typeface="Be Vietnam Pro" panose="00000500000000000000" pitchFamily="2" charset="0"/>
                        </a:rPr>
                        <a:t>Backend Development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7620" cap="flat" cmpd="sng" algn="ctr">
                      <a:solidFill>
                        <a:srgbClr val="D4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dirty="0">
                          <a:solidFill>
                            <a:srgbClr val="102B2D"/>
                          </a:solidFill>
                          <a:latin typeface="Be Vietnam Pro" panose="00000500000000000000" pitchFamily="2" charset="0"/>
                        </a:rPr>
                        <a:t>NPR 28,000–50,000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7620" cap="flat" cmpd="sng" algn="ctr">
                      <a:solidFill>
                        <a:srgbClr val="D4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dirty="0">
                          <a:solidFill>
                            <a:srgbClr val="102B2D"/>
                          </a:solidFill>
                          <a:latin typeface="Be Vietnam Pro" panose="00000500000000000000" pitchFamily="2" charset="0"/>
                        </a:rPr>
                        <a:t>NPR 100,000–220,000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7620" cap="flat" cmpd="sng" algn="ctr">
                      <a:solidFill>
                        <a:srgbClr val="D4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2970"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dirty="0">
                          <a:solidFill>
                            <a:srgbClr val="102B2D"/>
                          </a:solidFill>
                          <a:latin typeface="Be Vietnam Pro" panose="00000500000000000000" pitchFamily="2" charset="0"/>
                        </a:rPr>
                        <a:t>DevOps / Cloud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7620" cap="flat" cmpd="sng" algn="ctr">
                      <a:solidFill>
                        <a:srgbClr val="D4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dirty="0">
                          <a:solidFill>
                            <a:srgbClr val="102B2D"/>
                          </a:solidFill>
                          <a:latin typeface="Be Vietnam Pro" panose="00000500000000000000" pitchFamily="2" charset="0"/>
                        </a:rPr>
                        <a:t>NPR 40,000–70,000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7620" cap="flat" cmpd="sng" algn="ctr">
                      <a:solidFill>
                        <a:srgbClr val="D4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dirty="0">
                          <a:solidFill>
                            <a:srgbClr val="102B2D"/>
                          </a:solidFill>
                          <a:latin typeface="Be Vietnam Pro" panose="00000500000000000000" pitchFamily="2" charset="0"/>
                        </a:rPr>
                        <a:t>NPR 100,000–220,000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7620" cap="flat" cmpd="sng" algn="ctr">
                      <a:solidFill>
                        <a:srgbClr val="D4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2970"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dirty="0">
                          <a:solidFill>
                            <a:srgbClr val="102B2D"/>
                          </a:solidFill>
                          <a:latin typeface="Be Vietnam Pro" panose="00000500000000000000" pitchFamily="2" charset="0"/>
                        </a:rPr>
                        <a:t>AI / ML / Data Science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7620" cap="flat" cmpd="sng" algn="ctr">
                      <a:solidFill>
                        <a:srgbClr val="D4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dirty="0">
                          <a:solidFill>
                            <a:srgbClr val="102B2D"/>
                          </a:solidFill>
                          <a:latin typeface="Be Vietnam Pro" panose="00000500000000000000" pitchFamily="2" charset="0"/>
                        </a:rPr>
                        <a:t>NPR 30,000–60,000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7620" cap="flat" cmpd="sng" algn="ctr">
                      <a:solidFill>
                        <a:srgbClr val="D4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dirty="0">
                          <a:solidFill>
                            <a:srgbClr val="102B2D"/>
                          </a:solidFill>
                          <a:latin typeface="Be Vietnam Pro" panose="00000500000000000000" pitchFamily="2" charset="0"/>
                        </a:rPr>
                        <a:t>NPR 150,000–400,000+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7620" cap="flat" cmpd="sng" algn="ctr">
                      <a:solidFill>
                        <a:srgbClr val="D4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2970"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dirty="0">
                          <a:solidFill>
                            <a:srgbClr val="102B2D"/>
                          </a:solidFill>
                          <a:latin typeface="Be Vietnam Pro" panose="00000500000000000000" pitchFamily="2" charset="0"/>
                        </a:rPr>
                        <a:t>Cybersecurity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7620" cap="flat" cmpd="sng" algn="ctr">
                      <a:solidFill>
                        <a:srgbClr val="D4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dirty="0">
                          <a:solidFill>
                            <a:srgbClr val="102B2D"/>
                          </a:solidFill>
                          <a:latin typeface="Be Vietnam Pro" panose="00000500000000000000" pitchFamily="2" charset="0"/>
                        </a:rPr>
                        <a:t>NPR 35,000–55,000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7620" cap="flat" cmpd="sng" algn="ctr">
                      <a:solidFill>
                        <a:srgbClr val="D4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dirty="0">
                          <a:solidFill>
                            <a:srgbClr val="102B2D"/>
                          </a:solidFill>
                          <a:latin typeface="Be Vietnam Pro" panose="00000500000000000000" pitchFamily="2" charset="0"/>
                        </a:rPr>
                        <a:t>NPR 100,000–250,000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7620" cap="flat" cmpd="sng" algn="ctr">
                      <a:solidFill>
                        <a:srgbClr val="D4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2970"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dirty="0">
                          <a:solidFill>
                            <a:srgbClr val="102B2D"/>
                          </a:solidFill>
                          <a:latin typeface="Be Vietnam Pro" panose="00000500000000000000" pitchFamily="2" charset="0"/>
                        </a:rPr>
                        <a:t>IT Project Management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7620" cap="flat" cmpd="sng" algn="ctr">
                      <a:solidFill>
                        <a:srgbClr val="D4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dirty="0">
                          <a:solidFill>
                            <a:srgbClr val="102B2D"/>
                          </a:solidFill>
                          <a:latin typeface="Be Vietnam Pro" panose="00000500000000000000" pitchFamily="2" charset="0"/>
                        </a:rPr>
                        <a:t>NPR 60,000–100,000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7620" cap="flat" cmpd="sng" algn="ctr">
                      <a:solidFill>
                        <a:srgbClr val="D4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dirty="0">
                          <a:solidFill>
                            <a:srgbClr val="102B2D"/>
                          </a:solidFill>
                          <a:latin typeface="Be Vietnam Pro" panose="00000500000000000000" pitchFamily="2" charset="0"/>
                        </a:rPr>
                        <a:t>NPR 120,000–250,000+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7620" cap="flat" cmpd="sng" algn="ctr">
                      <a:solidFill>
                        <a:srgbClr val="D4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5350"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dirty="0">
                          <a:solidFill>
                            <a:srgbClr val="102B2D"/>
                          </a:solidFill>
                          <a:latin typeface="Be Vietnam Pro" panose="00000500000000000000" pitchFamily="2" charset="0"/>
                        </a:rPr>
                        <a:t>UI/UX Design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dirty="0">
                          <a:solidFill>
                            <a:srgbClr val="102B2D"/>
                          </a:solidFill>
                          <a:latin typeface="Be Vietnam Pro" panose="00000500000000000000" pitchFamily="2" charset="0"/>
                        </a:rPr>
                        <a:t>NPR 25,000–45,000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 vertOverflow="clip"/>
                    <a:lstStyle/>
                    <a:p>
                      <a:pPr algn="l" indent="0" marL="0">
                        <a:buNone/>
                      </a:pPr>
                      <a:r>
                        <a:rPr lang="en-US" sz="2100" dirty="0">
                          <a:solidFill>
                            <a:srgbClr val="102B2D"/>
                          </a:solidFill>
                          <a:latin typeface="Be Vietnam Pro" panose="00000500000000000000" pitchFamily="2" charset="0"/>
                        </a:rPr>
                        <a:t>NPR 70,000–150,000+</a:t>
                      </a:r>
                      <a:endParaRPr lang="en-US" sz="2100" dirty="0">
                        <a:latin typeface="Be Vietnam Pro" charset="0"/>
                      </a:endParaRPr>
                    </a:p>
                  </a:txBody>
                  <a:tcPr marL="190500" marR="190500" marT="266700" marB="266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Table gradient rule 1"/>
          <p:cNvSpPr/>
          <p:nvPr/>
        </p:nvSpPr>
        <p:spPr>
          <a:xfrm>
            <a:off x="762000" y="4305300"/>
            <a:ext cx="16764000" cy="19050"/>
          </a:xfrm>
          <a:prstGeom prst="rect">
            <a:avLst/>
          </a:prstGeom>
          <a:gradFill>
            <a:gsLst>
              <a:gs pos="0">
                <a:srgbClr val="FD7136"/>
              </a:gs>
              <a:gs pos="50000">
                <a:srgbClr val="10EEE3"/>
              </a:gs>
              <a:gs pos="100000">
                <a:srgbClr val="FECF34"/>
              </a:gs>
            </a:gsLst>
            <a:lin ang="0" scaled="0"/>
          </a:gra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28fe6f5-f072-48de-8592-1e8842d5521e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cs-design-element-shape-top-align-a"/>
          <p:cNvSpPr/>
          <p:nvPr/>
        </p:nvSpPr>
        <p:spPr>
          <a:xfrm rot="5400000">
            <a:off x="16764000" y="-762000"/>
            <a:ext cx="3619500" cy="185737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0EEE3">
                  <a:alpha val="75000"/>
                </a:srgbClr>
              </a:gs>
              <a:gs pos="50000">
                <a:srgbClr val="10EEE3">
                  <a:alpha val="15000"/>
                </a:srgbClr>
              </a:gs>
              <a:gs pos="75000">
                <a:srgbClr val="10EEE3">
                  <a:alpha val="5000"/>
                </a:srgbClr>
              </a:gs>
              <a:gs pos="100000">
                <a:srgbClr val="10EEE3">
                  <a:alpha val="0"/>
                </a:srgbClr>
              </a:gs>
            </a:gsLst>
            <a:lin ang="10800000" scaled="0"/>
          </a:gradFill>
          <a:ln/>
        </p:spPr>
      </p:sp>
      <p:sp>
        <p:nvSpPr>
          <p:cNvPr id="4" name="cs-design-element-shape-top-align-b"/>
          <p:cNvSpPr/>
          <p:nvPr/>
        </p:nvSpPr>
        <p:spPr>
          <a:xfrm rot="5400000">
            <a:off x="-2095500" y="9382125"/>
            <a:ext cx="3810000" cy="204787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D7136">
                  <a:alpha val="75000"/>
                </a:srgbClr>
              </a:gs>
              <a:gs pos="50000">
                <a:srgbClr val="FD7136">
                  <a:alpha val="15000"/>
                </a:srgbClr>
              </a:gs>
              <a:gs pos="75000">
                <a:srgbClr val="FD7136">
                  <a:alpha val="5000"/>
                </a:srgbClr>
              </a:gs>
              <a:gs pos="100000">
                <a:srgbClr val="FD7136">
                  <a:alpha val="0"/>
                </a:srgbClr>
              </a:gs>
            </a:gsLst>
            <a:lin ang="0" scaled="0"/>
          </a:gradFill>
          <a:ln/>
        </p:spPr>
      </p:sp>
      <p:pic>
        <p:nvPicPr>
          <p:cNvPr id="5" name="centralizedworkflow3node-layer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a28fe6f5-f072-48de-8592-1e8842d5521e-AI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1448" y="5246370"/>
            <a:ext cx="381000" cy="381000"/>
          </a:xfrm>
          <a:prstGeom prst="rect">
            <a:avLst/>
          </a:prstGeom>
        </p:spPr>
      </p:pic>
      <p:pic>
        <p:nvPicPr>
          <p:cNvPr id="7" name="a28fe6f5-f072-48de-8592-1e8842d5521e-AI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7935" y="5246370"/>
            <a:ext cx="381000" cy="381000"/>
          </a:xfrm>
          <a:prstGeom prst="rect">
            <a:avLst/>
          </a:prstGeom>
        </p:spPr>
      </p:pic>
      <p:pic>
        <p:nvPicPr>
          <p:cNvPr id="8" name="a28fe6f5-f072-48de-8592-1e8842d5521e-AI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3500" y="7237095"/>
            <a:ext cx="381000" cy="381000"/>
          </a:xfrm>
          <a:prstGeom prst="rect">
            <a:avLst/>
          </a:prstGeom>
        </p:spPr>
      </p:pic>
      <p:sp>
        <p:nvSpPr>
          <p:cNvPr id="9" name="headingtext-diagram-mVadZJ-0-1"/>
          <p:cNvSpPr txBox="1"/>
          <p:nvPr/>
        </p:nvSpPr>
        <p:spPr>
          <a:xfrm>
            <a:off x="2935605" y="3823454"/>
            <a:ext cx="42243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Pathway 1: Domestic Employment</a:t>
            </a:r>
            <a:endParaRPr lang="en-US" sz="2100" dirty="0"/>
          </a:p>
        </p:txBody>
      </p:sp>
      <p:sp>
        <p:nvSpPr>
          <p:cNvPr id="10" name="bodytext-diagram-mVadZJ-0-1"/>
          <p:cNvSpPr txBox="1"/>
          <p:nvPr/>
        </p:nvSpPr>
        <p:spPr>
          <a:xfrm>
            <a:off x="2935605" y="4261604"/>
            <a:ext cx="4224338" cy="10153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r" indent="0" marL="0">
              <a:lnSpc>
                <a:spcPts val="2400"/>
              </a:lnSpc>
              <a:buNone/>
            </a:pPr>
            <a:r>
              <a:rPr lang="en-US" sz="1650" spc="-15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Join established firms like Codavatar Tech,</a:t>
            </a:r>
            <a:pPr algn="r" indent="0" marL="0">
              <a:lnSpc>
                <a:spcPts val="2400"/>
              </a:lnSpc>
              <a:buNone/>
            </a:pPr>
            <a:r>
              <a:rPr lang="en-US" sz="165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400"/>
              </a:lnSpc>
              <a:buNone/>
            </a:pPr>
            <a:r>
              <a:rPr lang="en-US" sz="1650" spc="-15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Leapfrog, or F1Soft to build the local</a:t>
            </a:r>
            <a:pPr algn="r" indent="0" marL="0">
              <a:lnSpc>
                <a:spcPts val="2400"/>
              </a:lnSpc>
              <a:buNone/>
            </a:pPr>
            <a:r>
              <a:rPr lang="en-US" sz="1650" dirty="0">
                <a:solidFill>
                  <a:srgbClr val="000000"/>
                </a:solidFill>
              </a:rPr>
              <a:t>
</a:t>
            </a:r>
            <a:pPr algn="r" indent="0" marL="0">
              <a:lnSpc>
                <a:spcPts val="2400"/>
              </a:lnSpc>
              <a:buNone/>
            </a:pPr>
            <a:r>
              <a:rPr lang="en-US" sz="1650" spc="-15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ecosystem.</a:t>
            </a:r>
            <a:endParaRPr lang="en-US" sz="1650" dirty="0"/>
          </a:p>
        </p:txBody>
      </p:sp>
      <p:sp>
        <p:nvSpPr>
          <p:cNvPr id="11" name="headingtext-diagram-mVadZJ-1-2"/>
          <p:cNvSpPr txBox="1"/>
          <p:nvPr/>
        </p:nvSpPr>
        <p:spPr>
          <a:xfrm>
            <a:off x="11280457" y="3975854"/>
            <a:ext cx="42243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Pathway 2: Remote International</a:t>
            </a:r>
            <a:endParaRPr lang="en-US" sz="2100" dirty="0"/>
          </a:p>
        </p:txBody>
      </p:sp>
      <p:sp>
        <p:nvSpPr>
          <p:cNvPr id="12" name="bodytext-diagram-mVadZJ-1-2"/>
          <p:cNvSpPr txBox="1"/>
          <p:nvPr/>
        </p:nvSpPr>
        <p:spPr>
          <a:xfrm>
            <a:off x="11280457" y="4414004"/>
            <a:ext cx="4224338" cy="7105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650" spc="-15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Stay in Nepal while earning international</a:t>
            </a:r>
            <a:pPr algn="l" indent="0" marL="0">
              <a:lnSpc>
                <a:spcPts val="2400"/>
              </a:lnSpc>
              <a:buNone/>
            </a:pPr>
            <a:r>
              <a:rPr lang="en-US" sz="165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400"/>
              </a:lnSpc>
              <a:buNone/>
            </a:pPr>
            <a:r>
              <a:rPr lang="en-US" sz="1650" spc="-15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market rates from overseas clients.</a:t>
            </a:r>
            <a:endParaRPr lang="en-US" sz="1650" dirty="0"/>
          </a:p>
        </p:txBody>
      </p:sp>
      <p:sp>
        <p:nvSpPr>
          <p:cNvPr id="13" name="headingtext-diagram-mVadZJ-2-3"/>
          <p:cNvSpPr txBox="1"/>
          <p:nvPr/>
        </p:nvSpPr>
        <p:spPr>
          <a:xfrm>
            <a:off x="7048500" y="8239244"/>
            <a:ext cx="42243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Pathway 3: Global Migration</a:t>
            </a:r>
            <a:endParaRPr lang="en-US" sz="2100" dirty="0"/>
          </a:p>
        </p:txBody>
      </p:sp>
      <p:sp>
        <p:nvSpPr>
          <p:cNvPr id="14" name="bodytext-diagram-mVadZJ-2-3"/>
          <p:cNvSpPr txBox="1"/>
          <p:nvPr/>
        </p:nvSpPr>
        <p:spPr>
          <a:xfrm>
            <a:off x="7048500" y="8677394"/>
            <a:ext cx="4224338" cy="7105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400"/>
              </a:lnSpc>
              <a:buNone/>
            </a:pPr>
            <a:r>
              <a:rPr lang="en-US" sz="1650" spc="-15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Use specialized skills to move to hubs like</a:t>
            </a:r>
            <a:pPr algn="ctr" indent="0" marL="0">
              <a:lnSpc>
                <a:spcPts val="2400"/>
              </a:lnSpc>
              <a:buNone/>
            </a:pPr>
            <a:r>
              <a:rPr lang="en-US" sz="165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2400"/>
              </a:lnSpc>
              <a:buNone/>
            </a:pPr>
            <a:r>
              <a:rPr lang="en-US" sz="1650" spc="-15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Australia, Germany, or the US.</a:t>
            </a:r>
            <a:endParaRPr lang="en-US" sz="1650" dirty="0"/>
          </a:p>
        </p:txBody>
      </p:sp>
      <p:sp>
        <p:nvSpPr>
          <p:cNvPr id="15" name="headingtext-diagram-mVadZJ-0-commonpoint-start-1"/>
          <p:cNvSpPr txBox="1"/>
          <p:nvPr/>
        </p:nvSpPr>
        <p:spPr>
          <a:xfrm>
            <a:off x="8462963" y="5757863"/>
            <a:ext cx="1385888" cy="7867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800" spc="22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Global Career</a:t>
            </a:r>
            <a:pPr algn="ctr" indent="0" marL="0">
              <a:lnSpc>
                <a:spcPts val="270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
</a:t>
            </a:r>
            <a:pPr algn="ctr" indent="0" marL="0">
              <a:lnSpc>
                <a:spcPts val="2700"/>
              </a:lnSpc>
              <a:buNone/>
            </a:pPr>
            <a:r>
              <a:rPr lang="en-US" sz="1800" spc="22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Pathways</a:t>
            </a:r>
            <a:endParaRPr lang="en-US" sz="1800" dirty="0"/>
          </a:p>
        </p:txBody>
      </p:sp>
      <p:sp>
        <p:nvSpPr>
          <p:cNvPr id="16" name="Title 3"/>
          <p:cNvSpPr txBox="1"/>
          <p:nvPr/>
        </p:nvSpPr>
        <p:spPr>
          <a:xfrm>
            <a:off x="762000" y="914400"/>
            <a:ext cx="1679733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5100"/>
              </a:lnSpc>
              <a:buNone/>
            </a:pPr>
            <a:r>
              <a:rPr lang="en-US" sz="4200" spc="-4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Expanding your horizon across </a:t>
            </a:r>
            <a:pPr algn="ctr" indent="0" marL="0">
              <a:lnSpc>
                <a:spcPts val="5100"/>
              </a:lnSpc>
              <a:buNone/>
            </a:pPr>
            <a:r>
              <a:rPr lang="en-US" sz="4200" u="sng" spc="-45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three pathways</a:t>
            </a:r>
            <a:endParaRPr lang="en-US" sz="4200" dirty="0"/>
          </a:p>
        </p:txBody>
      </p:sp>
      <p:sp>
        <p:nvSpPr>
          <p:cNvPr id="17" name="SubTitle"/>
          <p:cNvSpPr txBox="1"/>
          <p:nvPr/>
        </p:nvSpPr>
        <p:spPr>
          <a:xfrm>
            <a:off x="762000" y="1847850"/>
            <a:ext cx="16797338" cy="4629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How to leverage your location in Surkhet to work for international organisations.</a:t>
            </a:r>
            <a:endParaRPr lang="en-US" sz="2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57e6c7c-2590-4b55-93ba-889cdac159d0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" name="cs-design-element-type-19-a"/>
          <p:cNvSpPr/>
          <p:nvPr/>
        </p:nvSpPr>
        <p:spPr>
          <a:xfrm>
            <a:off x="952500" y="7553325"/>
            <a:ext cx="2305050" cy="2924175"/>
          </a:xfrm>
          <a:custGeom>
            <a:avLst/>
            <a:gdLst/>
            <a:ahLst/>
            <a:cxnLst/>
            <a:rect l="0" t="0" r="2305050" b="2924175"/>
            <a:pathLst>
              <a:path w="2305050" h="2924175">
                <a:moveTo>
                  <a:pt x="1152525" y="0"/>
                </a:moveTo>
                <a:lnTo>
                  <a:pt x="1152525" y="0"/>
                </a:lnTo>
                <a:arcTo wR="1152525" hR="1152525" stAng="16200000" swAng="5400000"/>
                <a:lnTo>
                  <a:pt x="2305050" y="2924175"/>
                </a:lnTo>
                <a:lnTo>
                  <a:pt x="0" y="2924175"/>
                </a:lnTo>
                <a:lnTo>
                  <a:pt x="0" y="1152525"/>
                </a:lnTo>
                <a:arcTo wR="1152525" hR="1152525" stAng="10800000" swAng="5400000"/>
                <a:close/>
              </a:path>
            </a:pathLst>
          </a:custGeom>
          <a:gradFill>
            <a:gsLst>
              <a:gs pos="0">
                <a:srgbClr val="10EEE3"/>
              </a:gs>
              <a:gs pos="50000">
                <a:srgbClr val="10EEE3">
                  <a:alpha val="48000"/>
                </a:srgbClr>
              </a:gs>
              <a:gs pos="75000">
                <a:srgbClr val="10EEE3">
                  <a:alpha val="27000"/>
                </a:srgbClr>
              </a:gs>
              <a:gs pos="100000">
                <a:srgbClr val="10EEE3">
                  <a:alpha val="0"/>
                </a:srgbClr>
              </a:gs>
            </a:gsLst>
            <a:lin ang="5400000" scaled="0"/>
          </a:gradFill>
          <a:ln/>
        </p:spPr>
      </p:sp>
      <p:sp>
        <p:nvSpPr>
          <p:cNvPr id="4" name="cs-design-element-type-19-b"/>
          <p:cNvSpPr/>
          <p:nvPr/>
        </p:nvSpPr>
        <p:spPr>
          <a:xfrm>
            <a:off x="857250" y="7620000"/>
            <a:ext cx="762000" cy="762000"/>
          </a:xfrm>
          <a:prstGeom prst="ellipse">
            <a:avLst/>
          </a:prstGeom>
          <a:solidFill>
            <a:srgbClr val="FD7136"/>
          </a:solidFill>
          <a:ln/>
        </p:spPr>
      </p:sp>
      <p:sp>
        <p:nvSpPr>
          <p:cNvPr id="5" name="Title 3"/>
          <p:cNvSpPr txBox="1"/>
          <p:nvPr/>
        </p:nvSpPr>
        <p:spPr>
          <a:xfrm>
            <a:off x="762000" y="914400"/>
            <a:ext cx="7653337" cy="24441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6150"/>
              </a:lnSpc>
              <a:buNone/>
            </a:pPr>
            <a:r>
              <a:rPr lang="en-US" sz="5400" spc="-60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Building the </a:t>
            </a:r>
            <a:pPr algn="l" indent="0" marL="0">
              <a:lnSpc>
                <a:spcPts val="6150"/>
              </a:lnSpc>
              <a:buNone/>
            </a:pPr>
            <a:r>
              <a:rPr lang="en-US" sz="5400" u="sng" spc="-60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professional</a:t>
            </a:r>
            <a:pPr algn="l" indent="0" marL="0">
              <a:lnSpc>
                <a:spcPts val="6150"/>
              </a:lnSpc>
              <a:buNone/>
            </a:pPr>
            <a:r>
              <a:rPr lang="en-US" sz="5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6150"/>
              </a:lnSpc>
              <a:buNone/>
            </a:pPr>
            <a:r>
              <a:rPr lang="en-US" sz="5400" u="sng" spc="-60" kern="1200" dirty="0">
                <a:solidFill>
                  <a:srgbClr val="FD7136"/>
                </a:solidFill>
                <a:latin typeface="Anek Latin SemiBold" panose="00000700000000000000" pitchFamily="2" charset="0"/>
              </a:rPr>
              <a:t>toolkit</a:t>
            </a:r>
            <a:pPr algn="l" indent="0" marL="0">
              <a:lnSpc>
                <a:spcPts val="6150"/>
              </a:lnSpc>
              <a:buNone/>
            </a:pPr>
            <a:r>
              <a:rPr lang="en-US" sz="5400" spc="-60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 that</a:t>
            </a:r>
            <a:pPr algn="l" indent="0" marL="0">
              <a:lnSpc>
                <a:spcPts val="6150"/>
              </a:lnSpc>
              <a:buNone/>
            </a:pPr>
            <a:r>
              <a:rPr lang="en-US" sz="5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6150"/>
              </a:lnSpc>
              <a:buNone/>
            </a:pPr>
            <a:r>
              <a:rPr lang="en-US" sz="5400" spc="-60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employers actually value</a:t>
            </a:r>
            <a:endParaRPr lang="en-US" sz="5400" dirty="0"/>
          </a:p>
        </p:txBody>
      </p:sp>
      <p:sp>
        <p:nvSpPr>
          <p:cNvPr id="6" name="SubTitle"/>
          <p:cNvSpPr txBox="1"/>
          <p:nvPr/>
        </p:nvSpPr>
        <p:spPr>
          <a:xfrm>
            <a:off x="762000" y="3543300"/>
            <a:ext cx="7653337" cy="9010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400" spc="-38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Moving beyond the syllabus to master the tools of the</a:t>
            </a:r>
            <a:pPr algn="l" indent="0" marL="0">
              <a:lnSpc>
                <a:spcPts val="3150"/>
              </a:lnSpc>
              <a:buNone/>
            </a:pPr>
            <a:r>
              <a:rPr lang="en-US" sz="2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3150"/>
              </a:lnSpc>
              <a:buNone/>
            </a:pPr>
            <a:r>
              <a:rPr lang="en-US" sz="2400" spc="-38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modern tech workplace.</a:t>
            </a:r>
            <a:endParaRPr lang="en-US" sz="2400" dirty="0"/>
          </a:p>
        </p:txBody>
      </p:sp>
      <p:sp>
        <p:nvSpPr>
          <p:cNvPr id="7" name="graphic-bg-diagram-Kyr3CM-0"/>
          <p:cNvSpPr/>
          <p:nvPr/>
        </p:nvSpPr>
        <p:spPr>
          <a:xfrm>
            <a:off x="9144000" y="914400"/>
            <a:ext cx="8382000" cy="8458200"/>
          </a:xfrm>
          <a:prstGeom prst="roundRect">
            <a:avLst>
              <a:gd name="adj" fmla="val 4545"/>
            </a:avLst>
          </a:prstGeom>
          <a:solidFill>
            <a:srgbClr val="FD7136">
              <a:alpha val="10000"/>
            </a:srgbClr>
          </a:solidFill>
          <a:ln/>
        </p:spPr>
      </p:sp>
      <p:sp>
        <p:nvSpPr>
          <p:cNvPr id="8" name="sequencetext"/>
          <p:cNvSpPr/>
          <p:nvPr/>
        </p:nvSpPr>
        <p:spPr>
          <a:xfrm>
            <a:off x="9601200" y="1371600"/>
            <a:ext cx="533400" cy="533400"/>
          </a:xfrm>
          <a:custGeom>
            <a:avLst/>
            <a:gdLst/>
            <a:ahLst/>
            <a:cxnLst/>
            <a:rect l="0" t="0" r="533400" b="533400"/>
            <a:pathLst>
              <a:path w="533400" h="533400">
                <a:moveTo>
                  <a:pt x="106680" y="0"/>
                </a:moveTo>
                <a:lnTo>
                  <a:pt x="426720" y="0"/>
                </a:lnTo>
                <a:arcTo wR="106680" hR="106680" stAng="16200000" swAng="5400000"/>
                <a:lnTo>
                  <a:pt x="533400" y="426720"/>
                </a:lnTo>
                <a:arcTo wR="106680" hR="106680" stAng="0" swAng="5400000"/>
                <a:lnTo>
                  <a:pt x="0" y="533400"/>
                </a:lnTo>
                <a:lnTo>
                  <a:pt x="0" y="106680"/>
                </a:lnTo>
                <a:arcTo wR="106680" hR="106680" stAng="10800000" swAng="5400000"/>
                <a:close/>
              </a:path>
            </a:pathLst>
          </a:custGeom>
          <a:solidFill>
            <a:srgbClr val="FD7136"/>
          </a:solidFill>
          <a:ln/>
        </p:spPr>
      </p:sp>
      <p:sp>
        <p:nvSpPr>
          <p:cNvPr id="9" name="::before"/>
          <p:cNvSpPr txBox="1"/>
          <p:nvPr/>
        </p:nvSpPr>
        <p:spPr>
          <a:xfrm>
            <a:off x="9722287" y="1463993"/>
            <a:ext cx="291227" cy="413266"/>
          </a:xfrm>
          <a:prstGeom prst="rect">
            <a:avLst/>
          </a:prstGeom>
          <a:noFill/>
          <a:ln/>
        </p:spPr>
        <p:txBody>
          <a:bodyPr vertOverflow="clip" wrap="none" lIns="0" tIns="26670" rIns="0" bIns="0" rtlCol="0" anchor="t"/>
          <a:lstStyle/>
          <a:p>
            <a:pPr algn="ctr" indent="0" marL="0">
              <a:lnSpc>
                <a:spcPts val="1950"/>
              </a:lnSpc>
              <a:buNone/>
            </a:pPr>
            <a:r>
              <a:rPr lang="en-US" sz="1800" spc="-37" kern="1200" dirty="0">
                <a:solidFill>
                  <a:srgbClr val="FFFFFF"/>
                </a:solidFill>
                <a:latin typeface="Be Vietnam Pro SemiBold" panose="00000700000000000000" pitchFamily="2" charset="0"/>
              </a:rPr>
              <a:t>01</a:t>
            </a:r>
            <a:endParaRPr lang="en-US" sz="1800" dirty="0"/>
          </a:p>
        </p:txBody>
      </p:sp>
      <p:sp>
        <p:nvSpPr>
          <p:cNvPr id="10" name="headingtext-diagram-Kyr3CM-0-1"/>
          <p:cNvSpPr txBox="1"/>
          <p:nvPr/>
        </p:nvSpPr>
        <p:spPr>
          <a:xfrm>
            <a:off x="10477500" y="1371600"/>
            <a:ext cx="66246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Version Control</a:t>
            </a:r>
            <a:endParaRPr lang="en-US" sz="2100" dirty="0"/>
          </a:p>
        </p:txBody>
      </p:sp>
      <p:sp>
        <p:nvSpPr>
          <p:cNvPr id="11" name="bodytext-diagram-Kyr3CM-0-1"/>
          <p:cNvSpPr txBox="1"/>
          <p:nvPr/>
        </p:nvSpPr>
        <p:spPr>
          <a:xfrm>
            <a:off x="10477500" y="1809750"/>
            <a:ext cx="662463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Git and GitHub are non-negotiable tools for version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control.</a:t>
            </a:r>
            <a:endParaRPr lang="en-US" sz="2100" dirty="0"/>
          </a:p>
        </p:txBody>
      </p:sp>
      <p:sp>
        <p:nvSpPr>
          <p:cNvPr id="12" name="Rect"/>
          <p:cNvSpPr/>
          <p:nvPr/>
        </p:nvSpPr>
        <p:spPr>
          <a:xfrm>
            <a:off x="9601200" y="2957513"/>
            <a:ext cx="7467600" cy="9525"/>
          </a:xfrm>
          <a:prstGeom prst="rect">
            <a:avLst/>
          </a:prstGeom>
          <a:solidFill>
            <a:srgbClr val="102B2D">
              <a:alpha val="30000"/>
            </a:srgbClr>
          </a:solidFill>
          <a:ln/>
        </p:spPr>
      </p:sp>
      <p:sp>
        <p:nvSpPr>
          <p:cNvPr id="13" name="sequencetext"/>
          <p:cNvSpPr/>
          <p:nvPr/>
        </p:nvSpPr>
        <p:spPr>
          <a:xfrm>
            <a:off x="9601200" y="3390900"/>
            <a:ext cx="533400" cy="533400"/>
          </a:xfrm>
          <a:custGeom>
            <a:avLst/>
            <a:gdLst/>
            <a:ahLst/>
            <a:cxnLst/>
            <a:rect l="0" t="0" r="533400" b="533400"/>
            <a:pathLst>
              <a:path w="533400" h="533400">
                <a:moveTo>
                  <a:pt x="106680" y="0"/>
                </a:moveTo>
                <a:lnTo>
                  <a:pt x="426720" y="0"/>
                </a:lnTo>
                <a:arcTo wR="106680" hR="106680" stAng="16200000" swAng="5400000"/>
                <a:lnTo>
                  <a:pt x="533400" y="426720"/>
                </a:lnTo>
                <a:arcTo wR="106680" hR="106680" stAng="0" swAng="5400000"/>
                <a:lnTo>
                  <a:pt x="0" y="533400"/>
                </a:lnTo>
                <a:lnTo>
                  <a:pt x="0" y="106680"/>
                </a:lnTo>
                <a:arcTo wR="106680" hR="106680" stAng="10800000" swAng="5400000"/>
                <a:close/>
              </a:path>
            </a:pathLst>
          </a:custGeom>
          <a:solidFill>
            <a:srgbClr val="FD7136"/>
          </a:solidFill>
          <a:ln/>
        </p:spPr>
      </p:sp>
      <p:sp>
        <p:nvSpPr>
          <p:cNvPr id="14" name="::before"/>
          <p:cNvSpPr txBox="1"/>
          <p:nvPr/>
        </p:nvSpPr>
        <p:spPr>
          <a:xfrm>
            <a:off x="9694307" y="3483293"/>
            <a:ext cx="347186" cy="413266"/>
          </a:xfrm>
          <a:prstGeom prst="rect">
            <a:avLst/>
          </a:prstGeom>
          <a:noFill/>
          <a:ln/>
        </p:spPr>
        <p:txBody>
          <a:bodyPr vertOverflow="clip" wrap="none" lIns="0" tIns="26670" rIns="0" bIns="0" rtlCol="0" anchor="t"/>
          <a:lstStyle/>
          <a:p>
            <a:pPr algn="ctr" indent="0" marL="0">
              <a:lnSpc>
                <a:spcPts val="1950"/>
              </a:lnSpc>
              <a:buNone/>
            </a:pPr>
            <a:r>
              <a:rPr lang="en-US" sz="1800" spc="-37" kern="1200" dirty="0">
                <a:solidFill>
                  <a:srgbClr val="FFFFFF"/>
                </a:solidFill>
                <a:latin typeface="Be Vietnam Pro SemiBold" panose="00000700000000000000" pitchFamily="2" charset="0"/>
              </a:rPr>
              <a:t>02</a:t>
            </a:r>
            <a:endParaRPr lang="en-US" sz="1800" dirty="0"/>
          </a:p>
        </p:txBody>
      </p:sp>
      <p:sp>
        <p:nvSpPr>
          <p:cNvPr id="15" name="headingtext-diagram-Kyr3CM-1-2"/>
          <p:cNvSpPr txBox="1"/>
          <p:nvPr/>
        </p:nvSpPr>
        <p:spPr>
          <a:xfrm>
            <a:off x="10477500" y="3390900"/>
            <a:ext cx="66246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Environment and Collaboration</a:t>
            </a:r>
            <a:endParaRPr lang="en-US" sz="2100" dirty="0"/>
          </a:p>
        </p:txBody>
      </p:sp>
      <p:sp>
        <p:nvSpPr>
          <p:cNvPr id="16" name="bodytext-diagram-Kyr3CM-1-2"/>
          <p:cNvSpPr txBox="1"/>
          <p:nvPr/>
        </p:nvSpPr>
        <p:spPr>
          <a:xfrm>
            <a:off x="10477500" y="3829050"/>
            <a:ext cx="662463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Mastery of Linux environments and tools like Jira,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Slack, and Microsoft Teams is required.</a:t>
            </a:r>
            <a:endParaRPr lang="en-US" sz="2100" dirty="0"/>
          </a:p>
        </p:txBody>
      </p:sp>
      <p:sp>
        <p:nvSpPr>
          <p:cNvPr id="17" name="Rect"/>
          <p:cNvSpPr/>
          <p:nvPr/>
        </p:nvSpPr>
        <p:spPr>
          <a:xfrm>
            <a:off x="9601200" y="4976813"/>
            <a:ext cx="7467600" cy="9525"/>
          </a:xfrm>
          <a:prstGeom prst="rect">
            <a:avLst/>
          </a:prstGeom>
          <a:solidFill>
            <a:srgbClr val="102B2D">
              <a:alpha val="30000"/>
            </a:srgbClr>
          </a:solidFill>
          <a:ln/>
        </p:spPr>
      </p:sp>
      <p:sp>
        <p:nvSpPr>
          <p:cNvPr id="18" name="sequencetext"/>
          <p:cNvSpPr/>
          <p:nvPr/>
        </p:nvSpPr>
        <p:spPr>
          <a:xfrm>
            <a:off x="9601200" y="5410200"/>
            <a:ext cx="533400" cy="533400"/>
          </a:xfrm>
          <a:custGeom>
            <a:avLst/>
            <a:gdLst/>
            <a:ahLst/>
            <a:cxnLst/>
            <a:rect l="0" t="0" r="533400" b="533400"/>
            <a:pathLst>
              <a:path w="533400" h="533400">
                <a:moveTo>
                  <a:pt x="106680" y="0"/>
                </a:moveTo>
                <a:lnTo>
                  <a:pt x="426720" y="0"/>
                </a:lnTo>
                <a:arcTo wR="106680" hR="106680" stAng="16200000" swAng="5400000"/>
                <a:lnTo>
                  <a:pt x="533400" y="426720"/>
                </a:lnTo>
                <a:arcTo wR="106680" hR="106680" stAng="0" swAng="5400000"/>
                <a:lnTo>
                  <a:pt x="0" y="533400"/>
                </a:lnTo>
                <a:lnTo>
                  <a:pt x="0" y="106680"/>
                </a:lnTo>
                <a:arcTo wR="106680" hR="106680" stAng="10800000" swAng="5400000"/>
                <a:close/>
              </a:path>
            </a:pathLst>
          </a:custGeom>
          <a:solidFill>
            <a:srgbClr val="FD7136"/>
          </a:solidFill>
          <a:ln/>
        </p:spPr>
      </p:sp>
      <p:sp>
        <p:nvSpPr>
          <p:cNvPr id="19" name="::before"/>
          <p:cNvSpPr txBox="1"/>
          <p:nvPr/>
        </p:nvSpPr>
        <p:spPr>
          <a:xfrm>
            <a:off x="9692640" y="5502593"/>
            <a:ext cx="350401" cy="413266"/>
          </a:xfrm>
          <a:prstGeom prst="rect">
            <a:avLst/>
          </a:prstGeom>
          <a:noFill/>
          <a:ln/>
        </p:spPr>
        <p:txBody>
          <a:bodyPr vertOverflow="clip" wrap="none" lIns="0" tIns="26670" rIns="0" bIns="0" rtlCol="0" anchor="t"/>
          <a:lstStyle/>
          <a:p>
            <a:pPr algn="ctr" indent="0" marL="0">
              <a:lnSpc>
                <a:spcPts val="1950"/>
              </a:lnSpc>
              <a:buNone/>
            </a:pPr>
            <a:r>
              <a:rPr lang="en-US" sz="1800" spc="-37" kern="1200" dirty="0">
                <a:solidFill>
                  <a:srgbClr val="FFFFFF"/>
                </a:solidFill>
                <a:latin typeface="Be Vietnam Pro SemiBold" panose="00000700000000000000" pitchFamily="2" charset="0"/>
              </a:rPr>
              <a:t>03</a:t>
            </a:r>
            <a:endParaRPr lang="en-US" sz="1800" dirty="0"/>
          </a:p>
        </p:txBody>
      </p:sp>
      <p:sp>
        <p:nvSpPr>
          <p:cNvPr id="20" name="headingtext-diagram-Kyr3CM-2-3"/>
          <p:cNvSpPr txBox="1"/>
          <p:nvPr/>
        </p:nvSpPr>
        <p:spPr>
          <a:xfrm>
            <a:off x="10477500" y="5410200"/>
            <a:ext cx="66246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Professional Certifications</a:t>
            </a:r>
            <a:endParaRPr lang="en-US" sz="2100" dirty="0"/>
          </a:p>
        </p:txBody>
      </p:sp>
      <p:sp>
        <p:nvSpPr>
          <p:cNvPr id="21" name="bodytext-diagram-Kyr3CM-2-3"/>
          <p:cNvSpPr txBox="1"/>
          <p:nvPr/>
        </p:nvSpPr>
        <p:spPr>
          <a:xfrm>
            <a:off x="10477500" y="5848350"/>
            <a:ext cx="6624638" cy="824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AWS Cloud Practitioner, CCNA, or CompTIA Security+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provide objective proof of skill.</a:t>
            </a:r>
            <a:endParaRPr lang="en-US" sz="2100" dirty="0"/>
          </a:p>
        </p:txBody>
      </p:sp>
      <p:sp>
        <p:nvSpPr>
          <p:cNvPr id="22" name="Rect"/>
          <p:cNvSpPr/>
          <p:nvPr/>
        </p:nvSpPr>
        <p:spPr>
          <a:xfrm>
            <a:off x="9601200" y="6996113"/>
            <a:ext cx="7467600" cy="9525"/>
          </a:xfrm>
          <a:prstGeom prst="rect">
            <a:avLst/>
          </a:prstGeom>
          <a:solidFill>
            <a:srgbClr val="102B2D">
              <a:alpha val="30000"/>
            </a:srgbClr>
          </a:solidFill>
          <a:ln/>
        </p:spPr>
      </p:sp>
      <p:sp>
        <p:nvSpPr>
          <p:cNvPr id="23" name="sequencetext"/>
          <p:cNvSpPr/>
          <p:nvPr/>
        </p:nvSpPr>
        <p:spPr>
          <a:xfrm>
            <a:off x="9601200" y="7429500"/>
            <a:ext cx="533400" cy="533400"/>
          </a:xfrm>
          <a:custGeom>
            <a:avLst/>
            <a:gdLst/>
            <a:ahLst/>
            <a:cxnLst/>
            <a:rect l="0" t="0" r="533400" b="533400"/>
            <a:pathLst>
              <a:path w="533400" h="533400">
                <a:moveTo>
                  <a:pt x="106680" y="0"/>
                </a:moveTo>
                <a:lnTo>
                  <a:pt x="426720" y="0"/>
                </a:lnTo>
                <a:arcTo wR="106680" hR="106680" stAng="16200000" swAng="5400000"/>
                <a:lnTo>
                  <a:pt x="533400" y="426720"/>
                </a:lnTo>
                <a:arcTo wR="106680" hR="106680" stAng="0" swAng="5400000"/>
                <a:lnTo>
                  <a:pt x="0" y="533400"/>
                </a:lnTo>
                <a:lnTo>
                  <a:pt x="0" y="106680"/>
                </a:lnTo>
                <a:arcTo wR="106680" hR="106680" stAng="10800000" swAng="5400000"/>
                <a:close/>
              </a:path>
            </a:pathLst>
          </a:custGeom>
          <a:solidFill>
            <a:srgbClr val="FD7136"/>
          </a:solidFill>
          <a:ln/>
        </p:spPr>
      </p:sp>
      <p:sp>
        <p:nvSpPr>
          <p:cNvPr id="24" name="::before"/>
          <p:cNvSpPr txBox="1"/>
          <p:nvPr/>
        </p:nvSpPr>
        <p:spPr>
          <a:xfrm>
            <a:off x="9687878" y="7521893"/>
            <a:ext cx="360045" cy="413266"/>
          </a:xfrm>
          <a:prstGeom prst="rect">
            <a:avLst/>
          </a:prstGeom>
          <a:noFill/>
          <a:ln/>
        </p:spPr>
        <p:txBody>
          <a:bodyPr vertOverflow="clip" wrap="none" lIns="0" tIns="26670" rIns="0" bIns="0" rtlCol="0" anchor="t"/>
          <a:lstStyle/>
          <a:p>
            <a:pPr algn="ctr" indent="0" marL="0">
              <a:lnSpc>
                <a:spcPts val="1950"/>
              </a:lnSpc>
              <a:buNone/>
            </a:pPr>
            <a:r>
              <a:rPr lang="en-US" sz="1800" spc="-37" kern="1200" dirty="0">
                <a:solidFill>
                  <a:srgbClr val="FFFFFF"/>
                </a:solidFill>
                <a:latin typeface="Be Vietnam Pro SemiBold" panose="00000700000000000000" pitchFamily="2" charset="0"/>
              </a:rPr>
              <a:t>04</a:t>
            </a:r>
            <a:endParaRPr lang="en-US" sz="1800" dirty="0"/>
          </a:p>
        </p:txBody>
      </p:sp>
      <p:sp>
        <p:nvSpPr>
          <p:cNvPr id="25" name="headingtext-diagram-Kyr3CM-3-4"/>
          <p:cNvSpPr txBox="1"/>
          <p:nvPr/>
        </p:nvSpPr>
        <p:spPr>
          <a:xfrm>
            <a:off x="10477500" y="7429500"/>
            <a:ext cx="66246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3150"/>
              </a:lnSpc>
              <a:buNone/>
            </a:pPr>
            <a:r>
              <a:rPr lang="en-US" sz="2100" spc="15" kern="1200" dirty="0">
                <a:solidFill>
                  <a:srgbClr val="102B2D"/>
                </a:solidFill>
                <a:latin typeface="Anek Latin SemiBold" panose="00000700000000000000" pitchFamily="2" charset="0"/>
              </a:rPr>
              <a:t>Practical Experience</a:t>
            </a:r>
            <a:endParaRPr lang="en-US" sz="2100" dirty="0"/>
          </a:p>
        </p:txBody>
      </p:sp>
      <p:sp>
        <p:nvSpPr>
          <p:cNvPr id="26" name="bodytext-diagram-Kyr3CM-3-4"/>
          <p:cNvSpPr txBox="1"/>
          <p:nvPr/>
        </p:nvSpPr>
        <p:spPr>
          <a:xfrm>
            <a:off x="10477500" y="7867650"/>
            <a:ext cx="6624638" cy="11391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Certifications serve as a seal of approval on a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foundation of real projects and hands-on laboratory</a:t>
            </a:r>
            <a:pPr algn="l" indent="0" marL="0">
              <a:lnSpc>
                <a:spcPts val="2850"/>
              </a:lnSpc>
              <a:buNone/>
            </a:pPr>
            <a:r>
              <a:rPr lang="en-US" sz="21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850"/>
              </a:lnSpc>
              <a:buNone/>
            </a:pPr>
            <a:r>
              <a:rPr lang="en-US" sz="2100" spc="-37" kern="1200" dirty="0">
                <a:solidFill>
                  <a:srgbClr val="102B2D">
                    <a:alpha val="49000"/>
                  </a:srgbClr>
                </a:solidFill>
                <a:latin typeface="Be Vietnam Pro Light" panose="00000400000000000000" pitchFamily="2" charset="0"/>
              </a:rPr>
              <a:t>work.</a:t>
            </a:r>
            <a:endParaRPr lang="en-US" sz="2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SLIDE CRAFT TECHNOLOGIES PRIVATE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Exporter Version:1.4.7</dc:title>
  <dc:subject> </dc:subject>
  <dc:creator>Presentations.AI</dc:creator>
  <cp:lastModifiedBy>Presentations.AI</cp:lastModifiedBy>
  <cp:revision>1</cp:revision>
  <dcterms:created xsi:type="dcterms:W3CDTF">2026-08-27T02:25:55Z</dcterms:created>
  <dcterms:modified xsi:type="dcterms:W3CDTF">2026-08-27T02:25:55Z</dcterms:modified>
</cp:coreProperties>
</file>