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463" r:id="rId2"/>
    <p:sldId id="585" r:id="rId3"/>
    <p:sldId id="464" r:id="rId4"/>
    <p:sldId id="475" r:id="rId5"/>
    <p:sldId id="476" r:id="rId6"/>
    <p:sldId id="477" r:id="rId7"/>
    <p:sldId id="465" r:id="rId8"/>
    <p:sldId id="468" r:id="rId9"/>
    <p:sldId id="469" r:id="rId10"/>
    <p:sldId id="473" r:id="rId11"/>
    <p:sldId id="480" r:id="rId12"/>
    <p:sldId id="479" r:id="rId13"/>
    <p:sldId id="478" r:id="rId14"/>
    <p:sldId id="350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92" d="100"/>
          <a:sy n="92" d="100"/>
        </p:scale>
        <p:origin x="1109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116DC-13C9-4C47-8147-90F05720F742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6D002-89BF-4F75-B5CC-1868C9479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Background.jpg"/>
          <p:cNvPicPr>
            <a:picLocks noChangeAspect="1"/>
          </p:cNvPicPr>
          <p:nvPr userDrawn="1"/>
        </p:nvPicPr>
        <p:blipFill>
          <a:blip r:embed="rId2" cstate="print"/>
          <a:srcRect t="51400"/>
          <a:stretch>
            <a:fillRect/>
          </a:stretch>
        </p:blipFill>
        <p:spPr>
          <a:xfrm>
            <a:off x="0" y="3435846"/>
            <a:ext cx="9144000" cy="1707654"/>
          </a:xfrm>
          <a:prstGeom prst="rect">
            <a:avLst/>
          </a:prstGeom>
        </p:spPr>
      </p:pic>
      <p:sp>
        <p:nvSpPr>
          <p:cNvPr id="10" name="Right Triangle 9"/>
          <p:cNvSpPr/>
          <p:nvPr/>
        </p:nvSpPr>
        <p:spPr>
          <a:xfrm>
            <a:off x="-2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314453"/>
            <a:ext cx="7772400" cy="137232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 userDrawn="1">
            <p:ph type="dt" sz="half" idx="10"/>
          </p:nvPr>
        </p:nvSpPr>
        <p:spPr>
          <a:xfrm>
            <a:off x="6727032" y="4889718"/>
            <a:ext cx="1920240" cy="274320"/>
          </a:xfrm>
        </p:spPr>
        <p:txBody>
          <a:bodyPr/>
          <a:lstStyle>
            <a:lvl1pPr>
              <a:defRPr sz="800">
                <a:solidFill>
                  <a:srgbClr val="0070C0"/>
                </a:solidFill>
              </a:defRPr>
            </a:lvl1pPr>
            <a:extLst/>
          </a:lstStyle>
          <a:p>
            <a:fld id="{C36D3101-30DD-47C3-B581-6F92F8ADD97A}" type="datetimeFigureOut">
              <a:rPr lang="en-GB" smtClean="0"/>
              <a:pPr/>
              <a:t>11/12/2025</a:t>
            </a:fld>
            <a:endParaRPr lang="en-GB" dirty="0"/>
          </a:p>
        </p:txBody>
      </p:sp>
      <p:sp>
        <p:nvSpPr>
          <p:cNvPr id="19" name="Footer Placeholder 18"/>
          <p:cNvSpPr>
            <a:spLocks noGrp="1"/>
          </p:cNvSpPr>
          <p:nvPr userDrawn="1">
            <p:ph type="ftr" sz="quarter" idx="11"/>
          </p:nvPr>
        </p:nvSpPr>
        <p:spPr>
          <a:xfrm>
            <a:off x="4380077" y="4876006"/>
            <a:ext cx="2350681" cy="273844"/>
          </a:xfrm>
        </p:spPr>
        <p:txBody>
          <a:bodyPr/>
          <a:lstStyle>
            <a:lvl1pPr>
              <a:defRPr sz="800"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 dirty="0"/>
          </a:p>
        </p:txBody>
      </p:sp>
      <p:sp>
        <p:nvSpPr>
          <p:cNvPr id="27" name="Slide Number Placeholder 26"/>
          <p:cNvSpPr>
            <a:spLocks noGrp="1"/>
          </p:cNvSpPr>
          <p:nvPr userDrawn="1">
            <p:ph type="sldNum" sz="quarter" idx="12"/>
          </p:nvPr>
        </p:nvSpPr>
        <p:spPr>
          <a:xfrm>
            <a:off x="8647272" y="4890194"/>
            <a:ext cx="365760" cy="273844"/>
          </a:xfrm>
        </p:spPr>
        <p:txBody>
          <a:bodyPr/>
          <a:lstStyle>
            <a:lvl1pPr>
              <a:defRPr sz="800">
                <a:solidFill>
                  <a:srgbClr val="0070C0"/>
                </a:solidFill>
              </a:defRPr>
            </a:lvl1pPr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4BE8C6-C361-EAB1-D48C-4D0FA7264F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1" y="4553237"/>
            <a:ext cx="1866900" cy="3143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10999"/>
            <a:ext cx="8229600" cy="328955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11/12/2025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05982"/>
            <a:ext cx="1777470" cy="419457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11/12/2025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7068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11/12/2025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11/12/2025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11/12/2025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 noChangeAspect="1"/>
          </p:cNvPicPr>
          <p:nvPr userDrawn="1"/>
        </p:nvPicPr>
        <p:blipFill>
          <a:blip r:embed="rId2" cstate="print"/>
          <a:srcRect t="51400"/>
          <a:stretch>
            <a:fillRect/>
          </a:stretch>
        </p:blipFill>
        <p:spPr>
          <a:xfrm>
            <a:off x="0" y="3219822"/>
            <a:ext cx="9144000" cy="1923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1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083223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083223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11/12/2025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4536419"/>
            <a:ext cx="1279837" cy="35329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11/12/2025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11/12/2025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4805958"/>
            <a:ext cx="1920240" cy="274320"/>
          </a:xfrm>
        </p:spPr>
        <p:txBody>
          <a:bodyPr/>
          <a:lstStyle/>
          <a:p>
            <a:fld id="{C36D3101-30DD-47C3-B581-6F92F8ADD97A}" type="datetimeFigureOut">
              <a:rPr lang="en-GB" smtClean="0"/>
              <a:pPr/>
              <a:t>11/12/2025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36D3101-30DD-47C3-B581-6F92F8ADD97A}" type="datetimeFigureOut">
              <a:rPr lang="en-GB" smtClean="0"/>
              <a:pPr/>
              <a:t>11/12/2025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7" y="4805958"/>
            <a:ext cx="2350681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4458704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4454260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4343441"/>
            <a:ext cx="3402314" cy="810651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4340806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Background.jpg"/>
          <p:cNvPicPr>
            <a:picLocks noChangeAspect="1"/>
          </p:cNvPicPr>
          <p:nvPr/>
        </p:nvPicPr>
        <p:blipFill>
          <a:blip r:embed="rId14" cstate="print"/>
          <a:srcRect t="51799"/>
          <a:stretch>
            <a:fillRect/>
          </a:stretch>
        </p:blipFill>
        <p:spPr>
          <a:xfrm>
            <a:off x="0" y="3507854"/>
            <a:ext cx="9144000" cy="1615108"/>
          </a:xfrm>
          <a:prstGeom prst="rect">
            <a:avLst/>
          </a:prstGeom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4889718"/>
            <a:ext cx="1920240" cy="274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800">
                <a:solidFill>
                  <a:srgbClr val="00B0F0"/>
                </a:solidFill>
              </a:defRPr>
            </a:lvl1pPr>
            <a:extLst/>
          </a:lstStyle>
          <a:p>
            <a:fld id="{C36D3101-30DD-47C3-B581-6F92F8ADD97A}" type="datetimeFigureOut">
              <a:rPr lang="en-GB" smtClean="0"/>
              <a:pPr/>
              <a:t>11/12/2025</a:t>
            </a:fld>
            <a:endParaRPr lang="en-GB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7" y="4890194"/>
            <a:ext cx="2350681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800">
                <a:solidFill>
                  <a:srgbClr val="00B0F0"/>
                </a:solidFill>
              </a:defRPr>
            </a:lvl1pPr>
            <a:extLst/>
          </a:lstStyle>
          <a:p>
            <a:endParaRPr lang="en-GB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4890194"/>
            <a:ext cx="36576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800" b="0">
                <a:solidFill>
                  <a:srgbClr val="00B0F0"/>
                </a:solidFill>
              </a:defRPr>
            </a:lvl1pPr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4D351E-8997-CA81-1A29-08791197217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1" y="4553237"/>
            <a:ext cx="1866900" cy="3143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KPI%20-%20Example.xls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8.png"/><Relationship Id="rId7" Type="http://schemas.openxmlformats.org/officeDocument/2006/relationships/image" Target="../media/image12.jf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555526"/>
            <a:ext cx="8496943" cy="1987191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Subisu Sans 1"/>
                <a:cs typeface="Subisu Sans 1"/>
              </a:rPr>
              <a:t>KPI </a:t>
            </a:r>
            <a:br>
              <a:rPr lang="en-US" sz="5400" dirty="0">
                <a:solidFill>
                  <a:srgbClr val="002060"/>
                </a:solidFill>
                <a:latin typeface="Subisu Sans 1"/>
                <a:cs typeface="Subisu Sans 1"/>
              </a:rPr>
            </a:br>
            <a:r>
              <a:rPr lang="en-US" sz="3200" dirty="0">
                <a:solidFill>
                  <a:srgbClr val="002060"/>
                </a:solidFill>
                <a:latin typeface="Subisu Sans 1"/>
                <a:cs typeface="Subisu Sans 1"/>
              </a:rPr>
              <a:t>(Key Performance Indicator)</a:t>
            </a:r>
            <a:br>
              <a:rPr lang="en-US" sz="3200" dirty="0">
                <a:solidFill>
                  <a:srgbClr val="002060"/>
                </a:solidFill>
                <a:latin typeface="Subisu Sans 1"/>
                <a:cs typeface="Subisu Sans 1"/>
              </a:rPr>
            </a:br>
            <a:r>
              <a:rPr lang="en-US" sz="5400" dirty="0">
                <a:solidFill>
                  <a:srgbClr val="C00000"/>
                </a:solidFill>
                <a:latin typeface="Subisu Sans 1"/>
                <a:cs typeface="Subisu Sans 1"/>
              </a:rPr>
              <a:t>Presentation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03640" y="3219822"/>
            <a:ext cx="3240360" cy="67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US" sz="2000" dirty="0">
                <a:latin typeface="Calibri" panose="020F0502020204030204" pitchFamily="34" charset="0"/>
              </a:rPr>
              <a:t>By: </a:t>
            </a: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Hemanta Baral</a:t>
            </a:r>
          </a:p>
          <a:p>
            <a:pPr algn="ctr">
              <a:spcAft>
                <a:spcPts val="200"/>
              </a:spcAft>
            </a:pPr>
            <a:r>
              <a:rPr lang="en-US" sz="1600" b="1" dirty="0">
                <a:latin typeface="Calibri" panose="020F0502020204030204" pitchFamily="34" charset="0"/>
              </a:rPr>
              <a:t>Director of Operations</a:t>
            </a:r>
          </a:p>
        </p:txBody>
      </p:sp>
      <p:pic>
        <p:nvPicPr>
          <p:cNvPr id="3" name="Picture 2" descr="CDCP.png">
            <a:extLst>
              <a:ext uri="{FF2B5EF4-FFF2-40B4-BE49-F238E27FC236}">
                <a16:creationId xmlns:a16="http://schemas.microsoft.com/office/drawing/2014/main" id="{795676B0-316A-4C75-C7CB-562E12AB4BE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9744" y="3914342"/>
            <a:ext cx="1368152" cy="44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01426"/>
      </p:ext>
    </p:extLst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65771"/>
            <a:ext cx="6649144" cy="504056"/>
          </a:xfrm>
        </p:spPr>
        <p:txBody>
          <a:bodyPr>
            <a:normAutofit/>
          </a:bodyPr>
          <a:lstStyle/>
          <a:p>
            <a:r>
              <a:rPr lang="en-US" sz="2400" dirty="0"/>
              <a:t>Individual Monthly </a:t>
            </a:r>
            <a:r>
              <a:rPr lang="en-US" sz="2400" dirty="0">
                <a:hlinkClick r:id="rId2" action="ppaction://hlinkfile"/>
              </a:rPr>
              <a:t>KPI Example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BEB57F-8B4B-965B-2649-DC78D4CCC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34" y="771550"/>
            <a:ext cx="9050930" cy="432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52405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65771"/>
            <a:ext cx="6649144" cy="504056"/>
          </a:xfrm>
        </p:spPr>
        <p:txBody>
          <a:bodyPr>
            <a:normAutofit/>
          </a:bodyPr>
          <a:lstStyle/>
          <a:p>
            <a:r>
              <a:rPr lang="en-US" sz="2400" dirty="0"/>
              <a:t>Activities for Appraisal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B6B429-95BD-528B-8EA0-EC70BA723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6705"/>
            <a:ext cx="9144000" cy="295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08957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Benefit Distribution – An Example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8847" t="42585" r="32422" b="13009"/>
          <a:stretch/>
        </p:blipFill>
        <p:spPr>
          <a:xfrm>
            <a:off x="2339752" y="1034984"/>
            <a:ext cx="5038725" cy="324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4899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139952" y="2139702"/>
            <a:ext cx="21820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3000" b="1" dirty="0">
                <a:solidFill>
                  <a:srgbClr val="00509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  <p:pic>
        <p:nvPicPr>
          <p:cNvPr id="6" name="Picture 5" descr="D:\Personal\Amruta\Atos_presentation\seprator_02.png"/>
          <p:cNvPicPr>
            <a:picLocks noChangeAspect="1" noChangeArrowheads="1"/>
          </p:cNvPicPr>
          <p:nvPr/>
        </p:nvPicPr>
        <p:blipFill>
          <a:blip r:embed="rId2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19391" y="1293284"/>
            <a:ext cx="223128" cy="291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337108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67544" y="1635646"/>
            <a:ext cx="8229600" cy="85725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entury" pitchFamily="18" charset="0"/>
                <a:ea typeface="ＭＳ Ｐゴシック" pitchFamily="34" charset="-128"/>
                <a:cs typeface="Aharoni" pitchFamily="2" charset="-79"/>
              </a:rPr>
              <a:t>Any Questions???</a:t>
            </a:r>
          </a:p>
        </p:txBody>
      </p:sp>
    </p:spTree>
    <p:extLst>
      <p:ext uri="{BB962C8B-B14F-4D97-AF65-F5344CB8AC3E}">
        <p14:creationId xmlns:p14="http://schemas.microsoft.com/office/powerpoint/2010/main" val="45432021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/>
              <a:t>Profile: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051720" y="1261094"/>
            <a:ext cx="6840759" cy="1944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91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Hemanta Baral; ICT Professional</a:t>
            </a:r>
            <a:endParaRPr lang="en-US" sz="191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(Data Centre/Smart City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Consultant/Writer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66700" indent="-266700">
              <a:buFontTx/>
              <a:buChar char="-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Masters in Computer Network Security, UK</a:t>
            </a:r>
          </a:p>
          <a:p>
            <a:pPr marL="266700" indent="-266700">
              <a:buFontTx/>
              <a:buChar char="-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Over 28</a:t>
            </a:r>
            <a:r>
              <a:rPr lang="en-US" sz="1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years experience in ICT sector</a:t>
            </a:r>
          </a:p>
          <a:p>
            <a:endParaRPr lang="en-US" sz="1200" dirty="0">
              <a:hlinkClick r:id="" action="ppaction://noaction"/>
            </a:endParaRPr>
          </a:p>
          <a:p>
            <a:r>
              <a:rPr lang="en-US" sz="1200" dirty="0">
                <a:hlinkClick r:id="" action="ppaction://noaction"/>
              </a:rPr>
              <a:t>www.hemantabaral.com.np</a:t>
            </a:r>
            <a:endParaRPr lang="en-US" sz="1200" dirty="0"/>
          </a:p>
          <a:p>
            <a:endParaRPr lang="en-US" sz="12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835696" y="954466"/>
            <a:ext cx="0" cy="33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Banner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1719" y="3743080"/>
            <a:ext cx="6620913" cy="7200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859E56-72E7-BF8E-E6F2-7D7BDEFB9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897" y="3127514"/>
            <a:ext cx="1028634" cy="6660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22AA9F-B8FE-ADE0-66AC-493BB7B174E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741" y="3081396"/>
            <a:ext cx="693762" cy="7121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30204B-9B6C-9CDE-EA9F-B083E3C30B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274" y="3073456"/>
            <a:ext cx="720080" cy="7200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84540B2-35F3-78C2-70E3-57EAD64EF7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031" y="3073456"/>
            <a:ext cx="634289" cy="720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3F6686-AF1D-C9B8-1F82-DEA439F0FC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415" y="3103793"/>
            <a:ext cx="927547" cy="692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53573E-E8D9-E447-2852-2CD3EA332F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842" y="3194914"/>
            <a:ext cx="509346" cy="50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81823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6172200" cy="673976"/>
          </a:xfrm>
        </p:spPr>
        <p:txBody>
          <a:bodyPr>
            <a:normAutofit/>
          </a:bodyPr>
          <a:lstStyle/>
          <a:p>
            <a:r>
              <a:rPr lang="en-US" sz="2700" dirty="0">
                <a:latin typeface="Subisu Sans 2"/>
                <a:cs typeface="Subisu Sans 2"/>
              </a:rPr>
              <a:t>What is KPI?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869462"/>
            <a:ext cx="7848872" cy="343585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A </a:t>
            </a:r>
            <a:r>
              <a:rPr lang="en-US" sz="2000" b="1" dirty="0">
                <a:latin typeface="Calibri" panose="020F0502020204030204" pitchFamily="34" charset="0"/>
              </a:rPr>
              <a:t>key performance indicator</a:t>
            </a:r>
            <a:r>
              <a:rPr lang="en-US" sz="2000" dirty="0">
                <a:latin typeface="Calibri" panose="020F0502020204030204" pitchFamily="34" charset="0"/>
              </a:rPr>
              <a:t> (</a:t>
            </a:r>
            <a:r>
              <a:rPr lang="en-US" sz="2000" b="1" dirty="0">
                <a:latin typeface="Calibri" panose="020F0502020204030204" pitchFamily="34" charset="0"/>
              </a:rPr>
              <a:t>KPI</a:t>
            </a:r>
            <a:r>
              <a:rPr lang="en-US" sz="2000" dirty="0">
                <a:latin typeface="Calibri" panose="020F0502020204030204" pitchFamily="34" charset="0"/>
              </a:rPr>
              <a:t>) is a business metric* (*metric is a system or standard of the measurement) used to evaluate factors that are crucial to the success of an organization.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A </a:t>
            </a:r>
            <a:r>
              <a:rPr lang="en-US" sz="2000" b="1" dirty="0">
                <a:latin typeface="Calibri" panose="020F0502020204030204" pitchFamily="34" charset="0"/>
              </a:rPr>
              <a:t>Key Performance Indicator</a:t>
            </a:r>
            <a:r>
              <a:rPr lang="en-US" sz="2000" dirty="0">
                <a:latin typeface="Calibri" panose="020F0502020204030204" pitchFamily="34" charset="0"/>
              </a:rPr>
              <a:t> is a measurable value that demonstrates how effectively a company or individual is achieving their objectives. 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In one sentence,</a:t>
            </a:r>
            <a:r>
              <a:rPr lang="en-US" sz="2000" b="1" dirty="0">
                <a:latin typeface="Calibri" panose="020F0502020204030204" pitchFamily="34" charset="0"/>
              </a:rPr>
              <a:t> KPI</a:t>
            </a:r>
            <a:r>
              <a:rPr lang="en-US" sz="2000" dirty="0">
                <a:latin typeface="Calibri" panose="020F0502020204030204" pitchFamily="34" charset="0"/>
              </a:rPr>
              <a:t> is the tracking and monitoring system of the success of the business or individuals.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360" y="2787774"/>
            <a:ext cx="2359984" cy="13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22894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064896" cy="673976"/>
          </a:xfrm>
        </p:spPr>
        <p:txBody>
          <a:bodyPr>
            <a:normAutofit/>
          </a:bodyPr>
          <a:lstStyle/>
          <a:p>
            <a:r>
              <a:rPr lang="en-US" sz="2700" dirty="0">
                <a:latin typeface="Subisu Sans 2"/>
                <a:cs typeface="Subisu Sans 2"/>
              </a:rPr>
              <a:t>Crucial Factors to make an organization successful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869462"/>
            <a:ext cx="7920880" cy="3646504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Right People in the Right Place at the Right Time with proper Job Description (JD)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Appropriate designation/level to the Employees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Marketing Strategy (Reach to the Customers) – Pre Sales Activities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Brand/Image/Reputation/Logo/Slogan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Right Product/Services to the Customers – Sales Activities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Profit (Financial Target Achievement)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Organized System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Better Working Environment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Discipline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After sales support – Post Sales Activities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000" dirty="0"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r="15001"/>
          <a:stretch/>
        </p:blipFill>
        <p:spPr>
          <a:xfrm>
            <a:off x="5868144" y="1481548"/>
            <a:ext cx="3096344" cy="289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00455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064896" cy="673976"/>
          </a:xfrm>
        </p:spPr>
        <p:txBody>
          <a:bodyPr>
            <a:normAutofit/>
          </a:bodyPr>
          <a:lstStyle/>
          <a:p>
            <a:r>
              <a:rPr lang="en-US" sz="2700" dirty="0">
                <a:latin typeface="Subisu Sans 2"/>
                <a:cs typeface="Subisu Sans 2"/>
              </a:rPr>
              <a:t>Points to be included while designing KPI – An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869463"/>
            <a:ext cx="7920880" cy="307044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 panose="020F0502020204030204" pitchFamily="34" charset="0"/>
              </a:rPr>
              <a:t>Preparation of Database (Prospects)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 panose="020F0502020204030204" pitchFamily="34" charset="0"/>
              </a:rPr>
              <a:t>Pre Sales Activities – Customer Visit Schedule/Requirement Identification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 panose="020F0502020204030204" pitchFamily="34" charset="0"/>
              </a:rPr>
              <a:t>Customer Reach with attractive Company Profile/Product-Service Portfolio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 panose="020F0502020204030204" pitchFamily="34" charset="0"/>
              </a:rPr>
              <a:t>Products/Solution as per the Customers’ Requirement (Technical Solution)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 panose="020F0502020204030204" pitchFamily="34" charset="0"/>
              </a:rPr>
              <a:t>Financial Proposal as per Customers’ budget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 panose="020F0502020204030204" pitchFamily="34" charset="0"/>
              </a:rPr>
              <a:t>Regular Follow-up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 panose="020F0502020204030204" pitchFamily="34" charset="0"/>
              </a:rPr>
              <a:t>Work together to materialize and deploy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 panose="020F0502020204030204" pitchFamily="34" charset="0"/>
              </a:rPr>
              <a:t>Business Relationship with the customers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 panose="020F0502020204030204" pitchFamily="34" charset="0"/>
              </a:rPr>
              <a:t>After sales support activities</a:t>
            </a:r>
          </a:p>
        </p:txBody>
      </p:sp>
    </p:spTree>
    <p:extLst>
      <p:ext uri="{BB962C8B-B14F-4D97-AF65-F5344CB8AC3E}">
        <p14:creationId xmlns:p14="http://schemas.microsoft.com/office/powerpoint/2010/main" val="678974733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136904" cy="673976"/>
          </a:xfrm>
        </p:spPr>
        <p:txBody>
          <a:bodyPr>
            <a:normAutofit/>
          </a:bodyPr>
          <a:lstStyle/>
          <a:p>
            <a:r>
              <a:rPr lang="en-US" sz="2400" dirty="0"/>
              <a:t>Points to be focused while designing KPI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869462"/>
            <a:ext cx="8424936" cy="2232248"/>
          </a:xfrm>
        </p:spPr>
        <p:txBody>
          <a:bodyPr>
            <a:noAutofit/>
          </a:bodyPr>
          <a:lstStyle/>
          <a:p>
            <a:pPr lvl="0"/>
            <a:r>
              <a:rPr lang="en-US" sz="2000" dirty="0">
                <a:latin typeface="Calibri" panose="020F0502020204030204" pitchFamily="34" charset="0"/>
              </a:rPr>
              <a:t>Financial Target</a:t>
            </a:r>
          </a:p>
          <a:p>
            <a:pPr lvl="0"/>
            <a:r>
              <a:rPr lang="en-US" sz="2000" dirty="0">
                <a:latin typeface="Calibri" panose="020F0502020204030204" pitchFamily="34" charset="0"/>
              </a:rPr>
              <a:t>Activities to be performed to achieve the given target</a:t>
            </a:r>
          </a:p>
          <a:p>
            <a:r>
              <a:rPr lang="en-US" sz="2000" dirty="0">
                <a:latin typeface="Calibri" panose="020F0502020204030204" pitchFamily="34" charset="0"/>
              </a:rPr>
              <a:t>Benefits declaration after meeting given target in relation with KPI</a:t>
            </a:r>
          </a:p>
          <a:p>
            <a:pPr lvl="0"/>
            <a:r>
              <a:rPr lang="en-US" sz="2000" dirty="0">
                <a:latin typeface="Calibri" panose="020F0502020204030204" pitchFamily="34" charset="0"/>
              </a:rPr>
              <a:t>Appraisal in timely manner</a:t>
            </a:r>
          </a:p>
          <a:p>
            <a:pPr lvl="0"/>
            <a:r>
              <a:rPr lang="en-US" sz="2000" dirty="0">
                <a:latin typeface="Calibri" panose="020F0502020204030204" pitchFamily="34" charset="0"/>
              </a:rPr>
              <a:t>Training</a:t>
            </a:r>
          </a:p>
          <a:p>
            <a:pPr lvl="0"/>
            <a:r>
              <a:rPr lang="en-US" sz="2000" dirty="0">
                <a:latin typeface="Calibri" panose="020F0502020204030204" pitchFamily="34" charset="0"/>
              </a:rPr>
              <a:t>Motivation</a:t>
            </a:r>
          </a:p>
          <a:p>
            <a:pPr lvl="0"/>
            <a:endParaRPr lang="en-US" sz="2000" dirty="0"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08"/>
          <a:stretch/>
        </p:blipFill>
        <p:spPr>
          <a:xfrm>
            <a:off x="3105472" y="2499742"/>
            <a:ext cx="5715000" cy="21648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34798638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36483"/>
            <a:ext cx="8208912" cy="673976"/>
          </a:xfrm>
        </p:spPr>
        <p:txBody>
          <a:bodyPr>
            <a:normAutofit/>
          </a:bodyPr>
          <a:lstStyle/>
          <a:p>
            <a:r>
              <a:rPr lang="en-US" sz="2700" dirty="0"/>
              <a:t>Key factors to be consider while designing KPI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910459"/>
            <a:ext cx="3960440" cy="2664296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000" b="1" dirty="0">
                <a:latin typeface="Calibri" panose="020F0502020204030204" pitchFamily="34" charset="0"/>
              </a:rPr>
              <a:t>Specific</a:t>
            </a:r>
          </a:p>
          <a:p>
            <a:pPr lvl="0"/>
            <a:r>
              <a:rPr lang="en-US" sz="2000" b="1" dirty="0">
                <a:latin typeface="Calibri" panose="020F0502020204030204" pitchFamily="34" charset="0"/>
              </a:rPr>
              <a:t>Measureable</a:t>
            </a:r>
          </a:p>
          <a:p>
            <a:pPr lvl="0"/>
            <a:r>
              <a:rPr lang="en-US" sz="2000" b="1" dirty="0">
                <a:latin typeface="Calibri" panose="020F0502020204030204" pitchFamily="34" charset="0"/>
              </a:rPr>
              <a:t>Achievable</a:t>
            </a:r>
          </a:p>
          <a:p>
            <a:pPr lvl="0"/>
            <a:r>
              <a:rPr lang="en-US" sz="2000" b="1" dirty="0">
                <a:latin typeface="Calibri" panose="020F0502020204030204" pitchFamily="34" charset="0"/>
              </a:rPr>
              <a:t>Realistic</a:t>
            </a:r>
          </a:p>
          <a:p>
            <a:pPr lvl="0"/>
            <a:r>
              <a:rPr lang="en-US" sz="2000" b="1" dirty="0">
                <a:latin typeface="Calibri" panose="020F0502020204030204" pitchFamily="34" charset="0"/>
              </a:rPr>
              <a:t>Relevant</a:t>
            </a:r>
          </a:p>
          <a:p>
            <a:pPr lvl="0"/>
            <a:r>
              <a:rPr lang="en-US" sz="2000" b="1" dirty="0">
                <a:latin typeface="Calibri" panose="020F0502020204030204" pitchFamily="34" charset="0"/>
              </a:rPr>
              <a:t>Time Phased</a:t>
            </a:r>
          </a:p>
          <a:p>
            <a:pPr lvl="0"/>
            <a:r>
              <a:rPr lang="en-US" sz="2000" b="1" dirty="0">
                <a:latin typeface="Calibri" panose="020F0502020204030204" pitchFamily="34" charset="0"/>
              </a:rPr>
              <a:t>Should reflect to the Job Description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30"/>
          <a:stretch/>
        </p:blipFill>
        <p:spPr>
          <a:xfrm>
            <a:off x="4211960" y="943266"/>
            <a:ext cx="4762500" cy="2906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74614476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048772"/>
            <a:ext cx="6984776" cy="3394472"/>
          </a:xfrm>
        </p:spPr>
        <p:txBody>
          <a:bodyPr>
            <a:normAutofit/>
          </a:bodyPr>
          <a:lstStyle/>
          <a:p>
            <a:r>
              <a:rPr lang="en-CA" sz="2000" dirty="0">
                <a:latin typeface="Calibri" panose="020F0502020204030204" pitchFamily="34" charset="0"/>
              </a:rPr>
              <a:t>Keeps Employees’ daily activities on track</a:t>
            </a:r>
          </a:p>
          <a:p>
            <a:r>
              <a:rPr lang="en-CA" sz="2000" dirty="0">
                <a:latin typeface="Calibri" panose="020F0502020204030204" pitchFamily="34" charset="0"/>
              </a:rPr>
              <a:t>Employee engagement</a:t>
            </a:r>
          </a:p>
          <a:p>
            <a:r>
              <a:rPr lang="en-CA" sz="2000" dirty="0">
                <a:latin typeface="Calibri" panose="020F0502020204030204" pitchFamily="34" charset="0"/>
              </a:rPr>
              <a:t>Business Analysis</a:t>
            </a:r>
          </a:p>
          <a:p>
            <a:r>
              <a:rPr lang="en-CA" sz="2000" dirty="0">
                <a:latin typeface="Calibri" panose="020F0502020204030204" pitchFamily="34" charset="0"/>
              </a:rPr>
              <a:t>Competitor’s analysis</a:t>
            </a:r>
          </a:p>
          <a:p>
            <a:r>
              <a:rPr lang="en-CA" sz="2000" dirty="0">
                <a:latin typeface="Calibri" panose="020F0502020204030204" pitchFamily="34" charset="0"/>
              </a:rPr>
              <a:t>Marketing Strategy</a:t>
            </a:r>
          </a:p>
          <a:p>
            <a:r>
              <a:rPr lang="en-CA" sz="2000" dirty="0">
                <a:latin typeface="Calibri" panose="020F0502020204030204" pitchFamily="34" charset="0"/>
              </a:rPr>
              <a:t>Discipline</a:t>
            </a:r>
          </a:p>
          <a:p>
            <a:r>
              <a:rPr lang="en-CA" sz="2000" dirty="0">
                <a:latin typeface="Calibri" panose="020F0502020204030204" pitchFamily="34" charset="0"/>
              </a:rPr>
              <a:t>Mutual benefit between Company and its Employee</a:t>
            </a:r>
          </a:p>
          <a:p>
            <a:r>
              <a:rPr lang="en-CA" sz="2000" dirty="0">
                <a:latin typeface="Calibri" panose="020F0502020204030204" pitchFamily="34" charset="0"/>
              </a:rPr>
              <a:t>Benefit distribution, Up gradation, Motivation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2700" dirty="0"/>
              <a:t>How KPI helps to the Business?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69" b="13700"/>
          <a:stretch/>
        </p:blipFill>
        <p:spPr>
          <a:xfrm>
            <a:off x="4283968" y="1070142"/>
            <a:ext cx="4709636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36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36483"/>
            <a:ext cx="8568952" cy="673976"/>
          </a:xfrm>
        </p:spPr>
        <p:txBody>
          <a:bodyPr>
            <a:normAutofit/>
          </a:bodyPr>
          <a:lstStyle/>
          <a:p>
            <a:r>
              <a:rPr lang="en-US" sz="2400" dirty="0"/>
              <a:t>Annual KPI –Sales Division – An Example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958883"/>
              </p:ext>
            </p:extLst>
          </p:nvPr>
        </p:nvGraphicFramePr>
        <p:xfrm>
          <a:off x="1187624" y="843558"/>
          <a:ext cx="6768751" cy="3606416"/>
        </p:xfrm>
        <a:graphic>
          <a:graphicData uri="http://schemas.openxmlformats.org/drawingml/2006/table">
            <a:tbl>
              <a:tblPr/>
              <a:tblGrid>
                <a:gridCol w="4489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6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2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1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KPI Category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Targeted KPI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1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Prospects Visit (In-person)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 a year 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8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Company Profile (in-person/E-mail)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 a year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8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Products/</a:t>
                      </a: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Service Information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(in-person/E-mail)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 a year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71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Presentation to the Clients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 a year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Technical Proposal 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 a year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7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Budgetary Price Quotation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 a year 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57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Market Campaign/ Events (Inside/Outside valley)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 a year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57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Appraisal on quarterly basis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 a year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00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Financial Target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xxxxxxx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 a year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00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Other activities:</a:t>
                      </a:r>
                    </a:p>
                    <a:p>
                      <a:pPr marL="511175" lvl="1" indent="-285750" algn="l" fontAlgn="ctr">
                        <a:buFontTx/>
                        <a:buChar char="-"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Maintain Database </a:t>
                      </a:r>
                    </a:p>
                    <a:p>
                      <a:pPr marL="511175" lvl="1" indent="-285750" algn="l" fontAlgn="ctr">
                        <a:buFontTx/>
                        <a:buChar char="-"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Relationship with customers &amp; Regular </a:t>
                      </a:r>
                      <a:r>
                        <a:rPr lang="en-US" sz="15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Followup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511175" lvl="1" indent="-285750" algn="l" fontAlgn="ctr">
                        <a:buFontTx/>
                        <a:buChar char="-"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Competitors’ analysis</a:t>
                      </a:r>
                    </a:p>
                    <a:p>
                      <a:pPr marL="511175" lvl="1" indent="-285750" algn="l" fontAlgn="ctr">
                        <a:buFontTx/>
                        <a:buChar char="-"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Technical/Motivational/Leadership Training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235120"/>
      </p:ext>
    </p:extLst>
  </p:cSld>
  <p:clrMapOvr>
    <a:masterClrMapping/>
  </p:clrMapOvr>
  <p:transition>
    <p:fade thruBlk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wer Point Presentation Templat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 Point Presentation Template</Template>
  <TotalTime>691</TotalTime>
  <Words>527</Words>
  <Application>Microsoft Office PowerPoint</Application>
  <PresentationFormat>On-screen Show (16:9)</PresentationFormat>
  <Paragraphs>99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Calibri</vt:lpstr>
      <vt:lpstr>Century</vt:lpstr>
      <vt:lpstr>Lucida Sans Unicode</vt:lpstr>
      <vt:lpstr>Subisu Sans 1</vt:lpstr>
      <vt:lpstr>Subisu Sans 2</vt:lpstr>
      <vt:lpstr>Tahoma</vt:lpstr>
      <vt:lpstr>Verdana</vt:lpstr>
      <vt:lpstr>Wingdings 2</vt:lpstr>
      <vt:lpstr>Wingdings 3</vt:lpstr>
      <vt:lpstr>Power Point Presentation Template</vt:lpstr>
      <vt:lpstr>KPI  (Key Performance Indicator) Presentation</vt:lpstr>
      <vt:lpstr>Profile:</vt:lpstr>
      <vt:lpstr>What is KPI?</vt:lpstr>
      <vt:lpstr>Crucial Factors to make an organization successful</vt:lpstr>
      <vt:lpstr>Points to be included while designing KPI – An Example</vt:lpstr>
      <vt:lpstr>Points to be focused while designing KPI</vt:lpstr>
      <vt:lpstr>Key factors to be consider while designing KPI</vt:lpstr>
      <vt:lpstr>How KPI helps to the Business?</vt:lpstr>
      <vt:lpstr>Annual KPI –Sales Division – An Example</vt:lpstr>
      <vt:lpstr>Individual Monthly KPI Example</vt:lpstr>
      <vt:lpstr>Activities for Appraisal </vt:lpstr>
      <vt:lpstr>Benefit Distribution – An Example</vt:lpstr>
      <vt:lpstr>PowerPoint Presentation</vt:lpstr>
      <vt:lpstr>Any Questions???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KPI  (Key Performance Indicator) Presentation</dc:title>
  <cp:lastModifiedBy>Hemanta Baral</cp:lastModifiedBy>
  <cp:revision>6</cp:revision>
  <dcterms:created xsi:type="dcterms:W3CDTF">2016-08-31T09:42:30Z</dcterms:created>
  <dcterms:modified xsi:type="dcterms:W3CDTF">2025-12-11T01:45:52Z</dcterms:modified>
</cp:coreProperties>
</file>