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2"/>
  </p:notesMasterIdLst>
  <p:sldIdLst>
    <p:sldId id="516" r:id="rId3"/>
    <p:sldId id="585" r:id="rId4"/>
    <p:sldId id="518" r:id="rId5"/>
    <p:sldId id="519" r:id="rId6"/>
    <p:sldId id="520" r:id="rId7"/>
    <p:sldId id="521" r:id="rId8"/>
    <p:sldId id="522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30" r:id="rId17"/>
    <p:sldId id="531" r:id="rId18"/>
    <p:sldId id="532" r:id="rId19"/>
    <p:sldId id="533" r:id="rId20"/>
    <p:sldId id="534" r:id="rId21"/>
    <p:sldId id="535" r:id="rId22"/>
    <p:sldId id="536" r:id="rId23"/>
    <p:sldId id="537" r:id="rId24"/>
    <p:sldId id="538" r:id="rId25"/>
    <p:sldId id="539" r:id="rId26"/>
    <p:sldId id="540" r:id="rId27"/>
    <p:sldId id="541" r:id="rId28"/>
    <p:sldId id="542" r:id="rId29"/>
    <p:sldId id="543" r:id="rId30"/>
    <p:sldId id="544" r:id="rId31"/>
    <p:sldId id="545" r:id="rId32"/>
    <p:sldId id="546" r:id="rId33"/>
    <p:sldId id="547" r:id="rId34"/>
    <p:sldId id="548" r:id="rId35"/>
    <p:sldId id="549" r:id="rId36"/>
    <p:sldId id="550" r:id="rId37"/>
    <p:sldId id="551" r:id="rId38"/>
    <p:sldId id="552" r:id="rId39"/>
    <p:sldId id="553" r:id="rId40"/>
    <p:sldId id="554" r:id="rId41"/>
    <p:sldId id="555" r:id="rId42"/>
    <p:sldId id="556" r:id="rId43"/>
    <p:sldId id="557" r:id="rId44"/>
    <p:sldId id="558" r:id="rId45"/>
    <p:sldId id="559" r:id="rId46"/>
    <p:sldId id="560" r:id="rId47"/>
    <p:sldId id="561" r:id="rId48"/>
    <p:sldId id="562" r:id="rId49"/>
    <p:sldId id="563" r:id="rId50"/>
    <p:sldId id="564" r:id="rId51"/>
    <p:sldId id="565" r:id="rId52"/>
    <p:sldId id="566" r:id="rId53"/>
    <p:sldId id="567" r:id="rId54"/>
    <p:sldId id="568" r:id="rId55"/>
    <p:sldId id="569" r:id="rId56"/>
    <p:sldId id="570" r:id="rId57"/>
    <p:sldId id="571" r:id="rId58"/>
    <p:sldId id="572" r:id="rId59"/>
    <p:sldId id="573" r:id="rId60"/>
    <p:sldId id="574" r:id="rId61"/>
    <p:sldId id="575" r:id="rId62"/>
    <p:sldId id="576" r:id="rId63"/>
    <p:sldId id="577" r:id="rId64"/>
    <p:sldId id="578" r:id="rId65"/>
    <p:sldId id="579" r:id="rId66"/>
    <p:sldId id="580" r:id="rId67"/>
    <p:sldId id="581" r:id="rId68"/>
    <p:sldId id="582" r:id="rId69"/>
    <p:sldId id="583" r:id="rId70"/>
    <p:sldId id="460" r:id="rId7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94660"/>
  </p:normalViewPr>
  <p:slideViewPr>
    <p:cSldViewPr>
      <p:cViewPr varScale="1">
        <p:scale>
          <a:sx n="97" d="100"/>
          <a:sy n="97" d="100"/>
        </p:scale>
        <p:origin x="955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4774E-D0D7-4984-A0C3-DE1727BC568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B8EA6-33F7-4515-9D35-A9194D057C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11CA4F-8BAB-4057-B4F4-29A76E8E80DF}" type="slidenum">
              <a:rPr lang="en-US"/>
              <a:pPr/>
              <a:t>3</a:t>
            </a:fld>
            <a:endParaRPr lang="en-US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337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A6AC5B-5785-4118-B669-7040B9A4A514}" type="slidenum">
              <a:rPr lang="en-US"/>
              <a:pPr/>
              <a:t>24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78" y="4344821"/>
            <a:ext cx="5029645" cy="41132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15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023A9D-1DF9-45E3-A7DA-F162046EB300}" type="slidenum">
              <a:rPr lang="en-US"/>
              <a:pPr/>
              <a:t>25</a:t>
            </a:fld>
            <a:endParaRPr lang="en-US"/>
          </a:p>
        </p:txBody>
      </p:sp>
      <p:sp>
        <p:nvSpPr>
          <p:cNvPr id="1024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/>
            <a:r>
              <a:rPr lang="en-US" sz="1100" dirty="0">
                <a:solidFill>
                  <a:srgbClr val="000000"/>
                </a:solidFill>
                <a:cs typeface="Arial" charset="0"/>
                <a:sym typeface="Arial" charset="0"/>
              </a:rPr>
              <a:t>Principles of Adult</a:t>
            </a:r>
          </a:p>
        </p:txBody>
      </p:sp>
    </p:spTree>
    <p:extLst>
      <p:ext uri="{BB962C8B-B14F-4D97-AF65-F5344CB8AC3E}">
        <p14:creationId xmlns:p14="http://schemas.microsoft.com/office/powerpoint/2010/main" val="2395422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D69E6-A13F-4E8C-85E2-7D2E3665AEA3}" type="slidenum">
              <a:rPr lang="en-US"/>
              <a:pPr/>
              <a:t>26</a:t>
            </a:fld>
            <a:endParaRPr lang="en-US"/>
          </a:p>
        </p:txBody>
      </p:sp>
      <p:sp>
        <p:nvSpPr>
          <p:cNvPr id="1228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/>
            <a:endParaRPr lang="en-US" sz="1100" dirty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17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CE75D-7536-43AE-8C46-61587EE5EB44}" type="slidenum">
              <a:rPr lang="en-US"/>
              <a:pPr/>
              <a:t>27</a:t>
            </a:fld>
            <a:endParaRPr lang="en-US"/>
          </a:p>
        </p:txBody>
      </p:sp>
      <p:sp>
        <p:nvSpPr>
          <p:cNvPr id="1638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>
              <a:spcBef>
                <a:spcPts val="413"/>
              </a:spcBef>
            </a:pPr>
            <a:r>
              <a:rPr lang="en-US" dirty="0">
                <a:solidFill>
                  <a:srgbClr val="000000"/>
                </a:solidFill>
                <a:cs typeface="Arial" charset="0"/>
                <a:sym typeface="Arial" charset="0"/>
              </a:rPr>
              <a:t>•</a:t>
            </a:r>
          </a:p>
        </p:txBody>
      </p:sp>
    </p:spTree>
    <p:extLst>
      <p:ext uri="{BB962C8B-B14F-4D97-AF65-F5344CB8AC3E}">
        <p14:creationId xmlns:p14="http://schemas.microsoft.com/office/powerpoint/2010/main" val="368986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6FB98E-8E65-4385-A13A-E91328A3EA77}" type="slidenum">
              <a:rPr lang="en-US"/>
              <a:pPr/>
              <a:t>28</a:t>
            </a:fld>
            <a:endParaRPr lang="en-US"/>
          </a:p>
        </p:txBody>
      </p:sp>
      <p:sp>
        <p:nvSpPr>
          <p:cNvPr id="2048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>
              <a:spcBef>
                <a:spcPts val="413"/>
              </a:spcBef>
            </a:pPr>
            <a:endParaRPr lang="en-US" dirty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309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778DA1-E5EF-4DF2-8BAC-634DBA56CE70}" type="slidenum">
              <a:rPr lang="en-US"/>
              <a:pPr/>
              <a:t>29</a:t>
            </a:fld>
            <a:endParaRPr lang="en-US"/>
          </a:p>
        </p:txBody>
      </p:sp>
      <p:sp>
        <p:nvSpPr>
          <p:cNvPr id="2662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>
              <a:spcBef>
                <a:spcPts val="413"/>
              </a:spcBef>
            </a:pPr>
            <a:endParaRPr lang="en-US" dirty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72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40AF2E-80F6-4622-B8DA-B593ECC0031C}" type="slidenum">
              <a:rPr lang="en-US"/>
              <a:pPr/>
              <a:t>30</a:t>
            </a:fld>
            <a:endParaRPr lang="en-US"/>
          </a:p>
        </p:txBody>
      </p:sp>
      <p:sp>
        <p:nvSpPr>
          <p:cNvPr id="3072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>
              <a:spcBef>
                <a:spcPts val="413"/>
              </a:spcBef>
            </a:pPr>
            <a:endParaRPr lang="en-US" dirty="0">
              <a:solidFill>
                <a:srgbClr val="000000"/>
              </a:solidFill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631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A3B3EA-E43A-4295-A86D-E2FF45B6B059}" type="slidenum">
              <a:rPr lang="en-US"/>
              <a:pPr/>
              <a:t>31</a:t>
            </a:fld>
            <a:endParaRPr lang="en-US"/>
          </a:p>
        </p:txBody>
      </p:sp>
      <p:sp>
        <p:nvSpPr>
          <p:cNvPr id="3686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9688">
              <a:spcBef>
                <a:spcPts val="413"/>
              </a:spcBef>
            </a:pPr>
            <a:endParaRPr lang="en-US" dirty="0">
              <a:solidFill>
                <a:srgbClr val="000000"/>
              </a:solidFill>
              <a:ea typeface="MetaPlusBook" pitchFamily="1" charset="0"/>
              <a:cs typeface="MetaPlusBook" pitchFamily="1" charset="0"/>
              <a:sym typeface="MetaPlusBook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062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D291C9-5424-4D30-8DFE-D2E2B1E2A054}" type="slidenum">
              <a:rPr lang="en-US"/>
              <a:pPr/>
              <a:t>35</a:t>
            </a:fld>
            <a:endParaRPr lang="en-US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545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BBA10F-8332-4E77-B460-B3B76FE3CF1C}" type="slidenum">
              <a:rPr lang="en-US"/>
              <a:pPr/>
              <a:t>36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158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57750-B506-424D-9831-986BD3ABA4EA}" type="slidenum">
              <a:rPr lang="en-US"/>
              <a:pPr/>
              <a:t>6</a:t>
            </a:fld>
            <a:endParaRPr lang="en-US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629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B935BF-820A-4189-90BC-0ECCAEE89C94}" type="slidenum">
              <a:rPr lang="en-US"/>
              <a:pPr/>
              <a:t>37</a:t>
            </a:fld>
            <a:endParaRPr lang="en-US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0065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57750-B506-424D-9831-986BD3ABA4EA}" type="slidenum">
              <a:rPr lang="en-US"/>
              <a:pPr/>
              <a:t>39</a:t>
            </a:fld>
            <a:endParaRPr lang="en-US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325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67365-5AA2-444B-9E07-D76B3842B66D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234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262002-C9AE-4009-BFB8-1A848D2C5396}" type="slidenum">
              <a:rPr lang="en-US"/>
              <a:pPr/>
              <a:t>55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78" y="4344821"/>
            <a:ext cx="5029645" cy="411327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1400" b="1">
                <a:cs typeface="Arial" charset="0"/>
              </a:rPr>
              <a:t>Connect with audience</a:t>
            </a:r>
            <a:r>
              <a:rPr lang="en-US" sz="1400">
                <a:cs typeface="Arial" charset="0"/>
              </a:rPr>
              <a:t> - engage a person for a brief moment.</a:t>
            </a:r>
          </a:p>
          <a:p>
            <a:pPr>
              <a:spcBef>
                <a:spcPct val="0"/>
              </a:spcBef>
            </a:pPr>
            <a:r>
              <a:rPr lang="en-US" sz="1400" b="1">
                <a:cs typeface="Arial" charset="0"/>
              </a:rPr>
              <a:t>Look directly -</a:t>
            </a:r>
            <a:r>
              <a:rPr lang="en-US" sz="1400">
                <a:cs typeface="Arial" charset="0"/>
              </a:rPr>
              <a:t> side glances do not install confidence</a:t>
            </a:r>
          </a:p>
          <a:p>
            <a:pPr>
              <a:spcBef>
                <a:spcPct val="0"/>
              </a:spcBef>
            </a:pPr>
            <a:r>
              <a:rPr lang="en-US" sz="1400" b="1">
                <a:cs typeface="Arial" charset="0"/>
              </a:rPr>
              <a:t>From 3-5 seconds</a:t>
            </a:r>
            <a:r>
              <a:rPr lang="en-US" sz="1400">
                <a:cs typeface="Arial" charset="0"/>
              </a:rPr>
              <a:t> - If you gaze at  a person for longer they will begin to feel uncomfortable, and you appear figety</a:t>
            </a:r>
            <a:br>
              <a:rPr lang="en-US" sz="1400">
                <a:cs typeface="Arial" charset="0"/>
              </a:rPr>
            </a:br>
            <a:r>
              <a:rPr lang="en-US" sz="1400" b="1">
                <a:cs typeface="Arial" charset="0"/>
              </a:rPr>
              <a:t>Speak to everyone</a:t>
            </a:r>
            <a:r>
              <a:rPr lang="en-US" sz="1400">
                <a:cs typeface="Arial" charset="0"/>
              </a:rPr>
              <a:t>- do not only direct attention at high ranking person. Even when answering a question, keep the whole group in the dialog.</a:t>
            </a:r>
          </a:p>
          <a:p>
            <a:pPr>
              <a:spcBef>
                <a:spcPct val="0"/>
              </a:spcBef>
            </a:pPr>
            <a:r>
              <a:rPr lang="en-US" sz="1400" b="1">
                <a:cs typeface="Arial" charset="0"/>
              </a:rPr>
              <a:t>Do not shift gaze</a:t>
            </a:r>
            <a:r>
              <a:rPr lang="en-US" sz="1400">
                <a:cs typeface="Arial" charset="0"/>
              </a:rPr>
              <a:t> - audience will feel that you are watching a ping pong game</a:t>
            </a:r>
          </a:p>
          <a:p>
            <a:pPr>
              <a:spcBef>
                <a:spcPct val="0"/>
              </a:spcBef>
            </a:pPr>
            <a:endParaRPr lang="en-US" sz="14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863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489CAF-A69D-4BDF-B5C8-BCB01151984D}" type="slidenum">
              <a:rPr lang="en-US"/>
              <a:pPr/>
              <a:t>65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78" y="4344821"/>
            <a:ext cx="5029645" cy="411327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sz="24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38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57750-B506-424D-9831-986BD3ABA4EA}" type="slidenum">
              <a:rPr lang="en-US"/>
              <a:pPr/>
              <a:t>7</a:t>
            </a:fld>
            <a:endParaRPr lang="en-US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521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57750-B506-424D-9831-986BD3ABA4EA}" type="slidenum">
              <a:rPr lang="en-US"/>
              <a:pPr/>
              <a:t>8</a:t>
            </a:fld>
            <a:endParaRPr lang="en-US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60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27235-47C5-424F-9400-21FB285AD6C0}" type="slidenum">
              <a:rPr lang="en-US"/>
              <a:pPr/>
              <a:t>9</a:t>
            </a:fld>
            <a:endParaRPr lang="en-US"/>
          </a:p>
        </p:txBody>
      </p:sp>
      <p:sp>
        <p:nvSpPr>
          <p:cNvPr id="389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188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11CA4F-8BAB-4057-B4F4-29A76E8E80DF}" type="slidenum">
              <a:rPr lang="en-US"/>
              <a:pPr/>
              <a:t>10</a:t>
            </a:fld>
            <a:endParaRPr lang="en-US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33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72F579-FD09-4F90-8D6C-A250641A1E7B}" type="slidenum">
              <a:rPr lang="en-US"/>
              <a:pPr/>
              <a:t>11</a:t>
            </a:fld>
            <a:endParaRPr lang="en-US"/>
          </a:p>
        </p:txBody>
      </p:sp>
      <p:sp>
        <p:nvSpPr>
          <p:cNvPr id="392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453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94A89-B00D-4117-8180-7AE9D00BB3CD}" type="slidenum">
              <a:rPr lang="en-US"/>
              <a:pPr/>
              <a:t>12</a:t>
            </a:fld>
            <a:endParaRPr lang="en-US"/>
          </a:p>
        </p:txBody>
      </p:sp>
      <p:sp>
        <p:nvSpPr>
          <p:cNvPr id="394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880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D97CB-CA0B-48D4-93C6-06A9E55E9FE3}" type="slidenum">
              <a:rPr lang="en-US"/>
              <a:pPr/>
              <a:t>23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78" y="4344821"/>
            <a:ext cx="5029645" cy="41132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8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435846"/>
            <a:ext cx="9144000" cy="1707654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3"/>
            <a:ext cx="7772400" cy="1372321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  <a:prstGeom prst="rect">
            <a:avLst/>
          </a:prstGeo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 userDrawn="1">
            <p:ph type="dt" sz="half" idx="10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02/09/2026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 userDrawn="1">
            <p:ph type="ftr" sz="quarter" idx="11"/>
          </p:nvPr>
        </p:nvSpPr>
        <p:spPr>
          <a:xfrm>
            <a:off x="4380077" y="4876006"/>
            <a:ext cx="2350681" cy="273844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 userDrawn="1">
            <p:ph type="sldNum" sz="quarter" idx="12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8" y="4566341"/>
            <a:ext cx="2232248" cy="381673"/>
          </a:xfrm>
          <a:prstGeom prst="rect">
            <a:avLst/>
          </a:prstGeom>
        </p:spPr>
      </p:pic>
      <p:pic>
        <p:nvPicPr>
          <p:cNvPr id="11" name="Picture 10" descr="Backgorund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7543" y="0"/>
            <a:ext cx="910891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78CCCA-180D-621E-5A39-632523EDA2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45"/>
          <a:stretch/>
        </p:blipFill>
        <p:spPr>
          <a:xfrm>
            <a:off x="7084726" y="73597"/>
            <a:ext cx="1919325" cy="565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/>
          <a:lstStyle/>
          <a:p>
            <a:fld id="{C36D3101-30DD-47C3-B581-6F92F8ADD97A}" type="datetimeFigureOut">
              <a:rPr lang="en-GB" smtClean="0"/>
              <a:pPr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/>
          <a:lstStyle/>
          <a:p>
            <a:fld id="{C36D3101-30DD-47C3-B581-6F92F8ADD97A}" type="datetimeFigureOut">
              <a:rPr lang="en-GB" smtClean="0"/>
              <a:pPr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/>
          <a:lstStyle/>
          <a:p>
            <a:fld id="{C36D3101-30DD-47C3-B581-6F92F8ADD97A}" type="datetimeFigureOut">
              <a:rPr lang="en-GB" smtClean="0"/>
              <a:pPr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orund.jp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17543" y="0"/>
            <a:ext cx="910891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86963B-EA83-7218-72F3-621E6CBD8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45"/>
          <a:stretch/>
        </p:blipFill>
        <p:spPr>
          <a:xfrm>
            <a:off x="7092280" y="51470"/>
            <a:ext cx="1919325" cy="565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  <p:sldLayoutId id="2147483675" r:id="rId6"/>
    <p:sldLayoutId id="2147483676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hemantabaral.wordpress.com/" TargetMode="External"/><Relationship Id="rId7" Type="http://schemas.openxmlformats.org/officeDocument/2006/relationships/image" Target="../media/image12.jpeg"/><Relationship Id="rId2" Type="http://schemas.openxmlformats.org/officeDocument/2006/relationships/hyperlink" Target="http://www.hemantabaral.com.n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jf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file:///C:\Users\OMNI\Desktop\Presentation%20to%20Omni%20Group\President%20Bush%20funny%20conversation%20with%20Condoleezza%20Rice.mp4" TargetMode="External"/><Relationship Id="rId1" Type="http://schemas.microsoft.com/office/2007/relationships/media" Target="file:///C:\Users\OMNI\Desktop\Presentation%20to%20Omni%20Group\President%20Bush%20funny%20conversation%20with%20Condoleezza%20Rice.mp4" TargetMode="Externa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file:///C:\Users\OMNI\Desktop\Presentation%20to%20Omni%20Group\Prank%20Call.mp4" TargetMode="External"/><Relationship Id="rId1" Type="http://schemas.microsoft.com/office/2007/relationships/media" Target="file:///C:\Users\OMNI\Desktop\Presentation%20to%20Omni%20Group\Prank%20Call.mp4" TargetMode="External"/><Relationship Id="rId4" Type="http://schemas.openxmlformats.org/officeDocument/2006/relationships/image" Target="../media/image44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443294"/>
            <a:ext cx="8130724" cy="1840424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  <a:cs typeface="Subisu Sans 1"/>
              </a:rPr>
              <a:t>Training and </a:t>
            </a:r>
            <a:b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  <a:cs typeface="Subisu Sans 1"/>
              </a:rPr>
            </a:b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itannic Bold" panose="020B0903060703020204" pitchFamily="34" charset="0"/>
                <a:cs typeface="Subisu Sans 1"/>
              </a:rPr>
              <a:t>Presentation Skills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2357467"/>
            <a:ext cx="8271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How to be a good Trainer or Presenter?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58674" y="3219822"/>
            <a:ext cx="2952328" cy="548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 dirty="0">
                <a:latin typeface="Calibri" panose="020F0502020204030204" pitchFamily="34" charset="0"/>
              </a:rPr>
              <a:t>By: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200" b="1" dirty="0">
                <a:latin typeface="Calibri" panose="020F0502020204030204" pitchFamily="34" charset="0"/>
              </a:rPr>
              <a:t>Chief Operating Officer</a:t>
            </a:r>
          </a:p>
        </p:txBody>
      </p:sp>
      <p:pic>
        <p:nvPicPr>
          <p:cNvPr id="6" name="Picture 5" descr="CDC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8322" y="3867894"/>
            <a:ext cx="1233031" cy="44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5235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115616" y="1707654"/>
            <a:ext cx="6705600" cy="1485900"/>
            <a:chOff x="720" y="1392"/>
            <a:chExt cx="4224" cy="1248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816" y="1467"/>
              <a:ext cx="4128" cy="1173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720" y="1392"/>
              <a:ext cx="4176" cy="115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649016" y="1814811"/>
            <a:ext cx="5715000" cy="1207294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During the Training</a:t>
            </a:r>
          </a:p>
        </p:txBody>
      </p:sp>
    </p:spTree>
    <p:extLst>
      <p:ext uri="{BB962C8B-B14F-4D97-AF65-F5344CB8AC3E}">
        <p14:creationId xmlns:p14="http://schemas.microsoft.com/office/powerpoint/2010/main" val="145737541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9728" y="1005830"/>
            <a:ext cx="8458200" cy="685800"/>
          </a:xfrm>
        </p:spPr>
        <p:txBody>
          <a:bodyPr>
            <a:noAutofit/>
          </a:bodyPr>
          <a:lstStyle/>
          <a:p>
            <a:r>
              <a:rPr lang="en-US" b="1" dirty="0"/>
              <a:t>Once participants are present 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923678"/>
            <a:ext cx="8610600" cy="2088232"/>
          </a:xfrm>
        </p:spPr>
        <p:txBody>
          <a:bodyPr>
            <a:noAutofit/>
          </a:bodyPr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US" sz="1800" dirty="0">
                <a:solidFill>
                  <a:srgbClr val="7030A0"/>
                </a:solidFill>
              </a:rPr>
              <a:t>Welcome participants and introduce yourself.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1800" dirty="0">
                <a:solidFill>
                  <a:srgbClr val="7030A0"/>
                </a:solidFill>
              </a:rPr>
              <a:t>Distribute name tags.</a:t>
            </a:r>
          </a:p>
          <a:p>
            <a:pPr marL="609600" indent="-609600">
              <a:buFont typeface="Wingdings" pitchFamily="2" charset="2"/>
              <a:buAutoNum type="arabicPeriod" startAt="4"/>
            </a:pPr>
            <a:r>
              <a:rPr lang="en-US" sz="1800" dirty="0">
                <a:solidFill>
                  <a:srgbClr val="7030A0"/>
                </a:solidFill>
              </a:rPr>
              <a:t>Explain your role in this training and your experience. </a:t>
            </a:r>
          </a:p>
          <a:p>
            <a:pPr marL="609600" indent="-609600">
              <a:buFont typeface="Wingdings" pitchFamily="2" charset="2"/>
              <a:buAutoNum type="arabicPeriod" startAt="4"/>
            </a:pPr>
            <a:r>
              <a:rPr lang="en-US" sz="1800" dirty="0">
                <a:solidFill>
                  <a:srgbClr val="7030A0"/>
                </a:solidFill>
              </a:rPr>
              <a:t>Ask participants to introduce themselves (if 20 participants or less)</a:t>
            </a:r>
          </a:p>
          <a:p>
            <a:pPr marL="609600" indent="-609600">
              <a:buFont typeface="Wingdings" pitchFamily="2" charset="2"/>
              <a:buAutoNum type="arabicPeriod" startAt="4"/>
            </a:pPr>
            <a:r>
              <a:rPr lang="en-US" sz="1800" dirty="0">
                <a:solidFill>
                  <a:srgbClr val="7030A0"/>
                </a:solidFill>
              </a:rPr>
              <a:t>Present the training schedule and agenda (handouts)</a:t>
            </a:r>
          </a:p>
          <a:p>
            <a:pPr marL="609600" indent="-609600">
              <a:buFont typeface="Wingdings" pitchFamily="2" charset="2"/>
              <a:buAutoNum type="arabicPeriod" startAt="4"/>
            </a:pPr>
            <a:r>
              <a:rPr lang="en-US" sz="1800" dirty="0">
                <a:solidFill>
                  <a:srgbClr val="7030A0"/>
                </a:solidFill>
              </a:rPr>
              <a:t>Start the training </a:t>
            </a:r>
            <a:endParaRPr lang="en-US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1397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6D7F-7A97-446A-80D0-E9329D3F991A}" type="slidenum">
              <a:rPr lang="en-US"/>
              <a:pPr/>
              <a:t>12</a:t>
            </a:fld>
            <a:endParaRPr lang="en-US"/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01515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Once the training is over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938617"/>
            <a:ext cx="8136904" cy="225425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en-US" sz="1800" dirty="0">
                <a:solidFill>
                  <a:srgbClr val="002060"/>
                </a:solidFill>
              </a:rPr>
              <a:t>Make sure you answer all participants’ questions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en-US" sz="1800" dirty="0">
                <a:solidFill>
                  <a:srgbClr val="002060"/>
                </a:solidFill>
              </a:rPr>
              <a:t>Ask participants to complete the Training Satisfaction Survey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en-US" sz="1800" dirty="0">
                <a:solidFill>
                  <a:srgbClr val="002060"/>
                </a:solidFill>
              </a:rPr>
              <a:t>Provide your contact information and a follow-up plan for questions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en-US" sz="1800" dirty="0">
                <a:solidFill>
                  <a:srgbClr val="002060"/>
                </a:solidFill>
              </a:rPr>
              <a:t>Thank participants for their time</a:t>
            </a:r>
          </a:p>
        </p:txBody>
      </p:sp>
    </p:spTree>
    <p:extLst>
      <p:ext uri="{BB962C8B-B14F-4D97-AF65-F5344CB8AC3E}">
        <p14:creationId xmlns:p14="http://schemas.microsoft.com/office/powerpoint/2010/main" val="404748848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78391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STRUCTURING A TRAINING SESSION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635650"/>
            <a:ext cx="8229600" cy="33018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When presentations are poorly organized, the impact of the message is reduced, and the audience is less likely to learn.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9105942"/>
              </p:ext>
            </p:extLst>
          </p:nvPr>
        </p:nvGraphicFramePr>
        <p:xfrm>
          <a:off x="3455486" y="3363838"/>
          <a:ext cx="725296" cy="7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1395413" imgH="2659063" progId="">
                  <p:embed/>
                </p:oleObj>
              </mc:Choice>
              <mc:Fallback>
                <p:oleObj name="Clip" r:id="rId2" imgW="1395413" imgH="265906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486" y="3363838"/>
                        <a:ext cx="725296" cy="7294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211960" y="3507859"/>
            <a:ext cx="1260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POINT</a:t>
            </a:r>
          </a:p>
        </p:txBody>
      </p:sp>
    </p:spTree>
    <p:extLst>
      <p:ext uri="{BB962C8B-B14F-4D97-AF65-F5344CB8AC3E}">
        <p14:creationId xmlns:p14="http://schemas.microsoft.com/office/powerpoint/2010/main" val="426848723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mage.slidesharecdn.com/hrcareer-2-140803134600-phpapp02/95/hr-management-in-practice-52-638.jpg?cb=1407073669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5147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48101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483518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Structuring a Training Session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52572" y="1832024"/>
            <a:ext cx="2659674" cy="715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imes New Roman (Hebrew)" charset="-79"/>
              </a:rPr>
              <a:t>1. Introduction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376518"/>
              </p:ext>
            </p:extLst>
          </p:nvPr>
        </p:nvGraphicFramePr>
        <p:xfrm>
          <a:off x="2195736" y="2047991"/>
          <a:ext cx="5186702" cy="1981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26396280" imgH="27006840" progId="">
                  <p:embed/>
                </p:oleObj>
              </mc:Choice>
              <mc:Fallback>
                <p:oleObj name="Clip" r:id="rId2" imgW="26396280" imgH="270068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2047991"/>
                        <a:ext cx="5186702" cy="19817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400951" y="1265114"/>
            <a:ext cx="2667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kumimoji="1" lang="en-US" sz="2000" dirty="0">
                <a:latin typeface="Tahoma" pitchFamily="34" charset="0"/>
                <a:cs typeface="Times New Roman (Hebrew)" charset="-79"/>
              </a:rPr>
              <a:t>2. Main </a:t>
            </a:r>
          </a:p>
          <a:p>
            <a:pPr algn="ctr" eaLnBrk="0" hangingPunct="0"/>
            <a:r>
              <a:rPr kumimoji="1" lang="en-US" sz="2000" dirty="0">
                <a:latin typeface="Tahoma" pitchFamily="34" charset="0"/>
                <a:cs typeface="Times New Roman (Hebrew)" charset="-79"/>
              </a:rPr>
              <a:t>presentation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880507" y="1782440"/>
            <a:ext cx="2011973" cy="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kumimoji="1" lang="en-US" sz="2000" dirty="0">
                <a:latin typeface="Tahoma" pitchFamily="34" charset="0"/>
                <a:cs typeface="Times New Roman (Hebrew)" charset="-79"/>
              </a:rPr>
              <a:t>3. Summary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002876" y="4057077"/>
            <a:ext cx="3572421" cy="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kumimoji="1" lang="en-US" sz="2000" dirty="0">
                <a:latin typeface="Tahoma" pitchFamily="34" charset="0"/>
                <a:cs typeface="Times New Roman (Hebrew)" charset="-79"/>
              </a:rPr>
              <a:t>4. Questions/Answer Session</a:t>
            </a:r>
          </a:p>
        </p:txBody>
      </p:sp>
    </p:spTree>
    <p:extLst>
      <p:ext uri="{BB962C8B-B14F-4D97-AF65-F5344CB8AC3E}">
        <p14:creationId xmlns:p14="http://schemas.microsoft.com/office/powerpoint/2010/main" val="341665696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38027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1. An Effective Introduction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43045"/>
            <a:ext cx="8229600" cy="3394472"/>
          </a:xfrm>
        </p:spPr>
        <p:txBody>
          <a:bodyPr/>
          <a:lstStyle/>
          <a:p>
            <a:pPr lvl="1"/>
            <a:r>
              <a:rPr lang="en-US"/>
              <a:t>Keep it brief</a:t>
            </a:r>
          </a:p>
          <a:p>
            <a:pPr lvl="2"/>
            <a:r>
              <a:rPr lang="en-US"/>
              <a:t>Don’t go into details of lecture</a:t>
            </a:r>
          </a:p>
          <a:p>
            <a:pPr lvl="1"/>
            <a:r>
              <a:rPr lang="en-US"/>
              <a:t>Set the objectives</a:t>
            </a:r>
          </a:p>
          <a:p>
            <a:pPr lvl="1"/>
            <a:r>
              <a:rPr lang="en-US"/>
              <a:t>Set expectations</a:t>
            </a:r>
          </a:p>
          <a:p>
            <a:pPr lvl="1"/>
            <a:r>
              <a:rPr lang="en-US"/>
              <a:t>Relate to prior knowledge</a:t>
            </a:r>
          </a:p>
          <a:p>
            <a:pPr lvl="1"/>
            <a:r>
              <a:rPr lang="en-US"/>
              <a:t>Try to get attention</a:t>
            </a:r>
          </a:p>
        </p:txBody>
      </p:sp>
      <p:pic>
        <p:nvPicPr>
          <p:cNvPr id="23554" name="Picture 2" descr="http://www.biz-development.com/HumanResources/presentation-skill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4212" y="1707654"/>
            <a:ext cx="2922588" cy="222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99911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14604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2. Main Presentation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15616" y="1419622"/>
            <a:ext cx="7571184" cy="3394472"/>
          </a:xfrm>
        </p:spPr>
        <p:txBody>
          <a:bodyPr>
            <a:normAutofit/>
          </a:bodyPr>
          <a:lstStyle/>
          <a:p>
            <a:r>
              <a:rPr lang="en-US" sz="2000" dirty="0"/>
              <a:t>Logical flow</a:t>
            </a:r>
          </a:p>
          <a:p>
            <a:pPr lvl="1"/>
            <a:r>
              <a:rPr lang="en-US" sz="1800" dirty="0"/>
              <a:t>Every point leads to the next.</a:t>
            </a:r>
          </a:p>
          <a:p>
            <a:pPr lvl="1"/>
            <a:r>
              <a:rPr lang="en-US" sz="1800" dirty="0"/>
              <a:t>Don’t jump from one topic to other.</a:t>
            </a:r>
          </a:p>
          <a:p>
            <a:pPr lvl="1"/>
            <a:r>
              <a:rPr lang="en-US" sz="1800" dirty="0"/>
              <a:t>Connect the points.</a:t>
            </a:r>
          </a:p>
          <a:p>
            <a:r>
              <a:rPr lang="en-US" sz="2000" dirty="0"/>
              <a:t>Explain the details </a:t>
            </a:r>
          </a:p>
          <a:p>
            <a:pPr lvl="1"/>
            <a:r>
              <a:rPr lang="en-US" sz="1800" dirty="0"/>
              <a:t>Use simple words.</a:t>
            </a:r>
          </a:p>
          <a:p>
            <a:pPr lvl="1"/>
            <a:r>
              <a:rPr lang="en-US" sz="1800" dirty="0"/>
              <a:t>Use graphics when needed.</a:t>
            </a:r>
          </a:p>
          <a:p>
            <a:r>
              <a:rPr lang="en-US" sz="2000" dirty="0"/>
              <a:t>Use Examples</a:t>
            </a:r>
          </a:p>
        </p:txBody>
      </p:sp>
    </p:spTree>
    <p:extLst>
      <p:ext uri="{BB962C8B-B14F-4D97-AF65-F5344CB8AC3E}">
        <p14:creationId xmlns:p14="http://schemas.microsoft.com/office/powerpoint/2010/main" val="15235488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30628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2. Main Presentation (Cont.)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35646"/>
            <a:ext cx="8229600" cy="3394472"/>
          </a:xfrm>
        </p:spPr>
        <p:txBody>
          <a:bodyPr/>
          <a:lstStyle/>
          <a:p>
            <a:pPr lvl="1"/>
            <a:r>
              <a:rPr lang="en-US" dirty="0"/>
              <a:t>Use Syllabus</a:t>
            </a:r>
          </a:p>
          <a:p>
            <a:pPr lvl="1"/>
            <a:r>
              <a:rPr lang="en-US" dirty="0"/>
              <a:t>Refer to Handouts</a:t>
            </a:r>
          </a:p>
          <a:p>
            <a:pPr lvl="1"/>
            <a:r>
              <a:rPr lang="en-US" dirty="0"/>
              <a:t>Answer only content relevant questions</a:t>
            </a:r>
          </a:p>
          <a:p>
            <a:pPr lvl="1"/>
            <a:r>
              <a:rPr lang="en-US" dirty="0"/>
              <a:t>Ask questions</a:t>
            </a:r>
          </a:p>
          <a:p>
            <a:pPr lvl="1"/>
            <a:r>
              <a:rPr lang="en-US" dirty="0"/>
              <a:t>Don’t read from slides</a:t>
            </a:r>
          </a:p>
        </p:txBody>
      </p:sp>
    </p:spTree>
    <p:extLst>
      <p:ext uri="{BB962C8B-B14F-4D97-AF65-F5344CB8AC3E}">
        <p14:creationId xmlns:p14="http://schemas.microsoft.com/office/powerpoint/2010/main" val="1763229290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4705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3. Summary/Conclusion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69723"/>
            <a:ext cx="8229600" cy="3394472"/>
          </a:xfrm>
        </p:spPr>
        <p:txBody>
          <a:bodyPr/>
          <a:lstStyle/>
          <a:p>
            <a:pPr lvl="1"/>
            <a:r>
              <a:rPr lang="en-US" dirty="0"/>
              <a:t>Summary of main points</a:t>
            </a:r>
          </a:p>
          <a:p>
            <a:pPr lvl="1"/>
            <a:r>
              <a:rPr lang="en-US" dirty="0"/>
              <a:t>Provides a sense of closure</a:t>
            </a:r>
          </a:p>
          <a:p>
            <a:pPr lvl="1"/>
            <a:r>
              <a:rPr lang="en-US" dirty="0"/>
              <a:t>Time for questions &amp; answers</a:t>
            </a:r>
          </a:p>
        </p:txBody>
      </p:sp>
      <p:pic>
        <p:nvPicPr>
          <p:cNvPr id="20482" name="Picture 2" descr="http://images.clipartpanda.com/summary-clipart-summary-blue-button-style-concept-image-text-conceptual-symbol-483506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291830"/>
            <a:ext cx="4102100" cy="1366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003265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051720" y="1261094"/>
            <a:ext cx="6840759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Hemanta Baral </a:t>
            </a:r>
            <a:endParaRPr lang="en-US" sz="1600" b="1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(Writer/</a:t>
            </a:r>
            <a:r>
              <a:rPr lang="en-US" sz="1600" b="1" dirty="0"/>
              <a:t>ICT Consultant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>
              <a:buFontTx/>
              <a:buChar char="-"/>
            </a:pPr>
            <a:r>
              <a:rPr lang="en-US" sz="1200" dirty="0"/>
              <a:t> Masters in Computer Network Security, UK</a:t>
            </a:r>
          </a:p>
          <a:p>
            <a:pPr>
              <a:buFontTx/>
              <a:buChar char="-"/>
            </a:pPr>
            <a:r>
              <a:rPr lang="en-US" sz="1200" dirty="0"/>
              <a:t> Over 25</a:t>
            </a:r>
            <a:r>
              <a:rPr lang="en-US" sz="1200" baseline="30000" dirty="0"/>
              <a:t>+</a:t>
            </a:r>
            <a:r>
              <a:rPr lang="en-US" sz="1200" dirty="0"/>
              <a:t> years experience in ICT sector</a:t>
            </a:r>
          </a:p>
          <a:p>
            <a:r>
              <a:rPr lang="en-US" sz="1200" dirty="0">
                <a:hlinkClick r:id="rId2"/>
              </a:rPr>
              <a:t>www.hemantabaral.com.np</a:t>
            </a:r>
            <a:endParaRPr lang="en-US" sz="1200" dirty="0"/>
          </a:p>
          <a:p>
            <a:r>
              <a:rPr lang="en-US" sz="1200" dirty="0">
                <a:hlinkClick r:id="rId3"/>
              </a:rPr>
              <a:t>https://hemantabaral.wordpress.com</a:t>
            </a:r>
            <a:r>
              <a:rPr lang="en-US" sz="1200" dirty="0"/>
              <a:t> </a:t>
            </a:r>
          </a:p>
          <a:p>
            <a:endParaRPr lang="en-US" sz="12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835696" y="954466"/>
            <a:ext cx="0" cy="33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Banne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19" y="3743080"/>
            <a:ext cx="6620913" cy="720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859E56-72E7-BF8E-E6F2-7D7BDEFB95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97" y="3127514"/>
            <a:ext cx="1028634" cy="6660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22AA9F-B8FE-ADE0-66AC-493BB7B174E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741" y="3081396"/>
            <a:ext cx="693762" cy="7121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30204B-9B6C-9CDE-EA9F-B083E3C30B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274" y="3073456"/>
            <a:ext cx="720080" cy="7200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4540B2-35F3-78C2-70E3-57EAD64EF7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031" y="3073456"/>
            <a:ext cx="634289" cy="720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3F6686-AF1D-C9B8-1F82-DEA439F0FC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15" y="3103793"/>
            <a:ext cx="927547" cy="69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98207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638027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4. Questions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819488"/>
            <a:ext cx="8229600" cy="3394472"/>
          </a:xfrm>
        </p:spPr>
        <p:txBody>
          <a:bodyPr/>
          <a:lstStyle/>
          <a:p>
            <a:pPr marL="914400" lvl="1" indent="-522288"/>
            <a:r>
              <a:rPr lang="en-US" dirty="0"/>
              <a:t>Listen to the entire question.</a:t>
            </a:r>
          </a:p>
          <a:p>
            <a:pPr marL="914400" lvl="1" indent="-522288"/>
            <a:r>
              <a:rPr lang="en-US" dirty="0"/>
              <a:t>Repeat the question out loud.</a:t>
            </a:r>
          </a:p>
          <a:p>
            <a:pPr marL="914400" lvl="1" indent="-522288"/>
            <a:r>
              <a:rPr lang="en-US" dirty="0"/>
              <a:t>Pause to think if needed.</a:t>
            </a:r>
          </a:p>
          <a:p>
            <a:pPr marL="914400" lvl="1" indent="-522288"/>
            <a:r>
              <a:rPr lang="en-US" dirty="0"/>
              <a:t>Credit the person.</a:t>
            </a:r>
          </a:p>
          <a:p>
            <a:pPr marL="914400" lvl="1" indent="-522288"/>
            <a:r>
              <a:rPr lang="en-US" dirty="0"/>
              <a:t>Respond to the question.</a:t>
            </a:r>
          </a:p>
        </p:txBody>
      </p:sp>
      <p:pic>
        <p:nvPicPr>
          <p:cNvPr id="3076" name="Picture 4" descr="http://espei.com/wp-content/uploads/2013/05/equipmentprotection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256" y="843558"/>
            <a:ext cx="3767952" cy="3767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8137610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6019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4. The Answer!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3270"/>
            <a:ext cx="8178312" cy="3437334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sz="2000" dirty="0"/>
              <a:t>Always tell the truth!!!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If you don’t know the answer, promise to research.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Get back to trainee with answer.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Answer directly.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Simple answer to simple question.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Stay on track, brief and to the point.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Refer to your speech.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Helps reinforce (support) &amp; clarify presentation.</a:t>
            </a:r>
          </a:p>
        </p:txBody>
      </p:sp>
      <p:pic>
        <p:nvPicPr>
          <p:cNvPr id="25605" name="Picture 5" descr="http://www.clker.com/cliparts/F/e/7/v/d/M/answer-hi.png?utm_source=thehunt.com&amp;utm_medium=referral&amp;utm_campaign=thehunt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211710"/>
            <a:ext cx="1440160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1366022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00608" y="1516793"/>
            <a:ext cx="53076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rgbClr val="7575DD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/>
            <a:endParaRPr lang="en-US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28428" y="855073"/>
            <a:ext cx="823082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6000" b="1" dirty="0">
                <a:cs typeface="Times New Roman" pitchFamily="18" charset="0"/>
              </a:rPr>
              <a:t>Adult Learning</a:t>
            </a:r>
          </a:p>
          <a:p>
            <a:pPr algn="ctr" eaLnBrk="0" hangingPunct="0"/>
            <a:endParaRPr lang="en-US" sz="2000" dirty="0">
              <a:cs typeface="Times New Roman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61417" y="1986975"/>
            <a:ext cx="49851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200" b="1" dirty="0">
                <a:cs typeface="Times New Roman" pitchFamily="18" charset="0"/>
              </a:rPr>
              <a:t>Know Your Audience</a:t>
            </a:r>
          </a:p>
        </p:txBody>
      </p:sp>
      <p:pic>
        <p:nvPicPr>
          <p:cNvPr id="10" name="Picture 4" descr="http://thumbs.dreamstime.com/t/adult-education-2577110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1978458"/>
            <a:ext cx="6070295" cy="1991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442957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54051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Know Your Audience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289" y="1793138"/>
            <a:ext cx="4891488" cy="2622702"/>
          </a:xfrm>
        </p:spPr>
        <p:txBody>
          <a:bodyPr>
            <a:normAutofit/>
          </a:bodyPr>
          <a:lstStyle/>
          <a:p>
            <a:pPr lvl="1"/>
            <a:r>
              <a:rPr lang="en-US" sz="2000" noProof="1"/>
              <a:t>Key principle of a successful presentation</a:t>
            </a:r>
            <a:r>
              <a:rPr lang="en-US" sz="2000" dirty="0"/>
              <a:t>.</a:t>
            </a:r>
            <a:endParaRPr lang="en-US" sz="2000" noProof="1"/>
          </a:p>
          <a:p>
            <a:pPr lvl="1"/>
            <a:r>
              <a:rPr lang="en-US" sz="2000" noProof="1"/>
              <a:t>Preparation must include gathering information about your audience and their needs</a:t>
            </a:r>
            <a:r>
              <a:rPr lang="en-US" sz="2000" dirty="0"/>
              <a:t>.</a:t>
            </a:r>
            <a:endParaRPr lang="en-US" sz="2000" noProof="1"/>
          </a:p>
        </p:txBody>
      </p:sp>
      <p:pic>
        <p:nvPicPr>
          <p:cNvPr id="80898" name="Picture 2" descr="http://image.slidesharecdn.com/presentationheroacademy-knowyouraudiencetraining-150114093638-conversion-gate02/95/the-presentation-of-your-lifetime-starts-from-knowing-your-audience-1-638.jpg?cb=14212776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9672" y="1709019"/>
            <a:ext cx="2458616" cy="1383956"/>
          </a:xfrm>
          <a:prstGeom prst="rect">
            <a:avLst/>
          </a:prstGeom>
          <a:noFill/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05080" y="3579862"/>
            <a:ext cx="7981720" cy="11788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1" lang="en-US" sz="1600" b="0" i="1" u="none" strike="noStrike" kern="1200" cap="none" spc="0" normalizeH="0" baseline="0" noProof="1">
                <a:ln>
                  <a:noFill/>
                </a:ln>
                <a:solidFill>
                  <a:srgbClr val="C2008F"/>
                </a:solidFill>
                <a:effectLst/>
                <a:uLnTx/>
                <a:uFillTx/>
                <a:latin typeface="Calibri" panose="020F0502020204030204" pitchFamily="34" charset="0"/>
                <a:cs typeface="Arial" charset="0"/>
              </a:rPr>
              <a:t>A well prepared speech given to the wrong audience can have the same effect as a poorly prepared speech given to the correct audience. They both can fail terribly.</a:t>
            </a:r>
            <a:endParaRPr kumimoji="1" lang="en-US" sz="1600" b="0" i="1" u="none" strike="noStrike" kern="1200" cap="none" spc="0" normalizeH="0" baseline="0" noProof="0" dirty="0">
              <a:ln>
                <a:noFill/>
              </a:ln>
              <a:solidFill>
                <a:srgbClr val="C2008F"/>
              </a:solidFill>
              <a:effectLst/>
              <a:uLnTx/>
              <a:uFillTx/>
              <a:latin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726044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0164" y="843558"/>
            <a:ext cx="7926635" cy="85725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Know your A-u-d-</a:t>
            </a:r>
            <a:r>
              <a:rPr lang="en-US" b="1" dirty="0" err="1"/>
              <a:t>i</a:t>
            </a:r>
            <a:r>
              <a:rPr lang="en-US" b="1" dirty="0"/>
              <a:t>-e-n-c-e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0165" y="1758641"/>
            <a:ext cx="8099552" cy="268531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A</a:t>
            </a:r>
            <a:r>
              <a:rPr lang="en-US" sz="2000" noProof="1"/>
              <a:t>nalysis - </a:t>
            </a:r>
            <a:r>
              <a:rPr lang="en-US" sz="1400" noProof="1"/>
              <a:t>Who are they? How many will be there?</a:t>
            </a:r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U</a:t>
            </a:r>
            <a:r>
              <a:rPr lang="en-US" sz="2000" noProof="1"/>
              <a:t>nderstanding - </a:t>
            </a:r>
            <a:r>
              <a:rPr lang="en-US" sz="1400" noProof="1"/>
              <a:t>What is their prior knowledge?</a:t>
            </a:r>
            <a:endParaRPr lang="en-US" sz="1600" noProof="1"/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D</a:t>
            </a:r>
            <a:r>
              <a:rPr lang="en-US" sz="2000" noProof="1"/>
              <a:t>emographics - </a:t>
            </a:r>
            <a:r>
              <a:rPr lang="en-US" sz="1400" noProof="1"/>
              <a:t>What is their age, sex, background?</a:t>
            </a:r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I</a:t>
            </a:r>
            <a:r>
              <a:rPr lang="en-US" sz="2000" noProof="1"/>
              <a:t>nterest - </a:t>
            </a:r>
            <a:r>
              <a:rPr lang="en-US" sz="1400" noProof="1"/>
              <a:t>Why are they there? </a:t>
            </a:r>
            <a:endParaRPr lang="en-US" sz="1600" noProof="1"/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E</a:t>
            </a:r>
            <a:r>
              <a:rPr lang="en-US" sz="2000" noProof="1"/>
              <a:t>nvironment - </a:t>
            </a:r>
            <a:r>
              <a:rPr lang="en-US" sz="1400" noProof="1"/>
              <a:t>Where will I stand? Can they all see?</a:t>
            </a:r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N</a:t>
            </a:r>
            <a:r>
              <a:rPr lang="en-US" sz="2000" noProof="1"/>
              <a:t>eeds - </a:t>
            </a:r>
            <a:r>
              <a:rPr lang="en-US" sz="1400" noProof="1"/>
              <a:t>What are their needs? </a:t>
            </a:r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C</a:t>
            </a:r>
            <a:r>
              <a:rPr lang="en-US" sz="2000" noProof="1"/>
              <a:t>ustomized - </a:t>
            </a:r>
            <a:r>
              <a:rPr lang="en-US" sz="1400" noProof="1"/>
              <a:t>What specific needs to address?</a:t>
            </a:r>
            <a:endParaRPr lang="en-US" sz="2000" noProof="1"/>
          </a:p>
          <a:p>
            <a:pPr marL="342900" indent="-342900">
              <a:lnSpc>
                <a:spcPct val="80000"/>
              </a:lnSpc>
            </a:pPr>
            <a:r>
              <a:rPr lang="en-US" sz="2000" noProof="1">
                <a:solidFill>
                  <a:srgbClr val="FF0000"/>
                </a:solidFill>
              </a:rPr>
              <a:t>E</a:t>
            </a:r>
            <a:r>
              <a:rPr lang="en-US" sz="2000" noProof="1"/>
              <a:t>xpectations - </a:t>
            </a:r>
            <a:r>
              <a:rPr lang="en-US" sz="1400" noProof="1"/>
              <a:t>What do they expect to learn or hear?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48584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251520" y="843558"/>
            <a:ext cx="7862371" cy="686966"/>
          </a:xfrm>
          <a:ln/>
        </p:spPr>
        <p:txBody>
          <a:bodyPr rIns="132080">
            <a:normAutofit/>
          </a:bodyPr>
          <a:lstStyle/>
          <a:p>
            <a:r>
              <a:rPr lang="en-US" b="1" dirty="0"/>
              <a:t>Principles of Adult Learning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43608" y="1795691"/>
            <a:ext cx="7834064" cy="2686050"/>
          </a:xfrm>
          <a:ln/>
        </p:spPr>
        <p:txBody>
          <a:bodyPr rIns="132080"/>
          <a:lstStyle/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dirty="0"/>
              <a:t>Need to know how adults learn best.</a:t>
            </a:r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dirty="0"/>
              <a:t>Adult learners have special needs.</a:t>
            </a:r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b="1" dirty="0"/>
              <a:t>Six characteristics </a:t>
            </a:r>
            <a:r>
              <a:rPr lang="en-US" dirty="0"/>
              <a:t>of adult learners.</a:t>
            </a:r>
          </a:p>
        </p:txBody>
      </p:sp>
    </p:spTree>
    <p:extLst>
      <p:ext uri="{BB962C8B-B14F-4D97-AF65-F5344CB8AC3E}">
        <p14:creationId xmlns:p14="http://schemas.microsoft.com/office/powerpoint/2010/main" val="1641152846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251520" y="771550"/>
            <a:ext cx="8663880" cy="1248172"/>
          </a:xfrm>
          <a:ln/>
        </p:spPr>
        <p:txBody>
          <a:bodyPr rIns="132080">
            <a:noAutofit/>
          </a:bodyPr>
          <a:lstStyle/>
          <a:p>
            <a:pPr marL="53975" indent="-14288"/>
            <a:r>
              <a:rPr lang="en-US" sz="3600" b="1" dirty="0"/>
              <a:t>Six characteristics of adult learners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536" y="2019722"/>
            <a:ext cx="8458200" cy="2076822"/>
          </a:xfrm>
          <a:solidFill>
            <a:schemeClr val="tx2">
              <a:lumMod val="20000"/>
              <a:lumOff val="80000"/>
            </a:schemeClr>
          </a:solidFill>
          <a:ln/>
        </p:spPr>
        <p:txBody>
          <a:bodyPr rIns="132080">
            <a:normAutofit/>
          </a:bodyPr>
          <a:lstStyle/>
          <a:p>
            <a:pPr marL="649288" indent="-609600">
              <a:lnSpc>
                <a:spcPct val="90000"/>
              </a:lnSpc>
              <a:buSzPct val="99000"/>
              <a:buFont typeface="+mj-lt"/>
              <a:buAutoNum type="arabicPeriod"/>
            </a:pPr>
            <a:r>
              <a:rPr lang="en-US" sz="2000" dirty="0"/>
              <a:t>Are autonomous and self-directed.</a:t>
            </a:r>
          </a:p>
          <a:p>
            <a:pPr marL="649288" indent="-609600">
              <a:lnSpc>
                <a:spcPct val="90000"/>
              </a:lnSpc>
              <a:buSzPct val="99000"/>
              <a:buFont typeface="+mj-lt"/>
              <a:buAutoNum type="arabicPeriod"/>
            </a:pPr>
            <a:r>
              <a:rPr lang="en-US" sz="2000" dirty="0"/>
              <a:t>Have a foundation of life experiences and knowledge.</a:t>
            </a:r>
          </a:p>
          <a:p>
            <a:pPr marL="649288" indent="-609600">
              <a:lnSpc>
                <a:spcPct val="90000"/>
              </a:lnSpc>
              <a:buSzPct val="99000"/>
              <a:buFont typeface="+mj-lt"/>
              <a:buAutoNum type="arabicPeriod"/>
            </a:pPr>
            <a:r>
              <a:rPr lang="en-US" sz="2000" dirty="0"/>
              <a:t>Are goal-oriented.</a:t>
            </a:r>
          </a:p>
          <a:p>
            <a:pPr marL="649288" indent="-609600">
              <a:lnSpc>
                <a:spcPct val="90000"/>
              </a:lnSpc>
              <a:buSzPct val="99000"/>
              <a:buFont typeface="+mj-lt"/>
              <a:buAutoNum type="arabicPeriod"/>
            </a:pPr>
            <a:r>
              <a:rPr lang="en-US" sz="2000" dirty="0"/>
              <a:t>Are relevancy-oriented.</a:t>
            </a:r>
          </a:p>
          <a:p>
            <a:pPr marL="649288" indent="-609600">
              <a:lnSpc>
                <a:spcPct val="90000"/>
              </a:lnSpc>
              <a:buSzPct val="99000"/>
              <a:buFont typeface="+mj-lt"/>
              <a:buAutoNum type="arabicPeriod"/>
            </a:pPr>
            <a:r>
              <a:rPr lang="en-US" sz="2000" dirty="0"/>
              <a:t>Are practical.</a:t>
            </a:r>
          </a:p>
          <a:p>
            <a:pPr marL="649288" indent="-609600">
              <a:lnSpc>
                <a:spcPct val="90000"/>
              </a:lnSpc>
              <a:buSzPct val="99000"/>
              <a:buFont typeface="+mj-lt"/>
              <a:buAutoNum type="arabicPeriod"/>
            </a:pPr>
            <a:r>
              <a:rPr lang="en-US" sz="2000" dirty="0"/>
              <a:t>Need to be shown respect.</a:t>
            </a:r>
          </a:p>
        </p:txBody>
      </p:sp>
    </p:spTree>
    <p:extLst>
      <p:ext uri="{BB962C8B-B14F-4D97-AF65-F5344CB8AC3E}">
        <p14:creationId xmlns:p14="http://schemas.microsoft.com/office/powerpoint/2010/main" val="2208465788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95759" y="855399"/>
            <a:ext cx="3538882" cy="1873557"/>
          </a:xfrm>
          <a:ln/>
        </p:spPr>
        <p:txBody>
          <a:bodyPr rIns="132080">
            <a:noAutofit/>
          </a:bodyPr>
          <a:lstStyle/>
          <a:p>
            <a:pPr algn="l"/>
            <a:r>
              <a:rPr lang="en-US" sz="2400" b="1" dirty="0"/>
              <a:t>1. Adult learners are autonomous and self-directed.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34640" y="882009"/>
            <a:ext cx="4899752" cy="1876999"/>
          </a:xfrm>
          <a:solidFill>
            <a:schemeClr val="tx2">
              <a:lumMod val="20000"/>
              <a:lumOff val="80000"/>
            </a:schemeClr>
          </a:solidFill>
          <a:ln/>
        </p:spPr>
        <p:txBody>
          <a:bodyPr rIns="132080">
            <a:normAutofit fontScale="92500"/>
          </a:bodyPr>
          <a:lstStyle/>
          <a:p>
            <a:pPr marL="649288" indent="-609600">
              <a:buNone/>
            </a:pPr>
            <a:r>
              <a:rPr lang="en-US" sz="2400" b="1" dirty="0"/>
              <a:t>Implications:</a:t>
            </a:r>
            <a:endParaRPr lang="en-US" sz="2400" b="1" dirty="0">
              <a:ea typeface="ヒラギノ角ゴ Pro W6" pitchFamily="1" charset="-128"/>
            </a:endParaRPr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Ø"/>
            </a:pPr>
            <a:r>
              <a:rPr lang="en-US" sz="2400" dirty="0"/>
              <a:t>Involve participants.</a:t>
            </a:r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Ø"/>
            </a:pPr>
            <a:r>
              <a:rPr lang="en-US" sz="2400" dirty="0"/>
              <a:t>Serve as facilitator.</a:t>
            </a:r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Ø"/>
            </a:pPr>
            <a:r>
              <a:rPr lang="en-US" sz="2400" dirty="0"/>
              <a:t>Determine interests of learners.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95759" y="2718857"/>
            <a:ext cx="3349129" cy="1670432"/>
          </a:xfrm>
          <a:prstGeom prst="rect">
            <a:avLst/>
          </a:prstGeom>
          <a:ln/>
        </p:spPr>
        <p:txBody>
          <a:bodyPr vert="horz" lIns="91440" tIns="45720" rIns="13208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latin typeface="+mj-lt"/>
                <a:ea typeface="+mj-ea"/>
                <a:cs typeface="+mj-cs"/>
              </a:rPr>
              <a:t>2. Adult learners have a foundation of life experiences and knowledge.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034640" y="2859782"/>
            <a:ext cx="4899752" cy="16084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vert="horz" lIns="91440" tIns="45720" rIns="132080" bIns="45720" rtlCol="0">
            <a:normAutofit fontScale="85000" lnSpcReduction="10000"/>
          </a:bodyPr>
          <a:lstStyle/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Implications: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ヒラギノ角ゴ Pro W6" pitchFamily="1" charset="-128"/>
              <a:cs typeface="+mn-cs"/>
            </a:endParaRPr>
          </a:p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Recognize expertise of participants.</a:t>
            </a:r>
          </a:p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Encourage participants to share their experiences and knowledge.</a:t>
            </a:r>
          </a:p>
        </p:txBody>
      </p:sp>
    </p:spTree>
    <p:extLst>
      <p:ext uri="{BB962C8B-B14F-4D97-AF65-F5344CB8AC3E}">
        <p14:creationId xmlns:p14="http://schemas.microsoft.com/office/powerpoint/2010/main" val="3959339929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396605" y="600597"/>
            <a:ext cx="2985571" cy="1525148"/>
          </a:xfrm>
          <a:ln/>
        </p:spPr>
        <p:txBody>
          <a:bodyPr rIns="132080">
            <a:normAutofit/>
          </a:bodyPr>
          <a:lstStyle/>
          <a:p>
            <a:pPr algn="l"/>
            <a:r>
              <a:rPr lang="en-US" sz="2400" b="1" dirty="0"/>
              <a:t>3. Adult learners are goal-oriented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679634" y="681847"/>
            <a:ext cx="4902506" cy="1366780"/>
          </a:xfrm>
          <a:solidFill>
            <a:schemeClr val="accent1">
              <a:lumMod val="20000"/>
              <a:lumOff val="80000"/>
            </a:schemeClr>
          </a:solidFill>
          <a:ln/>
        </p:spPr>
        <p:txBody>
          <a:bodyPr rIns="132080">
            <a:normAutofit/>
          </a:bodyPr>
          <a:lstStyle/>
          <a:p>
            <a:pPr marL="649288" indent="-609600">
              <a:buNone/>
            </a:pPr>
            <a:r>
              <a:rPr lang="en-US" sz="2000" b="1" dirty="0"/>
              <a:t>Implications:</a:t>
            </a:r>
            <a:endParaRPr lang="en-US" sz="2000" b="1" dirty="0">
              <a:ea typeface="ヒラギノ角ゴ Pro W6" pitchFamily="1" charset="-128"/>
            </a:endParaRPr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v"/>
            </a:pPr>
            <a:r>
              <a:rPr lang="en-US" sz="2000" dirty="0"/>
              <a:t>Be organized.</a:t>
            </a:r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v"/>
            </a:pPr>
            <a:r>
              <a:rPr lang="en-US" sz="2000" dirty="0"/>
              <a:t>Have clear objectives.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6605" y="1915666"/>
            <a:ext cx="3272008" cy="1832931"/>
          </a:xfrm>
          <a:prstGeom prst="rect">
            <a:avLst/>
          </a:prstGeom>
          <a:ln/>
        </p:spPr>
        <p:txBody>
          <a:bodyPr vert="horz" lIns="91440" tIns="45720" rIns="13208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Adult learners are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relevancy-oriented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679634" y="2203698"/>
            <a:ext cx="4902506" cy="1432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vert="horz" lIns="91440" tIns="45720" rIns="132080" bIns="45720" rtlCol="0">
            <a:normAutofit/>
          </a:bodyPr>
          <a:lstStyle/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Implication: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ヒラギノ角ゴ Pro W6" pitchFamily="1" charset="-128"/>
              <a:cs typeface="+mn-cs"/>
            </a:endParaRPr>
          </a:p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Explain how training objectives relate to training activities.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41521" y="3282171"/>
            <a:ext cx="3040655" cy="1428750"/>
          </a:xfrm>
          <a:prstGeom prst="rect">
            <a:avLst/>
          </a:prstGeom>
          <a:ln/>
        </p:spPr>
        <p:txBody>
          <a:bodyPr vert="horz" lIns="91440" tIns="45720" rIns="13208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5. Adult learners are practical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3679634" y="3723878"/>
            <a:ext cx="2897435" cy="13144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vert="horz" lIns="91440" tIns="45720" rIns="132080" bIns="45720" rtlCol="0">
            <a:normAutofit/>
          </a:bodyPr>
          <a:lstStyle/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Implication: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ヒラギノ角ゴ Pro W6" pitchFamily="1" charset="-128"/>
              <a:cs typeface="+mn-cs"/>
            </a:endParaRPr>
          </a:p>
          <a:p>
            <a:pPr marL="649288" marR="0" lvl="0" indent="-609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Show relevance of training to job.</a:t>
            </a:r>
          </a:p>
        </p:txBody>
      </p:sp>
    </p:spTree>
    <p:extLst>
      <p:ext uri="{BB962C8B-B14F-4D97-AF65-F5344CB8AC3E}">
        <p14:creationId xmlns:p14="http://schemas.microsoft.com/office/powerpoint/2010/main" val="1657047097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-108521" y="924669"/>
            <a:ext cx="9144000" cy="600100"/>
          </a:xfrm>
          <a:ln/>
        </p:spPr>
        <p:txBody>
          <a:bodyPr rIns="132080">
            <a:noAutofit/>
          </a:bodyPr>
          <a:lstStyle/>
          <a:p>
            <a:r>
              <a:rPr lang="en-US" sz="2800" b="1" dirty="0"/>
              <a:t>6. Adult learners need to be respected.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5176" y="1923678"/>
            <a:ext cx="8016607" cy="1964804"/>
          </a:xfrm>
          <a:solidFill>
            <a:schemeClr val="accent1">
              <a:lumMod val="20000"/>
              <a:lumOff val="80000"/>
            </a:schemeClr>
          </a:solidFill>
          <a:ln/>
        </p:spPr>
        <p:txBody>
          <a:bodyPr rIns="132080">
            <a:normAutofit/>
          </a:bodyPr>
          <a:lstStyle/>
          <a:p>
            <a:pPr marL="649288" indent="-609600">
              <a:buNone/>
            </a:pPr>
            <a:r>
              <a:rPr lang="en-US" sz="2000" b="1" dirty="0"/>
              <a:t>Implications:</a:t>
            </a:r>
            <a:endParaRPr lang="en-US" sz="2000" b="1" dirty="0">
              <a:ea typeface="ヒラギノ角ゴ Pro W6" pitchFamily="1" charset="-128"/>
            </a:endParaRPr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v"/>
            </a:pPr>
            <a:r>
              <a:rPr lang="en-US" sz="2000" dirty="0"/>
              <a:t>Acknowledge the wealth of knowledge and experiences the participants bring to the training.</a:t>
            </a:r>
          </a:p>
          <a:p>
            <a:pPr marL="649288" indent="-609600">
              <a:buClr>
                <a:srgbClr val="000000"/>
              </a:buClr>
              <a:buNone/>
            </a:pPr>
            <a:endParaRPr lang="en-US" sz="2000" dirty="0"/>
          </a:p>
          <a:p>
            <a:pPr marL="649288" indent="-609600">
              <a:buClr>
                <a:srgbClr val="000000"/>
              </a:buClr>
              <a:buFont typeface="Wingdings" pitchFamily="2" charset="2"/>
              <a:buChar char="v"/>
            </a:pPr>
            <a:r>
              <a:rPr lang="en-US" sz="2000" dirty="0"/>
              <a:t>Treat the participants as equals rather than subordinates.</a:t>
            </a:r>
          </a:p>
        </p:txBody>
      </p:sp>
    </p:spTree>
    <p:extLst>
      <p:ext uri="{BB962C8B-B14F-4D97-AF65-F5344CB8AC3E}">
        <p14:creationId xmlns:p14="http://schemas.microsoft.com/office/powerpoint/2010/main" val="429377339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66714" y="121187"/>
            <a:ext cx="8015287" cy="742950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Training Schedule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7924800" cy="33147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US"/>
          </a:p>
          <a:p>
            <a:pPr algn="ctr">
              <a:buFont typeface="Wingdings" pitchFamily="2" charset="2"/>
              <a:buNone/>
            </a:pPr>
            <a:endParaRPr lang="en-US" sz="4400"/>
          </a:p>
        </p:txBody>
      </p:sp>
      <p:sp>
        <p:nvSpPr>
          <p:cNvPr id="278534" name="Text Box 6"/>
          <p:cNvSpPr txBox="1">
            <a:spLocks noChangeArrowheads="1"/>
          </p:cNvSpPr>
          <p:nvPr/>
        </p:nvSpPr>
        <p:spPr bwMode="auto">
          <a:xfrm>
            <a:off x="733544" y="870672"/>
            <a:ext cx="7848600" cy="3573286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  <a:spcBef>
                <a:spcPct val="50000"/>
              </a:spcBef>
            </a:pPr>
            <a:r>
              <a:rPr lang="en-US" sz="1200" dirty="0"/>
              <a:t>Date: </a:t>
            </a:r>
            <a:r>
              <a:rPr lang="en-US" sz="1200" dirty="0" err="1"/>
              <a:t>xxxxxxxxx</a:t>
            </a:r>
            <a:endParaRPr lang="en-US" sz="1200" dirty="0"/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11:00	Introduction Session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11:20 	Ice-Breaker (How Intelligent you are?)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11:35	Training Room Preparation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11:50	Structuring a Training Session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12:15	Adult Learning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	End of 1</a:t>
            </a:r>
            <a:r>
              <a:rPr lang="en-US" sz="1200" baseline="30000" dirty="0"/>
              <a:t>st</a:t>
            </a:r>
            <a:r>
              <a:rPr lang="en-US" sz="1200" dirty="0"/>
              <a:t> Session (Break 15 Minutes)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12:30	Experimental Learning Model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12:45	Ice-Breaker (Chinese Whisper)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12:55	BREAK (10 Minutes)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13:15	Presentation Skills</a:t>
            </a:r>
          </a:p>
          <a:p>
            <a:pPr>
              <a:lnSpc>
                <a:spcPct val="125000"/>
              </a:lnSpc>
              <a:spcBef>
                <a:spcPct val="35000"/>
              </a:spcBef>
            </a:pPr>
            <a:r>
              <a:rPr lang="en-US" sz="1200" dirty="0"/>
              <a:t>13:30	End of Session</a:t>
            </a:r>
          </a:p>
        </p:txBody>
      </p:sp>
      <p:pic>
        <p:nvPicPr>
          <p:cNvPr id="278535" name="Picture 7" descr="MCj040413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4906" y="2601045"/>
            <a:ext cx="2027238" cy="15430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44208" y="1355961"/>
            <a:ext cx="1790875" cy="711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/>
              <a:t>Trainer: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/>
              <a:t>Hemanta</a:t>
            </a:r>
            <a:r>
              <a:rPr lang="en-US" sz="1400" dirty="0"/>
              <a:t> Baral</a:t>
            </a:r>
          </a:p>
        </p:txBody>
      </p:sp>
    </p:spTree>
    <p:extLst>
      <p:ext uri="{BB962C8B-B14F-4D97-AF65-F5344CB8AC3E}">
        <p14:creationId xmlns:p14="http://schemas.microsoft.com/office/powerpoint/2010/main" val="741772149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51446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fld id="{347656A7-09F0-4812-9D3C-A2D0329B6DAB}" type="slidenum">
              <a:rPr lang="en-US" sz="1400">
                <a:solidFill>
                  <a:schemeClr val="tx1"/>
                </a:solidFill>
                <a:cs typeface="Arial" charset="0"/>
              </a:rPr>
              <a:pPr algn="ctr"/>
              <a:t>30</a:t>
            </a:fld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29699" name="Picture 3" descr="Learning pyramid (Average learning retention rates)&#10;Lecture: 5%&#10;Reading: 10%&#10;Audiovisual: 20%&#10;Demonstration: 30%&#10;Discussion Group: 50%&#10;Practice by Doing: 75%&#10;Teaching Others: 90%&#10;*National Training Laboratories for Applied Behavioral Sciences, Alexandria, VA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5588" cy="51446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2051720" y="0"/>
            <a:ext cx="7092280" cy="1143000"/>
          </a:xfrm>
          <a:ln/>
        </p:spPr>
        <p:txBody>
          <a:bodyPr rIns="132080">
            <a:normAutofit/>
          </a:bodyPr>
          <a:lstStyle/>
          <a:p>
            <a:r>
              <a:rPr lang="en-US" b="1" dirty="0"/>
              <a:t>Learning Pyramid*</a:t>
            </a:r>
          </a:p>
        </p:txBody>
      </p:sp>
      <p:sp>
        <p:nvSpPr>
          <p:cNvPr id="29701" name="Rectangle 5"/>
          <p:cNvSpPr>
            <a:spLocks/>
          </p:cNvSpPr>
          <p:nvPr/>
        </p:nvSpPr>
        <p:spPr bwMode="auto">
          <a:xfrm>
            <a:off x="2743200" y="5005388"/>
            <a:ext cx="5410200" cy="190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lnSpc>
                <a:spcPct val="60000"/>
              </a:lnSpc>
            </a:pPr>
            <a:r>
              <a:rPr lang="en-US" sz="1000">
                <a:solidFill>
                  <a:schemeClr val="tx1"/>
                </a:solidFill>
                <a:latin typeface="MetaPlusBook" pitchFamily="1" charset="0"/>
                <a:sym typeface="MetaPlusBook" pitchFamily="1" charset="0"/>
              </a:rPr>
              <a:t>* </a:t>
            </a:r>
            <a:r>
              <a:rPr lang="en-US" sz="900">
                <a:solidFill>
                  <a:schemeClr val="tx1"/>
                </a:solidFill>
                <a:latin typeface="MetaPlusBook" pitchFamily="1" charset="0"/>
                <a:sym typeface="MetaPlusBook" pitchFamily="1" charset="0"/>
              </a:rPr>
              <a:t>National Training Laboratories for Applied Behavioral Sciences, Alexandria, VA.</a:t>
            </a:r>
          </a:p>
        </p:txBody>
      </p:sp>
    </p:spTree>
    <p:extLst>
      <p:ext uri="{BB962C8B-B14F-4D97-AF65-F5344CB8AC3E}">
        <p14:creationId xmlns:p14="http://schemas.microsoft.com/office/powerpoint/2010/main" val="1743366695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7348539" y="4686300"/>
            <a:ext cx="312737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endParaRPr lang="en-US" sz="14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539552" y="601216"/>
            <a:ext cx="8604448" cy="962422"/>
          </a:xfrm>
          <a:ln/>
        </p:spPr>
        <p:txBody>
          <a:bodyPr rIns="132080">
            <a:normAutofit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3568" y="1563638"/>
            <a:ext cx="8001000" cy="2053952"/>
          </a:xfrm>
          <a:ln/>
        </p:spPr>
        <p:txBody>
          <a:bodyPr rIns="132080"/>
          <a:lstStyle/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dirty="0"/>
              <a:t>How Intelligent you are?</a:t>
            </a:r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dirty="0"/>
              <a:t>Structuring a training session</a:t>
            </a:r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dirty="0"/>
              <a:t>Adult Learning</a:t>
            </a:r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r>
              <a:rPr lang="en-US" dirty="0"/>
              <a:t>Six characteristics of Adult Learners</a:t>
            </a:r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endParaRPr lang="en-US" dirty="0"/>
          </a:p>
          <a:p>
            <a:pPr marL="649288" indent="-609600">
              <a:buClr>
                <a:srgbClr val="000000"/>
              </a:buCl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786883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1630"/>
            <a:ext cx="8229600" cy="2397324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End of 1</a:t>
            </a:r>
            <a:r>
              <a:rPr lang="en-US" b="1" baseline="30000" dirty="0"/>
              <a:t>st</a:t>
            </a:r>
            <a:r>
              <a:rPr lang="en-US" b="1" dirty="0"/>
              <a:t> Session</a:t>
            </a:r>
            <a:br>
              <a:rPr lang="en-US" b="1" dirty="0"/>
            </a:br>
            <a:br>
              <a:rPr lang="en-US" b="1" dirty="0"/>
            </a:br>
            <a:r>
              <a:rPr lang="en-US" sz="2000" b="1" u="sng" dirty="0"/>
              <a:t>BREAK – 10 Minutes</a:t>
            </a:r>
          </a:p>
        </p:txBody>
      </p:sp>
    </p:spTree>
    <p:extLst>
      <p:ext uri="{BB962C8B-B14F-4D97-AF65-F5344CB8AC3E}">
        <p14:creationId xmlns:p14="http://schemas.microsoft.com/office/powerpoint/2010/main" val="1529348366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ll-me-and-ill-forget-show-me-and-i-may-remember-involve-me-and-ill-understand8.jp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0" y="800100"/>
            <a:ext cx="9144000" cy="4343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Experiential Learning Model</a:t>
            </a:r>
          </a:p>
        </p:txBody>
      </p:sp>
    </p:spTree>
    <p:extLst>
      <p:ext uri="{BB962C8B-B14F-4D97-AF65-F5344CB8AC3E}">
        <p14:creationId xmlns:p14="http://schemas.microsoft.com/office/powerpoint/2010/main" val="1147079810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31085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Experiential Learning</a:t>
            </a:r>
          </a:p>
        </p:txBody>
      </p:sp>
      <p:pic>
        <p:nvPicPr>
          <p:cNvPr id="4" name="Picture 3" descr="experiential-learning-an-effective-learning-method-24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5719" y="949857"/>
            <a:ext cx="3294227" cy="2371844"/>
          </a:xfrm>
          <a:prstGeom prst="rect">
            <a:avLst/>
          </a:prstGeom>
        </p:spPr>
      </p:pic>
      <p:pic>
        <p:nvPicPr>
          <p:cNvPr id="5" name="Picture 4" descr="experiential-learning-an-effective-learning-method-26-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4981" y="1614527"/>
            <a:ext cx="3582144" cy="2376615"/>
          </a:xfrm>
          <a:prstGeom prst="rect">
            <a:avLst/>
          </a:prstGeom>
        </p:spPr>
      </p:pic>
      <p:pic>
        <p:nvPicPr>
          <p:cNvPr id="6" name="Picture 5" descr="experiential-learning-an-effective-learning-method-27-1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09891" y="2624075"/>
            <a:ext cx="3131840" cy="21446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05263" y="3147921"/>
            <a:ext cx="1204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Interactive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3968" y="3690484"/>
            <a:ext cx="99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Practical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20074" y="4762799"/>
            <a:ext cx="1116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Enjoyable</a:t>
            </a:r>
          </a:p>
        </p:txBody>
      </p:sp>
    </p:spTree>
    <p:extLst>
      <p:ext uri="{BB962C8B-B14F-4D97-AF65-F5344CB8AC3E}">
        <p14:creationId xmlns:p14="http://schemas.microsoft.com/office/powerpoint/2010/main" val="1263273051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34" name="Rectangle 18"/>
          <p:cNvSpPr>
            <a:spLocks noChangeArrowheads="1"/>
          </p:cNvSpPr>
          <p:nvPr/>
        </p:nvSpPr>
        <p:spPr bwMode="auto">
          <a:xfrm>
            <a:off x="2819400" y="1257300"/>
            <a:ext cx="3352800" cy="3657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10849"/>
            <a:ext cx="8229600" cy="857250"/>
          </a:xfrm>
        </p:spPr>
        <p:txBody>
          <a:bodyPr/>
          <a:lstStyle/>
          <a:p>
            <a:r>
              <a:rPr lang="en-US" sz="4000" b="1" dirty="0"/>
              <a:t>Principles of Active Learning</a:t>
            </a:r>
          </a:p>
        </p:txBody>
      </p:sp>
      <p:pic>
        <p:nvPicPr>
          <p:cNvPr id="60432" name="Picture 16" descr="MPj039978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371600"/>
            <a:ext cx="3049588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9241576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217"/>
            <a:ext cx="8229600" cy="857250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Telling vs. teaching (I)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528" y="1563638"/>
            <a:ext cx="3505200" cy="2883768"/>
          </a:xfrm>
          <a:noFill/>
          <a:ln w="38100">
            <a:solidFill>
              <a:srgbClr val="FF9900"/>
            </a:solidFill>
          </a:ln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Telling only</a:t>
            </a:r>
          </a:p>
          <a:p>
            <a:pPr algn="ctr"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Does not require an active audience.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330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95528" y="1563638"/>
            <a:ext cx="3810000" cy="2883768"/>
          </a:xfrm>
          <a:noFill/>
          <a:ln w="38100">
            <a:solidFill>
              <a:srgbClr val="FF9900"/>
            </a:solidFill>
          </a:ln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Teaching</a:t>
            </a:r>
          </a:p>
          <a:p>
            <a:pPr algn="ctr">
              <a:buFont typeface="Wingdings" pitchFamily="2" charset="2"/>
              <a:buNone/>
            </a:pPr>
            <a:r>
              <a:rPr lang="en-US" sz="2000" dirty="0">
                <a:solidFill>
                  <a:schemeClr val="bg1"/>
                </a:solidFill>
              </a:rPr>
              <a:t>Requires an active role by the person who learns.</a:t>
            </a:r>
          </a:p>
        </p:txBody>
      </p:sp>
      <p:pic>
        <p:nvPicPr>
          <p:cNvPr id="183301" name="Picture 5" descr="j03998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863230"/>
            <a:ext cx="2895600" cy="1447800"/>
          </a:xfrm>
          <a:prstGeom prst="rect">
            <a:avLst/>
          </a:prstGeom>
          <a:noFill/>
        </p:spPr>
      </p:pic>
      <p:pic>
        <p:nvPicPr>
          <p:cNvPr id="183302" name="Picture 6" descr="MPj040017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791222"/>
            <a:ext cx="2911475" cy="1454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761728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7272" y="5030563"/>
            <a:ext cx="365760" cy="273844"/>
          </a:xfrm>
        </p:spPr>
        <p:txBody>
          <a:bodyPr/>
          <a:lstStyle/>
          <a:p>
            <a:fld id="{05D93E0A-F050-48F2-8C81-C08177C265D4}" type="slidenum">
              <a:rPr lang="en-US">
                <a:solidFill>
                  <a:schemeClr val="bg1"/>
                </a:solidFill>
              </a:rPr>
              <a:pPr/>
              <a:t>37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2335"/>
            <a:ext cx="8229600" cy="857250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    Telling vs. teaching (II)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508670"/>
            <a:ext cx="3657600" cy="3092697"/>
          </a:xfrm>
          <a:noFill/>
          <a:ln w="38100">
            <a:solidFill>
              <a:schemeClr val="folHlink"/>
            </a:solidFill>
          </a:ln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Telling only</a:t>
            </a:r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Unidirectional</a:t>
            </a:r>
          </a:p>
        </p:txBody>
      </p:sp>
      <p:sp>
        <p:nvSpPr>
          <p:cNvPr id="28774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953000" y="1203598"/>
            <a:ext cx="3810000" cy="3623071"/>
          </a:xfrm>
          <a:noFill/>
          <a:ln w="38100">
            <a:solidFill>
              <a:srgbClr val="FF9900"/>
            </a:solidFill>
          </a:ln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Teaching</a:t>
            </a:r>
          </a:p>
          <a:p>
            <a:pPr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Bidirectional</a:t>
            </a:r>
          </a:p>
        </p:txBody>
      </p:sp>
      <p:pic>
        <p:nvPicPr>
          <p:cNvPr id="287757" name="Picture 13" descr="MCBD05617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440111"/>
            <a:ext cx="2971800" cy="1054894"/>
          </a:xfrm>
          <a:prstGeom prst="rect">
            <a:avLst/>
          </a:prstGeom>
          <a:noFill/>
        </p:spPr>
      </p:pic>
      <p:pic>
        <p:nvPicPr>
          <p:cNvPr id="287759" name="Picture 15" descr="MCBD05617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512219"/>
            <a:ext cx="2971800" cy="1054894"/>
          </a:xfrm>
          <a:prstGeom prst="rect">
            <a:avLst/>
          </a:prstGeom>
          <a:noFill/>
        </p:spPr>
      </p:pic>
      <p:sp>
        <p:nvSpPr>
          <p:cNvPr id="287763" name="AutoShape 19"/>
          <p:cNvSpPr>
            <a:spLocks noChangeArrowheads="1"/>
          </p:cNvSpPr>
          <p:nvPr/>
        </p:nvSpPr>
        <p:spPr bwMode="auto">
          <a:xfrm>
            <a:off x="609600" y="3040061"/>
            <a:ext cx="838200" cy="514350"/>
          </a:xfrm>
          <a:prstGeom prst="cloudCallout">
            <a:avLst>
              <a:gd name="adj1" fmla="val -18370"/>
              <a:gd name="adj2" fmla="val 8217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Zzz</a:t>
            </a:r>
          </a:p>
        </p:txBody>
      </p:sp>
      <p:sp>
        <p:nvSpPr>
          <p:cNvPr id="287764" name="AutoShape 20"/>
          <p:cNvSpPr>
            <a:spLocks noChangeArrowheads="1"/>
          </p:cNvSpPr>
          <p:nvPr/>
        </p:nvSpPr>
        <p:spPr bwMode="auto">
          <a:xfrm>
            <a:off x="1828800" y="2982911"/>
            <a:ext cx="685800" cy="457200"/>
          </a:xfrm>
          <a:prstGeom prst="cloudCallout">
            <a:avLst>
              <a:gd name="adj1" fmla="val -5324"/>
              <a:gd name="adj2" fmla="val 12552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87765" name="AutoShape 21"/>
          <p:cNvSpPr>
            <a:spLocks noChangeArrowheads="1"/>
          </p:cNvSpPr>
          <p:nvPr/>
        </p:nvSpPr>
        <p:spPr bwMode="auto">
          <a:xfrm>
            <a:off x="1219200" y="2297111"/>
            <a:ext cx="2438400" cy="654844"/>
          </a:xfrm>
          <a:prstGeom prst="wedgeRoundRectCallout">
            <a:avLst>
              <a:gd name="adj1" fmla="val 38736"/>
              <a:gd name="adj2" fmla="val 16328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Blah </a:t>
            </a:r>
            <a:r>
              <a:rPr lang="en-US" sz="1400" dirty="0" err="1">
                <a:solidFill>
                  <a:schemeClr val="bg1"/>
                </a:solidFill>
              </a:rPr>
              <a:t>blah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blah</a:t>
            </a:r>
            <a:r>
              <a:rPr lang="en-US" sz="1400" dirty="0">
                <a:solidFill>
                  <a:schemeClr val="bg1"/>
                </a:solidFill>
              </a:rPr>
              <a:t>…and more blah </a:t>
            </a:r>
            <a:r>
              <a:rPr lang="en-US" sz="1400" dirty="0" err="1">
                <a:solidFill>
                  <a:schemeClr val="bg1"/>
                </a:solidFill>
              </a:rPr>
              <a:t>blah</a:t>
            </a:r>
            <a:r>
              <a:rPr lang="en-US" sz="1400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287766" name="AutoShape 22"/>
          <p:cNvSpPr>
            <a:spLocks noChangeArrowheads="1"/>
          </p:cNvSpPr>
          <p:nvPr/>
        </p:nvSpPr>
        <p:spPr bwMode="auto">
          <a:xfrm>
            <a:off x="5105400" y="1925100"/>
            <a:ext cx="1752600" cy="962599"/>
          </a:xfrm>
          <a:prstGeom prst="wedgeRoundRectCallout">
            <a:avLst>
              <a:gd name="adj1" fmla="val 86773"/>
              <a:gd name="adj2" fmla="val 10913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Can somebody tell me what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addiction is?</a:t>
            </a:r>
          </a:p>
        </p:txBody>
      </p:sp>
      <p:sp>
        <p:nvSpPr>
          <p:cNvPr id="287767" name="AutoShape 23"/>
          <p:cNvSpPr>
            <a:spLocks noChangeArrowheads="1"/>
          </p:cNvSpPr>
          <p:nvPr/>
        </p:nvSpPr>
        <p:spPr bwMode="auto">
          <a:xfrm>
            <a:off x="5029200" y="3008856"/>
            <a:ext cx="1676400" cy="540544"/>
          </a:xfrm>
          <a:prstGeom prst="wedgeRoundRectCallout">
            <a:avLst>
              <a:gd name="adj1" fmla="val -21306"/>
              <a:gd name="adj2" fmla="val 11666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Addiction is a brain disease</a:t>
            </a:r>
          </a:p>
        </p:txBody>
      </p:sp>
      <p:sp>
        <p:nvSpPr>
          <p:cNvPr id="287768" name="AutoShape 24"/>
          <p:cNvSpPr>
            <a:spLocks noChangeArrowheads="1"/>
          </p:cNvSpPr>
          <p:nvPr/>
        </p:nvSpPr>
        <p:spPr bwMode="auto">
          <a:xfrm>
            <a:off x="6172200" y="3626519"/>
            <a:ext cx="838200" cy="285750"/>
          </a:xfrm>
          <a:prstGeom prst="wedgeRoundRectCallout">
            <a:avLst>
              <a:gd name="adj1" fmla="val -29167"/>
              <a:gd name="adj2" fmla="val 7969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Why?</a:t>
            </a:r>
          </a:p>
        </p:txBody>
      </p:sp>
      <p:sp>
        <p:nvSpPr>
          <p:cNvPr id="287769" name="AutoShape 25"/>
          <p:cNvSpPr>
            <a:spLocks noChangeArrowheads="1"/>
          </p:cNvSpPr>
          <p:nvPr/>
        </p:nvSpPr>
        <p:spPr bwMode="auto">
          <a:xfrm>
            <a:off x="7086600" y="2035270"/>
            <a:ext cx="1676400" cy="1019749"/>
          </a:xfrm>
          <a:prstGeom prst="wedgeEllipseCallout">
            <a:avLst>
              <a:gd name="adj1" fmla="val 7671"/>
              <a:gd name="adj2" fmla="val 114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Let’s use some examples</a:t>
            </a:r>
          </a:p>
        </p:txBody>
      </p:sp>
      <p:sp>
        <p:nvSpPr>
          <p:cNvPr id="287770" name="Oval 26"/>
          <p:cNvSpPr>
            <a:spLocks noChangeArrowheads="1"/>
          </p:cNvSpPr>
          <p:nvPr/>
        </p:nvSpPr>
        <p:spPr bwMode="auto">
          <a:xfrm>
            <a:off x="1295400" y="3809205"/>
            <a:ext cx="152400" cy="571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87771" name="Oval 27"/>
          <p:cNvSpPr>
            <a:spLocks noChangeArrowheads="1"/>
          </p:cNvSpPr>
          <p:nvPr/>
        </p:nvSpPr>
        <p:spPr bwMode="auto">
          <a:xfrm>
            <a:off x="1981200" y="3809205"/>
            <a:ext cx="76200" cy="571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87772" name="Oval 28"/>
          <p:cNvSpPr>
            <a:spLocks noChangeArrowheads="1"/>
          </p:cNvSpPr>
          <p:nvPr/>
        </p:nvSpPr>
        <p:spPr bwMode="auto">
          <a:xfrm>
            <a:off x="1752600" y="3523455"/>
            <a:ext cx="76200" cy="57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87774" name="Oval 30"/>
          <p:cNvSpPr>
            <a:spLocks noChangeArrowheads="1"/>
          </p:cNvSpPr>
          <p:nvPr/>
        </p:nvSpPr>
        <p:spPr bwMode="auto">
          <a:xfrm>
            <a:off x="1676400" y="3409155"/>
            <a:ext cx="76200" cy="57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7894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510"/>
            <a:ext cx="8229600" cy="1506014"/>
          </a:xfrm>
        </p:spPr>
        <p:txBody>
          <a:bodyPr/>
          <a:lstStyle/>
          <a:p>
            <a:pPr algn="ctr">
              <a:buNone/>
            </a:pPr>
            <a:r>
              <a:rPr lang="en-US" b="1" dirty="0"/>
              <a:t>Active Listener - </a:t>
            </a:r>
            <a:r>
              <a:rPr lang="en-US" dirty="0"/>
              <a:t>VIDEO Presentation</a:t>
            </a:r>
          </a:p>
        </p:txBody>
      </p:sp>
      <p:pic>
        <p:nvPicPr>
          <p:cNvPr id="5" name="President Bush funny conversation with Condoleezza Ric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195737" y="1077584"/>
            <a:ext cx="4680520" cy="35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525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71600" y="1635646"/>
            <a:ext cx="7125879" cy="1678007"/>
            <a:chOff x="720" y="1392"/>
            <a:chExt cx="4224" cy="1248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816" y="1467"/>
              <a:ext cx="4128" cy="1173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720" y="1392"/>
              <a:ext cx="4176" cy="115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200200" y="1274511"/>
            <a:ext cx="6629400" cy="2228849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Things to remember while designing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35242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556" y="1274802"/>
            <a:ext cx="8229600" cy="3394472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Name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Role, Department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Main Strength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Main Weakness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Your Expectation from this training</a:t>
            </a:r>
          </a:p>
        </p:txBody>
      </p:sp>
      <p:pic>
        <p:nvPicPr>
          <p:cNvPr id="48130" name="Picture 2" descr="http://i-cargo.eu/sites/i-cargo.eu/files/imagecache/thumb_node/content-images/publications/presentation_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1563638"/>
            <a:ext cx="2298700" cy="1725613"/>
          </a:xfrm>
          <a:prstGeom prst="rect">
            <a:avLst/>
          </a:prstGeom>
          <a:noFill/>
        </p:spPr>
      </p:pic>
      <p:pic>
        <p:nvPicPr>
          <p:cNvPr id="48132" name="Picture 4" descr="http://www.quickaccountants.co.uk/wp-content/themes/quickaccountants/images/content_about_you_off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10689" t="26459" b="8390"/>
          <a:stretch>
            <a:fillRect/>
          </a:stretch>
        </p:blipFill>
        <p:spPr bwMode="auto">
          <a:xfrm>
            <a:off x="323528" y="411510"/>
            <a:ext cx="1905918" cy="68028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699792" y="4155926"/>
            <a:ext cx="2775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&lt;&lt;Name Tag on the Desk&gt;&gt;</a:t>
            </a:r>
          </a:p>
        </p:txBody>
      </p:sp>
    </p:spTree>
    <p:extLst>
      <p:ext uri="{BB962C8B-B14F-4D97-AF65-F5344CB8AC3E}">
        <p14:creationId xmlns:p14="http://schemas.microsoft.com/office/powerpoint/2010/main" val="2118296561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p-mistakes-in-creating-training-content-22-1024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73146"/>
      </p:ext>
    </p:extLst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p-mistakes-in-creating-training-content-23-1024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21858"/>
      </p:ext>
    </p:extLst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p-mistakes-in-creating-training-content-24-1024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41452"/>
      </p:ext>
    </p:extLst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p-mistakes-in-creating-training-content-25-1024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44365"/>
      </p:ext>
    </p:extLst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sitive-communication-tip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"/>
            <a:ext cx="8269941" cy="1401857"/>
          </a:xfrm>
          <a:prstGeom prst="rect">
            <a:avLst/>
          </a:prstGeom>
        </p:spPr>
      </p:pic>
      <p:pic>
        <p:nvPicPr>
          <p:cNvPr id="6" name="Picture 5" descr="Difference-Between-Verbal-and-Nonverbal-Communication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"/>
            <a:ext cx="9144000" cy="1401857"/>
          </a:xfrm>
          <a:prstGeom prst="rect">
            <a:avLst/>
          </a:prstGeom>
        </p:spPr>
      </p:pic>
      <p:pic>
        <p:nvPicPr>
          <p:cNvPr id="9" name="Picture 8" descr="chinese-whisper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1401859"/>
            <a:ext cx="9144001" cy="374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12486"/>
      </p:ext>
    </p:extLst>
  </p:cSld>
  <p:clrMapOvr>
    <a:masterClrMapping/>
  </p:clrMapOvr>
  <p:transition spd="slow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00608" y="1006078"/>
            <a:ext cx="53076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rgbClr val="7575DD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/>
            <a:endParaRPr lang="en-US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540691" y="555526"/>
            <a:ext cx="604210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6000" b="1" dirty="0">
                <a:cs typeface="Times New Roman" pitchFamily="18" charset="0"/>
              </a:rPr>
              <a:t>Presentation Skills</a:t>
            </a:r>
            <a:endParaRPr lang="en-US" sz="2000" dirty="0">
              <a:cs typeface="Times New Roman" pitchFamily="18" charset="0"/>
            </a:endParaRPr>
          </a:p>
        </p:txBody>
      </p:sp>
      <p:graphicFrame>
        <p:nvGraphicFramePr>
          <p:cNvPr id="8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115442"/>
              </p:ext>
            </p:extLst>
          </p:nvPr>
        </p:nvGraphicFramePr>
        <p:xfrm>
          <a:off x="2255959" y="1707654"/>
          <a:ext cx="4611565" cy="267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4006850" imgH="2857500" progId="">
                  <p:embed/>
                </p:oleObj>
              </mc:Choice>
              <mc:Fallback>
                <p:oleObj name="Clip" r:id="rId2" imgW="4006850" imgH="28575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959" y="1707654"/>
                        <a:ext cx="4611565" cy="2671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5903642"/>
      </p:ext>
    </p:extLst>
  </p:cSld>
  <p:clrMapOvr>
    <a:masterClrMapping/>
  </p:clrMapOvr>
  <p:transition spd="slow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30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93842"/>
      </p:ext>
    </p:extLst>
  </p:cSld>
  <p:clrMapOvr>
    <a:masterClrMapping/>
  </p:clrMapOvr>
  <p:transition spd="slow">
    <p:fade thruBlk="1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ffective-presentation-skills-30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99756" y="4577241"/>
            <a:ext cx="2383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Don’t Give UP!</a:t>
            </a:r>
          </a:p>
        </p:txBody>
      </p:sp>
    </p:spTree>
    <p:extLst>
      <p:ext uri="{BB962C8B-B14F-4D97-AF65-F5344CB8AC3E}">
        <p14:creationId xmlns:p14="http://schemas.microsoft.com/office/powerpoint/2010/main" val="3916538623"/>
      </p:ext>
    </p:extLst>
  </p:cSld>
  <p:clrMapOvr>
    <a:masterClrMapping/>
  </p:clrMapOvr>
  <p:transition spd="slow"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26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715000" cy="2686050"/>
          </a:xfrm>
          <a:prstGeom prst="rect">
            <a:avLst/>
          </a:prstGeom>
        </p:spPr>
      </p:pic>
      <p:pic>
        <p:nvPicPr>
          <p:cNvPr id="3" name="Picture 2" descr="powerful-presentation-skill-27-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0"/>
            <a:ext cx="4191000" cy="2686050"/>
          </a:xfrm>
          <a:prstGeom prst="rect">
            <a:avLst/>
          </a:prstGeom>
        </p:spPr>
      </p:pic>
      <p:pic>
        <p:nvPicPr>
          <p:cNvPr id="4" name="Picture 3" descr="powerful-presentation-skill-28-1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86050"/>
            <a:ext cx="4876800" cy="2457450"/>
          </a:xfrm>
          <a:prstGeom prst="rect">
            <a:avLst/>
          </a:prstGeom>
        </p:spPr>
      </p:pic>
      <p:pic>
        <p:nvPicPr>
          <p:cNvPr id="5" name="Picture 4" descr="powerful-presentation-skill-29-10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0600" y="2686050"/>
            <a:ext cx="43434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71179"/>
      </p:ext>
    </p:extLst>
  </p:cSld>
  <p:clrMapOvr>
    <a:masterClrMapping/>
  </p:clrMapOvr>
  <p:transition spd="slow"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ffective-presentation-skills-24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853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/>
          <p:cNvSpPr>
            <a:spLocks noGrp="1" noChangeArrowheads="1"/>
          </p:cNvSpPr>
          <p:nvPr>
            <p:ph type="title"/>
          </p:nvPr>
        </p:nvSpPr>
        <p:spPr>
          <a:xfrm>
            <a:off x="354360" y="844493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How Intelligent you are?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411760" y="3589665"/>
            <a:ext cx="4114800" cy="70821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2 Minutes Exercise</a:t>
            </a:r>
          </a:p>
        </p:txBody>
      </p:sp>
      <p:pic>
        <p:nvPicPr>
          <p:cNvPr id="76804" name="Picture 4" descr="http://media.razoo.com/media/razoo/aboutUs-phase3/icon_twoMinuteCloc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4616" y="1710065"/>
            <a:ext cx="1589088" cy="187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3572055"/>
      </p:ext>
    </p:extLst>
  </p:cSld>
  <p:clrMapOvr>
    <a:masterClrMapping/>
  </p:clrMapOvr>
  <p:transition spd="slow">
    <p:fade thruBlk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ive-presentation-skills-25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40599"/>
      </p:ext>
    </p:extLst>
  </p:cSld>
  <p:clrMapOvr>
    <a:masterClrMapping/>
  </p:clrMapOvr>
  <p:transition spd="slow"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44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10056"/>
      </p:ext>
    </p:extLst>
  </p:cSld>
  <p:clrMapOvr>
    <a:masterClrMapping/>
  </p:clrMapOvr>
  <p:transition spd="slow"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47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99946"/>
      </p:ext>
    </p:extLst>
  </p:cSld>
  <p:clrMapOvr>
    <a:masterClrMapping/>
  </p:clrMapOvr>
  <p:transition spd="slow">
    <p:fade thruBlk="1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ive-presentation-skills-26-638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72312"/>
      </p:ext>
    </p:extLst>
  </p:cSld>
  <p:clrMapOvr>
    <a:masterClrMapping/>
  </p:clrMapOvr>
  <p:transition spd="slow">
    <p:fade thruBlk="1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ffective-presentation-skills-2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63544"/>
      </p:ext>
    </p:extLst>
  </p:cSld>
  <p:clrMapOvr>
    <a:masterClrMapping/>
  </p:clrMapOvr>
  <p:transition spd="slow">
    <p:fade thruBlk="1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55526"/>
            <a:ext cx="8229600" cy="857250"/>
          </a:xfrm>
        </p:spPr>
        <p:txBody>
          <a:bodyPr/>
          <a:lstStyle/>
          <a:p>
            <a:r>
              <a:rPr lang="en-US" b="1" dirty="0"/>
              <a:t>Eye-to-Eye Communication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460544"/>
            <a:ext cx="8229600" cy="3394472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Engages audience, gains attention, improves impression, provides feedback.</a:t>
            </a:r>
          </a:p>
          <a:p>
            <a:pPr lvl="1"/>
            <a:r>
              <a:rPr lang="en-US" dirty="0"/>
              <a:t>HOW?</a:t>
            </a:r>
          </a:p>
          <a:p>
            <a:pPr lvl="2"/>
            <a:r>
              <a:rPr lang="en-US" dirty="0"/>
              <a:t>Connect with audience, one person at a time.</a:t>
            </a:r>
          </a:p>
          <a:p>
            <a:pPr lvl="2"/>
            <a:r>
              <a:rPr lang="en-US" dirty="0"/>
              <a:t>Look directly.</a:t>
            </a:r>
          </a:p>
          <a:p>
            <a:pPr lvl="2"/>
            <a:r>
              <a:rPr lang="en-US" dirty="0"/>
              <a:t>Move eyes after 3-5 seconds.</a:t>
            </a:r>
          </a:p>
          <a:p>
            <a:pPr lvl="2"/>
            <a:r>
              <a:rPr lang="en-US" dirty="0"/>
              <a:t>Speak to everyone.</a:t>
            </a:r>
          </a:p>
          <a:p>
            <a:pPr lvl="2"/>
            <a:r>
              <a:rPr lang="en-US" dirty="0"/>
              <a:t>Do not shift gaze - left to right.</a:t>
            </a:r>
          </a:p>
          <a:p>
            <a:pPr lvl="2"/>
            <a:r>
              <a:rPr lang="en-US" dirty="0"/>
              <a:t>Talk to audience not screen, projector, ceiling.</a:t>
            </a:r>
          </a:p>
        </p:txBody>
      </p:sp>
    </p:spTree>
    <p:extLst>
      <p:ext uri="{BB962C8B-B14F-4D97-AF65-F5344CB8AC3E}">
        <p14:creationId xmlns:p14="http://schemas.microsoft.com/office/powerpoint/2010/main" val="1584180317"/>
      </p:ext>
    </p:extLst>
  </p:cSld>
  <p:clrMapOvr>
    <a:masterClrMapping/>
  </p:clrMapOvr>
  <p:transition spd="slow">
    <p:fade thruBlk="1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45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8595"/>
      </p:ext>
    </p:extLst>
  </p:cSld>
  <p:clrMapOvr>
    <a:masterClrMapping/>
  </p:clrMapOvr>
  <p:transition spd="slow">
    <p:fade thruBlk="1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9898"/>
            <a:ext cx="8229600" cy="857250"/>
          </a:xfrm>
        </p:spPr>
        <p:txBody>
          <a:bodyPr/>
          <a:lstStyle/>
          <a:p>
            <a:r>
              <a:rPr lang="en-US" b="1" dirty="0"/>
              <a:t>Facial Communication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54916"/>
            <a:ext cx="8229600" cy="3394472"/>
          </a:xfrm>
        </p:spPr>
        <p:txBody>
          <a:bodyPr/>
          <a:lstStyle/>
          <a:p>
            <a:pPr lvl="1"/>
            <a:r>
              <a:rPr lang="en-US" dirty="0"/>
              <a:t>Vary facial expression - put emotion into speaking.</a:t>
            </a:r>
          </a:p>
          <a:p>
            <a:pPr lvl="1"/>
            <a:r>
              <a:rPr lang="en-US" dirty="0"/>
              <a:t>Don’t forget to SMILE!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71911" y="2859782"/>
            <a:ext cx="3030415" cy="1928813"/>
            <a:chOff x="2635" y="2116"/>
            <a:chExt cx="685" cy="901"/>
          </a:xfrm>
        </p:grpSpPr>
        <p:sp>
          <p:nvSpPr>
            <p:cNvPr id="103429" name="Freeform 5"/>
            <p:cNvSpPr>
              <a:spLocks/>
            </p:cNvSpPr>
            <p:nvPr/>
          </p:nvSpPr>
          <p:spPr bwMode="auto">
            <a:xfrm>
              <a:off x="2724" y="2250"/>
              <a:ext cx="552" cy="767"/>
            </a:xfrm>
            <a:custGeom>
              <a:avLst/>
              <a:gdLst/>
              <a:ahLst/>
              <a:cxnLst>
                <a:cxn ang="0">
                  <a:pos x="865" y="607"/>
                </a:cxn>
                <a:cxn ang="0">
                  <a:pos x="922" y="441"/>
                </a:cxn>
                <a:cxn ang="0">
                  <a:pos x="907" y="274"/>
                </a:cxn>
                <a:cxn ang="0">
                  <a:pos x="808" y="121"/>
                </a:cxn>
                <a:cxn ang="0">
                  <a:pos x="713" y="46"/>
                </a:cxn>
                <a:cxn ang="0">
                  <a:pos x="630" y="7"/>
                </a:cxn>
                <a:cxn ang="0">
                  <a:pos x="548" y="1"/>
                </a:cxn>
                <a:cxn ang="0">
                  <a:pos x="468" y="11"/>
                </a:cxn>
                <a:cxn ang="0">
                  <a:pos x="394" y="23"/>
                </a:cxn>
                <a:cxn ang="0">
                  <a:pos x="332" y="44"/>
                </a:cxn>
                <a:cxn ang="0">
                  <a:pos x="235" y="131"/>
                </a:cxn>
                <a:cxn ang="0">
                  <a:pos x="160" y="257"/>
                </a:cxn>
                <a:cxn ang="0">
                  <a:pos x="67" y="339"/>
                </a:cxn>
                <a:cxn ang="0">
                  <a:pos x="62" y="476"/>
                </a:cxn>
                <a:cxn ang="0">
                  <a:pos x="129" y="635"/>
                </a:cxn>
                <a:cxn ang="0">
                  <a:pos x="224" y="757"/>
                </a:cxn>
                <a:cxn ang="0">
                  <a:pos x="166" y="877"/>
                </a:cxn>
                <a:cxn ang="0">
                  <a:pos x="80" y="1017"/>
                </a:cxn>
                <a:cxn ang="0">
                  <a:pos x="23" y="1167"/>
                </a:cxn>
                <a:cxn ang="0">
                  <a:pos x="0" y="1334"/>
                </a:cxn>
                <a:cxn ang="0">
                  <a:pos x="20" y="1379"/>
                </a:cxn>
                <a:cxn ang="0">
                  <a:pos x="32" y="1269"/>
                </a:cxn>
                <a:cxn ang="0">
                  <a:pos x="77" y="1103"/>
                </a:cxn>
                <a:cxn ang="0">
                  <a:pos x="154" y="943"/>
                </a:cxn>
                <a:cxn ang="0">
                  <a:pos x="254" y="818"/>
                </a:cxn>
                <a:cxn ang="0">
                  <a:pos x="290" y="817"/>
                </a:cxn>
                <a:cxn ang="0">
                  <a:pos x="213" y="939"/>
                </a:cxn>
                <a:cxn ang="0">
                  <a:pos x="164" y="1091"/>
                </a:cxn>
                <a:cxn ang="0">
                  <a:pos x="167" y="1232"/>
                </a:cxn>
                <a:cxn ang="0">
                  <a:pos x="215" y="1357"/>
                </a:cxn>
                <a:cxn ang="0">
                  <a:pos x="300" y="1454"/>
                </a:cxn>
                <a:cxn ang="0">
                  <a:pos x="411" y="1516"/>
                </a:cxn>
                <a:cxn ang="0">
                  <a:pos x="543" y="1533"/>
                </a:cxn>
                <a:cxn ang="0">
                  <a:pos x="684" y="1498"/>
                </a:cxn>
                <a:cxn ang="0">
                  <a:pos x="811" y="1412"/>
                </a:cxn>
                <a:cxn ang="0">
                  <a:pos x="886" y="1284"/>
                </a:cxn>
                <a:cxn ang="0">
                  <a:pos x="911" y="1139"/>
                </a:cxn>
                <a:cxn ang="0">
                  <a:pos x="898" y="1016"/>
                </a:cxn>
                <a:cxn ang="0">
                  <a:pos x="851" y="906"/>
                </a:cxn>
                <a:cxn ang="0">
                  <a:pos x="773" y="799"/>
                </a:cxn>
                <a:cxn ang="0">
                  <a:pos x="767" y="754"/>
                </a:cxn>
                <a:cxn ang="0">
                  <a:pos x="826" y="819"/>
                </a:cxn>
                <a:cxn ang="0">
                  <a:pos x="895" y="906"/>
                </a:cxn>
                <a:cxn ang="0">
                  <a:pos x="961" y="1002"/>
                </a:cxn>
                <a:cxn ang="0">
                  <a:pos x="1012" y="1093"/>
                </a:cxn>
                <a:cxn ang="0">
                  <a:pos x="1040" y="1184"/>
                </a:cxn>
                <a:cxn ang="0">
                  <a:pos x="1069" y="1277"/>
                </a:cxn>
                <a:cxn ang="0">
                  <a:pos x="1100" y="1293"/>
                </a:cxn>
                <a:cxn ang="0">
                  <a:pos x="1074" y="1186"/>
                </a:cxn>
                <a:cxn ang="0">
                  <a:pos x="1004" y="1023"/>
                </a:cxn>
                <a:cxn ang="0">
                  <a:pos x="913" y="863"/>
                </a:cxn>
                <a:cxn ang="0">
                  <a:pos x="810" y="743"/>
                </a:cxn>
              </a:cxnLst>
              <a:rect l="0" t="0" r="r" b="b"/>
              <a:pathLst>
                <a:path w="1105" h="1534">
                  <a:moveTo>
                    <a:pt x="785" y="723"/>
                  </a:moveTo>
                  <a:lnTo>
                    <a:pt x="815" y="685"/>
                  </a:lnTo>
                  <a:lnTo>
                    <a:pt x="841" y="647"/>
                  </a:lnTo>
                  <a:lnTo>
                    <a:pt x="865" y="607"/>
                  </a:lnTo>
                  <a:lnTo>
                    <a:pt x="885" y="567"/>
                  </a:lnTo>
                  <a:lnTo>
                    <a:pt x="901" y="525"/>
                  </a:lnTo>
                  <a:lnTo>
                    <a:pt x="914" y="483"/>
                  </a:lnTo>
                  <a:lnTo>
                    <a:pt x="922" y="441"/>
                  </a:lnTo>
                  <a:lnTo>
                    <a:pt x="925" y="398"/>
                  </a:lnTo>
                  <a:lnTo>
                    <a:pt x="924" y="357"/>
                  </a:lnTo>
                  <a:lnTo>
                    <a:pt x="917" y="316"/>
                  </a:lnTo>
                  <a:lnTo>
                    <a:pt x="907" y="274"/>
                  </a:lnTo>
                  <a:lnTo>
                    <a:pt x="891" y="234"/>
                  </a:lnTo>
                  <a:lnTo>
                    <a:pt x="869" y="195"/>
                  </a:lnTo>
                  <a:lnTo>
                    <a:pt x="841" y="158"/>
                  </a:lnTo>
                  <a:lnTo>
                    <a:pt x="808" y="121"/>
                  </a:lnTo>
                  <a:lnTo>
                    <a:pt x="769" y="86"/>
                  </a:lnTo>
                  <a:lnTo>
                    <a:pt x="750" y="73"/>
                  </a:lnTo>
                  <a:lnTo>
                    <a:pt x="732" y="59"/>
                  </a:lnTo>
                  <a:lnTo>
                    <a:pt x="713" y="46"/>
                  </a:lnTo>
                  <a:lnTo>
                    <a:pt x="694" y="35"/>
                  </a:lnTo>
                  <a:lnTo>
                    <a:pt x="673" y="24"/>
                  </a:lnTo>
                  <a:lnTo>
                    <a:pt x="652" y="15"/>
                  </a:lnTo>
                  <a:lnTo>
                    <a:pt x="630" y="7"/>
                  </a:lnTo>
                  <a:lnTo>
                    <a:pt x="608" y="2"/>
                  </a:lnTo>
                  <a:lnTo>
                    <a:pt x="589" y="0"/>
                  </a:lnTo>
                  <a:lnTo>
                    <a:pt x="569" y="0"/>
                  </a:lnTo>
                  <a:lnTo>
                    <a:pt x="548" y="1"/>
                  </a:lnTo>
                  <a:lnTo>
                    <a:pt x="529" y="2"/>
                  </a:lnTo>
                  <a:lnTo>
                    <a:pt x="508" y="6"/>
                  </a:lnTo>
                  <a:lnTo>
                    <a:pt x="487" y="8"/>
                  </a:lnTo>
                  <a:lnTo>
                    <a:pt x="468" y="11"/>
                  </a:lnTo>
                  <a:lnTo>
                    <a:pt x="448" y="15"/>
                  </a:lnTo>
                  <a:lnTo>
                    <a:pt x="429" y="18"/>
                  </a:lnTo>
                  <a:lnTo>
                    <a:pt x="410" y="21"/>
                  </a:lnTo>
                  <a:lnTo>
                    <a:pt x="394" y="23"/>
                  </a:lnTo>
                  <a:lnTo>
                    <a:pt x="379" y="25"/>
                  </a:lnTo>
                  <a:lnTo>
                    <a:pt x="364" y="29"/>
                  </a:lnTo>
                  <a:lnTo>
                    <a:pt x="348" y="35"/>
                  </a:lnTo>
                  <a:lnTo>
                    <a:pt x="332" y="44"/>
                  </a:lnTo>
                  <a:lnTo>
                    <a:pt x="313" y="55"/>
                  </a:lnTo>
                  <a:lnTo>
                    <a:pt x="285" y="77"/>
                  </a:lnTo>
                  <a:lnTo>
                    <a:pt x="258" y="102"/>
                  </a:lnTo>
                  <a:lnTo>
                    <a:pt x="235" y="131"/>
                  </a:lnTo>
                  <a:lnTo>
                    <a:pt x="214" y="161"/>
                  </a:lnTo>
                  <a:lnTo>
                    <a:pt x="195" y="192"/>
                  </a:lnTo>
                  <a:lnTo>
                    <a:pt x="177" y="225"/>
                  </a:lnTo>
                  <a:lnTo>
                    <a:pt x="160" y="257"/>
                  </a:lnTo>
                  <a:lnTo>
                    <a:pt x="143" y="289"/>
                  </a:lnTo>
                  <a:lnTo>
                    <a:pt x="110" y="298"/>
                  </a:lnTo>
                  <a:lnTo>
                    <a:pt x="84" y="316"/>
                  </a:lnTo>
                  <a:lnTo>
                    <a:pt x="67" y="339"/>
                  </a:lnTo>
                  <a:lnTo>
                    <a:pt x="57" y="367"/>
                  </a:lnTo>
                  <a:lnTo>
                    <a:pt x="53" y="401"/>
                  </a:lnTo>
                  <a:lnTo>
                    <a:pt x="55" y="437"/>
                  </a:lnTo>
                  <a:lnTo>
                    <a:pt x="62" y="476"/>
                  </a:lnTo>
                  <a:lnTo>
                    <a:pt x="74" y="516"/>
                  </a:lnTo>
                  <a:lnTo>
                    <a:pt x="90" y="556"/>
                  </a:lnTo>
                  <a:lnTo>
                    <a:pt x="108" y="597"/>
                  </a:lnTo>
                  <a:lnTo>
                    <a:pt x="129" y="635"/>
                  </a:lnTo>
                  <a:lnTo>
                    <a:pt x="152" y="671"/>
                  </a:lnTo>
                  <a:lnTo>
                    <a:pt x="175" y="705"/>
                  </a:lnTo>
                  <a:lnTo>
                    <a:pt x="199" y="734"/>
                  </a:lnTo>
                  <a:lnTo>
                    <a:pt x="224" y="757"/>
                  </a:lnTo>
                  <a:lnTo>
                    <a:pt x="245" y="774"/>
                  </a:lnTo>
                  <a:lnTo>
                    <a:pt x="218" y="809"/>
                  </a:lnTo>
                  <a:lnTo>
                    <a:pt x="191" y="842"/>
                  </a:lnTo>
                  <a:lnTo>
                    <a:pt x="166" y="877"/>
                  </a:lnTo>
                  <a:lnTo>
                    <a:pt x="142" y="911"/>
                  </a:lnTo>
                  <a:lnTo>
                    <a:pt x="120" y="946"/>
                  </a:lnTo>
                  <a:lnTo>
                    <a:pt x="99" y="981"/>
                  </a:lnTo>
                  <a:lnTo>
                    <a:pt x="80" y="1017"/>
                  </a:lnTo>
                  <a:lnTo>
                    <a:pt x="62" y="1053"/>
                  </a:lnTo>
                  <a:lnTo>
                    <a:pt x="47" y="1090"/>
                  </a:lnTo>
                  <a:lnTo>
                    <a:pt x="33" y="1128"/>
                  </a:lnTo>
                  <a:lnTo>
                    <a:pt x="23" y="1167"/>
                  </a:lnTo>
                  <a:lnTo>
                    <a:pt x="14" y="1207"/>
                  </a:lnTo>
                  <a:lnTo>
                    <a:pt x="7" y="1247"/>
                  </a:lnTo>
                  <a:lnTo>
                    <a:pt x="2" y="1290"/>
                  </a:lnTo>
                  <a:lnTo>
                    <a:pt x="0" y="1334"/>
                  </a:lnTo>
                  <a:lnTo>
                    <a:pt x="1" y="1379"/>
                  </a:lnTo>
                  <a:lnTo>
                    <a:pt x="7" y="1378"/>
                  </a:lnTo>
                  <a:lnTo>
                    <a:pt x="14" y="1379"/>
                  </a:lnTo>
                  <a:lnTo>
                    <a:pt x="20" y="1379"/>
                  </a:lnTo>
                  <a:lnTo>
                    <a:pt x="25" y="1379"/>
                  </a:lnTo>
                  <a:lnTo>
                    <a:pt x="24" y="1344"/>
                  </a:lnTo>
                  <a:lnTo>
                    <a:pt x="27" y="1307"/>
                  </a:lnTo>
                  <a:lnTo>
                    <a:pt x="32" y="1269"/>
                  </a:lnTo>
                  <a:lnTo>
                    <a:pt x="39" y="1229"/>
                  </a:lnTo>
                  <a:lnTo>
                    <a:pt x="50" y="1188"/>
                  </a:lnTo>
                  <a:lnTo>
                    <a:pt x="62" y="1146"/>
                  </a:lnTo>
                  <a:lnTo>
                    <a:pt x="77" y="1103"/>
                  </a:lnTo>
                  <a:lnTo>
                    <a:pt x="93" y="1062"/>
                  </a:lnTo>
                  <a:lnTo>
                    <a:pt x="112" y="1020"/>
                  </a:lnTo>
                  <a:lnTo>
                    <a:pt x="133" y="981"/>
                  </a:lnTo>
                  <a:lnTo>
                    <a:pt x="154" y="943"/>
                  </a:lnTo>
                  <a:lnTo>
                    <a:pt x="177" y="908"/>
                  </a:lnTo>
                  <a:lnTo>
                    <a:pt x="202" y="874"/>
                  </a:lnTo>
                  <a:lnTo>
                    <a:pt x="228" y="844"/>
                  </a:lnTo>
                  <a:lnTo>
                    <a:pt x="254" y="818"/>
                  </a:lnTo>
                  <a:lnTo>
                    <a:pt x="281" y="796"/>
                  </a:lnTo>
                  <a:lnTo>
                    <a:pt x="286" y="803"/>
                  </a:lnTo>
                  <a:lnTo>
                    <a:pt x="288" y="810"/>
                  </a:lnTo>
                  <a:lnTo>
                    <a:pt x="290" y="817"/>
                  </a:lnTo>
                  <a:lnTo>
                    <a:pt x="290" y="824"/>
                  </a:lnTo>
                  <a:lnTo>
                    <a:pt x="260" y="862"/>
                  </a:lnTo>
                  <a:lnTo>
                    <a:pt x="235" y="901"/>
                  </a:lnTo>
                  <a:lnTo>
                    <a:pt x="213" y="939"/>
                  </a:lnTo>
                  <a:lnTo>
                    <a:pt x="196" y="977"/>
                  </a:lnTo>
                  <a:lnTo>
                    <a:pt x="182" y="1016"/>
                  </a:lnTo>
                  <a:lnTo>
                    <a:pt x="172" y="1053"/>
                  </a:lnTo>
                  <a:lnTo>
                    <a:pt x="164" y="1091"/>
                  </a:lnTo>
                  <a:lnTo>
                    <a:pt x="160" y="1128"/>
                  </a:lnTo>
                  <a:lnTo>
                    <a:pt x="160" y="1163"/>
                  </a:lnTo>
                  <a:lnTo>
                    <a:pt x="162" y="1199"/>
                  </a:lnTo>
                  <a:lnTo>
                    <a:pt x="167" y="1232"/>
                  </a:lnTo>
                  <a:lnTo>
                    <a:pt x="175" y="1266"/>
                  </a:lnTo>
                  <a:lnTo>
                    <a:pt x="187" y="1298"/>
                  </a:lnTo>
                  <a:lnTo>
                    <a:pt x="199" y="1328"/>
                  </a:lnTo>
                  <a:lnTo>
                    <a:pt x="215" y="1357"/>
                  </a:lnTo>
                  <a:lnTo>
                    <a:pt x="234" y="1383"/>
                  </a:lnTo>
                  <a:lnTo>
                    <a:pt x="254" y="1409"/>
                  </a:lnTo>
                  <a:lnTo>
                    <a:pt x="275" y="1433"/>
                  </a:lnTo>
                  <a:lnTo>
                    <a:pt x="300" y="1454"/>
                  </a:lnTo>
                  <a:lnTo>
                    <a:pt x="325" y="1473"/>
                  </a:lnTo>
                  <a:lnTo>
                    <a:pt x="353" y="1489"/>
                  </a:lnTo>
                  <a:lnTo>
                    <a:pt x="381" y="1504"/>
                  </a:lnTo>
                  <a:lnTo>
                    <a:pt x="411" y="1516"/>
                  </a:lnTo>
                  <a:lnTo>
                    <a:pt x="442" y="1525"/>
                  </a:lnTo>
                  <a:lnTo>
                    <a:pt x="475" y="1531"/>
                  </a:lnTo>
                  <a:lnTo>
                    <a:pt x="508" y="1534"/>
                  </a:lnTo>
                  <a:lnTo>
                    <a:pt x="543" y="1533"/>
                  </a:lnTo>
                  <a:lnTo>
                    <a:pt x="577" y="1530"/>
                  </a:lnTo>
                  <a:lnTo>
                    <a:pt x="612" y="1524"/>
                  </a:lnTo>
                  <a:lnTo>
                    <a:pt x="648" y="1513"/>
                  </a:lnTo>
                  <a:lnTo>
                    <a:pt x="684" y="1498"/>
                  </a:lnTo>
                  <a:lnTo>
                    <a:pt x="720" y="1481"/>
                  </a:lnTo>
                  <a:lnTo>
                    <a:pt x="754" y="1460"/>
                  </a:lnTo>
                  <a:lnTo>
                    <a:pt x="783" y="1437"/>
                  </a:lnTo>
                  <a:lnTo>
                    <a:pt x="811" y="1412"/>
                  </a:lnTo>
                  <a:lnTo>
                    <a:pt x="835" y="1383"/>
                  </a:lnTo>
                  <a:lnTo>
                    <a:pt x="856" y="1353"/>
                  </a:lnTo>
                  <a:lnTo>
                    <a:pt x="872" y="1320"/>
                  </a:lnTo>
                  <a:lnTo>
                    <a:pt x="886" y="1284"/>
                  </a:lnTo>
                  <a:lnTo>
                    <a:pt x="896" y="1247"/>
                  </a:lnTo>
                  <a:lnTo>
                    <a:pt x="903" y="1209"/>
                  </a:lnTo>
                  <a:lnTo>
                    <a:pt x="908" y="1174"/>
                  </a:lnTo>
                  <a:lnTo>
                    <a:pt x="911" y="1139"/>
                  </a:lnTo>
                  <a:lnTo>
                    <a:pt x="911" y="1107"/>
                  </a:lnTo>
                  <a:lnTo>
                    <a:pt x="909" y="1076"/>
                  </a:lnTo>
                  <a:lnTo>
                    <a:pt x="904" y="1046"/>
                  </a:lnTo>
                  <a:lnTo>
                    <a:pt x="898" y="1016"/>
                  </a:lnTo>
                  <a:lnTo>
                    <a:pt x="889" y="988"/>
                  </a:lnTo>
                  <a:lnTo>
                    <a:pt x="878" y="961"/>
                  </a:lnTo>
                  <a:lnTo>
                    <a:pt x="865" y="934"/>
                  </a:lnTo>
                  <a:lnTo>
                    <a:pt x="851" y="906"/>
                  </a:lnTo>
                  <a:lnTo>
                    <a:pt x="834" y="880"/>
                  </a:lnTo>
                  <a:lnTo>
                    <a:pt x="816" y="853"/>
                  </a:lnTo>
                  <a:lnTo>
                    <a:pt x="795" y="827"/>
                  </a:lnTo>
                  <a:lnTo>
                    <a:pt x="773" y="799"/>
                  </a:lnTo>
                  <a:lnTo>
                    <a:pt x="749" y="771"/>
                  </a:lnTo>
                  <a:lnTo>
                    <a:pt x="759" y="756"/>
                  </a:lnTo>
                  <a:lnTo>
                    <a:pt x="764" y="750"/>
                  </a:lnTo>
                  <a:lnTo>
                    <a:pt x="767" y="754"/>
                  </a:lnTo>
                  <a:lnTo>
                    <a:pt x="777" y="765"/>
                  </a:lnTo>
                  <a:lnTo>
                    <a:pt x="793" y="782"/>
                  </a:lnTo>
                  <a:lnTo>
                    <a:pt x="809" y="799"/>
                  </a:lnTo>
                  <a:lnTo>
                    <a:pt x="826" y="819"/>
                  </a:lnTo>
                  <a:lnTo>
                    <a:pt x="843" y="840"/>
                  </a:lnTo>
                  <a:lnTo>
                    <a:pt x="861" y="862"/>
                  </a:lnTo>
                  <a:lnTo>
                    <a:pt x="878" y="883"/>
                  </a:lnTo>
                  <a:lnTo>
                    <a:pt x="895" y="906"/>
                  </a:lnTo>
                  <a:lnTo>
                    <a:pt x="913" y="931"/>
                  </a:lnTo>
                  <a:lnTo>
                    <a:pt x="930" y="954"/>
                  </a:lnTo>
                  <a:lnTo>
                    <a:pt x="946" y="978"/>
                  </a:lnTo>
                  <a:lnTo>
                    <a:pt x="961" y="1002"/>
                  </a:lnTo>
                  <a:lnTo>
                    <a:pt x="975" y="1025"/>
                  </a:lnTo>
                  <a:lnTo>
                    <a:pt x="989" y="1048"/>
                  </a:lnTo>
                  <a:lnTo>
                    <a:pt x="1001" y="1071"/>
                  </a:lnTo>
                  <a:lnTo>
                    <a:pt x="1012" y="1093"/>
                  </a:lnTo>
                  <a:lnTo>
                    <a:pt x="1021" y="1114"/>
                  </a:lnTo>
                  <a:lnTo>
                    <a:pt x="1029" y="1136"/>
                  </a:lnTo>
                  <a:lnTo>
                    <a:pt x="1035" y="1159"/>
                  </a:lnTo>
                  <a:lnTo>
                    <a:pt x="1040" y="1184"/>
                  </a:lnTo>
                  <a:lnTo>
                    <a:pt x="1046" y="1208"/>
                  </a:lnTo>
                  <a:lnTo>
                    <a:pt x="1052" y="1232"/>
                  </a:lnTo>
                  <a:lnTo>
                    <a:pt x="1060" y="1257"/>
                  </a:lnTo>
                  <a:lnTo>
                    <a:pt x="1069" y="1277"/>
                  </a:lnTo>
                  <a:lnTo>
                    <a:pt x="1081" y="1297"/>
                  </a:lnTo>
                  <a:lnTo>
                    <a:pt x="1088" y="1297"/>
                  </a:lnTo>
                  <a:lnTo>
                    <a:pt x="1093" y="1296"/>
                  </a:lnTo>
                  <a:lnTo>
                    <a:pt x="1100" y="1293"/>
                  </a:lnTo>
                  <a:lnTo>
                    <a:pt x="1105" y="1289"/>
                  </a:lnTo>
                  <a:lnTo>
                    <a:pt x="1097" y="1258"/>
                  </a:lnTo>
                  <a:lnTo>
                    <a:pt x="1086" y="1223"/>
                  </a:lnTo>
                  <a:lnTo>
                    <a:pt x="1074" y="1186"/>
                  </a:lnTo>
                  <a:lnTo>
                    <a:pt x="1059" y="1147"/>
                  </a:lnTo>
                  <a:lnTo>
                    <a:pt x="1042" y="1107"/>
                  </a:lnTo>
                  <a:lnTo>
                    <a:pt x="1023" y="1064"/>
                  </a:lnTo>
                  <a:lnTo>
                    <a:pt x="1004" y="1023"/>
                  </a:lnTo>
                  <a:lnTo>
                    <a:pt x="983" y="981"/>
                  </a:lnTo>
                  <a:lnTo>
                    <a:pt x="960" y="940"/>
                  </a:lnTo>
                  <a:lnTo>
                    <a:pt x="937" y="901"/>
                  </a:lnTo>
                  <a:lnTo>
                    <a:pt x="913" y="863"/>
                  </a:lnTo>
                  <a:lnTo>
                    <a:pt x="887" y="827"/>
                  </a:lnTo>
                  <a:lnTo>
                    <a:pt x="862" y="796"/>
                  </a:lnTo>
                  <a:lnTo>
                    <a:pt x="836" y="767"/>
                  </a:lnTo>
                  <a:lnTo>
                    <a:pt x="810" y="743"/>
                  </a:lnTo>
                  <a:lnTo>
                    <a:pt x="785" y="7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0" name="Freeform 6"/>
            <p:cNvSpPr>
              <a:spLocks/>
            </p:cNvSpPr>
            <p:nvPr/>
          </p:nvSpPr>
          <p:spPr bwMode="auto">
            <a:xfrm>
              <a:off x="2724" y="2250"/>
              <a:ext cx="552" cy="767"/>
            </a:xfrm>
            <a:custGeom>
              <a:avLst/>
              <a:gdLst/>
              <a:ahLst/>
              <a:cxnLst>
                <a:cxn ang="0">
                  <a:pos x="865" y="607"/>
                </a:cxn>
                <a:cxn ang="0">
                  <a:pos x="922" y="441"/>
                </a:cxn>
                <a:cxn ang="0">
                  <a:pos x="907" y="274"/>
                </a:cxn>
                <a:cxn ang="0">
                  <a:pos x="808" y="121"/>
                </a:cxn>
                <a:cxn ang="0">
                  <a:pos x="713" y="46"/>
                </a:cxn>
                <a:cxn ang="0">
                  <a:pos x="630" y="7"/>
                </a:cxn>
                <a:cxn ang="0">
                  <a:pos x="548" y="1"/>
                </a:cxn>
                <a:cxn ang="0">
                  <a:pos x="468" y="11"/>
                </a:cxn>
                <a:cxn ang="0">
                  <a:pos x="394" y="23"/>
                </a:cxn>
                <a:cxn ang="0">
                  <a:pos x="332" y="44"/>
                </a:cxn>
                <a:cxn ang="0">
                  <a:pos x="235" y="131"/>
                </a:cxn>
                <a:cxn ang="0">
                  <a:pos x="160" y="257"/>
                </a:cxn>
                <a:cxn ang="0">
                  <a:pos x="67" y="339"/>
                </a:cxn>
                <a:cxn ang="0">
                  <a:pos x="62" y="476"/>
                </a:cxn>
                <a:cxn ang="0">
                  <a:pos x="129" y="635"/>
                </a:cxn>
                <a:cxn ang="0">
                  <a:pos x="224" y="757"/>
                </a:cxn>
                <a:cxn ang="0">
                  <a:pos x="166" y="877"/>
                </a:cxn>
                <a:cxn ang="0">
                  <a:pos x="80" y="1017"/>
                </a:cxn>
                <a:cxn ang="0">
                  <a:pos x="23" y="1167"/>
                </a:cxn>
                <a:cxn ang="0">
                  <a:pos x="0" y="1334"/>
                </a:cxn>
                <a:cxn ang="0">
                  <a:pos x="20" y="1379"/>
                </a:cxn>
                <a:cxn ang="0">
                  <a:pos x="32" y="1269"/>
                </a:cxn>
                <a:cxn ang="0">
                  <a:pos x="77" y="1103"/>
                </a:cxn>
                <a:cxn ang="0">
                  <a:pos x="154" y="943"/>
                </a:cxn>
                <a:cxn ang="0">
                  <a:pos x="254" y="818"/>
                </a:cxn>
                <a:cxn ang="0">
                  <a:pos x="290" y="817"/>
                </a:cxn>
                <a:cxn ang="0">
                  <a:pos x="213" y="939"/>
                </a:cxn>
                <a:cxn ang="0">
                  <a:pos x="164" y="1091"/>
                </a:cxn>
                <a:cxn ang="0">
                  <a:pos x="167" y="1232"/>
                </a:cxn>
                <a:cxn ang="0">
                  <a:pos x="215" y="1357"/>
                </a:cxn>
                <a:cxn ang="0">
                  <a:pos x="300" y="1454"/>
                </a:cxn>
                <a:cxn ang="0">
                  <a:pos x="411" y="1516"/>
                </a:cxn>
                <a:cxn ang="0">
                  <a:pos x="543" y="1533"/>
                </a:cxn>
                <a:cxn ang="0">
                  <a:pos x="684" y="1498"/>
                </a:cxn>
                <a:cxn ang="0">
                  <a:pos x="811" y="1412"/>
                </a:cxn>
                <a:cxn ang="0">
                  <a:pos x="886" y="1284"/>
                </a:cxn>
                <a:cxn ang="0">
                  <a:pos x="911" y="1139"/>
                </a:cxn>
                <a:cxn ang="0">
                  <a:pos x="898" y="1016"/>
                </a:cxn>
                <a:cxn ang="0">
                  <a:pos x="851" y="906"/>
                </a:cxn>
                <a:cxn ang="0">
                  <a:pos x="773" y="799"/>
                </a:cxn>
                <a:cxn ang="0">
                  <a:pos x="767" y="754"/>
                </a:cxn>
                <a:cxn ang="0">
                  <a:pos x="826" y="819"/>
                </a:cxn>
                <a:cxn ang="0">
                  <a:pos x="895" y="906"/>
                </a:cxn>
                <a:cxn ang="0">
                  <a:pos x="961" y="1002"/>
                </a:cxn>
                <a:cxn ang="0">
                  <a:pos x="1012" y="1093"/>
                </a:cxn>
                <a:cxn ang="0">
                  <a:pos x="1040" y="1184"/>
                </a:cxn>
                <a:cxn ang="0">
                  <a:pos x="1069" y="1277"/>
                </a:cxn>
                <a:cxn ang="0">
                  <a:pos x="1100" y="1293"/>
                </a:cxn>
                <a:cxn ang="0">
                  <a:pos x="1074" y="1186"/>
                </a:cxn>
                <a:cxn ang="0">
                  <a:pos x="1004" y="1023"/>
                </a:cxn>
                <a:cxn ang="0">
                  <a:pos x="913" y="863"/>
                </a:cxn>
                <a:cxn ang="0">
                  <a:pos x="810" y="743"/>
                </a:cxn>
              </a:cxnLst>
              <a:rect l="0" t="0" r="r" b="b"/>
              <a:pathLst>
                <a:path w="1105" h="1534">
                  <a:moveTo>
                    <a:pt x="785" y="723"/>
                  </a:moveTo>
                  <a:lnTo>
                    <a:pt x="815" y="685"/>
                  </a:lnTo>
                  <a:lnTo>
                    <a:pt x="841" y="647"/>
                  </a:lnTo>
                  <a:lnTo>
                    <a:pt x="865" y="607"/>
                  </a:lnTo>
                  <a:lnTo>
                    <a:pt x="885" y="567"/>
                  </a:lnTo>
                  <a:lnTo>
                    <a:pt x="901" y="525"/>
                  </a:lnTo>
                  <a:lnTo>
                    <a:pt x="914" y="483"/>
                  </a:lnTo>
                  <a:lnTo>
                    <a:pt x="922" y="441"/>
                  </a:lnTo>
                  <a:lnTo>
                    <a:pt x="925" y="398"/>
                  </a:lnTo>
                  <a:lnTo>
                    <a:pt x="924" y="357"/>
                  </a:lnTo>
                  <a:lnTo>
                    <a:pt x="917" y="316"/>
                  </a:lnTo>
                  <a:lnTo>
                    <a:pt x="907" y="274"/>
                  </a:lnTo>
                  <a:lnTo>
                    <a:pt x="891" y="234"/>
                  </a:lnTo>
                  <a:lnTo>
                    <a:pt x="869" y="195"/>
                  </a:lnTo>
                  <a:lnTo>
                    <a:pt x="841" y="158"/>
                  </a:lnTo>
                  <a:lnTo>
                    <a:pt x="808" y="121"/>
                  </a:lnTo>
                  <a:lnTo>
                    <a:pt x="769" y="86"/>
                  </a:lnTo>
                  <a:lnTo>
                    <a:pt x="750" y="73"/>
                  </a:lnTo>
                  <a:lnTo>
                    <a:pt x="732" y="59"/>
                  </a:lnTo>
                  <a:lnTo>
                    <a:pt x="713" y="46"/>
                  </a:lnTo>
                  <a:lnTo>
                    <a:pt x="694" y="35"/>
                  </a:lnTo>
                  <a:lnTo>
                    <a:pt x="673" y="24"/>
                  </a:lnTo>
                  <a:lnTo>
                    <a:pt x="652" y="15"/>
                  </a:lnTo>
                  <a:lnTo>
                    <a:pt x="630" y="7"/>
                  </a:lnTo>
                  <a:lnTo>
                    <a:pt x="608" y="2"/>
                  </a:lnTo>
                  <a:lnTo>
                    <a:pt x="589" y="0"/>
                  </a:lnTo>
                  <a:lnTo>
                    <a:pt x="569" y="0"/>
                  </a:lnTo>
                  <a:lnTo>
                    <a:pt x="548" y="1"/>
                  </a:lnTo>
                  <a:lnTo>
                    <a:pt x="529" y="2"/>
                  </a:lnTo>
                  <a:lnTo>
                    <a:pt x="508" y="6"/>
                  </a:lnTo>
                  <a:lnTo>
                    <a:pt x="487" y="8"/>
                  </a:lnTo>
                  <a:lnTo>
                    <a:pt x="468" y="11"/>
                  </a:lnTo>
                  <a:lnTo>
                    <a:pt x="448" y="15"/>
                  </a:lnTo>
                  <a:lnTo>
                    <a:pt x="429" y="18"/>
                  </a:lnTo>
                  <a:lnTo>
                    <a:pt x="410" y="21"/>
                  </a:lnTo>
                  <a:lnTo>
                    <a:pt x="394" y="23"/>
                  </a:lnTo>
                  <a:lnTo>
                    <a:pt x="379" y="25"/>
                  </a:lnTo>
                  <a:lnTo>
                    <a:pt x="364" y="29"/>
                  </a:lnTo>
                  <a:lnTo>
                    <a:pt x="348" y="35"/>
                  </a:lnTo>
                  <a:lnTo>
                    <a:pt x="332" y="44"/>
                  </a:lnTo>
                  <a:lnTo>
                    <a:pt x="313" y="55"/>
                  </a:lnTo>
                  <a:lnTo>
                    <a:pt x="285" y="77"/>
                  </a:lnTo>
                  <a:lnTo>
                    <a:pt x="258" y="102"/>
                  </a:lnTo>
                  <a:lnTo>
                    <a:pt x="235" y="131"/>
                  </a:lnTo>
                  <a:lnTo>
                    <a:pt x="214" y="161"/>
                  </a:lnTo>
                  <a:lnTo>
                    <a:pt x="195" y="192"/>
                  </a:lnTo>
                  <a:lnTo>
                    <a:pt x="177" y="225"/>
                  </a:lnTo>
                  <a:lnTo>
                    <a:pt x="160" y="257"/>
                  </a:lnTo>
                  <a:lnTo>
                    <a:pt x="143" y="289"/>
                  </a:lnTo>
                  <a:lnTo>
                    <a:pt x="110" y="298"/>
                  </a:lnTo>
                  <a:lnTo>
                    <a:pt x="84" y="316"/>
                  </a:lnTo>
                  <a:lnTo>
                    <a:pt x="67" y="339"/>
                  </a:lnTo>
                  <a:lnTo>
                    <a:pt x="57" y="367"/>
                  </a:lnTo>
                  <a:lnTo>
                    <a:pt x="53" y="401"/>
                  </a:lnTo>
                  <a:lnTo>
                    <a:pt x="55" y="437"/>
                  </a:lnTo>
                  <a:lnTo>
                    <a:pt x="62" y="476"/>
                  </a:lnTo>
                  <a:lnTo>
                    <a:pt x="74" y="516"/>
                  </a:lnTo>
                  <a:lnTo>
                    <a:pt x="90" y="556"/>
                  </a:lnTo>
                  <a:lnTo>
                    <a:pt x="108" y="597"/>
                  </a:lnTo>
                  <a:lnTo>
                    <a:pt x="129" y="635"/>
                  </a:lnTo>
                  <a:lnTo>
                    <a:pt x="152" y="671"/>
                  </a:lnTo>
                  <a:lnTo>
                    <a:pt x="175" y="705"/>
                  </a:lnTo>
                  <a:lnTo>
                    <a:pt x="199" y="734"/>
                  </a:lnTo>
                  <a:lnTo>
                    <a:pt x="224" y="757"/>
                  </a:lnTo>
                  <a:lnTo>
                    <a:pt x="245" y="774"/>
                  </a:lnTo>
                  <a:lnTo>
                    <a:pt x="218" y="809"/>
                  </a:lnTo>
                  <a:lnTo>
                    <a:pt x="191" y="842"/>
                  </a:lnTo>
                  <a:lnTo>
                    <a:pt x="166" y="877"/>
                  </a:lnTo>
                  <a:lnTo>
                    <a:pt x="142" y="911"/>
                  </a:lnTo>
                  <a:lnTo>
                    <a:pt x="120" y="946"/>
                  </a:lnTo>
                  <a:lnTo>
                    <a:pt x="99" y="981"/>
                  </a:lnTo>
                  <a:lnTo>
                    <a:pt x="80" y="1017"/>
                  </a:lnTo>
                  <a:lnTo>
                    <a:pt x="62" y="1053"/>
                  </a:lnTo>
                  <a:lnTo>
                    <a:pt x="47" y="1090"/>
                  </a:lnTo>
                  <a:lnTo>
                    <a:pt x="33" y="1128"/>
                  </a:lnTo>
                  <a:lnTo>
                    <a:pt x="23" y="1167"/>
                  </a:lnTo>
                  <a:lnTo>
                    <a:pt x="14" y="1207"/>
                  </a:lnTo>
                  <a:lnTo>
                    <a:pt x="7" y="1247"/>
                  </a:lnTo>
                  <a:lnTo>
                    <a:pt x="2" y="1290"/>
                  </a:lnTo>
                  <a:lnTo>
                    <a:pt x="0" y="1334"/>
                  </a:lnTo>
                  <a:lnTo>
                    <a:pt x="1" y="1379"/>
                  </a:lnTo>
                  <a:lnTo>
                    <a:pt x="7" y="1378"/>
                  </a:lnTo>
                  <a:lnTo>
                    <a:pt x="14" y="1379"/>
                  </a:lnTo>
                  <a:lnTo>
                    <a:pt x="20" y="1379"/>
                  </a:lnTo>
                  <a:lnTo>
                    <a:pt x="25" y="1379"/>
                  </a:lnTo>
                  <a:lnTo>
                    <a:pt x="24" y="1344"/>
                  </a:lnTo>
                  <a:lnTo>
                    <a:pt x="27" y="1307"/>
                  </a:lnTo>
                  <a:lnTo>
                    <a:pt x="32" y="1269"/>
                  </a:lnTo>
                  <a:lnTo>
                    <a:pt x="39" y="1229"/>
                  </a:lnTo>
                  <a:lnTo>
                    <a:pt x="50" y="1188"/>
                  </a:lnTo>
                  <a:lnTo>
                    <a:pt x="62" y="1146"/>
                  </a:lnTo>
                  <a:lnTo>
                    <a:pt x="77" y="1103"/>
                  </a:lnTo>
                  <a:lnTo>
                    <a:pt x="93" y="1062"/>
                  </a:lnTo>
                  <a:lnTo>
                    <a:pt x="112" y="1020"/>
                  </a:lnTo>
                  <a:lnTo>
                    <a:pt x="133" y="981"/>
                  </a:lnTo>
                  <a:lnTo>
                    <a:pt x="154" y="943"/>
                  </a:lnTo>
                  <a:lnTo>
                    <a:pt x="177" y="908"/>
                  </a:lnTo>
                  <a:lnTo>
                    <a:pt x="202" y="874"/>
                  </a:lnTo>
                  <a:lnTo>
                    <a:pt x="228" y="844"/>
                  </a:lnTo>
                  <a:lnTo>
                    <a:pt x="254" y="818"/>
                  </a:lnTo>
                  <a:lnTo>
                    <a:pt x="281" y="796"/>
                  </a:lnTo>
                  <a:lnTo>
                    <a:pt x="286" y="803"/>
                  </a:lnTo>
                  <a:lnTo>
                    <a:pt x="288" y="810"/>
                  </a:lnTo>
                  <a:lnTo>
                    <a:pt x="290" y="817"/>
                  </a:lnTo>
                  <a:lnTo>
                    <a:pt x="290" y="824"/>
                  </a:lnTo>
                  <a:lnTo>
                    <a:pt x="260" y="862"/>
                  </a:lnTo>
                  <a:lnTo>
                    <a:pt x="235" y="901"/>
                  </a:lnTo>
                  <a:lnTo>
                    <a:pt x="213" y="939"/>
                  </a:lnTo>
                  <a:lnTo>
                    <a:pt x="196" y="977"/>
                  </a:lnTo>
                  <a:lnTo>
                    <a:pt x="182" y="1016"/>
                  </a:lnTo>
                  <a:lnTo>
                    <a:pt x="172" y="1053"/>
                  </a:lnTo>
                  <a:lnTo>
                    <a:pt x="164" y="1091"/>
                  </a:lnTo>
                  <a:lnTo>
                    <a:pt x="160" y="1128"/>
                  </a:lnTo>
                  <a:lnTo>
                    <a:pt x="160" y="1163"/>
                  </a:lnTo>
                  <a:lnTo>
                    <a:pt x="162" y="1199"/>
                  </a:lnTo>
                  <a:lnTo>
                    <a:pt x="167" y="1232"/>
                  </a:lnTo>
                  <a:lnTo>
                    <a:pt x="175" y="1266"/>
                  </a:lnTo>
                  <a:lnTo>
                    <a:pt x="187" y="1298"/>
                  </a:lnTo>
                  <a:lnTo>
                    <a:pt x="199" y="1328"/>
                  </a:lnTo>
                  <a:lnTo>
                    <a:pt x="215" y="1357"/>
                  </a:lnTo>
                  <a:lnTo>
                    <a:pt x="234" y="1383"/>
                  </a:lnTo>
                  <a:lnTo>
                    <a:pt x="254" y="1409"/>
                  </a:lnTo>
                  <a:lnTo>
                    <a:pt x="275" y="1433"/>
                  </a:lnTo>
                  <a:lnTo>
                    <a:pt x="300" y="1454"/>
                  </a:lnTo>
                  <a:lnTo>
                    <a:pt x="325" y="1473"/>
                  </a:lnTo>
                  <a:lnTo>
                    <a:pt x="353" y="1489"/>
                  </a:lnTo>
                  <a:lnTo>
                    <a:pt x="381" y="1504"/>
                  </a:lnTo>
                  <a:lnTo>
                    <a:pt x="411" y="1516"/>
                  </a:lnTo>
                  <a:lnTo>
                    <a:pt x="442" y="1525"/>
                  </a:lnTo>
                  <a:lnTo>
                    <a:pt x="475" y="1531"/>
                  </a:lnTo>
                  <a:lnTo>
                    <a:pt x="508" y="1534"/>
                  </a:lnTo>
                  <a:lnTo>
                    <a:pt x="543" y="1533"/>
                  </a:lnTo>
                  <a:lnTo>
                    <a:pt x="577" y="1530"/>
                  </a:lnTo>
                  <a:lnTo>
                    <a:pt x="612" y="1524"/>
                  </a:lnTo>
                  <a:lnTo>
                    <a:pt x="648" y="1513"/>
                  </a:lnTo>
                  <a:lnTo>
                    <a:pt x="684" y="1498"/>
                  </a:lnTo>
                  <a:lnTo>
                    <a:pt x="720" y="1481"/>
                  </a:lnTo>
                  <a:lnTo>
                    <a:pt x="754" y="1460"/>
                  </a:lnTo>
                  <a:lnTo>
                    <a:pt x="783" y="1437"/>
                  </a:lnTo>
                  <a:lnTo>
                    <a:pt x="811" y="1412"/>
                  </a:lnTo>
                  <a:lnTo>
                    <a:pt x="835" y="1383"/>
                  </a:lnTo>
                  <a:lnTo>
                    <a:pt x="856" y="1353"/>
                  </a:lnTo>
                  <a:lnTo>
                    <a:pt x="872" y="1320"/>
                  </a:lnTo>
                  <a:lnTo>
                    <a:pt x="886" y="1284"/>
                  </a:lnTo>
                  <a:lnTo>
                    <a:pt x="896" y="1247"/>
                  </a:lnTo>
                  <a:lnTo>
                    <a:pt x="903" y="1209"/>
                  </a:lnTo>
                  <a:lnTo>
                    <a:pt x="908" y="1174"/>
                  </a:lnTo>
                  <a:lnTo>
                    <a:pt x="911" y="1139"/>
                  </a:lnTo>
                  <a:lnTo>
                    <a:pt x="911" y="1107"/>
                  </a:lnTo>
                  <a:lnTo>
                    <a:pt x="909" y="1076"/>
                  </a:lnTo>
                  <a:lnTo>
                    <a:pt x="904" y="1046"/>
                  </a:lnTo>
                  <a:lnTo>
                    <a:pt x="898" y="1016"/>
                  </a:lnTo>
                  <a:lnTo>
                    <a:pt x="889" y="988"/>
                  </a:lnTo>
                  <a:lnTo>
                    <a:pt x="878" y="961"/>
                  </a:lnTo>
                  <a:lnTo>
                    <a:pt x="865" y="934"/>
                  </a:lnTo>
                  <a:lnTo>
                    <a:pt x="851" y="906"/>
                  </a:lnTo>
                  <a:lnTo>
                    <a:pt x="834" y="880"/>
                  </a:lnTo>
                  <a:lnTo>
                    <a:pt x="816" y="853"/>
                  </a:lnTo>
                  <a:lnTo>
                    <a:pt x="795" y="827"/>
                  </a:lnTo>
                  <a:lnTo>
                    <a:pt x="773" y="799"/>
                  </a:lnTo>
                  <a:lnTo>
                    <a:pt x="749" y="771"/>
                  </a:lnTo>
                  <a:lnTo>
                    <a:pt x="759" y="756"/>
                  </a:lnTo>
                  <a:lnTo>
                    <a:pt x="764" y="750"/>
                  </a:lnTo>
                  <a:lnTo>
                    <a:pt x="767" y="754"/>
                  </a:lnTo>
                  <a:lnTo>
                    <a:pt x="777" y="765"/>
                  </a:lnTo>
                  <a:lnTo>
                    <a:pt x="793" y="782"/>
                  </a:lnTo>
                  <a:lnTo>
                    <a:pt x="809" y="799"/>
                  </a:lnTo>
                  <a:lnTo>
                    <a:pt x="826" y="819"/>
                  </a:lnTo>
                  <a:lnTo>
                    <a:pt x="843" y="840"/>
                  </a:lnTo>
                  <a:lnTo>
                    <a:pt x="861" y="862"/>
                  </a:lnTo>
                  <a:lnTo>
                    <a:pt x="878" y="883"/>
                  </a:lnTo>
                  <a:lnTo>
                    <a:pt x="895" y="906"/>
                  </a:lnTo>
                  <a:lnTo>
                    <a:pt x="913" y="931"/>
                  </a:lnTo>
                  <a:lnTo>
                    <a:pt x="930" y="954"/>
                  </a:lnTo>
                  <a:lnTo>
                    <a:pt x="946" y="978"/>
                  </a:lnTo>
                  <a:lnTo>
                    <a:pt x="961" y="1002"/>
                  </a:lnTo>
                  <a:lnTo>
                    <a:pt x="975" y="1025"/>
                  </a:lnTo>
                  <a:lnTo>
                    <a:pt x="989" y="1048"/>
                  </a:lnTo>
                  <a:lnTo>
                    <a:pt x="1001" y="1071"/>
                  </a:lnTo>
                  <a:lnTo>
                    <a:pt x="1012" y="1093"/>
                  </a:lnTo>
                  <a:lnTo>
                    <a:pt x="1021" y="1114"/>
                  </a:lnTo>
                  <a:lnTo>
                    <a:pt x="1029" y="1136"/>
                  </a:lnTo>
                  <a:lnTo>
                    <a:pt x="1035" y="1159"/>
                  </a:lnTo>
                  <a:lnTo>
                    <a:pt x="1040" y="1184"/>
                  </a:lnTo>
                  <a:lnTo>
                    <a:pt x="1046" y="1208"/>
                  </a:lnTo>
                  <a:lnTo>
                    <a:pt x="1052" y="1232"/>
                  </a:lnTo>
                  <a:lnTo>
                    <a:pt x="1060" y="1257"/>
                  </a:lnTo>
                  <a:lnTo>
                    <a:pt x="1069" y="1277"/>
                  </a:lnTo>
                  <a:lnTo>
                    <a:pt x="1081" y="1297"/>
                  </a:lnTo>
                  <a:lnTo>
                    <a:pt x="1088" y="1297"/>
                  </a:lnTo>
                  <a:lnTo>
                    <a:pt x="1093" y="1296"/>
                  </a:lnTo>
                  <a:lnTo>
                    <a:pt x="1100" y="1293"/>
                  </a:lnTo>
                  <a:lnTo>
                    <a:pt x="1105" y="1289"/>
                  </a:lnTo>
                  <a:lnTo>
                    <a:pt x="1097" y="1258"/>
                  </a:lnTo>
                  <a:lnTo>
                    <a:pt x="1086" y="1223"/>
                  </a:lnTo>
                  <a:lnTo>
                    <a:pt x="1074" y="1186"/>
                  </a:lnTo>
                  <a:lnTo>
                    <a:pt x="1059" y="1147"/>
                  </a:lnTo>
                  <a:lnTo>
                    <a:pt x="1042" y="1107"/>
                  </a:lnTo>
                  <a:lnTo>
                    <a:pt x="1023" y="1064"/>
                  </a:lnTo>
                  <a:lnTo>
                    <a:pt x="1004" y="1023"/>
                  </a:lnTo>
                  <a:lnTo>
                    <a:pt x="983" y="981"/>
                  </a:lnTo>
                  <a:lnTo>
                    <a:pt x="960" y="940"/>
                  </a:lnTo>
                  <a:lnTo>
                    <a:pt x="937" y="901"/>
                  </a:lnTo>
                  <a:lnTo>
                    <a:pt x="913" y="863"/>
                  </a:lnTo>
                  <a:lnTo>
                    <a:pt x="887" y="827"/>
                  </a:lnTo>
                  <a:lnTo>
                    <a:pt x="862" y="796"/>
                  </a:lnTo>
                  <a:lnTo>
                    <a:pt x="836" y="767"/>
                  </a:lnTo>
                  <a:lnTo>
                    <a:pt x="810" y="743"/>
                  </a:lnTo>
                  <a:lnTo>
                    <a:pt x="785" y="723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1" name="Freeform 7"/>
            <p:cNvSpPr>
              <a:spLocks/>
            </p:cNvSpPr>
            <p:nvPr/>
          </p:nvSpPr>
          <p:spPr bwMode="auto">
            <a:xfrm>
              <a:off x="2767" y="2270"/>
              <a:ext cx="399" cy="372"/>
            </a:xfrm>
            <a:custGeom>
              <a:avLst/>
              <a:gdLst/>
              <a:ahLst/>
              <a:cxnLst>
                <a:cxn ang="0">
                  <a:pos x="25" y="323"/>
                </a:cxn>
                <a:cxn ang="0">
                  <a:pos x="4" y="359"/>
                </a:cxn>
                <a:cxn ang="0">
                  <a:pos x="0" y="399"/>
                </a:cxn>
                <a:cxn ang="0">
                  <a:pos x="10" y="445"/>
                </a:cxn>
                <a:cxn ang="0">
                  <a:pos x="26" y="508"/>
                </a:cxn>
                <a:cxn ang="0">
                  <a:pos x="55" y="577"/>
                </a:cxn>
                <a:cxn ang="0">
                  <a:pos x="96" y="643"/>
                </a:cxn>
                <a:cxn ang="0">
                  <a:pos x="148" y="696"/>
                </a:cxn>
                <a:cxn ang="0">
                  <a:pos x="206" y="727"/>
                </a:cxn>
                <a:cxn ang="0">
                  <a:pos x="270" y="742"/>
                </a:cxn>
                <a:cxn ang="0">
                  <a:pos x="345" y="744"/>
                </a:cxn>
                <a:cxn ang="0">
                  <a:pos x="424" y="737"/>
                </a:cxn>
                <a:cxn ang="0">
                  <a:pos x="505" y="719"/>
                </a:cxn>
                <a:cxn ang="0">
                  <a:pos x="581" y="694"/>
                </a:cxn>
                <a:cxn ang="0">
                  <a:pos x="648" y="660"/>
                </a:cxn>
                <a:cxn ang="0">
                  <a:pos x="701" y="620"/>
                </a:cxn>
                <a:cxn ang="0">
                  <a:pos x="742" y="563"/>
                </a:cxn>
                <a:cxn ang="0">
                  <a:pos x="777" y="475"/>
                </a:cxn>
                <a:cxn ang="0">
                  <a:pos x="795" y="373"/>
                </a:cxn>
                <a:cxn ang="0">
                  <a:pos x="794" y="278"/>
                </a:cxn>
                <a:cxn ang="0">
                  <a:pos x="782" y="232"/>
                </a:cxn>
                <a:cxn ang="0">
                  <a:pos x="768" y="214"/>
                </a:cxn>
                <a:cxn ang="0">
                  <a:pos x="748" y="192"/>
                </a:cxn>
                <a:cxn ang="0">
                  <a:pos x="731" y="172"/>
                </a:cxn>
                <a:cxn ang="0">
                  <a:pos x="709" y="138"/>
                </a:cxn>
                <a:cxn ang="0">
                  <a:pos x="676" y="95"/>
                </a:cxn>
                <a:cxn ang="0">
                  <a:pos x="640" y="59"/>
                </a:cxn>
                <a:cxn ang="0">
                  <a:pos x="601" y="32"/>
                </a:cxn>
                <a:cxn ang="0">
                  <a:pos x="559" y="14"/>
                </a:cxn>
                <a:cxn ang="0">
                  <a:pos x="513" y="4"/>
                </a:cxn>
                <a:cxn ang="0">
                  <a:pos x="462" y="0"/>
                </a:cxn>
                <a:cxn ang="0">
                  <a:pos x="408" y="6"/>
                </a:cxn>
                <a:cxn ang="0">
                  <a:pos x="359" y="15"/>
                </a:cxn>
                <a:cxn ang="0">
                  <a:pos x="322" y="23"/>
                </a:cxn>
                <a:cxn ang="0">
                  <a:pos x="287" y="36"/>
                </a:cxn>
                <a:cxn ang="0">
                  <a:pos x="253" y="54"/>
                </a:cxn>
                <a:cxn ang="0">
                  <a:pos x="210" y="91"/>
                </a:cxn>
                <a:cxn ang="0">
                  <a:pos x="168" y="144"/>
                </a:cxn>
                <a:cxn ang="0">
                  <a:pos x="131" y="204"/>
                </a:cxn>
                <a:cxn ang="0">
                  <a:pos x="96" y="265"/>
                </a:cxn>
                <a:cxn ang="0">
                  <a:pos x="78" y="297"/>
                </a:cxn>
                <a:cxn ang="0">
                  <a:pos x="68" y="301"/>
                </a:cxn>
                <a:cxn ang="0">
                  <a:pos x="57" y="302"/>
                </a:cxn>
                <a:cxn ang="0">
                  <a:pos x="47" y="303"/>
                </a:cxn>
              </a:cxnLst>
              <a:rect l="0" t="0" r="r" b="b"/>
              <a:pathLst>
                <a:path w="798" h="744">
                  <a:moveTo>
                    <a:pt x="43" y="303"/>
                  </a:moveTo>
                  <a:lnTo>
                    <a:pt x="25" y="323"/>
                  </a:lnTo>
                  <a:lnTo>
                    <a:pt x="12" y="341"/>
                  </a:lnTo>
                  <a:lnTo>
                    <a:pt x="4" y="359"/>
                  </a:lnTo>
                  <a:lnTo>
                    <a:pt x="0" y="378"/>
                  </a:lnTo>
                  <a:lnTo>
                    <a:pt x="0" y="399"/>
                  </a:lnTo>
                  <a:lnTo>
                    <a:pt x="4" y="421"/>
                  </a:lnTo>
                  <a:lnTo>
                    <a:pt x="10" y="445"/>
                  </a:lnTo>
                  <a:lnTo>
                    <a:pt x="17" y="474"/>
                  </a:lnTo>
                  <a:lnTo>
                    <a:pt x="26" y="508"/>
                  </a:lnTo>
                  <a:lnTo>
                    <a:pt x="40" y="543"/>
                  </a:lnTo>
                  <a:lnTo>
                    <a:pt x="55" y="577"/>
                  </a:lnTo>
                  <a:lnTo>
                    <a:pt x="74" y="611"/>
                  </a:lnTo>
                  <a:lnTo>
                    <a:pt x="96" y="643"/>
                  </a:lnTo>
                  <a:lnTo>
                    <a:pt x="120" y="670"/>
                  </a:lnTo>
                  <a:lnTo>
                    <a:pt x="148" y="696"/>
                  </a:lnTo>
                  <a:lnTo>
                    <a:pt x="178" y="715"/>
                  </a:lnTo>
                  <a:lnTo>
                    <a:pt x="206" y="727"/>
                  </a:lnTo>
                  <a:lnTo>
                    <a:pt x="237" y="736"/>
                  </a:lnTo>
                  <a:lnTo>
                    <a:pt x="270" y="742"/>
                  </a:lnTo>
                  <a:lnTo>
                    <a:pt x="307" y="744"/>
                  </a:lnTo>
                  <a:lnTo>
                    <a:pt x="345" y="744"/>
                  </a:lnTo>
                  <a:lnTo>
                    <a:pt x="384" y="742"/>
                  </a:lnTo>
                  <a:lnTo>
                    <a:pt x="424" y="737"/>
                  </a:lnTo>
                  <a:lnTo>
                    <a:pt x="465" y="729"/>
                  </a:lnTo>
                  <a:lnTo>
                    <a:pt x="505" y="719"/>
                  </a:lnTo>
                  <a:lnTo>
                    <a:pt x="544" y="707"/>
                  </a:lnTo>
                  <a:lnTo>
                    <a:pt x="581" y="694"/>
                  </a:lnTo>
                  <a:lnTo>
                    <a:pt x="616" y="677"/>
                  </a:lnTo>
                  <a:lnTo>
                    <a:pt x="648" y="660"/>
                  </a:lnTo>
                  <a:lnTo>
                    <a:pt x="677" y="641"/>
                  </a:lnTo>
                  <a:lnTo>
                    <a:pt x="701" y="620"/>
                  </a:lnTo>
                  <a:lnTo>
                    <a:pt x="721" y="598"/>
                  </a:lnTo>
                  <a:lnTo>
                    <a:pt x="742" y="563"/>
                  </a:lnTo>
                  <a:lnTo>
                    <a:pt x="761" y="522"/>
                  </a:lnTo>
                  <a:lnTo>
                    <a:pt x="777" y="475"/>
                  </a:lnTo>
                  <a:lnTo>
                    <a:pt x="788" y="424"/>
                  </a:lnTo>
                  <a:lnTo>
                    <a:pt x="795" y="373"/>
                  </a:lnTo>
                  <a:lnTo>
                    <a:pt x="798" y="324"/>
                  </a:lnTo>
                  <a:lnTo>
                    <a:pt x="794" y="278"/>
                  </a:lnTo>
                  <a:lnTo>
                    <a:pt x="785" y="237"/>
                  </a:lnTo>
                  <a:lnTo>
                    <a:pt x="782" y="232"/>
                  </a:lnTo>
                  <a:lnTo>
                    <a:pt x="776" y="224"/>
                  </a:lnTo>
                  <a:lnTo>
                    <a:pt x="768" y="214"/>
                  </a:lnTo>
                  <a:lnTo>
                    <a:pt x="757" y="204"/>
                  </a:lnTo>
                  <a:lnTo>
                    <a:pt x="748" y="192"/>
                  </a:lnTo>
                  <a:lnTo>
                    <a:pt x="739" y="181"/>
                  </a:lnTo>
                  <a:lnTo>
                    <a:pt x="731" y="172"/>
                  </a:lnTo>
                  <a:lnTo>
                    <a:pt x="725" y="164"/>
                  </a:lnTo>
                  <a:lnTo>
                    <a:pt x="709" y="138"/>
                  </a:lnTo>
                  <a:lnTo>
                    <a:pt x="693" y="115"/>
                  </a:lnTo>
                  <a:lnTo>
                    <a:pt x="676" y="95"/>
                  </a:lnTo>
                  <a:lnTo>
                    <a:pt x="658" y="76"/>
                  </a:lnTo>
                  <a:lnTo>
                    <a:pt x="640" y="59"/>
                  </a:lnTo>
                  <a:lnTo>
                    <a:pt x="621" y="45"/>
                  </a:lnTo>
                  <a:lnTo>
                    <a:pt x="601" y="32"/>
                  </a:lnTo>
                  <a:lnTo>
                    <a:pt x="580" y="22"/>
                  </a:lnTo>
                  <a:lnTo>
                    <a:pt x="559" y="14"/>
                  </a:lnTo>
                  <a:lnTo>
                    <a:pt x="536" y="8"/>
                  </a:lnTo>
                  <a:lnTo>
                    <a:pt x="513" y="4"/>
                  </a:lnTo>
                  <a:lnTo>
                    <a:pt x="489" y="1"/>
                  </a:lnTo>
                  <a:lnTo>
                    <a:pt x="462" y="0"/>
                  </a:lnTo>
                  <a:lnTo>
                    <a:pt x="436" y="2"/>
                  </a:lnTo>
                  <a:lnTo>
                    <a:pt x="408" y="6"/>
                  </a:lnTo>
                  <a:lnTo>
                    <a:pt x="380" y="10"/>
                  </a:lnTo>
                  <a:lnTo>
                    <a:pt x="359" y="15"/>
                  </a:lnTo>
                  <a:lnTo>
                    <a:pt x="339" y="19"/>
                  </a:lnTo>
                  <a:lnTo>
                    <a:pt x="322" y="23"/>
                  </a:lnTo>
                  <a:lnTo>
                    <a:pt x="305" y="29"/>
                  </a:lnTo>
                  <a:lnTo>
                    <a:pt x="287" y="36"/>
                  </a:lnTo>
                  <a:lnTo>
                    <a:pt x="270" y="44"/>
                  </a:lnTo>
                  <a:lnTo>
                    <a:pt x="253" y="54"/>
                  </a:lnTo>
                  <a:lnTo>
                    <a:pt x="235" y="68"/>
                  </a:lnTo>
                  <a:lnTo>
                    <a:pt x="210" y="91"/>
                  </a:lnTo>
                  <a:lnTo>
                    <a:pt x="188" y="116"/>
                  </a:lnTo>
                  <a:lnTo>
                    <a:pt x="168" y="144"/>
                  </a:lnTo>
                  <a:lnTo>
                    <a:pt x="148" y="174"/>
                  </a:lnTo>
                  <a:lnTo>
                    <a:pt x="131" y="204"/>
                  </a:lnTo>
                  <a:lnTo>
                    <a:pt x="113" y="235"/>
                  </a:lnTo>
                  <a:lnTo>
                    <a:pt x="96" y="265"/>
                  </a:lnTo>
                  <a:lnTo>
                    <a:pt x="80" y="295"/>
                  </a:lnTo>
                  <a:lnTo>
                    <a:pt x="78" y="297"/>
                  </a:lnTo>
                  <a:lnTo>
                    <a:pt x="74" y="300"/>
                  </a:lnTo>
                  <a:lnTo>
                    <a:pt x="68" y="301"/>
                  </a:lnTo>
                  <a:lnTo>
                    <a:pt x="64" y="302"/>
                  </a:lnTo>
                  <a:lnTo>
                    <a:pt x="57" y="302"/>
                  </a:lnTo>
                  <a:lnTo>
                    <a:pt x="52" y="303"/>
                  </a:lnTo>
                  <a:lnTo>
                    <a:pt x="47" y="303"/>
                  </a:lnTo>
                  <a:lnTo>
                    <a:pt x="43" y="3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2" name="Freeform 8"/>
            <p:cNvSpPr>
              <a:spLocks/>
            </p:cNvSpPr>
            <p:nvPr/>
          </p:nvSpPr>
          <p:spPr bwMode="auto">
            <a:xfrm>
              <a:off x="2858" y="2423"/>
              <a:ext cx="60" cy="87"/>
            </a:xfrm>
            <a:custGeom>
              <a:avLst/>
              <a:gdLst/>
              <a:ahLst/>
              <a:cxnLst>
                <a:cxn ang="0">
                  <a:pos x="43" y="174"/>
                </a:cxn>
                <a:cxn ang="0">
                  <a:pos x="78" y="163"/>
                </a:cxn>
                <a:cxn ang="0">
                  <a:pos x="101" y="142"/>
                </a:cxn>
                <a:cxn ang="0">
                  <a:pos x="114" y="115"/>
                </a:cxn>
                <a:cxn ang="0">
                  <a:pos x="120" y="84"/>
                </a:cxn>
                <a:cxn ang="0">
                  <a:pos x="118" y="53"/>
                </a:cxn>
                <a:cxn ang="0">
                  <a:pos x="111" y="26"/>
                </a:cxn>
                <a:cxn ang="0">
                  <a:pos x="98" y="8"/>
                </a:cxn>
                <a:cxn ang="0">
                  <a:pos x="83" y="0"/>
                </a:cxn>
                <a:cxn ang="0">
                  <a:pos x="56" y="4"/>
                </a:cxn>
                <a:cxn ang="0">
                  <a:pos x="33" y="22"/>
                </a:cxn>
                <a:cxn ang="0">
                  <a:pos x="14" y="47"/>
                </a:cxn>
                <a:cxn ang="0">
                  <a:pos x="4" y="77"/>
                </a:cxn>
                <a:cxn ang="0">
                  <a:pos x="0" y="108"/>
                </a:cxn>
                <a:cxn ang="0">
                  <a:pos x="5" y="138"/>
                </a:cxn>
                <a:cxn ang="0">
                  <a:pos x="19" y="160"/>
                </a:cxn>
                <a:cxn ang="0">
                  <a:pos x="43" y="174"/>
                </a:cxn>
              </a:cxnLst>
              <a:rect l="0" t="0" r="r" b="b"/>
              <a:pathLst>
                <a:path w="120" h="174">
                  <a:moveTo>
                    <a:pt x="43" y="174"/>
                  </a:moveTo>
                  <a:lnTo>
                    <a:pt x="78" y="163"/>
                  </a:lnTo>
                  <a:lnTo>
                    <a:pt x="101" y="142"/>
                  </a:lnTo>
                  <a:lnTo>
                    <a:pt x="114" y="115"/>
                  </a:lnTo>
                  <a:lnTo>
                    <a:pt x="120" y="84"/>
                  </a:lnTo>
                  <a:lnTo>
                    <a:pt x="118" y="53"/>
                  </a:lnTo>
                  <a:lnTo>
                    <a:pt x="111" y="26"/>
                  </a:lnTo>
                  <a:lnTo>
                    <a:pt x="98" y="8"/>
                  </a:lnTo>
                  <a:lnTo>
                    <a:pt x="83" y="0"/>
                  </a:lnTo>
                  <a:lnTo>
                    <a:pt x="56" y="4"/>
                  </a:lnTo>
                  <a:lnTo>
                    <a:pt x="33" y="22"/>
                  </a:lnTo>
                  <a:lnTo>
                    <a:pt x="14" y="47"/>
                  </a:lnTo>
                  <a:lnTo>
                    <a:pt x="4" y="77"/>
                  </a:lnTo>
                  <a:lnTo>
                    <a:pt x="0" y="108"/>
                  </a:lnTo>
                  <a:lnTo>
                    <a:pt x="5" y="138"/>
                  </a:lnTo>
                  <a:lnTo>
                    <a:pt x="19" y="160"/>
                  </a:lnTo>
                  <a:lnTo>
                    <a:pt x="43" y="174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3" name="Freeform 9"/>
            <p:cNvSpPr>
              <a:spLocks/>
            </p:cNvSpPr>
            <p:nvPr/>
          </p:nvSpPr>
          <p:spPr bwMode="auto">
            <a:xfrm>
              <a:off x="2975" y="2382"/>
              <a:ext cx="34" cy="73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8" y="29"/>
                </a:cxn>
                <a:cxn ang="0">
                  <a:pos x="26" y="58"/>
                </a:cxn>
                <a:cxn ang="0">
                  <a:pos x="23" y="87"/>
                </a:cxn>
                <a:cxn ang="0">
                  <a:pos x="29" y="115"/>
                </a:cxn>
                <a:cxn ang="0">
                  <a:pos x="34" y="116"/>
                </a:cxn>
                <a:cxn ang="0">
                  <a:pos x="40" y="117"/>
                </a:cxn>
                <a:cxn ang="0">
                  <a:pos x="48" y="120"/>
                </a:cxn>
                <a:cxn ang="0">
                  <a:pos x="55" y="121"/>
                </a:cxn>
                <a:cxn ang="0">
                  <a:pos x="61" y="123"/>
                </a:cxn>
                <a:cxn ang="0">
                  <a:pos x="66" y="127"/>
                </a:cxn>
                <a:cxn ang="0">
                  <a:pos x="67" y="130"/>
                </a:cxn>
                <a:cxn ang="0">
                  <a:pos x="66" y="135"/>
                </a:cxn>
                <a:cxn ang="0">
                  <a:pos x="35" y="145"/>
                </a:cxn>
                <a:cxn ang="0">
                  <a:pos x="14" y="137"/>
                </a:cxn>
                <a:cxn ang="0">
                  <a:pos x="4" y="116"/>
                </a:cxn>
                <a:cxn ang="0">
                  <a:pos x="0" y="87"/>
                </a:cxn>
                <a:cxn ang="0">
                  <a:pos x="3" y="58"/>
                </a:cxn>
                <a:cxn ang="0">
                  <a:pos x="10" y="29"/>
                </a:cxn>
                <a:cxn ang="0">
                  <a:pos x="18" y="8"/>
                </a:cxn>
                <a:cxn ang="0">
                  <a:pos x="26" y="0"/>
                </a:cxn>
              </a:cxnLst>
              <a:rect l="0" t="0" r="r" b="b"/>
              <a:pathLst>
                <a:path w="67" h="145">
                  <a:moveTo>
                    <a:pt x="26" y="0"/>
                  </a:moveTo>
                  <a:lnTo>
                    <a:pt x="28" y="29"/>
                  </a:lnTo>
                  <a:lnTo>
                    <a:pt x="26" y="58"/>
                  </a:lnTo>
                  <a:lnTo>
                    <a:pt x="23" y="87"/>
                  </a:lnTo>
                  <a:lnTo>
                    <a:pt x="29" y="115"/>
                  </a:lnTo>
                  <a:lnTo>
                    <a:pt x="34" y="116"/>
                  </a:lnTo>
                  <a:lnTo>
                    <a:pt x="40" y="117"/>
                  </a:lnTo>
                  <a:lnTo>
                    <a:pt x="48" y="120"/>
                  </a:lnTo>
                  <a:lnTo>
                    <a:pt x="55" y="121"/>
                  </a:lnTo>
                  <a:lnTo>
                    <a:pt x="61" y="123"/>
                  </a:lnTo>
                  <a:lnTo>
                    <a:pt x="66" y="127"/>
                  </a:lnTo>
                  <a:lnTo>
                    <a:pt x="67" y="130"/>
                  </a:lnTo>
                  <a:lnTo>
                    <a:pt x="66" y="135"/>
                  </a:lnTo>
                  <a:lnTo>
                    <a:pt x="35" y="145"/>
                  </a:lnTo>
                  <a:lnTo>
                    <a:pt x="14" y="137"/>
                  </a:lnTo>
                  <a:lnTo>
                    <a:pt x="4" y="116"/>
                  </a:lnTo>
                  <a:lnTo>
                    <a:pt x="0" y="87"/>
                  </a:lnTo>
                  <a:lnTo>
                    <a:pt x="3" y="58"/>
                  </a:lnTo>
                  <a:lnTo>
                    <a:pt x="10" y="29"/>
                  </a:lnTo>
                  <a:lnTo>
                    <a:pt x="18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4" name="Freeform 10"/>
            <p:cNvSpPr>
              <a:spLocks/>
            </p:cNvSpPr>
            <p:nvPr/>
          </p:nvSpPr>
          <p:spPr bwMode="auto">
            <a:xfrm>
              <a:off x="2901" y="2510"/>
              <a:ext cx="165" cy="91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55" y="26"/>
                </a:cxn>
                <a:cxn ang="0">
                  <a:pos x="49" y="24"/>
                </a:cxn>
                <a:cxn ang="0">
                  <a:pos x="41" y="22"/>
                </a:cxn>
                <a:cxn ang="0">
                  <a:pos x="32" y="20"/>
                </a:cxn>
                <a:cxn ang="0">
                  <a:pos x="22" y="16"/>
                </a:cxn>
                <a:cxn ang="0">
                  <a:pos x="14" y="15"/>
                </a:cxn>
                <a:cxn ang="0">
                  <a:pos x="6" y="16"/>
                </a:cxn>
                <a:cxn ang="0">
                  <a:pos x="2" y="19"/>
                </a:cxn>
                <a:cxn ang="0">
                  <a:pos x="0" y="26"/>
                </a:cxn>
                <a:cxn ang="0">
                  <a:pos x="25" y="43"/>
                </a:cxn>
                <a:cxn ang="0">
                  <a:pos x="49" y="50"/>
                </a:cxn>
                <a:cxn ang="0">
                  <a:pos x="72" y="50"/>
                </a:cxn>
                <a:cxn ang="0">
                  <a:pos x="91" y="43"/>
                </a:cxn>
                <a:cxn ang="0">
                  <a:pos x="105" y="34"/>
                </a:cxn>
                <a:cxn ang="0">
                  <a:pos x="113" y="21"/>
                </a:cxn>
                <a:cxn ang="0">
                  <a:pos x="113" y="9"/>
                </a:cxn>
                <a:cxn ang="0">
                  <a:pos x="103" y="0"/>
                </a:cxn>
              </a:cxnLst>
              <a:rect l="0" t="0" r="r" b="b"/>
              <a:pathLst>
                <a:path w="113" h="50">
                  <a:moveTo>
                    <a:pt x="103" y="0"/>
                  </a:moveTo>
                  <a:lnTo>
                    <a:pt x="55" y="26"/>
                  </a:lnTo>
                  <a:lnTo>
                    <a:pt x="49" y="24"/>
                  </a:lnTo>
                  <a:lnTo>
                    <a:pt x="41" y="22"/>
                  </a:lnTo>
                  <a:lnTo>
                    <a:pt x="32" y="20"/>
                  </a:lnTo>
                  <a:lnTo>
                    <a:pt x="22" y="16"/>
                  </a:lnTo>
                  <a:lnTo>
                    <a:pt x="14" y="15"/>
                  </a:lnTo>
                  <a:lnTo>
                    <a:pt x="6" y="16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5" y="43"/>
                  </a:lnTo>
                  <a:lnTo>
                    <a:pt x="49" y="50"/>
                  </a:lnTo>
                  <a:lnTo>
                    <a:pt x="72" y="50"/>
                  </a:lnTo>
                  <a:lnTo>
                    <a:pt x="91" y="43"/>
                  </a:lnTo>
                  <a:lnTo>
                    <a:pt x="105" y="34"/>
                  </a:lnTo>
                  <a:lnTo>
                    <a:pt x="113" y="21"/>
                  </a:lnTo>
                  <a:lnTo>
                    <a:pt x="113" y="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5" name="Freeform 11"/>
            <p:cNvSpPr>
              <a:spLocks/>
            </p:cNvSpPr>
            <p:nvPr/>
          </p:nvSpPr>
          <p:spPr bwMode="auto">
            <a:xfrm>
              <a:off x="2935" y="2317"/>
              <a:ext cx="49" cy="4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2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1" y="32"/>
                </a:cxn>
                <a:cxn ang="0">
                  <a:pos x="4" y="36"/>
                </a:cxn>
                <a:cxn ang="0">
                  <a:pos x="10" y="42"/>
                </a:cxn>
                <a:cxn ang="0">
                  <a:pos x="18" y="49"/>
                </a:cxn>
                <a:cxn ang="0">
                  <a:pos x="26" y="56"/>
                </a:cxn>
                <a:cxn ang="0">
                  <a:pos x="27" y="55"/>
                </a:cxn>
                <a:cxn ang="0">
                  <a:pos x="29" y="53"/>
                </a:cxn>
                <a:cxn ang="0">
                  <a:pos x="29" y="50"/>
                </a:cxn>
                <a:cxn ang="0">
                  <a:pos x="29" y="48"/>
                </a:cxn>
                <a:cxn ang="0">
                  <a:pos x="31" y="45"/>
                </a:cxn>
                <a:cxn ang="0">
                  <a:pos x="32" y="40"/>
                </a:cxn>
                <a:cxn ang="0">
                  <a:pos x="34" y="36"/>
                </a:cxn>
                <a:cxn ang="0">
                  <a:pos x="34" y="33"/>
                </a:cxn>
                <a:cxn ang="0">
                  <a:pos x="33" y="18"/>
                </a:cxn>
                <a:cxn ang="0">
                  <a:pos x="30" y="9"/>
                </a:cxn>
                <a:cxn ang="0">
                  <a:pos x="22" y="3"/>
                </a:cxn>
                <a:cxn ang="0">
                  <a:pos x="9" y="0"/>
                </a:cxn>
              </a:cxnLst>
              <a:rect l="0" t="0" r="r" b="b"/>
              <a:pathLst>
                <a:path w="34" h="56">
                  <a:moveTo>
                    <a:pt x="9" y="0"/>
                  </a:moveTo>
                  <a:lnTo>
                    <a:pt x="2" y="2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1" y="32"/>
                  </a:lnTo>
                  <a:lnTo>
                    <a:pt x="4" y="36"/>
                  </a:lnTo>
                  <a:lnTo>
                    <a:pt x="10" y="42"/>
                  </a:lnTo>
                  <a:lnTo>
                    <a:pt x="18" y="49"/>
                  </a:lnTo>
                  <a:lnTo>
                    <a:pt x="26" y="56"/>
                  </a:lnTo>
                  <a:lnTo>
                    <a:pt x="27" y="55"/>
                  </a:lnTo>
                  <a:lnTo>
                    <a:pt x="29" y="53"/>
                  </a:lnTo>
                  <a:lnTo>
                    <a:pt x="29" y="50"/>
                  </a:lnTo>
                  <a:lnTo>
                    <a:pt x="29" y="48"/>
                  </a:lnTo>
                  <a:lnTo>
                    <a:pt x="31" y="45"/>
                  </a:lnTo>
                  <a:lnTo>
                    <a:pt x="32" y="40"/>
                  </a:lnTo>
                  <a:lnTo>
                    <a:pt x="34" y="36"/>
                  </a:lnTo>
                  <a:lnTo>
                    <a:pt x="34" y="33"/>
                  </a:lnTo>
                  <a:lnTo>
                    <a:pt x="33" y="18"/>
                  </a:lnTo>
                  <a:lnTo>
                    <a:pt x="30" y="9"/>
                  </a:lnTo>
                  <a:lnTo>
                    <a:pt x="22" y="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6" name="Freeform 12"/>
            <p:cNvSpPr>
              <a:spLocks/>
            </p:cNvSpPr>
            <p:nvPr/>
          </p:nvSpPr>
          <p:spPr bwMode="auto">
            <a:xfrm>
              <a:off x="3043" y="2322"/>
              <a:ext cx="47" cy="47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3" y="2"/>
                </a:cxn>
                <a:cxn ang="0">
                  <a:pos x="0" y="13"/>
                </a:cxn>
                <a:cxn ang="0">
                  <a:pos x="0" y="24"/>
                </a:cxn>
                <a:cxn ang="0">
                  <a:pos x="1" y="32"/>
                </a:cxn>
                <a:cxn ang="0">
                  <a:pos x="5" y="37"/>
                </a:cxn>
                <a:cxn ang="0">
                  <a:pos x="11" y="43"/>
                </a:cxn>
                <a:cxn ang="0">
                  <a:pos x="19" y="49"/>
                </a:cxn>
                <a:cxn ang="0">
                  <a:pos x="28" y="56"/>
                </a:cxn>
                <a:cxn ang="0">
                  <a:pos x="29" y="55"/>
                </a:cxn>
                <a:cxn ang="0">
                  <a:pos x="29" y="53"/>
                </a:cxn>
                <a:cxn ang="0">
                  <a:pos x="29" y="51"/>
                </a:cxn>
                <a:cxn ang="0">
                  <a:pos x="29" y="48"/>
                </a:cxn>
                <a:cxn ang="0">
                  <a:pos x="31" y="45"/>
                </a:cxn>
                <a:cxn ang="0">
                  <a:pos x="33" y="40"/>
                </a:cxn>
                <a:cxn ang="0">
                  <a:pos x="35" y="37"/>
                </a:cxn>
                <a:cxn ang="0">
                  <a:pos x="35" y="32"/>
                </a:cxn>
                <a:cxn ang="0">
                  <a:pos x="34" y="18"/>
                </a:cxn>
                <a:cxn ang="0">
                  <a:pos x="30" y="9"/>
                </a:cxn>
                <a:cxn ang="0">
                  <a:pos x="22" y="3"/>
                </a:cxn>
                <a:cxn ang="0">
                  <a:pos x="10" y="0"/>
                </a:cxn>
              </a:cxnLst>
              <a:rect l="0" t="0" r="r" b="b"/>
              <a:pathLst>
                <a:path w="35" h="56">
                  <a:moveTo>
                    <a:pt x="10" y="0"/>
                  </a:moveTo>
                  <a:lnTo>
                    <a:pt x="3" y="2"/>
                  </a:lnTo>
                  <a:lnTo>
                    <a:pt x="0" y="13"/>
                  </a:lnTo>
                  <a:lnTo>
                    <a:pt x="0" y="24"/>
                  </a:lnTo>
                  <a:lnTo>
                    <a:pt x="1" y="32"/>
                  </a:lnTo>
                  <a:lnTo>
                    <a:pt x="5" y="37"/>
                  </a:lnTo>
                  <a:lnTo>
                    <a:pt x="11" y="43"/>
                  </a:lnTo>
                  <a:lnTo>
                    <a:pt x="19" y="49"/>
                  </a:lnTo>
                  <a:lnTo>
                    <a:pt x="28" y="56"/>
                  </a:lnTo>
                  <a:lnTo>
                    <a:pt x="29" y="55"/>
                  </a:lnTo>
                  <a:lnTo>
                    <a:pt x="29" y="53"/>
                  </a:lnTo>
                  <a:lnTo>
                    <a:pt x="29" y="51"/>
                  </a:lnTo>
                  <a:lnTo>
                    <a:pt x="29" y="48"/>
                  </a:lnTo>
                  <a:lnTo>
                    <a:pt x="31" y="45"/>
                  </a:lnTo>
                  <a:lnTo>
                    <a:pt x="33" y="40"/>
                  </a:lnTo>
                  <a:lnTo>
                    <a:pt x="35" y="37"/>
                  </a:lnTo>
                  <a:lnTo>
                    <a:pt x="35" y="32"/>
                  </a:lnTo>
                  <a:lnTo>
                    <a:pt x="34" y="18"/>
                  </a:lnTo>
                  <a:lnTo>
                    <a:pt x="30" y="9"/>
                  </a:lnTo>
                  <a:lnTo>
                    <a:pt x="22" y="3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7" name="Freeform 13"/>
            <p:cNvSpPr>
              <a:spLocks/>
            </p:cNvSpPr>
            <p:nvPr/>
          </p:nvSpPr>
          <p:spPr bwMode="auto">
            <a:xfrm>
              <a:off x="3045" y="2416"/>
              <a:ext cx="86" cy="79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49"/>
                </a:cxn>
                <a:cxn ang="0">
                  <a:pos x="16" y="82"/>
                </a:cxn>
                <a:cxn ang="0">
                  <a:pos x="26" y="108"/>
                </a:cxn>
                <a:cxn ang="0">
                  <a:pos x="33" y="128"/>
                </a:cxn>
                <a:cxn ang="0">
                  <a:pos x="41" y="142"/>
                </a:cxn>
                <a:cxn ang="0">
                  <a:pos x="53" y="151"/>
                </a:cxn>
                <a:cxn ang="0">
                  <a:pos x="73" y="155"/>
                </a:cxn>
                <a:cxn ang="0">
                  <a:pos x="105" y="158"/>
                </a:cxn>
                <a:cxn ang="0">
                  <a:pos x="151" y="155"/>
                </a:cxn>
                <a:cxn ang="0">
                  <a:pos x="162" y="124"/>
                </a:cxn>
                <a:cxn ang="0">
                  <a:pos x="170" y="90"/>
                </a:cxn>
                <a:cxn ang="0">
                  <a:pos x="170" y="55"/>
                </a:cxn>
                <a:cxn ang="0">
                  <a:pos x="159" y="24"/>
                </a:cxn>
                <a:cxn ang="0">
                  <a:pos x="90" y="0"/>
                </a:cxn>
                <a:cxn ang="0">
                  <a:pos x="79" y="2"/>
                </a:cxn>
                <a:cxn ang="0">
                  <a:pos x="70" y="4"/>
                </a:cxn>
                <a:cxn ang="0">
                  <a:pos x="61" y="6"/>
                </a:cxn>
                <a:cxn ang="0">
                  <a:pos x="53" y="7"/>
                </a:cxn>
                <a:cxn ang="0">
                  <a:pos x="44" y="8"/>
                </a:cxn>
                <a:cxn ang="0">
                  <a:pos x="36" y="7"/>
                </a:cxn>
                <a:cxn ang="0">
                  <a:pos x="26" y="4"/>
                </a:cxn>
                <a:cxn ang="0">
                  <a:pos x="16" y="0"/>
                </a:cxn>
              </a:cxnLst>
              <a:rect l="0" t="0" r="r" b="b"/>
              <a:pathLst>
                <a:path w="170" h="158">
                  <a:moveTo>
                    <a:pt x="16" y="0"/>
                  </a:moveTo>
                  <a:lnTo>
                    <a:pt x="0" y="49"/>
                  </a:lnTo>
                  <a:lnTo>
                    <a:pt x="16" y="82"/>
                  </a:lnTo>
                  <a:lnTo>
                    <a:pt x="26" y="108"/>
                  </a:lnTo>
                  <a:lnTo>
                    <a:pt x="33" y="128"/>
                  </a:lnTo>
                  <a:lnTo>
                    <a:pt x="41" y="142"/>
                  </a:lnTo>
                  <a:lnTo>
                    <a:pt x="53" y="151"/>
                  </a:lnTo>
                  <a:lnTo>
                    <a:pt x="73" y="155"/>
                  </a:lnTo>
                  <a:lnTo>
                    <a:pt x="105" y="158"/>
                  </a:lnTo>
                  <a:lnTo>
                    <a:pt x="151" y="155"/>
                  </a:lnTo>
                  <a:lnTo>
                    <a:pt x="162" y="124"/>
                  </a:lnTo>
                  <a:lnTo>
                    <a:pt x="170" y="90"/>
                  </a:lnTo>
                  <a:lnTo>
                    <a:pt x="170" y="55"/>
                  </a:lnTo>
                  <a:lnTo>
                    <a:pt x="159" y="24"/>
                  </a:lnTo>
                  <a:lnTo>
                    <a:pt x="90" y="0"/>
                  </a:lnTo>
                  <a:lnTo>
                    <a:pt x="79" y="2"/>
                  </a:lnTo>
                  <a:lnTo>
                    <a:pt x="70" y="4"/>
                  </a:lnTo>
                  <a:lnTo>
                    <a:pt x="61" y="6"/>
                  </a:lnTo>
                  <a:lnTo>
                    <a:pt x="53" y="7"/>
                  </a:lnTo>
                  <a:lnTo>
                    <a:pt x="44" y="8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8" name="Freeform 14"/>
            <p:cNvSpPr>
              <a:spLocks/>
            </p:cNvSpPr>
            <p:nvPr/>
          </p:nvSpPr>
          <p:spPr bwMode="auto">
            <a:xfrm>
              <a:off x="2813" y="2635"/>
              <a:ext cx="352" cy="366"/>
            </a:xfrm>
            <a:custGeom>
              <a:avLst/>
              <a:gdLst/>
              <a:ahLst/>
              <a:cxnLst>
                <a:cxn ang="0">
                  <a:pos x="185" y="53"/>
                </a:cxn>
                <a:cxn ang="0">
                  <a:pos x="207" y="59"/>
                </a:cxn>
                <a:cxn ang="0">
                  <a:pos x="230" y="64"/>
                </a:cxn>
                <a:cxn ang="0">
                  <a:pos x="252" y="66"/>
                </a:cxn>
                <a:cxn ang="0">
                  <a:pos x="272" y="67"/>
                </a:cxn>
                <a:cxn ang="0">
                  <a:pos x="294" y="66"/>
                </a:cxn>
                <a:cxn ang="0">
                  <a:pos x="315" y="64"/>
                </a:cxn>
                <a:cxn ang="0">
                  <a:pos x="337" y="61"/>
                </a:cxn>
                <a:cxn ang="0">
                  <a:pos x="358" y="56"/>
                </a:cxn>
                <a:cxn ang="0">
                  <a:pos x="378" y="50"/>
                </a:cxn>
                <a:cxn ang="0">
                  <a:pos x="399" y="44"/>
                </a:cxn>
                <a:cxn ang="0">
                  <a:pos x="420" y="38"/>
                </a:cxn>
                <a:cxn ang="0">
                  <a:pos x="441" y="29"/>
                </a:cxn>
                <a:cxn ang="0">
                  <a:pos x="461" y="23"/>
                </a:cxn>
                <a:cxn ang="0">
                  <a:pos x="482" y="15"/>
                </a:cxn>
                <a:cxn ang="0">
                  <a:pos x="503" y="6"/>
                </a:cxn>
                <a:cxn ang="0">
                  <a:pos x="524" y="0"/>
                </a:cxn>
                <a:cxn ang="0">
                  <a:pos x="605" y="85"/>
                </a:cxn>
                <a:cxn ang="0">
                  <a:pos x="618" y="102"/>
                </a:cxn>
                <a:cxn ang="0">
                  <a:pos x="633" y="127"/>
                </a:cxn>
                <a:cxn ang="0">
                  <a:pos x="648" y="158"/>
                </a:cxn>
                <a:cxn ang="0">
                  <a:pos x="663" y="193"/>
                </a:cxn>
                <a:cxn ang="0">
                  <a:pos x="677" y="229"/>
                </a:cxn>
                <a:cxn ang="0">
                  <a:pos x="688" y="263"/>
                </a:cxn>
                <a:cxn ang="0">
                  <a:pos x="697" y="292"/>
                </a:cxn>
                <a:cxn ang="0">
                  <a:pos x="702" y="315"/>
                </a:cxn>
                <a:cxn ang="0">
                  <a:pos x="706" y="390"/>
                </a:cxn>
                <a:cxn ang="0">
                  <a:pos x="696" y="459"/>
                </a:cxn>
                <a:cxn ang="0">
                  <a:pos x="676" y="521"/>
                </a:cxn>
                <a:cxn ang="0">
                  <a:pos x="643" y="575"/>
                </a:cxn>
                <a:cxn ang="0">
                  <a:pos x="603" y="623"/>
                </a:cxn>
                <a:cxn ang="0">
                  <a:pos x="555" y="663"/>
                </a:cxn>
                <a:cxn ang="0">
                  <a:pos x="502" y="694"/>
                </a:cxn>
                <a:cxn ang="0">
                  <a:pos x="444" y="716"/>
                </a:cxn>
                <a:cxn ang="0">
                  <a:pos x="384" y="729"/>
                </a:cxn>
                <a:cxn ang="0">
                  <a:pos x="323" y="731"/>
                </a:cxn>
                <a:cxn ang="0">
                  <a:pos x="263" y="723"/>
                </a:cxn>
                <a:cxn ang="0">
                  <a:pos x="206" y="704"/>
                </a:cxn>
                <a:cxn ang="0">
                  <a:pos x="151" y="675"/>
                </a:cxn>
                <a:cxn ang="0">
                  <a:pos x="103" y="633"/>
                </a:cxn>
                <a:cxn ang="0">
                  <a:pos x="62" y="580"/>
                </a:cxn>
                <a:cxn ang="0">
                  <a:pos x="28" y="513"/>
                </a:cxn>
                <a:cxn ang="0">
                  <a:pos x="17" y="482"/>
                </a:cxn>
                <a:cxn ang="0">
                  <a:pos x="9" y="452"/>
                </a:cxn>
                <a:cxn ang="0">
                  <a:pos x="3" y="422"/>
                </a:cxn>
                <a:cxn ang="0">
                  <a:pos x="0" y="392"/>
                </a:cxn>
                <a:cxn ang="0">
                  <a:pos x="0" y="364"/>
                </a:cxn>
                <a:cxn ang="0">
                  <a:pos x="4" y="334"/>
                </a:cxn>
                <a:cxn ang="0">
                  <a:pos x="11" y="304"/>
                </a:cxn>
                <a:cxn ang="0">
                  <a:pos x="21" y="271"/>
                </a:cxn>
                <a:cxn ang="0">
                  <a:pos x="35" y="232"/>
                </a:cxn>
                <a:cxn ang="0">
                  <a:pos x="48" y="199"/>
                </a:cxn>
                <a:cxn ang="0">
                  <a:pos x="60" y="168"/>
                </a:cxn>
                <a:cxn ang="0">
                  <a:pos x="75" y="140"/>
                </a:cxn>
                <a:cxn ang="0">
                  <a:pos x="93" y="116"/>
                </a:cxn>
                <a:cxn ang="0">
                  <a:pos x="117" y="93"/>
                </a:cxn>
                <a:cxn ang="0">
                  <a:pos x="147" y="72"/>
                </a:cxn>
                <a:cxn ang="0">
                  <a:pos x="185" y="53"/>
                </a:cxn>
              </a:cxnLst>
              <a:rect l="0" t="0" r="r" b="b"/>
              <a:pathLst>
                <a:path w="706" h="731">
                  <a:moveTo>
                    <a:pt x="185" y="53"/>
                  </a:moveTo>
                  <a:lnTo>
                    <a:pt x="207" y="59"/>
                  </a:lnTo>
                  <a:lnTo>
                    <a:pt x="230" y="64"/>
                  </a:lnTo>
                  <a:lnTo>
                    <a:pt x="252" y="66"/>
                  </a:lnTo>
                  <a:lnTo>
                    <a:pt x="272" y="67"/>
                  </a:lnTo>
                  <a:lnTo>
                    <a:pt x="294" y="66"/>
                  </a:lnTo>
                  <a:lnTo>
                    <a:pt x="315" y="64"/>
                  </a:lnTo>
                  <a:lnTo>
                    <a:pt x="337" y="61"/>
                  </a:lnTo>
                  <a:lnTo>
                    <a:pt x="358" y="56"/>
                  </a:lnTo>
                  <a:lnTo>
                    <a:pt x="378" y="50"/>
                  </a:lnTo>
                  <a:lnTo>
                    <a:pt x="399" y="44"/>
                  </a:lnTo>
                  <a:lnTo>
                    <a:pt x="420" y="38"/>
                  </a:lnTo>
                  <a:lnTo>
                    <a:pt x="441" y="29"/>
                  </a:lnTo>
                  <a:lnTo>
                    <a:pt x="461" y="23"/>
                  </a:lnTo>
                  <a:lnTo>
                    <a:pt x="482" y="15"/>
                  </a:lnTo>
                  <a:lnTo>
                    <a:pt x="503" y="6"/>
                  </a:lnTo>
                  <a:lnTo>
                    <a:pt x="524" y="0"/>
                  </a:lnTo>
                  <a:lnTo>
                    <a:pt x="605" y="85"/>
                  </a:lnTo>
                  <a:lnTo>
                    <a:pt x="618" y="102"/>
                  </a:lnTo>
                  <a:lnTo>
                    <a:pt x="633" y="127"/>
                  </a:lnTo>
                  <a:lnTo>
                    <a:pt x="648" y="158"/>
                  </a:lnTo>
                  <a:lnTo>
                    <a:pt x="663" y="193"/>
                  </a:lnTo>
                  <a:lnTo>
                    <a:pt x="677" y="229"/>
                  </a:lnTo>
                  <a:lnTo>
                    <a:pt x="688" y="263"/>
                  </a:lnTo>
                  <a:lnTo>
                    <a:pt x="697" y="292"/>
                  </a:lnTo>
                  <a:lnTo>
                    <a:pt x="702" y="315"/>
                  </a:lnTo>
                  <a:lnTo>
                    <a:pt x="706" y="390"/>
                  </a:lnTo>
                  <a:lnTo>
                    <a:pt x="696" y="459"/>
                  </a:lnTo>
                  <a:lnTo>
                    <a:pt x="676" y="521"/>
                  </a:lnTo>
                  <a:lnTo>
                    <a:pt x="643" y="575"/>
                  </a:lnTo>
                  <a:lnTo>
                    <a:pt x="603" y="623"/>
                  </a:lnTo>
                  <a:lnTo>
                    <a:pt x="555" y="663"/>
                  </a:lnTo>
                  <a:lnTo>
                    <a:pt x="502" y="694"/>
                  </a:lnTo>
                  <a:lnTo>
                    <a:pt x="444" y="716"/>
                  </a:lnTo>
                  <a:lnTo>
                    <a:pt x="384" y="729"/>
                  </a:lnTo>
                  <a:lnTo>
                    <a:pt x="323" y="731"/>
                  </a:lnTo>
                  <a:lnTo>
                    <a:pt x="263" y="723"/>
                  </a:lnTo>
                  <a:lnTo>
                    <a:pt x="206" y="704"/>
                  </a:lnTo>
                  <a:lnTo>
                    <a:pt x="151" y="675"/>
                  </a:lnTo>
                  <a:lnTo>
                    <a:pt x="103" y="633"/>
                  </a:lnTo>
                  <a:lnTo>
                    <a:pt x="62" y="580"/>
                  </a:lnTo>
                  <a:lnTo>
                    <a:pt x="28" y="513"/>
                  </a:lnTo>
                  <a:lnTo>
                    <a:pt x="17" y="482"/>
                  </a:lnTo>
                  <a:lnTo>
                    <a:pt x="9" y="452"/>
                  </a:lnTo>
                  <a:lnTo>
                    <a:pt x="3" y="422"/>
                  </a:lnTo>
                  <a:lnTo>
                    <a:pt x="0" y="392"/>
                  </a:lnTo>
                  <a:lnTo>
                    <a:pt x="0" y="364"/>
                  </a:lnTo>
                  <a:lnTo>
                    <a:pt x="4" y="334"/>
                  </a:lnTo>
                  <a:lnTo>
                    <a:pt x="11" y="304"/>
                  </a:lnTo>
                  <a:lnTo>
                    <a:pt x="21" y="271"/>
                  </a:lnTo>
                  <a:lnTo>
                    <a:pt x="35" y="232"/>
                  </a:lnTo>
                  <a:lnTo>
                    <a:pt x="48" y="199"/>
                  </a:lnTo>
                  <a:lnTo>
                    <a:pt x="60" y="168"/>
                  </a:lnTo>
                  <a:lnTo>
                    <a:pt x="75" y="140"/>
                  </a:lnTo>
                  <a:lnTo>
                    <a:pt x="93" y="116"/>
                  </a:lnTo>
                  <a:lnTo>
                    <a:pt x="117" y="93"/>
                  </a:lnTo>
                  <a:lnTo>
                    <a:pt x="147" y="72"/>
                  </a:lnTo>
                  <a:lnTo>
                    <a:pt x="185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39" name="Freeform 15"/>
            <p:cNvSpPr>
              <a:spLocks/>
            </p:cNvSpPr>
            <p:nvPr/>
          </p:nvSpPr>
          <p:spPr bwMode="auto">
            <a:xfrm>
              <a:off x="2813" y="2635"/>
              <a:ext cx="352" cy="366"/>
            </a:xfrm>
            <a:custGeom>
              <a:avLst/>
              <a:gdLst/>
              <a:ahLst/>
              <a:cxnLst>
                <a:cxn ang="0">
                  <a:pos x="185" y="53"/>
                </a:cxn>
                <a:cxn ang="0">
                  <a:pos x="207" y="59"/>
                </a:cxn>
                <a:cxn ang="0">
                  <a:pos x="230" y="64"/>
                </a:cxn>
                <a:cxn ang="0">
                  <a:pos x="252" y="66"/>
                </a:cxn>
                <a:cxn ang="0">
                  <a:pos x="272" y="67"/>
                </a:cxn>
                <a:cxn ang="0">
                  <a:pos x="294" y="66"/>
                </a:cxn>
                <a:cxn ang="0">
                  <a:pos x="315" y="64"/>
                </a:cxn>
                <a:cxn ang="0">
                  <a:pos x="337" y="61"/>
                </a:cxn>
                <a:cxn ang="0">
                  <a:pos x="358" y="56"/>
                </a:cxn>
                <a:cxn ang="0">
                  <a:pos x="378" y="50"/>
                </a:cxn>
                <a:cxn ang="0">
                  <a:pos x="399" y="44"/>
                </a:cxn>
                <a:cxn ang="0">
                  <a:pos x="420" y="38"/>
                </a:cxn>
                <a:cxn ang="0">
                  <a:pos x="441" y="29"/>
                </a:cxn>
                <a:cxn ang="0">
                  <a:pos x="461" y="23"/>
                </a:cxn>
                <a:cxn ang="0">
                  <a:pos x="482" y="15"/>
                </a:cxn>
                <a:cxn ang="0">
                  <a:pos x="503" y="6"/>
                </a:cxn>
                <a:cxn ang="0">
                  <a:pos x="524" y="0"/>
                </a:cxn>
                <a:cxn ang="0">
                  <a:pos x="605" y="85"/>
                </a:cxn>
                <a:cxn ang="0">
                  <a:pos x="618" y="102"/>
                </a:cxn>
                <a:cxn ang="0">
                  <a:pos x="633" y="127"/>
                </a:cxn>
                <a:cxn ang="0">
                  <a:pos x="648" y="158"/>
                </a:cxn>
                <a:cxn ang="0">
                  <a:pos x="663" y="193"/>
                </a:cxn>
                <a:cxn ang="0">
                  <a:pos x="677" y="229"/>
                </a:cxn>
                <a:cxn ang="0">
                  <a:pos x="688" y="263"/>
                </a:cxn>
                <a:cxn ang="0">
                  <a:pos x="697" y="292"/>
                </a:cxn>
                <a:cxn ang="0">
                  <a:pos x="702" y="315"/>
                </a:cxn>
                <a:cxn ang="0">
                  <a:pos x="706" y="390"/>
                </a:cxn>
                <a:cxn ang="0">
                  <a:pos x="696" y="459"/>
                </a:cxn>
                <a:cxn ang="0">
                  <a:pos x="676" y="521"/>
                </a:cxn>
                <a:cxn ang="0">
                  <a:pos x="643" y="575"/>
                </a:cxn>
                <a:cxn ang="0">
                  <a:pos x="603" y="623"/>
                </a:cxn>
                <a:cxn ang="0">
                  <a:pos x="555" y="663"/>
                </a:cxn>
                <a:cxn ang="0">
                  <a:pos x="502" y="694"/>
                </a:cxn>
                <a:cxn ang="0">
                  <a:pos x="444" y="716"/>
                </a:cxn>
                <a:cxn ang="0">
                  <a:pos x="384" y="729"/>
                </a:cxn>
                <a:cxn ang="0">
                  <a:pos x="323" y="731"/>
                </a:cxn>
                <a:cxn ang="0">
                  <a:pos x="263" y="723"/>
                </a:cxn>
                <a:cxn ang="0">
                  <a:pos x="206" y="704"/>
                </a:cxn>
                <a:cxn ang="0">
                  <a:pos x="151" y="675"/>
                </a:cxn>
                <a:cxn ang="0">
                  <a:pos x="103" y="633"/>
                </a:cxn>
                <a:cxn ang="0">
                  <a:pos x="62" y="580"/>
                </a:cxn>
                <a:cxn ang="0">
                  <a:pos x="28" y="513"/>
                </a:cxn>
                <a:cxn ang="0">
                  <a:pos x="17" y="482"/>
                </a:cxn>
                <a:cxn ang="0">
                  <a:pos x="9" y="452"/>
                </a:cxn>
                <a:cxn ang="0">
                  <a:pos x="3" y="422"/>
                </a:cxn>
                <a:cxn ang="0">
                  <a:pos x="0" y="392"/>
                </a:cxn>
                <a:cxn ang="0">
                  <a:pos x="0" y="364"/>
                </a:cxn>
                <a:cxn ang="0">
                  <a:pos x="4" y="334"/>
                </a:cxn>
                <a:cxn ang="0">
                  <a:pos x="11" y="304"/>
                </a:cxn>
                <a:cxn ang="0">
                  <a:pos x="21" y="271"/>
                </a:cxn>
                <a:cxn ang="0">
                  <a:pos x="35" y="232"/>
                </a:cxn>
                <a:cxn ang="0">
                  <a:pos x="48" y="199"/>
                </a:cxn>
                <a:cxn ang="0">
                  <a:pos x="60" y="168"/>
                </a:cxn>
                <a:cxn ang="0">
                  <a:pos x="75" y="140"/>
                </a:cxn>
                <a:cxn ang="0">
                  <a:pos x="93" y="116"/>
                </a:cxn>
                <a:cxn ang="0">
                  <a:pos x="117" y="93"/>
                </a:cxn>
                <a:cxn ang="0">
                  <a:pos x="147" y="72"/>
                </a:cxn>
                <a:cxn ang="0">
                  <a:pos x="185" y="53"/>
                </a:cxn>
              </a:cxnLst>
              <a:rect l="0" t="0" r="r" b="b"/>
              <a:pathLst>
                <a:path w="706" h="731">
                  <a:moveTo>
                    <a:pt x="185" y="53"/>
                  </a:moveTo>
                  <a:lnTo>
                    <a:pt x="207" y="59"/>
                  </a:lnTo>
                  <a:lnTo>
                    <a:pt x="230" y="64"/>
                  </a:lnTo>
                  <a:lnTo>
                    <a:pt x="252" y="66"/>
                  </a:lnTo>
                  <a:lnTo>
                    <a:pt x="272" y="67"/>
                  </a:lnTo>
                  <a:lnTo>
                    <a:pt x="294" y="66"/>
                  </a:lnTo>
                  <a:lnTo>
                    <a:pt x="315" y="64"/>
                  </a:lnTo>
                  <a:lnTo>
                    <a:pt x="337" y="61"/>
                  </a:lnTo>
                  <a:lnTo>
                    <a:pt x="358" y="56"/>
                  </a:lnTo>
                  <a:lnTo>
                    <a:pt x="378" y="50"/>
                  </a:lnTo>
                  <a:lnTo>
                    <a:pt x="399" y="44"/>
                  </a:lnTo>
                  <a:lnTo>
                    <a:pt x="420" y="38"/>
                  </a:lnTo>
                  <a:lnTo>
                    <a:pt x="441" y="29"/>
                  </a:lnTo>
                  <a:lnTo>
                    <a:pt x="461" y="23"/>
                  </a:lnTo>
                  <a:lnTo>
                    <a:pt x="482" y="15"/>
                  </a:lnTo>
                  <a:lnTo>
                    <a:pt x="503" y="6"/>
                  </a:lnTo>
                  <a:lnTo>
                    <a:pt x="524" y="0"/>
                  </a:lnTo>
                  <a:lnTo>
                    <a:pt x="605" y="85"/>
                  </a:lnTo>
                  <a:lnTo>
                    <a:pt x="618" y="102"/>
                  </a:lnTo>
                  <a:lnTo>
                    <a:pt x="633" y="127"/>
                  </a:lnTo>
                  <a:lnTo>
                    <a:pt x="648" y="158"/>
                  </a:lnTo>
                  <a:lnTo>
                    <a:pt x="663" y="193"/>
                  </a:lnTo>
                  <a:lnTo>
                    <a:pt x="677" y="229"/>
                  </a:lnTo>
                  <a:lnTo>
                    <a:pt x="688" y="263"/>
                  </a:lnTo>
                  <a:lnTo>
                    <a:pt x="697" y="292"/>
                  </a:lnTo>
                  <a:lnTo>
                    <a:pt x="702" y="315"/>
                  </a:lnTo>
                  <a:lnTo>
                    <a:pt x="706" y="390"/>
                  </a:lnTo>
                  <a:lnTo>
                    <a:pt x="696" y="459"/>
                  </a:lnTo>
                  <a:lnTo>
                    <a:pt x="676" y="521"/>
                  </a:lnTo>
                  <a:lnTo>
                    <a:pt x="643" y="575"/>
                  </a:lnTo>
                  <a:lnTo>
                    <a:pt x="603" y="623"/>
                  </a:lnTo>
                  <a:lnTo>
                    <a:pt x="555" y="663"/>
                  </a:lnTo>
                  <a:lnTo>
                    <a:pt x="502" y="694"/>
                  </a:lnTo>
                  <a:lnTo>
                    <a:pt x="444" y="716"/>
                  </a:lnTo>
                  <a:lnTo>
                    <a:pt x="384" y="729"/>
                  </a:lnTo>
                  <a:lnTo>
                    <a:pt x="323" y="731"/>
                  </a:lnTo>
                  <a:lnTo>
                    <a:pt x="263" y="723"/>
                  </a:lnTo>
                  <a:lnTo>
                    <a:pt x="206" y="704"/>
                  </a:lnTo>
                  <a:lnTo>
                    <a:pt x="151" y="675"/>
                  </a:lnTo>
                  <a:lnTo>
                    <a:pt x="103" y="633"/>
                  </a:lnTo>
                  <a:lnTo>
                    <a:pt x="62" y="580"/>
                  </a:lnTo>
                  <a:lnTo>
                    <a:pt x="28" y="513"/>
                  </a:lnTo>
                  <a:lnTo>
                    <a:pt x="17" y="482"/>
                  </a:lnTo>
                  <a:lnTo>
                    <a:pt x="9" y="452"/>
                  </a:lnTo>
                  <a:lnTo>
                    <a:pt x="3" y="422"/>
                  </a:lnTo>
                  <a:lnTo>
                    <a:pt x="0" y="392"/>
                  </a:lnTo>
                  <a:lnTo>
                    <a:pt x="0" y="364"/>
                  </a:lnTo>
                  <a:lnTo>
                    <a:pt x="4" y="334"/>
                  </a:lnTo>
                  <a:lnTo>
                    <a:pt x="11" y="304"/>
                  </a:lnTo>
                  <a:lnTo>
                    <a:pt x="21" y="271"/>
                  </a:lnTo>
                  <a:lnTo>
                    <a:pt x="35" y="232"/>
                  </a:lnTo>
                  <a:lnTo>
                    <a:pt x="48" y="199"/>
                  </a:lnTo>
                  <a:lnTo>
                    <a:pt x="60" y="168"/>
                  </a:lnTo>
                  <a:lnTo>
                    <a:pt x="75" y="140"/>
                  </a:lnTo>
                  <a:lnTo>
                    <a:pt x="93" y="116"/>
                  </a:lnTo>
                  <a:lnTo>
                    <a:pt x="117" y="93"/>
                  </a:lnTo>
                  <a:lnTo>
                    <a:pt x="147" y="72"/>
                  </a:lnTo>
                  <a:lnTo>
                    <a:pt x="185" y="5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0" name="Freeform 16"/>
            <p:cNvSpPr>
              <a:spLocks/>
            </p:cNvSpPr>
            <p:nvPr/>
          </p:nvSpPr>
          <p:spPr bwMode="auto">
            <a:xfrm>
              <a:off x="2871" y="2730"/>
              <a:ext cx="41" cy="52"/>
            </a:xfrm>
            <a:custGeom>
              <a:avLst/>
              <a:gdLst/>
              <a:ahLst/>
              <a:cxnLst>
                <a:cxn ang="0">
                  <a:pos x="9" y="98"/>
                </a:cxn>
                <a:cxn ang="0">
                  <a:pos x="2" y="82"/>
                </a:cxn>
                <a:cxn ang="0">
                  <a:pos x="0" y="66"/>
                </a:cxn>
                <a:cxn ang="0">
                  <a:pos x="1" y="50"/>
                </a:cxn>
                <a:cxn ang="0">
                  <a:pos x="6" y="35"/>
                </a:cxn>
                <a:cxn ang="0">
                  <a:pos x="14" y="23"/>
                </a:cxn>
                <a:cxn ang="0">
                  <a:pos x="25" y="12"/>
                </a:cxn>
                <a:cxn ang="0">
                  <a:pos x="40" y="5"/>
                </a:cxn>
                <a:cxn ang="0">
                  <a:pos x="57" y="0"/>
                </a:cxn>
                <a:cxn ang="0">
                  <a:pos x="74" y="5"/>
                </a:cxn>
                <a:cxn ang="0">
                  <a:pos x="80" y="19"/>
                </a:cxn>
                <a:cxn ang="0">
                  <a:pos x="82" y="38"/>
                </a:cxn>
                <a:cxn ang="0">
                  <a:pos x="76" y="61"/>
                </a:cxn>
                <a:cxn ang="0">
                  <a:pos x="64" y="82"/>
                </a:cxn>
                <a:cxn ang="0">
                  <a:pos x="49" y="98"/>
                </a:cxn>
                <a:cxn ang="0">
                  <a:pos x="30" y="105"/>
                </a:cxn>
                <a:cxn ang="0">
                  <a:pos x="9" y="98"/>
                </a:cxn>
              </a:cxnLst>
              <a:rect l="0" t="0" r="r" b="b"/>
              <a:pathLst>
                <a:path w="82" h="105">
                  <a:moveTo>
                    <a:pt x="9" y="98"/>
                  </a:moveTo>
                  <a:lnTo>
                    <a:pt x="2" y="82"/>
                  </a:lnTo>
                  <a:lnTo>
                    <a:pt x="0" y="66"/>
                  </a:lnTo>
                  <a:lnTo>
                    <a:pt x="1" y="50"/>
                  </a:lnTo>
                  <a:lnTo>
                    <a:pt x="6" y="35"/>
                  </a:lnTo>
                  <a:lnTo>
                    <a:pt x="14" y="23"/>
                  </a:lnTo>
                  <a:lnTo>
                    <a:pt x="25" y="12"/>
                  </a:lnTo>
                  <a:lnTo>
                    <a:pt x="40" y="5"/>
                  </a:lnTo>
                  <a:lnTo>
                    <a:pt x="57" y="0"/>
                  </a:lnTo>
                  <a:lnTo>
                    <a:pt x="74" y="5"/>
                  </a:lnTo>
                  <a:lnTo>
                    <a:pt x="80" y="19"/>
                  </a:lnTo>
                  <a:lnTo>
                    <a:pt x="82" y="38"/>
                  </a:lnTo>
                  <a:lnTo>
                    <a:pt x="76" y="61"/>
                  </a:lnTo>
                  <a:lnTo>
                    <a:pt x="64" y="82"/>
                  </a:lnTo>
                  <a:lnTo>
                    <a:pt x="49" y="98"/>
                  </a:lnTo>
                  <a:lnTo>
                    <a:pt x="30" y="105"/>
                  </a:lnTo>
                  <a:lnTo>
                    <a:pt x="9" y="98"/>
                  </a:lnTo>
                  <a:close/>
                </a:path>
              </a:pathLst>
            </a:custGeom>
            <a:solidFill>
              <a:srgbClr val="33CC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1" name="Freeform 17"/>
            <p:cNvSpPr>
              <a:spLocks/>
            </p:cNvSpPr>
            <p:nvPr/>
          </p:nvSpPr>
          <p:spPr bwMode="auto">
            <a:xfrm>
              <a:off x="2862" y="2837"/>
              <a:ext cx="41" cy="52"/>
            </a:xfrm>
            <a:custGeom>
              <a:avLst/>
              <a:gdLst/>
              <a:ahLst/>
              <a:cxnLst>
                <a:cxn ang="0">
                  <a:pos x="10" y="96"/>
                </a:cxn>
                <a:cxn ang="0">
                  <a:pos x="3" y="80"/>
                </a:cxn>
                <a:cxn ang="0">
                  <a:pos x="0" y="64"/>
                </a:cxn>
                <a:cxn ang="0">
                  <a:pos x="2" y="49"/>
                </a:cxn>
                <a:cxn ang="0">
                  <a:pos x="6" y="34"/>
                </a:cxn>
                <a:cxn ang="0">
                  <a:pos x="14" y="22"/>
                </a:cxn>
                <a:cxn ang="0">
                  <a:pos x="26" y="11"/>
                </a:cxn>
                <a:cxn ang="0">
                  <a:pos x="41" y="4"/>
                </a:cxn>
                <a:cxn ang="0">
                  <a:pos x="58" y="0"/>
                </a:cxn>
                <a:cxn ang="0">
                  <a:pos x="74" y="3"/>
                </a:cxn>
                <a:cxn ang="0">
                  <a:pos x="82" y="17"/>
                </a:cxn>
                <a:cxn ang="0">
                  <a:pos x="83" y="38"/>
                </a:cxn>
                <a:cxn ang="0">
                  <a:pos x="78" y="60"/>
                </a:cxn>
                <a:cxn ang="0">
                  <a:pos x="66" y="81"/>
                </a:cxn>
                <a:cxn ang="0">
                  <a:pos x="50" y="96"/>
                </a:cxn>
                <a:cxn ang="0">
                  <a:pos x="32" y="103"/>
                </a:cxn>
                <a:cxn ang="0">
                  <a:pos x="10" y="96"/>
                </a:cxn>
              </a:cxnLst>
              <a:rect l="0" t="0" r="r" b="b"/>
              <a:pathLst>
                <a:path w="83" h="103">
                  <a:moveTo>
                    <a:pt x="10" y="96"/>
                  </a:moveTo>
                  <a:lnTo>
                    <a:pt x="3" y="80"/>
                  </a:lnTo>
                  <a:lnTo>
                    <a:pt x="0" y="64"/>
                  </a:lnTo>
                  <a:lnTo>
                    <a:pt x="2" y="49"/>
                  </a:lnTo>
                  <a:lnTo>
                    <a:pt x="6" y="34"/>
                  </a:lnTo>
                  <a:lnTo>
                    <a:pt x="14" y="22"/>
                  </a:lnTo>
                  <a:lnTo>
                    <a:pt x="26" y="11"/>
                  </a:lnTo>
                  <a:lnTo>
                    <a:pt x="41" y="4"/>
                  </a:lnTo>
                  <a:lnTo>
                    <a:pt x="58" y="0"/>
                  </a:lnTo>
                  <a:lnTo>
                    <a:pt x="74" y="3"/>
                  </a:lnTo>
                  <a:lnTo>
                    <a:pt x="82" y="17"/>
                  </a:lnTo>
                  <a:lnTo>
                    <a:pt x="83" y="38"/>
                  </a:lnTo>
                  <a:lnTo>
                    <a:pt x="78" y="60"/>
                  </a:lnTo>
                  <a:lnTo>
                    <a:pt x="66" y="81"/>
                  </a:lnTo>
                  <a:lnTo>
                    <a:pt x="50" y="96"/>
                  </a:lnTo>
                  <a:lnTo>
                    <a:pt x="32" y="103"/>
                  </a:lnTo>
                  <a:lnTo>
                    <a:pt x="10" y="96"/>
                  </a:lnTo>
                  <a:close/>
                </a:path>
              </a:pathLst>
            </a:custGeom>
            <a:solidFill>
              <a:srgbClr val="99F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2" name="Freeform 18"/>
            <p:cNvSpPr>
              <a:spLocks/>
            </p:cNvSpPr>
            <p:nvPr/>
          </p:nvSpPr>
          <p:spPr bwMode="auto">
            <a:xfrm>
              <a:off x="3022" y="2909"/>
              <a:ext cx="39" cy="53"/>
            </a:xfrm>
            <a:custGeom>
              <a:avLst/>
              <a:gdLst/>
              <a:ahLst/>
              <a:cxnLst>
                <a:cxn ang="0">
                  <a:pos x="22" y="106"/>
                </a:cxn>
                <a:cxn ang="0">
                  <a:pos x="10" y="92"/>
                </a:cxn>
                <a:cxn ang="0">
                  <a:pos x="3" y="77"/>
                </a:cxn>
                <a:cxn ang="0">
                  <a:pos x="0" y="63"/>
                </a:cxn>
                <a:cxn ang="0">
                  <a:pos x="2" y="48"/>
                </a:cxn>
                <a:cxn ang="0">
                  <a:pos x="7" y="34"/>
                </a:cxn>
                <a:cxn ang="0">
                  <a:pos x="16" y="22"/>
                </a:cxn>
                <a:cxn ang="0">
                  <a:pos x="28" y="10"/>
                </a:cxn>
                <a:cxn ang="0">
                  <a:pos x="45" y="1"/>
                </a:cxn>
                <a:cxn ang="0">
                  <a:pos x="60" y="0"/>
                </a:cxn>
                <a:cxn ang="0">
                  <a:pos x="71" y="10"/>
                </a:cxn>
                <a:cxn ang="0">
                  <a:pos x="77" y="28"/>
                </a:cxn>
                <a:cxn ang="0">
                  <a:pos x="78" y="51"/>
                </a:cxn>
                <a:cxn ang="0">
                  <a:pos x="72" y="75"/>
                </a:cxn>
                <a:cxn ang="0">
                  <a:pos x="62" y="94"/>
                </a:cxn>
                <a:cxn ang="0">
                  <a:pos x="45" y="106"/>
                </a:cxn>
                <a:cxn ang="0">
                  <a:pos x="22" y="106"/>
                </a:cxn>
              </a:cxnLst>
              <a:rect l="0" t="0" r="r" b="b"/>
              <a:pathLst>
                <a:path w="78" h="106">
                  <a:moveTo>
                    <a:pt x="22" y="106"/>
                  </a:moveTo>
                  <a:lnTo>
                    <a:pt x="10" y="92"/>
                  </a:lnTo>
                  <a:lnTo>
                    <a:pt x="3" y="77"/>
                  </a:lnTo>
                  <a:lnTo>
                    <a:pt x="0" y="63"/>
                  </a:lnTo>
                  <a:lnTo>
                    <a:pt x="2" y="48"/>
                  </a:lnTo>
                  <a:lnTo>
                    <a:pt x="7" y="34"/>
                  </a:lnTo>
                  <a:lnTo>
                    <a:pt x="16" y="22"/>
                  </a:lnTo>
                  <a:lnTo>
                    <a:pt x="28" y="10"/>
                  </a:lnTo>
                  <a:lnTo>
                    <a:pt x="45" y="1"/>
                  </a:lnTo>
                  <a:lnTo>
                    <a:pt x="60" y="0"/>
                  </a:lnTo>
                  <a:lnTo>
                    <a:pt x="71" y="10"/>
                  </a:lnTo>
                  <a:lnTo>
                    <a:pt x="77" y="28"/>
                  </a:lnTo>
                  <a:lnTo>
                    <a:pt x="78" y="51"/>
                  </a:lnTo>
                  <a:lnTo>
                    <a:pt x="72" y="75"/>
                  </a:lnTo>
                  <a:lnTo>
                    <a:pt x="62" y="94"/>
                  </a:lnTo>
                  <a:lnTo>
                    <a:pt x="45" y="106"/>
                  </a:lnTo>
                  <a:lnTo>
                    <a:pt x="22" y="106"/>
                  </a:lnTo>
                  <a:close/>
                </a:path>
              </a:pathLst>
            </a:custGeom>
            <a:solidFill>
              <a:srgbClr val="99FF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3" name="Freeform 19"/>
            <p:cNvSpPr>
              <a:spLocks/>
            </p:cNvSpPr>
            <p:nvPr/>
          </p:nvSpPr>
          <p:spPr bwMode="auto">
            <a:xfrm>
              <a:off x="2934" y="2892"/>
              <a:ext cx="38" cy="55"/>
            </a:xfrm>
            <a:custGeom>
              <a:avLst/>
              <a:gdLst/>
              <a:ahLst/>
              <a:cxnLst>
                <a:cxn ang="0">
                  <a:pos x="32" y="111"/>
                </a:cxn>
                <a:cxn ang="0">
                  <a:pos x="12" y="96"/>
                </a:cxn>
                <a:cxn ang="0">
                  <a:pos x="3" y="77"/>
                </a:cxn>
                <a:cxn ang="0">
                  <a:pos x="0" y="58"/>
                </a:cxn>
                <a:cxn ang="0">
                  <a:pos x="5" y="39"/>
                </a:cxn>
                <a:cxn ang="0">
                  <a:pos x="14" y="22"/>
                </a:cxn>
                <a:cxn ang="0">
                  <a:pos x="25" y="9"/>
                </a:cxn>
                <a:cxn ang="0">
                  <a:pos x="36" y="1"/>
                </a:cxn>
                <a:cxn ang="0">
                  <a:pos x="45" y="0"/>
                </a:cxn>
                <a:cxn ang="0">
                  <a:pos x="61" y="9"/>
                </a:cxn>
                <a:cxn ang="0">
                  <a:pos x="72" y="24"/>
                </a:cxn>
                <a:cxn ang="0">
                  <a:pos x="76" y="44"/>
                </a:cxn>
                <a:cxn ang="0">
                  <a:pos x="76" y="64"/>
                </a:cxn>
                <a:cxn ang="0">
                  <a:pos x="72" y="82"/>
                </a:cxn>
                <a:cxn ang="0">
                  <a:pos x="63" y="98"/>
                </a:cxn>
                <a:cxn ang="0">
                  <a:pos x="49" y="109"/>
                </a:cxn>
                <a:cxn ang="0">
                  <a:pos x="32" y="111"/>
                </a:cxn>
              </a:cxnLst>
              <a:rect l="0" t="0" r="r" b="b"/>
              <a:pathLst>
                <a:path w="76" h="111">
                  <a:moveTo>
                    <a:pt x="32" y="111"/>
                  </a:moveTo>
                  <a:lnTo>
                    <a:pt x="12" y="96"/>
                  </a:lnTo>
                  <a:lnTo>
                    <a:pt x="3" y="77"/>
                  </a:lnTo>
                  <a:lnTo>
                    <a:pt x="0" y="58"/>
                  </a:lnTo>
                  <a:lnTo>
                    <a:pt x="5" y="39"/>
                  </a:lnTo>
                  <a:lnTo>
                    <a:pt x="14" y="22"/>
                  </a:lnTo>
                  <a:lnTo>
                    <a:pt x="25" y="9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61" y="9"/>
                  </a:lnTo>
                  <a:lnTo>
                    <a:pt x="72" y="24"/>
                  </a:lnTo>
                  <a:lnTo>
                    <a:pt x="76" y="44"/>
                  </a:lnTo>
                  <a:lnTo>
                    <a:pt x="76" y="64"/>
                  </a:lnTo>
                  <a:lnTo>
                    <a:pt x="72" y="82"/>
                  </a:lnTo>
                  <a:lnTo>
                    <a:pt x="63" y="98"/>
                  </a:lnTo>
                  <a:lnTo>
                    <a:pt x="49" y="109"/>
                  </a:lnTo>
                  <a:lnTo>
                    <a:pt x="32" y="111"/>
                  </a:lnTo>
                  <a:close/>
                </a:path>
              </a:pathLst>
            </a:custGeom>
            <a:solidFill>
              <a:srgbClr val="8EE5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4" name="Freeform 20"/>
            <p:cNvSpPr>
              <a:spLocks/>
            </p:cNvSpPr>
            <p:nvPr/>
          </p:nvSpPr>
          <p:spPr bwMode="auto">
            <a:xfrm>
              <a:off x="3098" y="2844"/>
              <a:ext cx="38" cy="54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63" y="13"/>
                </a:cxn>
                <a:cxn ang="0">
                  <a:pos x="71" y="28"/>
                </a:cxn>
                <a:cxn ang="0">
                  <a:pos x="75" y="43"/>
                </a:cxn>
                <a:cxn ang="0">
                  <a:pos x="75" y="58"/>
                </a:cxn>
                <a:cxn ang="0">
                  <a:pos x="70" y="72"/>
                </a:cxn>
                <a:cxn ang="0">
                  <a:pos x="62" y="85"/>
                </a:cxn>
                <a:cxn ang="0">
                  <a:pos x="51" y="97"/>
                </a:cxn>
                <a:cxn ang="0">
                  <a:pos x="33" y="107"/>
                </a:cxn>
                <a:cxn ang="0">
                  <a:pos x="17" y="108"/>
                </a:cxn>
                <a:cxn ang="0">
                  <a:pos x="7" y="96"/>
                </a:cxn>
                <a:cxn ang="0">
                  <a:pos x="0" y="78"/>
                </a:cxn>
                <a:cxn ang="0">
                  <a:pos x="0" y="54"/>
                </a:cxn>
                <a:cxn ang="0">
                  <a:pos x="5" y="31"/>
                </a:cxn>
                <a:cxn ang="0">
                  <a:pos x="15" y="11"/>
                </a:cxn>
                <a:cxn ang="0">
                  <a:pos x="31" y="0"/>
                </a:cxn>
                <a:cxn ang="0">
                  <a:pos x="53" y="0"/>
                </a:cxn>
              </a:cxnLst>
              <a:rect l="0" t="0" r="r" b="b"/>
              <a:pathLst>
                <a:path w="75" h="108">
                  <a:moveTo>
                    <a:pt x="53" y="0"/>
                  </a:moveTo>
                  <a:lnTo>
                    <a:pt x="63" y="13"/>
                  </a:lnTo>
                  <a:lnTo>
                    <a:pt x="71" y="28"/>
                  </a:lnTo>
                  <a:lnTo>
                    <a:pt x="75" y="43"/>
                  </a:lnTo>
                  <a:lnTo>
                    <a:pt x="75" y="58"/>
                  </a:lnTo>
                  <a:lnTo>
                    <a:pt x="70" y="72"/>
                  </a:lnTo>
                  <a:lnTo>
                    <a:pt x="62" y="85"/>
                  </a:lnTo>
                  <a:lnTo>
                    <a:pt x="51" y="97"/>
                  </a:lnTo>
                  <a:lnTo>
                    <a:pt x="33" y="107"/>
                  </a:lnTo>
                  <a:lnTo>
                    <a:pt x="17" y="108"/>
                  </a:lnTo>
                  <a:lnTo>
                    <a:pt x="7" y="96"/>
                  </a:lnTo>
                  <a:lnTo>
                    <a:pt x="0" y="78"/>
                  </a:lnTo>
                  <a:lnTo>
                    <a:pt x="0" y="54"/>
                  </a:lnTo>
                  <a:lnTo>
                    <a:pt x="5" y="31"/>
                  </a:lnTo>
                  <a:lnTo>
                    <a:pt x="15" y="11"/>
                  </a:lnTo>
                  <a:lnTo>
                    <a:pt x="31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8EE5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5" name="Freeform 21"/>
            <p:cNvSpPr>
              <a:spLocks/>
            </p:cNvSpPr>
            <p:nvPr/>
          </p:nvSpPr>
          <p:spPr bwMode="auto">
            <a:xfrm>
              <a:off x="3051" y="2699"/>
              <a:ext cx="42" cy="41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5" y="6"/>
                </a:cxn>
                <a:cxn ang="0">
                  <a:pos x="15" y="0"/>
                </a:cxn>
                <a:cxn ang="0">
                  <a:pos x="29" y="0"/>
                </a:cxn>
                <a:cxn ang="0">
                  <a:pos x="45" y="4"/>
                </a:cxn>
                <a:cxn ang="0">
                  <a:pos x="60" y="13"/>
                </a:cxn>
                <a:cxn ang="0">
                  <a:pos x="74" y="25"/>
                </a:cxn>
                <a:cxn ang="0">
                  <a:pos x="82" y="40"/>
                </a:cxn>
                <a:cxn ang="0">
                  <a:pos x="83" y="58"/>
                </a:cxn>
                <a:cxn ang="0">
                  <a:pos x="78" y="72"/>
                </a:cxn>
                <a:cxn ang="0">
                  <a:pos x="67" y="80"/>
                </a:cxn>
                <a:cxn ang="0">
                  <a:pos x="53" y="81"/>
                </a:cxn>
                <a:cxn ang="0">
                  <a:pos x="37" y="76"/>
                </a:cxn>
                <a:cxn ang="0">
                  <a:pos x="22" y="67"/>
                </a:cxn>
                <a:cxn ang="0">
                  <a:pos x="10" y="53"/>
                </a:cxn>
                <a:cxn ang="0">
                  <a:pos x="2" y="36"/>
                </a:cxn>
                <a:cxn ang="0">
                  <a:pos x="0" y="17"/>
                </a:cxn>
              </a:cxnLst>
              <a:rect l="0" t="0" r="r" b="b"/>
              <a:pathLst>
                <a:path w="83" h="81">
                  <a:moveTo>
                    <a:pt x="0" y="17"/>
                  </a:moveTo>
                  <a:lnTo>
                    <a:pt x="5" y="6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45" y="4"/>
                  </a:lnTo>
                  <a:lnTo>
                    <a:pt x="60" y="13"/>
                  </a:lnTo>
                  <a:lnTo>
                    <a:pt x="74" y="25"/>
                  </a:lnTo>
                  <a:lnTo>
                    <a:pt x="82" y="40"/>
                  </a:lnTo>
                  <a:lnTo>
                    <a:pt x="83" y="58"/>
                  </a:lnTo>
                  <a:lnTo>
                    <a:pt x="78" y="72"/>
                  </a:lnTo>
                  <a:lnTo>
                    <a:pt x="67" y="80"/>
                  </a:lnTo>
                  <a:lnTo>
                    <a:pt x="53" y="81"/>
                  </a:lnTo>
                  <a:lnTo>
                    <a:pt x="37" y="76"/>
                  </a:lnTo>
                  <a:lnTo>
                    <a:pt x="22" y="67"/>
                  </a:lnTo>
                  <a:lnTo>
                    <a:pt x="10" y="53"/>
                  </a:lnTo>
                  <a:lnTo>
                    <a:pt x="2" y="3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30B50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6" name="Freeform 22"/>
            <p:cNvSpPr>
              <a:spLocks/>
            </p:cNvSpPr>
            <p:nvPr/>
          </p:nvSpPr>
          <p:spPr bwMode="auto">
            <a:xfrm>
              <a:off x="3084" y="2767"/>
              <a:ext cx="41" cy="38"/>
            </a:xfrm>
            <a:custGeom>
              <a:avLst/>
              <a:gdLst/>
              <a:ahLst/>
              <a:cxnLst>
                <a:cxn ang="0">
                  <a:pos x="76" y="19"/>
                </a:cxn>
                <a:cxn ang="0">
                  <a:pos x="82" y="29"/>
                </a:cxn>
                <a:cxn ang="0">
                  <a:pos x="81" y="41"/>
                </a:cxn>
                <a:cxn ang="0">
                  <a:pos x="76" y="52"/>
                </a:cxn>
                <a:cxn ang="0">
                  <a:pos x="68" y="61"/>
                </a:cxn>
                <a:cxn ang="0">
                  <a:pos x="58" y="69"/>
                </a:cxn>
                <a:cxn ang="0">
                  <a:pos x="46" y="75"/>
                </a:cxn>
                <a:cxn ang="0">
                  <a:pos x="34" y="76"/>
                </a:cxn>
                <a:cxn ang="0">
                  <a:pos x="21" y="74"/>
                </a:cxn>
                <a:cxn ang="0">
                  <a:pos x="6" y="63"/>
                </a:cxn>
                <a:cxn ang="0">
                  <a:pos x="0" y="48"/>
                </a:cxn>
                <a:cxn ang="0">
                  <a:pos x="4" y="31"/>
                </a:cxn>
                <a:cxn ang="0">
                  <a:pos x="12" y="16"/>
                </a:cxn>
                <a:cxn ang="0">
                  <a:pos x="25" y="6"/>
                </a:cxn>
                <a:cxn ang="0">
                  <a:pos x="42" y="0"/>
                </a:cxn>
                <a:cxn ang="0">
                  <a:pos x="59" y="4"/>
                </a:cxn>
                <a:cxn ang="0">
                  <a:pos x="76" y="19"/>
                </a:cxn>
              </a:cxnLst>
              <a:rect l="0" t="0" r="r" b="b"/>
              <a:pathLst>
                <a:path w="82" h="76">
                  <a:moveTo>
                    <a:pt x="76" y="19"/>
                  </a:moveTo>
                  <a:lnTo>
                    <a:pt x="82" y="29"/>
                  </a:lnTo>
                  <a:lnTo>
                    <a:pt x="81" y="41"/>
                  </a:lnTo>
                  <a:lnTo>
                    <a:pt x="76" y="52"/>
                  </a:lnTo>
                  <a:lnTo>
                    <a:pt x="68" y="61"/>
                  </a:lnTo>
                  <a:lnTo>
                    <a:pt x="58" y="69"/>
                  </a:lnTo>
                  <a:lnTo>
                    <a:pt x="46" y="75"/>
                  </a:lnTo>
                  <a:lnTo>
                    <a:pt x="34" y="76"/>
                  </a:lnTo>
                  <a:lnTo>
                    <a:pt x="21" y="74"/>
                  </a:lnTo>
                  <a:lnTo>
                    <a:pt x="6" y="63"/>
                  </a:lnTo>
                  <a:lnTo>
                    <a:pt x="0" y="48"/>
                  </a:lnTo>
                  <a:lnTo>
                    <a:pt x="4" y="31"/>
                  </a:lnTo>
                  <a:lnTo>
                    <a:pt x="12" y="16"/>
                  </a:lnTo>
                  <a:lnTo>
                    <a:pt x="25" y="6"/>
                  </a:lnTo>
                  <a:lnTo>
                    <a:pt x="42" y="0"/>
                  </a:lnTo>
                  <a:lnTo>
                    <a:pt x="59" y="4"/>
                  </a:lnTo>
                  <a:lnTo>
                    <a:pt x="76" y="19"/>
                  </a:lnTo>
                  <a:close/>
                </a:path>
              </a:pathLst>
            </a:custGeom>
            <a:solidFill>
              <a:srgbClr val="33CC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7" name="Freeform 23"/>
            <p:cNvSpPr>
              <a:spLocks/>
            </p:cNvSpPr>
            <p:nvPr/>
          </p:nvSpPr>
          <p:spPr bwMode="auto">
            <a:xfrm>
              <a:off x="3024" y="2810"/>
              <a:ext cx="32" cy="48"/>
            </a:xfrm>
            <a:custGeom>
              <a:avLst/>
              <a:gdLst/>
              <a:ahLst/>
              <a:cxnLst>
                <a:cxn ang="0">
                  <a:pos x="38" y="92"/>
                </a:cxn>
                <a:cxn ang="0">
                  <a:pos x="29" y="95"/>
                </a:cxn>
                <a:cxn ang="0">
                  <a:pos x="21" y="92"/>
                </a:cxn>
                <a:cxn ang="0">
                  <a:pos x="13" y="85"/>
                </a:cxn>
                <a:cxn ang="0">
                  <a:pos x="6" y="74"/>
                </a:cxn>
                <a:cxn ang="0">
                  <a:pos x="1" y="62"/>
                </a:cxn>
                <a:cxn ang="0">
                  <a:pos x="0" y="47"/>
                </a:cxn>
                <a:cxn ang="0">
                  <a:pos x="3" y="32"/>
                </a:cxn>
                <a:cxn ang="0">
                  <a:pos x="8" y="17"/>
                </a:cxn>
                <a:cxn ang="0">
                  <a:pos x="22" y="3"/>
                </a:cxn>
                <a:cxn ang="0">
                  <a:pos x="36" y="0"/>
                </a:cxn>
                <a:cxn ang="0">
                  <a:pos x="49" y="5"/>
                </a:cxn>
                <a:cxn ang="0">
                  <a:pos x="58" y="18"/>
                </a:cxn>
                <a:cxn ang="0">
                  <a:pos x="64" y="35"/>
                </a:cxn>
                <a:cxn ang="0">
                  <a:pos x="63" y="55"/>
                </a:cxn>
                <a:cxn ang="0">
                  <a:pos x="54" y="74"/>
                </a:cxn>
                <a:cxn ang="0">
                  <a:pos x="38" y="92"/>
                </a:cxn>
              </a:cxnLst>
              <a:rect l="0" t="0" r="r" b="b"/>
              <a:pathLst>
                <a:path w="64" h="95">
                  <a:moveTo>
                    <a:pt x="38" y="92"/>
                  </a:moveTo>
                  <a:lnTo>
                    <a:pt x="29" y="95"/>
                  </a:lnTo>
                  <a:lnTo>
                    <a:pt x="21" y="92"/>
                  </a:lnTo>
                  <a:lnTo>
                    <a:pt x="13" y="85"/>
                  </a:lnTo>
                  <a:lnTo>
                    <a:pt x="6" y="74"/>
                  </a:lnTo>
                  <a:lnTo>
                    <a:pt x="1" y="62"/>
                  </a:lnTo>
                  <a:lnTo>
                    <a:pt x="0" y="47"/>
                  </a:lnTo>
                  <a:lnTo>
                    <a:pt x="3" y="32"/>
                  </a:lnTo>
                  <a:lnTo>
                    <a:pt x="8" y="17"/>
                  </a:lnTo>
                  <a:lnTo>
                    <a:pt x="22" y="3"/>
                  </a:lnTo>
                  <a:lnTo>
                    <a:pt x="36" y="0"/>
                  </a:lnTo>
                  <a:lnTo>
                    <a:pt x="49" y="5"/>
                  </a:lnTo>
                  <a:lnTo>
                    <a:pt x="58" y="18"/>
                  </a:lnTo>
                  <a:lnTo>
                    <a:pt x="64" y="35"/>
                  </a:lnTo>
                  <a:lnTo>
                    <a:pt x="63" y="55"/>
                  </a:lnTo>
                  <a:lnTo>
                    <a:pt x="54" y="74"/>
                  </a:lnTo>
                  <a:lnTo>
                    <a:pt x="38" y="92"/>
                  </a:lnTo>
                  <a:close/>
                </a:path>
              </a:pathLst>
            </a:custGeom>
            <a:solidFill>
              <a:srgbClr val="11E85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8" name="Freeform 24"/>
            <p:cNvSpPr>
              <a:spLocks/>
            </p:cNvSpPr>
            <p:nvPr/>
          </p:nvSpPr>
          <p:spPr bwMode="auto">
            <a:xfrm>
              <a:off x="2963" y="2704"/>
              <a:ext cx="38" cy="56"/>
            </a:xfrm>
            <a:custGeom>
              <a:avLst/>
              <a:gdLst/>
              <a:ahLst/>
              <a:cxnLst>
                <a:cxn ang="0">
                  <a:pos x="24" y="110"/>
                </a:cxn>
                <a:cxn ang="0">
                  <a:pos x="7" y="94"/>
                </a:cxn>
                <a:cxn ang="0">
                  <a:pos x="0" y="76"/>
                </a:cxn>
                <a:cxn ang="0">
                  <a:pos x="0" y="56"/>
                </a:cxn>
                <a:cxn ang="0">
                  <a:pos x="7" y="37"/>
                </a:cxn>
                <a:cxn ang="0">
                  <a:pos x="17" y="19"/>
                </a:cxn>
                <a:cxn ang="0">
                  <a:pos x="30" y="7"/>
                </a:cxn>
                <a:cxn ang="0">
                  <a:pos x="43" y="0"/>
                </a:cxn>
                <a:cxn ang="0">
                  <a:pos x="54" y="1"/>
                </a:cxn>
                <a:cxn ang="0">
                  <a:pos x="68" y="14"/>
                </a:cxn>
                <a:cxn ang="0">
                  <a:pos x="75" y="31"/>
                </a:cxn>
                <a:cxn ang="0">
                  <a:pos x="77" y="50"/>
                </a:cxn>
                <a:cxn ang="0">
                  <a:pos x="74" y="70"/>
                </a:cxn>
                <a:cxn ang="0">
                  <a:pos x="67" y="88"/>
                </a:cxn>
                <a:cxn ang="0">
                  <a:pos x="56" y="102"/>
                </a:cxn>
                <a:cxn ang="0">
                  <a:pos x="41" y="110"/>
                </a:cxn>
                <a:cxn ang="0">
                  <a:pos x="24" y="110"/>
                </a:cxn>
              </a:cxnLst>
              <a:rect l="0" t="0" r="r" b="b"/>
              <a:pathLst>
                <a:path w="77" h="110">
                  <a:moveTo>
                    <a:pt x="24" y="110"/>
                  </a:moveTo>
                  <a:lnTo>
                    <a:pt x="7" y="94"/>
                  </a:lnTo>
                  <a:lnTo>
                    <a:pt x="0" y="76"/>
                  </a:lnTo>
                  <a:lnTo>
                    <a:pt x="0" y="56"/>
                  </a:lnTo>
                  <a:lnTo>
                    <a:pt x="7" y="37"/>
                  </a:lnTo>
                  <a:lnTo>
                    <a:pt x="17" y="19"/>
                  </a:lnTo>
                  <a:lnTo>
                    <a:pt x="30" y="7"/>
                  </a:lnTo>
                  <a:lnTo>
                    <a:pt x="43" y="0"/>
                  </a:lnTo>
                  <a:lnTo>
                    <a:pt x="54" y="1"/>
                  </a:lnTo>
                  <a:lnTo>
                    <a:pt x="68" y="14"/>
                  </a:lnTo>
                  <a:lnTo>
                    <a:pt x="75" y="31"/>
                  </a:lnTo>
                  <a:lnTo>
                    <a:pt x="77" y="50"/>
                  </a:lnTo>
                  <a:lnTo>
                    <a:pt x="74" y="70"/>
                  </a:lnTo>
                  <a:lnTo>
                    <a:pt x="67" y="88"/>
                  </a:lnTo>
                  <a:lnTo>
                    <a:pt x="56" y="102"/>
                  </a:lnTo>
                  <a:lnTo>
                    <a:pt x="41" y="110"/>
                  </a:lnTo>
                  <a:lnTo>
                    <a:pt x="24" y="110"/>
                  </a:lnTo>
                  <a:close/>
                </a:path>
              </a:pathLst>
            </a:custGeom>
            <a:solidFill>
              <a:srgbClr val="4CE8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49" name="Freeform 25"/>
            <p:cNvSpPr>
              <a:spLocks/>
            </p:cNvSpPr>
            <p:nvPr/>
          </p:nvSpPr>
          <p:spPr bwMode="auto">
            <a:xfrm>
              <a:off x="2944" y="2799"/>
              <a:ext cx="35" cy="51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27" y="0"/>
                </a:cxn>
                <a:cxn ang="0">
                  <a:pos x="38" y="2"/>
                </a:cxn>
                <a:cxn ang="0">
                  <a:pos x="50" y="11"/>
                </a:cxn>
                <a:cxn ang="0">
                  <a:pos x="60" y="25"/>
                </a:cxn>
                <a:cxn ang="0">
                  <a:pos x="67" y="41"/>
                </a:cxn>
                <a:cxn ang="0">
                  <a:pos x="69" y="60"/>
                </a:cxn>
                <a:cxn ang="0">
                  <a:pos x="66" y="78"/>
                </a:cxn>
                <a:cxn ang="0">
                  <a:pos x="55" y="94"/>
                </a:cxn>
                <a:cxn ang="0">
                  <a:pos x="43" y="102"/>
                </a:cxn>
                <a:cxn ang="0">
                  <a:pos x="29" y="101"/>
                </a:cxn>
                <a:cxn ang="0">
                  <a:pos x="17" y="93"/>
                </a:cxn>
                <a:cxn ang="0">
                  <a:pos x="8" y="80"/>
                </a:cxn>
                <a:cxn ang="0">
                  <a:pos x="1" y="63"/>
                </a:cxn>
                <a:cxn ang="0">
                  <a:pos x="0" y="43"/>
                </a:cxn>
                <a:cxn ang="0">
                  <a:pos x="5" y="24"/>
                </a:cxn>
                <a:cxn ang="0">
                  <a:pos x="16" y="5"/>
                </a:cxn>
              </a:cxnLst>
              <a:rect l="0" t="0" r="r" b="b"/>
              <a:pathLst>
                <a:path w="69" h="102">
                  <a:moveTo>
                    <a:pt x="16" y="5"/>
                  </a:moveTo>
                  <a:lnTo>
                    <a:pt x="27" y="0"/>
                  </a:lnTo>
                  <a:lnTo>
                    <a:pt x="38" y="2"/>
                  </a:lnTo>
                  <a:lnTo>
                    <a:pt x="50" y="11"/>
                  </a:lnTo>
                  <a:lnTo>
                    <a:pt x="60" y="25"/>
                  </a:lnTo>
                  <a:lnTo>
                    <a:pt x="67" y="41"/>
                  </a:lnTo>
                  <a:lnTo>
                    <a:pt x="69" y="60"/>
                  </a:lnTo>
                  <a:lnTo>
                    <a:pt x="66" y="78"/>
                  </a:lnTo>
                  <a:lnTo>
                    <a:pt x="55" y="94"/>
                  </a:lnTo>
                  <a:lnTo>
                    <a:pt x="43" y="102"/>
                  </a:lnTo>
                  <a:lnTo>
                    <a:pt x="29" y="101"/>
                  </a:lnTo>
                  <a:lnTo>
                    <a:pt x="17" y="93"/>
                  </a:lnTo>
                  <a:lnTo>
                    <a:pt x="8" y="80"/>
                  </a:lnTo>
                  <a:lnTo>
                    <a:pt x="1" y="63"/>
                  </a:lnTo>
                  <a:lnTo>
                    <a:pt x="0" y="43"/>
                  </a:lnTo>
                  <a:lnTo>
                    <a:pt x="5" y="24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33CC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0" name="Freeform 26"/>
            <p:cNvSpPr>
              <a:spLocks/>
            </p:cNvSpPr>
            <p:nvPr/>
          </p:nvSpPr>
          <p:spPr bwMode="auto">
            <a:xfrm>
              <a:off x="3233" y="2383"/>
              <a:ext cx="87" cy="44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27" y="2"/>
                </a:cxn>
                <a:cxn ang="0">
                  <a:pos x="11" y="9"/>
                </a:cxn>
                <a:cxn ang="0">
                  <a:pos x="2" y="21"/>
                </a:cxn>
                <a:cxn ang="0">
                  <a:pos x="0" y="33"/>
                </a:cxn>
                <a:cxn ang="0">
                  <a:pos x="7" y="48"/>
                </a:cxn>
                <a:cxn ang="0">
                  <a:pos x="21" y="62"/>
                </a:cxn>
                <a:cxn ang="0">
                  <a:pos x="43" y="75"/>
                </a:cxn>
                <a:cxn ang="0">
                  <a:pos x="73" y="84"/>
                </a:cxn>
                <a:cxn ang="0">
                  <a:pos x="81" y="85"/>
                </a:cxn>
                <a:cxn ang="0">
                  <a:pos x="91" y="86"/>
                </a:cxn>
                <a:cxn ang="0">
                  <a:pos x="102" y="88"/>
                </a:cxn>
                <a:cxn ang="0">
                  <a:pos x="112" y="88"/>
                </a:cxn>
                <a:cxn ang="0">
                  <a:pos x="124" y="88"/>
                </a:cxn>
                <a:cxn ang="0">
                  <a:pos x="134" y="86"/>
                </a:cxn>
                <a:cxn ang="0">
                  <a:pos x="143" y="85"/>
                </a:cxn>
                <a:cxn ang="0">
                  <a:pos x="151" y="82"/>
                </a:cxn>
                <a:cxn ang="0">
                  <a:pos x="156" y="78"/>
                </a:cxn>
                <a:cxn ang="0">
                  <a:pos x="161" y="74"/>
                </a:cxn>
                <a:cxn ang="0">
                  <a:pos x="166" y="67"/>
                </a:cxn>
                <a:cxn ang="0">
                  <a:pos x="171" y="60"/>
                </a:cxn>
                <a:cxn ang="0">
                  <a:pos x="174" y="53"/>
                </a:cxn>
                <a:cxn ang="0">
                  <a:pos x="175" y="46"/>
                </a:cxn>
                <a:cxn ang="0">
                  <a:pos x="174" y="42"/>
                </a:cxn>
                <a:cxn ang="0">
                  <a:pos x="170" y="39"/>
                </a:cxn>
                <a:cxn ang="0">
                  <a:pos x="159" y="37"/>
                </a:cxn>
                <a:cxn ang="0">
                  <a:pos x="143" y="33"/>
                </a:cxn>
                <a:cxn ang="0">
                  <a:pos x="125" y="29"/>
                </a:cxn>
                <a:cxn ang="0">
                  <a:pos x="105" y="24"/>
                </a:cxn>
                <a:cxn ang="0">
                  <a:pos x="87" y="18"/>
                </a:cxn>
                <a:cxn ang="0">
                  <a:pos x="69" y="13"/>
                </a:cxn>
                <a:cxn ang="0">
                  <a:pos x="57" y="7"/>
                </a:cxn>
                <a:cxn ang="0">
                  <a:pos x="50" y="0"/>
                </a:cxn>
              </a:cxnLst>
              <a:rect l="0" t="0" r="r" b="b"/>
              <a:pathLst>
                <a:path w="175" h="88">
                  <a:moveTo>
                    <a:pt x="50" y="0"/>
                  </a:moveTo>
                  <a:lnTo>
                    <a:pt x="27" y="2"/>
                  </a:lnTo>
                  <a:lnTo>
                    <a:pt x="11" y="9"/>
                  </a:lnTo>
                  <a:lnTo>
                    <a:pt x="2" y="21"/>
                  </a:lnTo>
                  <a:lnTo>
                    <a:pt x="0" y="33"/>
                  </a:lnTo>
                  <a:lnTo>
                    <a:pt x="7" y="48"/>
                  </a:lnTo>
                  <a:lnTo>
                    <a:pt x="21" y="62"/>
                  </a:lnTo>
                  <a:lnTo>
                    <a:pt x="43" y="75"/>
                  </a:lnTo>
                  <a:lnTo>
                    <a:pt x="73" y="84"/>
                  </a:lnTo>
                  <a:lnTo>
                    <a:pt x="81" y="85"/>
                  </a:lnTo>
                  <a:lnTo>
                    <a:pt x="91" y="86"/>
                  </a:lnTo>
                  <a:lnTo>
                    <a:pt x="102" y="88"/>
                  </a:lnTo>
                  <a:lnTo>
                    <a:pt x="112" y="88"/>
                  </a:lnTo>
                  <a:lnTo>
                    <a:pt x="124" y="88"/>
                  </a:lnTo>
                  <a:lnTo>
                    <a:pt x="134" y="86"/>
                  </a:lnTo>
                  <a:lnTo>
                    <a:pt x="143" y="85"/>
                  </a:lnTo>
                  <a:lnTo>
                    <a:pt x="151" y="82"/>
                  </a:lnTo>
                  <a:lnTo>
                    <a:pt x="156" y="78"/>
                  </a:lnTo>
                  <a:lnTo>
                    <a:pt x="161" y="74"/>
                  </a:lnTo>
                  <a:lnTo>
                    <a:pt x="166" y="67"/>
                  </a:lnTo>
                  <a:lnTo>
                    <a:pt x="171" y="60"/>
                  </a:lnTo>
                  <a:lnTo>
                    <a:pt x="174" y="53"/>
                  </a:lnTo>
                  <a:lnTo>
                    <a:pt x="175" y="46"/>
                  </a:lnTo>
                  <a:lnTo>
                    <a:pt x="174" y="42"/>
                  </a:lnTo>
                  <a:lnTo>
                    <a:pt x="170" y="39"/>
                  </a:lnTo>
                  <a:lnTo>
                    <a:pt x="159" y="37"/>
                  </a:lnTo>
                  <a:lnTo>
                    <a:pt x="143" y="33"/>
                  </a:lnTo>
                  <a:lnTo>
                    <a:pt x="125" y="29"/>
                  </a:lnTo>
                  <a:lnTo>
                    <a:pt x="105" y="24"/>
                  </a:lnTo>
                  <a:lnTo>
                    <a:pt x="87" y="18"/>
                  </a:lnTo>
                  <a:lnTo>
                    <a:pt x="69" y="13"/>
                  </a:lnTo>
                  <a:lnTo>
                    <a:pt x="57" y="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1" name="Freeform 27"/>
            <p:cNvSpPr>
              <a:spLocks/>
            </p:cNvSpPr>
            <p:nvPr/>
          </p:nvSpPr>
          <p:spPr bwMode="auto">
            <a:xfrm>
              <a:off x="2635" y="2465"/>
              <a:ext cx="74" cy="32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10" y="42"/>
                </a:cxn>
                <a:cxn ang="0">
                  <a:pos x="22" y="53"/>
                </a:cxn>
                <a:cxn ang="0">
                  <a:pos x="37" y="58"/>
                </a:cxn>
                <a:cxn ang="0">
                  <a:pos x="53" y="62"/>
                </a:cxn>
                <a:cxn ang="0">
                  <a:pos x="71" y="63"/>
                </a:cxn>
                <a:cxn ang="0">
                  <a:pos x="88" y="61"/>
                </a:cxn>
                <a:cxn ang="0">
                  <a:pos x="104" y="57"/>
                </a:cxn>
                <a:cxn ang="0">
                  <a:pos x="119" y="52"/>
                </a:cxn>
                <a:cxn ang="0">
                  <a:pos x="132" y="45"/>
                </a:cxn>
                <a:cxn ang="0">
                  <a:pos x="141" y="38"/>
                </a:cxn>
                <a:cxn ang="0">
                  <a:pos x="148" y="30"/>
                </a:cxn>
                <a:cxn ang="0">
                  <a:pos x="149" y="22"/>
                </a:cxn>
                <a:cxn ang="0">
                  <a:pos x="144" y="15"/>
                </a:cxn>
                <a:cxn ang="0">
                  <a:pos x="135" y="8"/>
                </a:cxn>
                <a:cxn ang="0">
                  <a:pos x="118" y="3"/>
                </a:cxn>
                <a:cxn ang="0">
                  <a:pos x="94" y="0"/>
                </a:cxn>
                <a:cxn ang="0">
                  <a:pos x="89" y="0"/>
                </a:cxn>
                <a:cxn ang="0">
                  <a:pos x="83" y="0"/>
                </a:cxn>
                <a:cxn ang="0">
                  <a:pos x="79" y="0"/>
                </a:cxn>
                <a:cxn ang="0">
                  <a:pos x="74" y="0"/>
                </a:cxn>
                <a:cxn ang="0">
                  <a:pos x="68" y="0"/>
                </a:cxn>
                <a:cxn ang="0">
                  <a:pos x="64" y="1"/>
                </a:cxn>
                <a:cxn ang="0">
                  <a:pos x="59" y="2"/>
                </a:cxn>
                <a:cxn ang="0">
                  <a:pos x="55" y="3"/>
                </a:cxn>
                <a:cxn ang="0">
                  <a:pos x="48" y="6"/>
                </a:cxn>
                <a:cxn ang="0">
                  <a:pos x="41" y="8"/>
                </a:cxn>
                <a:cxn ang="0">
                  <a:pos x="34" y="10"/>
                </a:cxn>
                <a:cxn ang="0">
                  <a:pos x="27" y="14"/>
                </a:cxn>
                <a:cxn ang="0">
                  <a:pos x="20" y="16"/>
                </a:cxn>
                <a:cxn ang="0">
                  <a:pos x="13" y="19"/>
                </a:cxn>
                <a:cxn ang="0">
                  <a:pos x="6" y="24"/>
                </a:cxn>
                <a:cxn ang="0">
                  <a:pos x="0" y="27"/>
                </a:cxn>
              </a:cxnLst>
              <a:rect l="0" t="0" r="r" b="b"/>
              <a:pathLst>
                <a:path w="149" h="63">
                  <a:moveTo>
                    <a:pt x="0" y="27"/>
                  </a:moveTo>
                  <a:lnTo>
                    <a:pt x="10" y="42"/>
                  </a:lnTo>
                  <a:lnTo>
                    <a:pt x="22" y="53"/>
                  </a:lnTo>
                  <a:lnTo>
                    <a:pt x="37" y="58"/>
                  </a:lnTo>
                  <a:lnTo>
                    <a:pt x="53" y="62"/>
                  </a:lnTo>
                  <a:lnTo>
                    <a:pt x="71" y="63"/>
                  </a:lnTo>
                  <a:lnTo>
                    <a:pt x="88" y="61"/>
                  </a:lnTo>
                  <a:lnTo>
                    <a:pt x="104" y="57"/>
                  </a:lnTo>
                  <a:lnTo>
                    <a:pt x="119" y="52"/>
                  </a:lnTo>
                  <a:lnTo>
                    <a:pt x="132" y="45"/>
                  </a:lnTo>
                  <a:lnTo>
                    <a:pt x="141" y="38"/>
                  </a:lnTo>
                  <a:lnTo>
                    <a:pt x="148" y="30"/>
                  </a:lnTo>
                  <a:lnTo>
                    <a:pt x="149" y="22"/>
                  </a:lnTo>
                  <a:lnTo>
                    <a:pt x="144" y="15"/>
                  </a:lnTo>
                  <a:lnTo>
                    <a:pt x="135" y="8"/>
                  </a:lnTo>
                  <a:lnTo>
                    <a:pt x="118" y="3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83" y="0"/>
                  </a:lnTo>
                  <a:lnTo>
                    <a:pt x="79" y="0"/>
                  </a:lnTo>
                  <a:lnTo>
                    <a:pt x="74" y="0"/>
                  </a:lnTo>
                  <a:lnTo>
                    <a:pt x="68" y="0"/>
                  </a:lnTo>
                  <a:lnTo>
                    <a:pt x="64" y="1"/>
                  </a:lnTo>
                  <a:lnTo>
                    <a:pt x="59" y="2"/>
                  </a:lnTo>
                  <a:lnTo>
                    <a:pt x="55" y="3"/>
                  </a:lnTo>
                  <a:lnTo>
                    <a:pt x="48" y="6"/>
                  </a:lnTo>
                  <a:lnTo>
                    <a:pt x="41" y="8"/>
                  </a:lnTo>
                  <a:lnTo>
                    <a:pt x="34" y="10"/>
                  </a:lnTo>
                  <a:lnTo>
                    <a:pt x="27" y="14"/>
                  </a:lnTo>
                  <a:lnTo>
                    <a:pt x="20" y="16"/>
                  </a:lnTo>
                  <a:lnTo>
                    <a:pt x="13" y="19"/>
                  </a:lnTo>
                  <a:lnTo>
                    <a:pt x="6" y="24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2" name="Freeform 28"/>
            <p:cNvSpPr>
              <a:spLocks/>
            </p:cNvSpPr>
            <p:nvPr/>
          </p:nvSpPr>
          <p:spPr bwMode="auto">
            <a:xfrm>
              <a:off x="2654" y="2352"/>
              <a:ext cx="68" cy="32"/>
            </a:xfrm>
            <a:custGeom>
              <a:avLst/>
              <a:gdLst/>
              <a:ahLst/>
              <a:cxnLst>
                <a:cxn ang="0">
                  <a:pos x="131" y="26"/>
                </a:cxn>
                <a:cxn ang="0">
                  <a:pos x="118" y="21"/>
                </a:cxn>
                <a:cxn ang="0">
                  <a:pos x="104" y="15"/>
                </a:cxn>
                <a:cxn ang="0">
                  <a:pos x="90" y="10"/>
                </a:cxn>
                <a:cxn ang="0">
                  <a:pos x="75" y="6"/>
                </a:cxn>
                <a:cxn ang="0">
                  <a:pos x="60" y="3"/>
                </a:cxn>
                <a:cxn ang="0">
                  <a:pos x="45" y="1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3" y="3"/>
                </a:cxn>
                <a:cxn ang="0">
                  <a:pos x="0" y="8"/>
                </a:cxn>
                <a:cxn ang="0">
                  <a:pos x="0" y="15"/>
                </a:cxn>
                <a:cxn ang="0">
                  <a:pos x="5" y="23"/>
                </a:cxn>
                <a:cxn ang="0">
                  <a:pos x="15" y="33"/>
                </a:cxn>
                <a:cxn ang="0">
                  <a:pos x="31" y="45"/>
                </a:cxn>
                <a:cxn ang="0">
                  <a:pos x="53" y="60"/>
                </a:cxn>
                <a:cxn ang="0">
                  <a:pos x="60" y="62"/>
                </a:cxn>
                <a:cxn ang="0">
                  <a:pos x="69" y="63"/>
                </a:cxn>
                <a:cxn ang="0">
                  <a:pos x="81" y="63"/>
                </a:cxn>
                <a:cxn ang="0">
                  <a:pos x="95" y="63"/>
                </a:cxn>
                <a:cxn ang="0">
                  <a:pos x="108" y="61"/>
                </a:cxn>
                <a:cxn ang="0">
                  <a:pos x="119" y="59"/>
                </a:cxn>
                <a:cxn ang="0">
                  <a:pos x="129" y="54"/>
                </a:cxn>
                <a:cxn ang="0">
                  <a:pos x="134" y="49"/>
                </a:cxn>
                <a:cxn ang="0">
                  <a:pos x="131" y="26"/>
                </a:cxn>
              </a:cxnLst>
              <a:rect l="0" t="0" r="r" b="b"/>
              <a:pathLst>
                <a:path w="134" h="63">
                  <a:moveTo>
                    <a:pt x="131" y="26"/>
                  </a:moveTo>
                  <a:lnTo>
                    <a:pt x="118" y="21"/>
                  </a:lnTo>
                  <a:lnTo>
                    <a:pt x="104" y="15"/>
                  </a:lnTo>
                  <a:lnTo>
                    <a:pt x="90" y="10"/>
                  </a:lnTo>
                  <a:lnTo>
                    <a:pt x="75" y="6"/>
                  </a:lnTo>
                  <a:lnTo>
                    <a:pt x="60" y="3"/>
                  </a:lnTo>
                  <a:lnTo>
                    <a:pt x="45" y="1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3" y="3"/>
                  </a:lnTo>
                  <a:lnTo>
                    <a:pt x="0" y="8"/>
                  </a:lnTo>
                  <a:lnTo>
                    <a:pt x="0" y="15"/>
                  </a:lnTo>
                  <a:lnTo>
                    <a:pt x="5" y="23"/>
                  </a:lnTo>
                  <a:lnTo>
                    <a:pt x="15" y="33"/>
                  </a:lnTo>
                  <a:lnTo>
                    <a:pt x="31" y="45"/>
                  </a:lnTo>
                  <a:lnTo>
                    <a:pt x="53" y="60"/>
                  </a:lnTo>
                  <a:lnTo>
                    <a:pt x="60" y="62"/>
                  </a:lnTo>
                  <a:lnTo>
                    <a:pt x="69" y="63"/>
                  </a:lnTo>
                  <a:lnTo>
                    <a:pt x="81" y="63"/>
                  </a:lnTo>
                  <a:lnTo>
                    <a:pt x="95" y="63"/>
                  </a:lnTo>
                  <a:lnTo>
                    <a:pt x="108" y="61"/>
                  </a:lnTo>
                  <a:lnTo>
                    <a:pt x="119" y="59"/>
                  </a:lnTo>
                  <a:lnTo>
                    <a:pt x="129" y="54"/>
                  </a:lnTo>
                  <a:lnTo>
                    <a:pt x="134" y="49"/>
                  </a:lnTo>
                  <a:lnTo>
                    <a:pt x="131" y="26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3" name="Freeform 29"/>
            <p:cNvSpPr>
              <a:spLocks/>
            </p:cNvSpPr>
            <p:nvPr/>
          </p:nvSpPr>
          <p:spPr bwMode="auto">
            <a:xfrm>
              <a:off x="3145" y="2229"/>
              <a:ext cx="59" cy="63"/>
            </a:xfrm>
            <a:custGeom>
              <a:avLst/>
              <a:gdLst/>
              <a:ahLst/>
              <a:cxnLst>
                <a:cxn ang="0">
                  <a:pos x="107" y="3"/>
                </a:cxn>
                <a:cxn ang="0">
                  <a:pos x="96" y="0"/>
                </a:cxn>
                <a:cxn ang="0">
                  <a:pos x="81" y="5"/>
                </a:cxn>
                <a:cxn ang="0">
                  <a:pos x="65" y="14"/>
                </a:cxn>
                <a:cxn ang="0">
                  <a:pos x="48" y="28"/>
                </a:cxn>
                <a:cxn ang="0">
                  <a:pos x="33" y="43"/>
                </a:cxn>
                <a:cxn ang="0">
                  <a:pos x="20" y="57"/>
                </a:cxn>
                <a:cxn ang="0">
                  <a:pos x="9" y="67"/>
                </a:cxn>
                <a:cxn ang="0">
                  <a:pos x="4" y="74"/>
                </a:cxn>
                <a:cxn ang="0">
                  <a:pos x="0" y="80"/>
                </a:cxn>
                <a:cxn ang="0">
                  <a:pos x="0" y="88"/>
                </a:cxn>
                <a:cxn ang="0">
                  <a:pos x="2" y="96"/>
                </a:cxn>
                <a:cxn ang="0">
                  <a:pos x="6" y="105"/>
                </a:cxn>
                <a:cxn ang="0">
                  <a:pos x="12" y="113"/>
                </a:cxn>
                <a:cxn ang="0">
                  <a:pos x="17" y="120"/>
                </a:cxn>
                <a:cxn ang="0">
                  <a:pos x="24" y="125"/>
                </a:cxn>
                <a:cxn ang="0">
                  <a:pos x="30" y="127"/>
                </a:cxn>
                <a:cxn ang="0">
                  <a:pos x="42" y="127"/>
                </a:cxn>
                <a:cxn ang="0">
                  <a:pos x="54" y="122"/>
                </a:cxn>
                <a:cxn ang="0">
                  <a:pos x="67" y="114"/>
                </a:cxn>
                <a:cxn ang="0">
                  <a:pos x="78" y="103"/>
                </a:cxn>
                <a:cxn ang="0">
                  <a:pos x="89" y="90"/>
                </a:cxn>
                <a:cxn ang="0">
                  <a:pos x="98" y="78"/>
                </a:cxn>
                <a:cxn ang="0">
                  <a:pos x="106" y="66"/>
                </a:cxn>
                <a:cxn ang="0">
                  <a:pos x="111" y="56"/>
                </a:cxn>
                <a:cxn ang="0">
                  <a:pos x="116" y="42"/>
                </a:cxn>
                <a:cxn ang="0">
                  <a:pos x="119" y="28"/>
                </a:cxn>
                <a:cxn ang="0">
                  <a:pos x="116" y="14"/>
                </a:cxn>
                <a:cxn ang="0">
                  <a:pos x="107" y="3"/>
                </a:cxn>
              </a:cxnLst>
              <a:rect l="0" t="0" r="r" b="b"/>
              <a:pathLst>
                <a:path w="119" h="127">
                  <a:moveTo>
                    <a:pt x="107" y="3"/>
                  </a:moveTo>
                  <a:lnTo>
                    <a:pt x="96" y="0"/>
                  </a:lnTo>
                  <a:lnTo>
                    <a:pt x="81" y="5"/>
                  </a:lnTo>
                  <a:lnTo>
                    <a:pt x="65" y="14"/>
                  </a:lnTo>
                  <a:lnTo>
                    <a:pt x="48" y="28"/>
                  </a:lnTo>
                  <a:lnTo>
                    <a:pt x="33" y="43"/>
                  </a:lnTo>
                  <a:lnTo>
                    <a:pt x="20" y="57"/>
                  </a:lnTo>
                  <a:lnTo>
                    <a:pt x="9" y="67"/>
                  </a:lnTo>
                  <a:lnTo>
                    <a:pt x="4" y="74"/>
                  </a:lnTo>
                  <a:lnTo>
                    <a:pt x="0" y="80"/>
                  </a:lnTo>
                  <a:lnTo>
                    <a:pt x="0" y="88"/>
                  </a:lnTo>
                  <a:lnTo>
                    <a:pt x="2" y="96"/>
                  </a:lnTo>
                  <a:lnTo>
                    <a:pt x="6" y="105"/>
                  </a:lnTo>
                  <a:lnTo>
                    <a:pt x="12" y="113"/>
                  </a:lnTo>
                  <a:lnTo>
                    <a:pt x="17" y="120"/>
                  </a:lnTo>
                  <a:lnTo>
                    <a:pt x="24" y="125"/>
                  </a:lnTo>
                  <a:lnTo>
                    <a:pt x="30" y="127"/>
                  </a:lnTo>
                  <a:lnTo>
                    <a:pt x="42" y="127"/>
                  </a:lnTo>
                  <a:lnTo>
                    <a:pt x="54" y="122"/>
                  </a:lnTo>
                  <a:lnTo>
                    <a:pt x="67" y="114"/>
                  </a:lnTo>
                  <a:lnTo>
                    <a:pt x="78" y="103"/>
                  </a:lnTo>
                  <a:lnTo>
                    <a:pt x="89" y="90"/>
                  </a:lnTo>
                  <a:lnTo>
                    <a:pt x="98" y="78"/>
                  </a:lnTo>
                  <a:lnTo>
                    <a:pt x="106" y="66"/>
                  </a:lnTo>
                  <a:lnTo>
                    <a:pt x="111" y="56"/>
                  </a:lnTo>
                  <a:lnTo>
                    <a:pt x="116" y="42"/>
                  </a:lnTo>
                  <a:lnTo>
                    <a:pt x="119" y="28"/>
                  </a:lnTo>
                  <a:lnTo>
                    <a:pt x="116" y="14"/>
                  </a:lnTo>
                  <a:lnTo>
                    <a:pt x="107" y="3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4" name="Freeform 30"/>
            <p:cNvSpPr>
              <a:spLocks/>
            </p:cNvSpPr>
            <p:nvPr/>
          </p:nvSpPr>
          <p:spPr bwMode="auto">
            <a:xfrm>
              <a:off x="2729" y="2237"/>
              <a:ext cx="68" cy="5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5" y="33"/>
                </a:cxn>
                <a:cxn ang="0">
                  <a:pos x="33" y="56"/>
                </a:cxn>
                <a:cxn ang="0">
                  <a:pos x="50" y="80"/>
                </a:cxn>
                <a:cxn ang="0">
                  <a:pos x="67" y="100"/>
                </a:cxn>
                <a:cxn ang="0">
                  <a:pos x="86" y="113"/>
                </a:cxn>
                <a:cxn ang="0">
                  <a:pos x="103" y="118"/>
                </a:cxn>
                <a:cxn ang="0">
                  <a:pos x="120" y="110"/>
                </a:cxn>
                <a:cxn ang="0">
                  <a:pos x="136" y="87"/>
                </a:cxn>
                <a:cxn ang="0">
                  <a:pos x="132" y="79"/>
                </a:cxn>
                <a:cxn ang="0">
                  <a:pos x="121" y="64"/>
                </a:cxn>
                <a:cxn ang="0">
                  <a:pos x="105" y="45"/>
                </a:cxn>
                <a:cxn ang="0">
                  <a:pos x="86" y="27"/>
                </a:cxn>
                <a:cxn ang="0">
                  <a:pos x="65" y="12"/>
                </a:cxn>
                <a:cxn ang="0">
                  <a:pos x="42" y="2"/>
                </a:cxn>
                <a:cxn ang="0">
                  <a:pos x="20" y="0"/>
                </a:cxn>
                <a:cxn ang="0">
                  <a:pos x="0" y="12"/>
                </a:cxn>
              </a:cxnLst>
              <a:rect l="0" t="0" r="r" b="b"/>
              <a:pathLst>
                <a:path w="136" h="118">
                  <a:moveTo>
                    <a:pt x="0" y="12"/>
                  </a:moveTo>
                  <a:lnTo>
                    <a:pt x="15" y="33"/>
                  </a:lnTo>
                  <a:lnTo>
                    <a:pt x="33" y="56"/>
                  </a:lnTo>
                  <a:lnTo>
                    <a:pt x="50" y="80"/>
                  </a:lnTo>
                  <a:lnTo>
                    <a:pt x="67" y="100"/>
                  </a:lnTo>
                  <a:lnTo>
                    <a:pt x="86" y="113"/>
                  </a:lnTo>
                  <a:lnTo>
                    <a:pt x="103" y="118"/>
                  </a:lnTo>
                  <a:lnTo>
                    <a:pt x="120" y="110"/>
                  </a:lnTo>
                  <a:lnTo>
                    <a:pt x="136" y="87"/>
                  </a:lnTo>
                  <a:lnTo>
                    <a:pt x="132" y="79"/>
                  </a:lnTo>
                  <a:lnTo>
                    <a:pt x="121" y="64"/>
                  </a:lnTo>
                  <a:lnTo>
                    <a:pt x="105" y="45"/>
                  </a:lnTo>
                  <a:lnTo>
                    <a:pt x="86" y="27"/>
                  </a:lnTo>
                  <a:lnTo>
                    <a:pt x="65" y="12"/>
                  </a:lnTo>
                  <a:lnTo>
                    <a:pt x="42" y="2"/>
                  </a:lnTo>
                  <a:lnTo>
                    <a:pt x="2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5" name="Freeform 31"/>
            <p:cNvSpPr>
              <a:spLocks/>
            </p:cNvSpPr>
            <p:nvPr/>
          </p:nvSpPr>
          <p:spPr bwMode="auto">
            <a:xfrm>
              <a:off x="3000" y="2116"/>
              <a:ext cx="55" cy="101"/>
            </a:xfrm>
            <a:custGeom>
              <a:avLst/>
              <a:gdLst/>
              <a:ahLst/>
              <a:cxnLst>
                <a:cxn ang="0">
                  <a:pos x="109" y="17"/>
                </a:cxn>
                <a:cxn ang="0">
                  <a:pos x="87" y="0"/>
                </a:cxn>
                <a:cxn ang="0">
                  <a:pos x="69" y="2"/>
                </a:cxn>
                <a:cxn ang="0">
                  <a:pos x="54" y="17"/>
                </a:cxn>
                <a:cxn ang="0">
                  <a:pos x="40" y="43"/>
                </a:cxn>
                <a:cxn ang="0">
                  <a:pos x="30" y="74"/>
                </a:cxn>
                <a:cxn ang="0">
                  <a:pos x="21" y="107"/>
                </a:cxn>
                <a:cxn ang="0">
                  <a:pos x="13" y="134"/>
                </a:cxn>
                <a:cxn ang="0">
                  <a:pos x="5" y="155"/>
                </a:cxn>
                <a:cxn ang="0">
                  <a:pos x="0" y="172"/>
                </a:cxn>
                <a:cxn ang="0">
                  <a:pos x="5" y="186"/>
                </a:cxn>
                <a:cxn ang="0">
                  <a:pos x="16" y="197"/>
                </a:cxn>
                <a:cxn ang="0">
                  <a:pos x="30" y="202"/>
                </a:cxn>
                <a:cxn ang="0">
                  <a:pos x="46" y="202"/>
                </a:cxn>
                <a:cxn ang="0">
                  <a:pos x="61" y="195"/>
                </a:cxn>
                <a:cxn ang="0">
                  <a:pos x="74" y="182"/>
                </a:cxn>
                <a:cxn ang="0">
                  <a:pos x="81" y="160"/>
                </a:cxn>
                <a:cxn ang="0">
                  <a:pos x="84" y="130"/>
                </a:cxn>
                <a:cxn ang="0">
                  <a:pos x="91" y="84"/>
                </a:cxn>
                <a:cxn ang="0">
                  <a:pos x="99" y="40"/>
                </a:cxn>
                <a:cxn ang="0">
                  <a:pos x="109" y="17"/>
                </a:cxn>
              </a:cxnLst>
              <a:rect l="0" t="0" r="r" b="b"/>
              <a:pathLst>
                <a:path w="109" h="202">
                  <a:moveTo>
                    <a:pt x="109" y="17"/>
                  </a:moveTo>
                  <a:lnTo>
                    <a:pt x="87" y="0"/>
                  </a:lnTo>
                  <a:lnTo>
                    <a:pt x="69" y="2"/>
                  </a:lnTo>
                  <a:lnTo>
                    <a:pt x="54" y="17"/>
                  </a:lnTo>
                  <a:lnTo>
                    <a:pt x="40" y="43"/>
                  </a:lnTo>
                  <a:lnTo>
                    <a:pt x="30" y="74"/>
                  </a:lnTo>
                  <a:lnTo>
                    <a:pt x="21" y="107"/>
                  </a:lnTo>
                  <a:lnTo>
                    <a:pt x="13" y="134"/>
                  </a:lnTo>
                  <a:lnTo>
                    <a:pt x="5" y="155"/>
                  </a:lnTo>
                  <a:lnTo>
                    <a:pt x="0" y="172"/>
                  </a:lnTo>
                  <a:lnTo>
                    <a:pt x="5" y="186"/>
                  </a:lnTo>
                  <a:lnTo>
                    <a:pt x="16" y="197"/>
                  </a:lnTo>
                  <a:lnTo>
                    <a:pt x="30" y="202"/>
                  </a:lnTo>
                  <a:lnTo>
                    <a:pt x="46" y="202"/>
                  </a:lnTo>
                  <a:lnTo>
                    <a:pt x="61" y="195"/>
                  </a:lnTo>
                  <a:lnTo>
                    <a:pt x="74" y="182"/>
                  </a:lnTo>
                  <a:lnTo>
                    <a:pt x="81" y="160"/>
                  </a:lnTo>
                  <a:lnTo>
                    <a:pt x="84" y="130"/>
                  </a:lnTo>
                  <a:lnTo>
                    <a:pt x="91" y="84"/>
                  </a:lnTo>
                  <a:lnTo>
                    <a:pt x="99" y="40"/>
                  </a:lnTo>
                  <a:lnTo>
                    <a:pt x="109" y="17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456" name="Freeform 32"/>
            <p:cNvSpPr>
              <a:spLocks/>
            </p:cNvSpPr>
            <p:nvPr/>
          </p:nvSpPr>
          <p:spPr bwMode="auto">
            <a:xfrm>
              <a:off x="2862" y="2139"/>
              <a:ext cx="38" cy="76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" y="41"/>
                </a:cxn>
                <a:cxn ang="0">
                  <a:pos x="0" y="72"/>
                </a:cxn>
                <a:cxn ang="0">
                  <a:pos x="8" y="106"/>
                </a:cxn>
                <a:cxn ang="0">
                  <a:pos x="21" y="150"/>
                </a:cxn>
                <a:cxn ang="0">
                  <a:pos x="48" y="152"/>
                </a:cxn>
                <a:cxn ang="0">
                  <a:pos x="65" y="140"/>
                </a:cxn>
                <a:cxn ang="0">
                  <a:pos x="74" y="120"/>
                </a:cxn>
                <a:cxn ang="0">
                  <a:pos x="74" y="93"/>
                </a:cxn>
                <a:cxn ang="0">
                  <a:pos x="69" y="64"/>
                </a:cxn>
                <a:cxn ang="0">
                  <a:pos x="56" y="37"/>
                </a:cxn>
                <a:cxn ang="0">
                  <a:pos x="38" y="15"/>
                </a:cxn>
                <a:cxn ang="0">
                  <a:pos x="13" y="0"/>
                </a:cxn>
              </a:cxnLst>
              <a:rect l="0" t="0" r="r" b="b"/>
              <a:pathLst>
                <a:path w="74" h="152">
                  <a:moveTo>
                    <a:pt x="13" y="0"/>
                  </a:moveTo>
                  <a:lnTo>
                    <a:pt x="1" y="41"/>
                  </a:lnTo>
                  <a:lnTo>
                    <a:pt x="0" y="72"/>
                  </a:lnTo>
                  <a:lnTo>
                    <a:pt x="8" y="106"/>
                  </a:lnTo>
                  <a:lnTo>
                    <a:pt x="21" y="150"/>
                  </a:lnTo>
                  <a:lnTo>
                    <a:pt x="48" y="152"/>
                  </a:lnTo>
                  <a:lnTo>
                    <a:pt x="65" y="140"/>
                  </a:lnTo>
                  <a:lnTo>
                    <a:pt x="74" y="120"/>
                  </a:lnTo>
                  <a:lnTo>
                    <a:pt x="74" y="93"/>
                  </a:lnTo>
                  <a:lnTo>
                    <a:pt x="69" y="64"/>
                  </a:lnTo>
                  <a:lnTo>
                    <a:pt x="56" y="37"/>
                  </a:lnTo>
                  <a:lnTo>
                    <a:pt x="38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7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1729108"/>
      </p:ext>
    </p:extLst>
  </p:cSld>
  <p:clrMapOvr>
    <a:masterClrMapping/>
  </p:clrMapOvr>
  <p:transition spd="slow">
    <p:fade thruBlk="1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ive-presentation-skills-3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40052"/>
      </p:ext>
    </p:extLst>
  </p:cSld>
  <p:clrMapOvr>
    <a:masterClrMapping/>
  </p:clrMapOvr>
  <p:transition spd="slow">
    <p:fade thruBlk="1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ffective-presentation-skills-1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457200"/>
            <a:ext cx="4343400" cy="2343150"/>
          </a:xfrm>
          <a:prstGeom prst="rect">
            <a:avLst/>
          </a:prstGeom>
        </p:spPr>
      </p:pic>
      <p:pic>
        <p:nvPicPr>
          <p:cNvPr id="6" name="Picture 5" descr="effective-presentation-skills-19-6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2686050"/>
            <a:ext cx="4267200" cy="2457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Content Should be…..</a:t>
            </a:r>
          </a:p>
        </p:txBody>
      </p:sp>
      <p:pic>
        <p:nvPicPr>
          <p:cNvPr id="8" name="Picture 7" descr="effective-presentation-skills-17-6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7200"/>
            <a:ext cx="4953000" cy="2228850"/>
          </a:xfrm>
          <a:prstGeom prst="rect">
            <a:avLst/>
          </a:prstGeom>
        </p:spPr>
      </p:pic>
      <p:pic>
        <p:nvPicPr>
          <p:cNvPr id="9" name="Picture 8" descr="effective-presentation-skills-20-6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686050"/>
            <a:ext cx="49530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3124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899592" y="1062439"/>
            <a:ext cx="6855246" cy="3018621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115519" y="1457324"/>
            <a:ext cx="6629400" cy="2228849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Training Room </a:t>
            </a:r>
            <a:b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Preparation</a:t>
            </a:r>
          </a:p>
        </p:txBody>
      </p:sp>
    </p:spTree>
    <p:extLst>
      <p:ext uri="{BB962C8B-B14F-4D97-AF65-F5344CB8AC3E}">
        <p14:creationId xmlns:p14="http://schemas.microsoft.com/office/powerpoint/2010/main" val="3330039992"/>
      </p:ext>
    </p:extLst>
  </p:cSld>
  <p:clrMapOvr>
    <a:masterClrMapping/>
  </p:clrMapOvr>
  <p:transition spd="slow">
    <p:fade thruBlk="1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ffective-presentation-skills-1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34000" cy="2737485"/>
          </a:xfrm>
          <a:prstGeom prst="rect">
            <a:avLst/>
          </a:prstGeom>
        </p:spPr>
      </p:pic>
      <p:pic>
        <p:nvPicPr>
          <p:cNvPr id="3" name="Picture 2" descr="effective-presentation-skills-12-6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2440" y="2743200"/>
            <a:ext cx="486156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82706"/>
      </p:ext>
    </p:extLst>
  </p:cSld>
  <p:clrMapOvr>
    <a:masterClrMapping/>
  </p:clrMapOvr>
  <p:transition spd="slow">
    <p:fade thruBlk="1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31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246864"/>
      </p:ext>
    </p:extLst>
  </p:cSld>
  <p:clrMapOvr>
    <a:masterClrMapping/>
  </p:clrMapOvr>
  <p:transition spd="slow">
    <p:fade thruBlk="1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32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65117"/>
      </p:ext>
    </p:extLst>
  </p:cSld>
  <p:clrMapOvr>
    <a:masterClrMapping/>
  </p:clrMapOvr>
  <p:transition spd="slow">
    <p:fade thruBlk="1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ful-presentation-skill-42-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88297"/>
      </p:ext>
    </p:extLst>
  </p:cSld>
  <p:clrMapOvr>
    <a:masterClrMapping/>
  </p:clrMapOvr>
  <p:transition spd="slow">
    <p:fade thruBlk="1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en-US" sz="1800" b="1" dirty="0"/>
            </a:br>
            <a:r>
              <a:rPr lang="en-US" b="1" dirty="0"/>
              <a:t>Use 90/20/8 Rule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1177"/>
            <a:ext cx="8229600" cy="3424789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400" dirty="0"/>
              <a:t>A physiological research indicates that average adults can listen with understanding for 90 minutes.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400" dirty="0"/>
              <a:t>However, they can listen with retention for 20 minutes.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400" dirty="0"/>
              <a:t>And they need to discuss and apply what they're learning every 8 minutes. </a:t>
            </a:r>
          </a:p>
          <a:p>
            <a:pPr>
              <a:buFont typeface="Wingdings" pitchFamily="2" charset="2"/>
              <a:buChar char="v"/>
            </a:pPr>
            <a:endParaRPr lang="en-US" sz="1400" dirty="0"/>
          </a:p>
          <a:p>
            <a:pPr>
              <a:buNone/>
            </a:pPr>
            <a:r>
              <a:rPr lang="en-US" sz="1400" dirty="0"/>
              <a:t>Based on this research results, it is suggested that :</a:t>
            </a:r>
          </a:p>
          <a:p>
            <a:pPr marL="739775" indent="-285750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/>
              <a:t>one should not teach more than 90 minutes.</a:t>
            </a:r>
          </a:p>
          <a:p>
            <a:pPr marL="739775" indent="-285750">
              <a:buFont typeface="+mj-lt"/>
              <a:buAutoNum type="arabicPeriod"/>
            </a:pPr>
            <a:r>
              <a:rPr lang="en-US" sz="1400" b="1" dirty="0"/>
              <a:t>The mode is changed at least every 20 minutes, </a:t>
            </a:r>
          </a:p>
          <a:p>
            <a:pPr marL="739775" indent="-285750">
              <a:buFont typeface="+mj-lt"/>
              <a:buAutoNum type="arabicPeriod"/>
            </a:pPr>
            <a:r>
              <a:rPr lang="en-US" sz="1400" b="1" dirty="0"/>
              <a:t>and one should try to find a way to involve participants every 8 minutes.</a:t>
            </a:r>
          </a:p>
          <a:p>
            <a:pPr marL="454025" indent="0">
              <a:buNone/>
            </a:pPr>
            <a:endParaRPr lang="en-US" sz="1400" b="1" dirty="0"/>
          </a:p>
          <a:p>
            <a:pPr marL="514350" indent="-514350" algn="ctr">
              <a:buNone/>
            </a:pPr>
            <a:r>
              <a:rPr lang="en-US" sz="1400" b="1" dirty="0"/>
              <a:t> </a:t>
            </a:r>
            <a:r>
              <a:rPr lang="en-US" sz="1400" dirty="0"/>
              <a:t>(Source: Robert W. Pike, Creative Training Techniques Handbook)</a:t>
            </a:r>
          </a:p>
        </p:txBody>
      </p:sp>
    </p:spTree>
    <p:extLst>
      <p:ext uri="{BB962C8B-B14F-4D97-AF65-F5344CB8AC3E}">
        <p14:creationId xmlns:p14="http://schemas.microsoft.com/office/powerpoint/2010/main" val="3448108411"/>
      </p:ext>
    </p:extLst>
  </p:cSld>
  <p:clrMapOvr>
    <a:masterClrMapping/>
  </p:clrMapOvr>
  <p:transition spd="slow">
    <p:fade thruBlk="1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875346"/>
            <a:ext cx="8229600" cy="857250"/>
          </a:xfrm>
        </p:spPr>
        <p:txBody>
          <a:bodyPr>
            <a:normAutofit/>
          </a:bodyPr>
          <a:lstStyle/>
          <a:p>
            <a:r>
              <a:rPr lang="en-US" b="1" dirty="0"/>
              <a:t>Summary - Winning Presentations</a:t>
            </a:r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780364"/>
            <a:ext cx="8229600" cy="3394472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Use your voice correctly</a:t>
            </a:r>
          </a:p>
          <a:p>
            <a:pPr lvl="2"/>
            <a:r>
              <a:rPr lang="en-US" sz="2000" dirty="0"/>
              <a:t>Breathing, being heard, being understood, variety.</a:t>
            </a:r>
          </a:p>
          <a:p>
            <a:pPr lvl="1"/>
            <a:r>
              <a:rPr lang="en-US" sz="2000" dirty="0"/>
              <a:t>Use your body </a:t>
            </a:r>
          </a:p>
          <a:p>
            <a:pPr lvl="2"/>
            <a:r>
              <a:rPr lang="en-US" sz="2000" dirty="0"/>
              <a:t>Eye contact, expression, hands and arms, gestures, dress.</a:t>
            </a:r>
          </a:p>
          <a:p>
            <a:pPr lvl="1"/>
            <a:r>
              <a:rPr lang="en-US" sz="2000" dirty="0"/>
              <a:t>Use correct language.</a:t>
            </a:r>
          </a:p>
          <a:p>
            <a:pPr lvl="1"/>
            <a:r>
              <a:rPr lang="en-US" sz="2000" dirty="0"/>
              <a:t>Keep the audience interested.</a:t>
            </a:r>
          </a:p>
          <a:p>
            <a:pPr lvl="1"/>
            <a:r>
              <a:rPr lang="en-US" sz="2000" dirty="0"/>
              <a:t>Demonstrate effectively.</a:t>
            </a:r>
          </a:p>
        </p:txBody>
      </p:sp>
    </p:spTree>
    <p:extLst>
      <p:ext uri="{BB962C8B-B14F-4D97-AF65-F5344CB8AC3E}">
        <p14:creationId xmlns:p14="http://schemas.microsoft.com/office/powerpoint/2010/main" val="206734361"/>
      </p:ext>
    </p:extLst>
  </p:cSld>
  <p:clrMapOvr>
    <a:masterClrMapping/>
  </p:clrMapOvr>
  <p:transition spd="slow">
    <p:fade thruBlk="1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862" y="564250"/>
            <a:ext cx="8708833" cy="1763288"/>
          </a:xfrm>
        </p:spPr>
        <p:txBody>
          <a:bodyPr/>
          <a:lstStyle/>
          <a:p>
            <a:pPr algn="ctr">
              <a:buNone/>
            </a:pPr>
            <a:r>
              <a:rPr lang="en-US" b="1" dirty="0"/>
              <a:t>Prank Call - </a:t>
            </a:r>
            <a:r>
              <a:rPr lang="en-US" dirty="0"/>
              <a:t>For Refreshment</a:t>
            </a:r>
          </a:p>
        </p:txBody>
      </p:sp>
      <p:pic>
        <p:nvPicPr>
          <p:cNvPr id="5" name="Prank Cal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483768" y="1203598"/>
            <a:ext cx="4509571" cy="338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237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0" y="0"/>
            <a:ext cx="9144000" cy="5257800"/>
          </a:xfrm>
        </p:spPr>
      </p:pic>
    </p:spTree>
    <p:extLst>
      <p:ext uri="{BB962C8B-B14F-4D97-AF65-F5344CB8AC3E}">
        <p14:creationId xmlns:p14="http://schemas.microsoft.com/office/powerpoint/2010/main" val="4183904592"/>
      </p:ext>
    </p:extLst>
  </p:cSld>
  <p:clrMapOvr>
    <a:masterClrMapping/>
  </p:clrMapOvr>
  <p:transition spd="slow">
    <p:fade thruBlk="1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57200" y="2099560"/>
            <a:ext cx="8229600" cy="85725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entury" pitchFamily="18" charset="0"/>
                <a:ea typeface="ＭＳ Ｐゴシック" pitchFamily="34" charset="-128"/>
                <a:cs typeface="Aharoni" pitchFamily="2" charset="-79"/>
              </a:rPr>
              <a:t>Any Questions???</a:t>
            </a:r>
          </a:p>
        </p:txBody>
      </p:sp>
    </p:spTree>
    <p:extLst>
      <p:ext uri="{BB962C8B-B14F-4D97-AF65-F5344CB8AC3E}">
        <p14:creationId xmlns:p14="http://schemas.microsoft.com/office/powerpoint/2010/main" val="4543202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3528" y="149163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6" name="Picture 5" descr="Namas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5685" y="339502"/>
            <a:ext cx="3170491" cy="14961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2067694"/>
            <a:ext cx="3202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Contact:</a:t>
            </a:r>
          </a:p>
          <a:p>
            <a:r>
              <a:rPr lang="en-US" sz="1400" b="1" dirty="0">
                <a:solidFill>
                  <a:srgbClr val="0070C0"/>
                </a:solidFill>
              </a:rPr>
              <a:t>Hemanta Baral (ICT Consultant) </a:t>
            </a:r>
          </a:p>
          <a:p>
            <a:r>
              <a:rPr lang="en-US" sz="1400" dirty="0">
                <a:solidFill>
                  <a:srgbClr val="0070C0"/>
                </a:solidFill>
              </a:rPr>
              <a:t>M: 9843067142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hemanta.baral@gmail.com</a:t>
            </a:r>
          </a:p>
          <a:p>
            <a:r>
              <a:rPr lang="en-US" sz="1400" dirty="0">
                <a:solidFill>
                  <a:srgbClr val="0070C0"/>
                </a:solidFill>
              </a:rPr>
              <a:t>www.hemantabaral.com.np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https://hemantabaral.wordpress.com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37508" y="2427734"/>
            <a:ext cx="7044903" cy="1512168"/>
            <a:chOff x="816" y="1334"/>
            <a:chExt cx="4176" cy="1306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816" y="1467"/>
              <a:ext cx="4128" cy="1173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816" y="1334"/>
              <a:ext cx="4176" cy="115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639652" y="2427734"/>
            <a:ext cx="5864696" cy="1385994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Create the Proper Environment for Training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753083" y="813271"/>
            <a:ext cx="5432648" cy="150314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+mj-lt"/>
                <a:ea typeface="+mj-ea"/>
                <a:cs typeface="+mj-cs"/>
              </a:rPr>
              <a:t>Before the Training STARTS</a:t>
            </a:r>
          </a:p>
        </p:txBody>
      </p:sp>
    </p:spTree>
    <p:extLst>
      <p:ext uri="{BB962C8B-B14F-4D97-AF65-F5344CB8AC3E}">
        <p14:creationId xmlns:p14="http://schemas.microsoft.com/office/powerpoint/2010/main" val="104235692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46D46-0047-4B85-9540-702D3C8B0BB3}" type="slidenum">
              <a:rPr lang="en-US"/>
              <a:pPr/>
              <a:t>8</a:t>
            </a:fld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594" y="467328"/>
            <a:ext cx="8588558" cy="857250"/>
          </a:xfrm>
        </p:spPr>
        <p:txBody>
          <a:bodyPr>
            <a:normAutofit/>
          </a:bodyPr>
          <a:lstStyle/>
          <a:p>
            <a:r>
              <a:rPr lang="en-US" b="1" dirty="0"/>
              <a:t>The Training </a:t>
            </a:r>
            <a:r>
              <a:rPr lang="en-US" dirty="0"/>
              <a:t>R</a:t>
            </a:r>
            <a:r>
              <a:rPr lang="en-US" b="1" dirty="0"/>
              <a:t>oom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7614"/>
            <a:ext cx="8030729" cy="3328558"/>
          </a:xfrm>
        </p:spPr>
        <p:txBody>
          <a:bodyPr>
            <a:normAutofit/>
          </a:bodyPr>
          <a:lstStyle/>
          <a:p>
            <a:r>
              <a:rPr lang="en-US" sz="1800" dirty="0"/>
              <a:t>Room temperature, light, noise, etc.</a:t>
            </a:r>
          </a:p>
          <a:p>
            <a:r>
              <a:rPr lang="en-US" sz="1800" dirty="0"/>
              <a:t>Sitting arrangements</a:t>
            </a:r>
          </a:p>
          <a:p>
            <a:r>
              <a:rPr lang="en-US" sz="1800" dirty="0"/>
              <a:t>Audio/Visual</a:t>
            </a:r>
          </a:p>
          <a:p>
            <a:r>
              <a:rPr lang="en-US" sz="1800" dirty="0"/>
              <a:t>Resources</a:t>
            </a:r>
          </a:p>
          <a:p>
            <a:r>
              <a:rPr lang="en-US" sz="1800" dirty="0"/>
              <a:t>Materials</a:t>
            </a:r>
          </a:p>
          <a:p>
            <a:r>
              <a:rPr lang="en-US" sz="1800" dirty="0"/>
              <a:t>Water, tea, coffee, &amp; snacks </a:t>
            </a:r>
          </a:p>
          <a:p>
            <a:r>
              <a:rPr lang="en-US" sz="1800" dirty="0"/>
              <a:t>W.C. locations (Water Closet i.e. Bathroom)</a:t>
            </a:r>
          </a:p>
          <a:p>
            <a:r>
              <a:rPr lang="en-US" sz="1800" dirty="0"/>
              <a:t>Fire Exit</a:t>
            </a:r>
            <a:endParaRPr lang="en-US" sz="1800" b="1" dirty="0"/>
          </a:p>
        </p:txBody>
      </p:sp>
      <p:sp>
        <p:nvSpPr>
          <p:cNvPr id="100354" name="AutoShape 2" descr="https://www.lli.sg/content/dam/lli/images/Facility%20Booking%20Images/Facilities%20Images/Training%20Room/TR%204-1%20&amp;%204-2/Training%20Room%204-1%20(2).jpg"/>
          <p:cNvSpPr>
            <a:spLocks noChangeAspect="1" noChangeArrowheads="1"/>
          </p:cNvSpPr>
          <p:nvPr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0356" name="Picture 4" descr="http://www.city.kariya.lg.jp/shisetsu/bunkashiminkouryu/tanpopo/shichokakushitsu.images/hp1_10_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8290" y="1558303"/>
            <a:ext cx="3014742" cy="2260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80797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2236" y="445790"/>
            <a:ext cx="8015288" cy="685800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Recommended materials</a:t>
            </a:r>
          </a:p>
        </p:txBody>
      </p:sp>
      <p:sp>
        <p:nvSpPr>
          <p:cNvPr id="350211" name="Rectangle 3"/>
          <p:cNvSpPr>
            <a:spLocks noChangeArrowheads="1"/>
          </p:cNvSpPr>
          <p:nvPr/>
        </p:nvSpPr>
        <p:spPr bwMode="auto">
          <a:xfrm>
            <a:off x="0" y="121555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endParaRPr lang="en-GB"/>
          </a:p>
        </p:txBody>
      </p:sp>
      <p:sp>
        <p:nvSpPr>
          <p:cNvPr id="350213" name="Text Box 5"/>
          <p:cNvSpPr txBox="1">
            <a:spLocks noChangeArrowheads="1"/>
          </p:cNvSpPr>
          <p:nvPr/>
        </p:nvSpPr>
        <p:spPr bwMode="auto">
          <a:xfrm>
            <a:off x="512805" y="1131590"/>
            <a:ext cx="7706816" cy="199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FF9900"/>
              </a:buClr>
              <a:buSzPct val="70000"/>
              <a:buFont typeface="Wingdings" pitchFamily="2" charset="2"/>
              <a:buChar char="q"/>
            </a:pP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000" dirty="0"/>
              <a:t>White board and markers</a:t>
            </a:r>
          </a:p>
          <a:p>
            <a:pPr>
              <a:lnSpc>
                <a:spcPct val="125000"/>
              </a:lnSpc>
              <a:buClr>
                <a:srgbClr val="FF9900"/>
              </a:buClr>
              <a:buSzPct val="70000"/>
              <a:buFont typeface="Wingdings" pitchFamily="2" charset="2"/>
              <a:buChar char="q"/>
            </a:pPr>
            <a:r>
              <a:rPr lang="en-US" sz="2000" dirty="0"/>
              <a:t>  Projector</a:t>
            </a:r>
          </a:p>
          <a:p>
            <a:pPr>
              <a:lnSpc>
                <a:spcPct val="125000"/>
              </a:lnSpc>
              <a:buClr>
                <a:srgbClr val="FF9900"/>
              </a:buClr>
              <a:buSzPct val="70000"/>
              <a:buFont typeface="Wingdings" pitchFamily="2" charset="2"/>
              <a:buChar char="q"/>
            </a:pPr>
            <a:r>
              <a:rPr lang="en-US" sz="2000" dirty="0"/>
              <a:t>  Laptop or desktop computer</a:t>
            </a:r>
          </a:p>
          <a:p>
            <a:pPr>
              <a:lnSpc>
                <a:spcPct val="125000"/>
              </a:lnSpc>
              <a:buClr>
                <a:srgbClr val="FF9900"/>
              </a:buClr>
              <a:buSzPct val="70000"/>
              <a:buFont typeface="Wingdings" pitchFamily="2" charset="2"/>
              <a:buChar char="q"/>
            </a:pPr>
            <a:r>
              <a:rPr lang="en-US" sz="2000" dirty="0"/>
              <a:t>  Name tags</a:t>
            </a:r>
          </a:p>
          <a:p>
            <a:pPr>
              <a:lnSpc>
                <a:spcPct val="125000"/>
              </a:lnSpc>
              <a:buClr>
                <a:srgbClr val="FF9900"/>
              </a:buClr>
              <a:buSzPct val="70000"/>
              <a:buFont typeface="Wingdings" pitchFamily="2" charset="2"/>
              <a:buChar char="q"/>
            </a:pPr>
            <a:r>
              <a:rPr lang="en-US" sz="2000" dirty="0"/>
              <a:t>  Certificates of completion</a:t>
            </a:r>
            <a:endParaRPr 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0212" name="Rectangle 4"/>
          <p:cNvSpPr>
            <a:spLocks noChangeArrowheads="1"/>
          </p:cNvSpPr>
          <p:nvPr/>
        </p:nvSpPr>
        <p:spPr bwMode="auto">
          <a:xfrm>
            <a:off x="228600" y="360820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endParaRPr lang="en-GB"/>
          </a:p>
        </p:txBody>
      </p:sp>
      <p:pic>
        <p:nvPicPr>
          <p:cNvPr id="350218" name="Picture 10" descr="P172-UB5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258" y="3287867"/>
            <a:ext cx="1447800" cy="1085850"/>
          </a:xfrm>
          <a:prstGeom prst="rect">
            <a:avLst/>
          </a:prstGeom>
          <a:noFill/>
        </p:spPr>
      </p:pic>
      <p:pic>
        <p:nvPicPr>
          <p:cNvPr id="350220" name="Picture 12" descr="Whiteboard_Marke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1727" y="3277766"/>
            <a:ext cx="1447800" cy="1085850"/>
          </a:xfrm>
          <a:prstGeom prst="rect">
            <a:avLst/>
          </a:prstGeom>
          <a:noFill/>
        </p:spPr>
      </p:pic>
      <p:pic>
        <p:nvPicPr>
          <p:cNvPr id="350222" name="Picture 14" descr="sony_VPL-VW50_projecto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9527" y="3277766"/>
            <a:ext cx="1443038" cy="1085850"/>
          </a:xfrm>
          <a:prstGeom prst="rect">
            <a:avLst/>
          </a:prstGeom>
          <a:noFill/>
        </p:spPr>
      </p:pic>
      <p:pic>
        <p:nvPicPr>
          <p:cNvPr id="350226" name="Picture 18" descr="DR_lapto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7802" y="3277766"/>
            <a:ext cx="1524000" cy="1085850"/>
          </a:xfrm>
          <a:prstGeom prst="rect">
            <a:avLst/>
          </a:prstGeom>
          <a:noFill/>
        </p:spPr>
      </p:pic>
      <p:pic>
        <p:nvPicPr>
          <p:cNvPr id="350228" name="Picture 20" descr="gift_certifica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61327" y="3275385"/>
            <a:ext cx="2286000" cy="1096565"/>
          </a:xfrm>
          <a:prstGeom prst="rect">
            <a:avLst/>
          </a:prstGeom>
          <a:noFill/>
        </p:spPr>
      </p:pic>
      <p:sp>
        <p:nvSpPr>
          <p:cNvPr id="350229" name="Rectangle 21"/>
          <p:cNvSpPr>
            <a:spLocks noChangeArrowheads="1"/>
          </p:cNvSpPr>
          <p:nvPr/>
        </p:nvSpPr>
        <p:spPr bwMode="auto">
          <a:xfrm>
            <a:off x="6477000" y="3334916"/>
            <a:ext cx="4572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41332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1436</Words>
  <Application>Microsoft Office PowerPoint</Application>
  <PresentationFormat>On-screen Show (16:9)</PresentationFormat>
  <Paragraphs>275</Paragraphs>
  <Slides>69</Slides>
  <Notes>24</Notes>
  <HiddenSlides>2</HiddenSlides>
  <MMClips>2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2" baseType="lpstr">
      <vt:lpstr>Arial</vt:lpstr>
      <vt:lpstr>Britannic Bold</vt:lpstr>
      <vt:lpstr>Calibri</vt:lpstr>
      <vt:lpstr>Century</vt:lpstr>
      <vt:lpstr>Giorgino</vt:lpstr>
      <vt:lpstr>MetaPlusBook</vt:lpstr>
      <vt:lpstr>Tahoma</vt:lpstr>
      <vt:lpstr>Times New Roman</vt:lpstr>
      <vt:lpstr>Wingdings</vt:lpstr>
      <vt:lpstr>ヒラギノ角ゴ Pro W6</vt:lpstr>
      <vt:lpstr>Office Theme</vt:lpstr>
      <vt:lpstr>Custom Design</vt:lpstr>
      <vt:lpstr>Clip</vt:lpstr>
      <vt:lpstr>Training and  Presentation Skills</vt:lpstr>
      <vt:lpstr>PowerPoint Presentation</vt:lpstr>
      <vt:lpstr>Training Schedule</vt:lpstr>
      <vt:lpstr>PowerPoint Presentation</vt:lpstr>
      <vt:lpstr>How Intelligent you are?</vt:lpstr>
      <vt:lpstr>PowerPoint Presentation</vt:lpstr>
      <vt:lpstr>PowerPoint Presentation</vt:lpstr>
      <vt:lpstr>The Training Room</vt:lpstr>
      <vt:lpstr>Recommended materials</vt:lpstr>
      <vt:lpstr>PowerPoint Presentation</vt:lpstr>
      <vt:lpstr>Once participants are present </vt:lpstr>
      <vt:lpstr>Once the training is over</vt:lpstr>
      <vt:lpstr>STRUCTURING A TRAINING SESSION</vt:lpstr>
      <vt:lpstr>PowerPoint Presentation</vt:lpstr>
      <vt:lpstr>PowerPoint Presentation</vt:lpstr>
      <vt:lpstr>1. An Effective Introduction</vt:lpstr>
      <vt:lpstr>2. Main Presentation</vt:lpstr>
      <vt:lpstr>2. Main Presentation (Cont.)</vt:lpstr>
      <vt:lpstr>3. Summary/Conclusion</vt:lpstr>
      <vt:lpstr>4. Questions</vt:lpstr>
      <vt:lpstr>4. The Answer! </vt:lpstr>
      <vt:lpstr>PowerPoint Presentation</vt:lpstr>
      <vt:lpstr>Know Your Audience</vt:lpstr>
      <vt:lpstr>Know your A-u-d-i-e-n-c-e</vt:lpstr>
      <vt:lpstr>Principles of Adult Learning</vt:lpstr>
      <vt:lpstr>Six characteristics of adult learners</vt:lpstr>
      <vt:lpstr>1. Adult learners are autonomous and self-directed.</vt:lpstr>
      <vt:lpstr>3. Adult learners are goal-oriented</vt:lpstr>
      <vt:lpstr>6. Adult learners need to be respected.</vt:lpstr>
      <vt:lpstr>Learning Pyramid*</vt:lpstr>
      <vt:lpstr>Summary</vt:lpstr>
      <vt:lpstr>End of 1st Session  BREAK – 10 Minutes</vt:lpstr>
      <vt:lpstr>PowerPoint Presentation</vt:lpstr>
      <vt:lpstr>PowerPoint Presentation</vt:lpstr>
      <vt:lpstr>Principles of Active Learning</vt:lpstr>
      <vt:lpstr>Telling vs. teaching (I)</vt:lpstr>
      <vt:lpstr>    Telling vs. teaching (II)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Eye-to-Eye Communication</vt:lpstr>
      <vt:lpstr>PowerPoint Presentation</vt:lpstr>
      <vt:lpstr>Facial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Use 90/20/8 Rule  </vt:lpstr>
      <vt:lpstr>Summary - Winning Presentations</vt:lpstr>
      <vt:lpstr>PowerPoint Presentation</vt:lpstr>
      <vt:lpstr>PowerPoint Presentation</vt:lpstr>
      <vt:lpstr>Any Questions???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and  Presentation Skills</dc:title>
  <cp:lastModifiedBy>Hemanta Baral</cp:lastModifiedBy>
  <cp:revision>14</cp:revision>
  <dcterms:created xsi:type="dcterms:W3CDTF">2014-04-01T16:27:38Z</dcterms:created>
  <dcterms:modified xsi:type="dcterms:W3CDTF">2026-09-02T02:27:18Z</dcterms:modified>
</cp:coreProperties>
</file>