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87"/>
  </p:notesMasterIdLst>
  <p:sldIdLst>
    <p:sldId id="256" r:id="rId3"/>
    <p:sldId id="257" r:id="rId4"/>
    <p:sldId id="258" r:id="rId5"/>
    <p:sldId id="259" r:id="rId6"/>
    <p:sldId id="548" r:id="rId7"/>
    <p:sldId id="260" r:id="rId8"/>
    <p:sldId id="560" r:id="rId9"/>
    <p:sldId id="561" r:id="rId10"/>
    <p:sldId id="261" r:id="rId11"/>
    <p:sldId id="562" r:id="rId12"/>
    <p:sldId id="555" r:id="rId13"/>
    <p:sldId id="262" r:id="rId14"/>
    <p:sldId id="549" r:id="rId15"/>
    <p:sldId id="263" r:id="rId16"/>
    <p:sldId id="551" r:id="rId17"/>
    <p:sldId id="264" r:id="rId18"/>
    <p:sldId id="553" r:id="rId19"/>
    <p:sldId id="559" r:id="rId20"/>
    <p:sldId id="265" r:id="rId21"/>
    <p:sldId id="518" r:id="rId22"/>
    <p:sldId id="519" r:id="rId23"/>
    <p:sldId id="527" r:id="rId24"/>
    <p:sldId id="520" r:id="rId25"/>
    <p:sldId id="528" r:id="rId26"/>
    <p:sldId id="521" r:id="rId27"/>
    <p:sldId id="529" r:id="rId28"/>
    <p:sldId id="522" r:id="rId29"/>
    <p:sldId id="523" r:id="rId30"/>
    <p:sldId id="524" r:id="rId31"/>
    <p:sldId id="525" r:id="rId32"/>
    <p:sldId id="526" r:id="rId33"/>
    <p:sldId id="650" r:id="rId34"/>
    <p:sldId id="266" r:id="rId35"/>
    <p:sldId id="267" r:id="rId36"/>
    <p:sldId id="268" r:id="rId37"/>
    <p:sldId id="269" r:id="rId38"/>
    <p:sldId id="270" r:id="rId39"/>
    <p:sldId id="351" r:id="rId40"/>
    <p:sldId id="327" r:id="rId41"/>
    <p:sldId id="271" r:id="rId42"/>
    <p:sldId id="272" r:id="rId43"/>
    <p:sldId id="273" r:id="rId44"/>
    <p:sldId id="646" r:id="rId45"/>
    <p:sldId id="649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652" r:id="rId56"/>
    <p:sldId id="283" r:id="rId57"/>
    <p:sldId id="284" r:id="rId58"/>
    <p:sldId id="350" r:id="rId59"/>
    <p:sldId id="285" r:id="rId60"/>
    <p:sldId id="286" r:id="rId61"/>
    <p:sldId id="287" r:id="rId62"/>
    <p:sldId id="288" r:id="rId63"/>
    <p:sldId id="662" r:id="rId64"/>
    <p:sldId id="289" r:id="rId65"/>
    <p:sldId id="290" r:id="rId66"/>
    <p:sldId id="657" r:id="rId67"/>
    <p:sldId id="658" r:id="rId68"/>
    <p:sldId id="659" r:id="rId69"/>
    <p:sldId id="660" r:id="rId70"/>
    <p:sldId id="661" r:id="rId71"/>
    <p:sldId id="651" r:id="rId72"/>
    <p:sldId id="664" r:id="rId73"/>
    <p:sldId id="291" r:id="rId74"/>
    <p:sldId id="292" r:id="rId75"/>
    <p:sldId id="293" r:id="rId76"/>
    <p:sldId id="294" r:id="rId77"/>
    <p:sldId id="295" r:id="rId78"/>
    <p:sldId id="663" r:id="rId79"/>
    <p:sldId id="296" r:id="rId80"/>
    <p:sldId id="297" r:id="rId81"/>
    <p:sldId id="298" r:id="rId82"/>
    <p:sldId id="299" r:id="rId83"/>
    <p:sldId id="300" r:id="rId84"/>
    <p:sldId id="301" r:id="rId85"/>
    <p:sldId id="302" r:id="rId8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662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F004-FDD5-E2C2-6EDF-FDAE937BF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EFCF0-26D1-1CB3-6D7C-B995C269B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5DFB4B-72A3-B017-D509-3A5298CA6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334E7-BFF7-AD36-64C2-6BA87C4AD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16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6167-92BA-9A98-12F0-D223ABA84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3DD3D3-BB10-2580-AFD4-8A3C24634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9F7A5-1999-348C-320E-B4CEA85BF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383D3-801F-555E-34F3-8A7AEDD5D6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13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4B4F-2396-83E5-6F2F-030034B88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BD3DA-1B1F-432C-6284-A709CCAAF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51B68-6E44-BAF2-9400-6B11B250CE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6D539-4F4B-D81C-0D92-00288DDF2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1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8FD42-9EE3-7453-21F3-03FF55F3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3971F-0CC0-EC04-7F45-72D9C9C2A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F6369-DA87-BFE4-A3A1-0EFEAA7ED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BB16A-D921-1BB7-7D30-4BC77960E4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340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7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987574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664245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896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D3101-30DD-47C3-B581-6F92F8ADD97A}" type="datetimeFigureOut">
              <a:rPr lang="en-GB" smtClean="0"/>
              <a:pPr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239A1-C203-4A51-9867-2E6862FB2E2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60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797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6919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6839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7753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870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2332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2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82425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1895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2413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7366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95749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64050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57850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174128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70460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6342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71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64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10" Type="http://schemas.microsoft.com/office/2007/relationships/hdphoto" Target="../media/hdphoto1.wdp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jpeg"/><Relationship Id="rId4" Type="http://schemas.openxmlformats.org/officeDocument/2006/relationships/image" Target="../media/image20.png"/><Relationship Id="rId9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15.pn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39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7.jpeg"/><Relationship Id="rId4" Type="http://schemas.openxmlformats.org/officeDocument/2006/relationships/image" Target="../media/image1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jpe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jpe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39.png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3.png"/><Relationship Id="rId4" Type="http://schemas.openxmlformats.org/officeDocument/2006/relationships/image" Target="../media/image1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8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jpe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3" Type="http://schemas.openxmlformats.org/officeDocument/2006/relationships/image" Target="../media/image187.png"/><Relationship Id="rId7" Type="http://schemas.openxmlformats.org/officeDocument/2006/relationships/image" Target="../media/image19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39.png"/><Relationship Id="rId9" Type="http://schemas.openxmlformats.org/officeDocument/2006/relationships/image" Target="../media/image19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7.pn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8.png"/><Relationship Id="rId5" Type="http://schemas.openxmlformats.org/officeDocument/2006/relationships/image" Target="../media/image74.png"/><Relationship Id="rId4" Type="http://schemas.openxmlformats.org/officeDocument/2006/relationships/image" Target="../media/image58.png"/><Relationship Id="rId9" Type="http://schemas.openxmlformats.org/officeDocument/2006/relationships/image" Target="../media/image20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jpeg"/><Relationship Id="rId3" Type="http://schemas.openxmlformats.org/officeDocument/2006/relationships/image" Target="../media/image202.png"/><Relationship Id="rId7" Type="http://schemas.openxmlformats.org/officeDocument/2006/relationships/image" Target="../media/image20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208.png"/><Relationship Id="rId7" Type="http://schemas.openxmlformats.org/officeDocument/2006/relationships/image" Target="../media/image21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9.png"/><Relationship Id="rId5" Type="http://schemas.openxmlformats.org/officeDocument/2006/relationships/image" Target="../media/image65.png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212.png"/><Relationship Id="rId7" Type="http://schemas.openxmlformats.org/officeDocument/2006/relationships/image" Target="../media/image21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213.png"/><Relationship Id="rId4" Type="http://schemas.openxmlformats.org/officeDocument/2006/relationships/image" Target="../media/image5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eg"/><Relationship Id="rId3" Type="http://schemas.openxmlformats.org/officeDocument/2006/relationships/image" Target="../media/image215.png"/><Relationship Id="rId7" Type="http://schemas.openxmlformats.org/officeDocument/2006/relationships/image" Target="../media/image21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png"/><Relationship Id="rId9" Type="http://schemas.openxmlformats.org/officeDocument/2006/relationships/image" Target="../media/image22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7" Type="http://schemas.openxmlformats.org/officeDocument/2006/relationships/image" Target="../media/image22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8.png"/><Relationship Id="rId5" Type="http://schemas.openxmlformats.org/officeDocument/2006/relationships/image" Target="../media/image223.png"/><Relationship Id="rId4" Type="http://schemas.openxmlformats.org/officeDocument/2006/relationships/image" Target="../media/image3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7" Type="http://schemas.openxmlformats.org/officeDocument/2006/relationships/image" Target="../media/image2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6.png"/><Relationship Id="rId5" Type="http://schemas.openxmlformats.org/officeDocument/2006/relationships/image" Target="../media/image184.png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1.png"/><Relationship Id="rId4" Type="http://schemas.openxmlformats.org/officeDocument/2006/relationships/image" Target="../media/image23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8.jpeg"/><Relationship Id="rId4" Type="http://schemas.openxmlformats.org/officeDocument/2006/relationships/image" Target="../media/image237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e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jpeg"/><Relationship Id="rId3" Type="http://schemas.openxmlformats.org/officeDocument/2006/relationships/image" Target="../media/image241.png"/><Relationship Id="rId7" Type="http://schemas.openxmlformats.org/officeDocument/2006/relationships/image" Target="../media/image245.jpe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4.jpeg"/><Relationship Id="rId5" Type="http://schemas.openxmlformats.org/officeDocument/2006/relationships/image" Target="../media/image243.png"/><Relationship Id="rId4" Type="http://schemas.openxmlformats.org/officeDocument/2006/relationships/image" Target="../media/image242.png"/><Relationship Id="rId9" Type="http://schemas.openxmlformats.org/officeDocument/2006/relationships/image" Target="../media/image247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13" Type="http://schemas.openxmlformats.org/officeDocument/2006/relationships/image" Target="../media/image259.png"/><Relationship Id="rId18" Type="http://schemas.openxmlformats.org/officeDocument/2006/relationships/image" Target="../media/image264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12" Type="http://schemas.openxmlformats.org/officeDocument/2006/relationships/image" Target="../media/image258.png"/><Relationship Id="rId17" Type="http://schemas.openxmlformats.org/officeDocument/2006/relationships/image" Target="../media/image263.png"/><Relationship Id="rId2" Type="http://schemas.openxmlformats.org/officeDocument/2006/relationships/image" Target="../media/image248.png"/><Relationship Id="rId16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11" Type="http://schemas.openxmlformats.org/officeDocument/2006/relationships/image" Target="../media/image257.png"/><Relationship Id="rId5" Type="http://schemas.openxmlformats.org/officeDocument/2006/relationships/image" Target="../media/image251.png"/><Relationship Id="rId15" Type="http://schemas.openxmlformats.org/officeDocument/2006/relationships/image" Target="../media/image261.png"/><Relationship Id="rId10" Type="http://schemas.openxmlformats.org/officeDocument/2006/relationships/image" Target="../media/image256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Relationship Id="rId14" Type="http://schemas.openxmlformats.org/officeDocument/2006/relationships/image" Target="../media/image2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7" Type="http://schemas.openxmlformats.org/officeDocument/2006/relationships/image" Target="../media/image26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4" Type="http://schemas.openxmlformats.org/officeDocument/2006/relationships/image" Target="../media/image17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13" Type="http://schemas.microsoft.com/office/2007/relationships/hdphoto" Target="../media/hdphoto3.wdp"/><Relationship Id="rId3" Type="http://schemas.openxmlformats.org/officeDocument/2006/relationships/image" Target="../media/image154.png"/><Relationship Id="rId7" Type="http://schemas.openxmlformats.org/officeDocument/2006/relationships/image" Target="../media/image271.png"/><Relationship Id="rId12" Type="http://schemas.openxmlformats.org/officeDocument/2006/relationships/image" Target="../media/image27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0.png"/><Relationship Id="rId11" Type="http://schemas.openxmlformats.org/officeDocument/2006/relationships/image" Target="../media/image275.png"/><Relationship Id="rId5" Type="http://schemas.openxmlformats.org/officeDocument/2006/relationships/image" Target="../media/image269.png"/><Relationship Id="rId15" Type="http://schemas.microsoft.com/office/2007/relationships/hdphoto" Target="../media/hdphoto4.wdp"/><Relationship Id="rId10" Type="http://schemas.openxmlformats.org/officeDocument/2006/relationships/image" Target="../media/image274.jpeg"/><Relationship Id="rId4" Type="http://schemas.openxmlformats.org/officeDocument/2006/relationships/image" Target="../media/image156.png"/><Relationship Id="rId9" Type="http://schemas.openxmlformats.org/officeDocument/2006/relationships/image" Target="../media/image273.jpeg"/><Relationship Id="rId14" Type="http://schemas.openxmlformats.org/officeDocument/2006/relationships/image" Target="../media/image277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3" Type="http://schemas.openxmlformats.org/officeDocument/2006/relationships/image" Target="../media/image278.png"/><Relationship Id="rId7" Type="http://schemas.openxmlformats.org/officeDocument/2006/relationships/image" Target="../media/image2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1.png"/><Relationship Id="rId11" Type="http://schemas.openxmlformats.org/officeDocument/2006/relationships/image" Target="../media/image286.png"/><Relationship Id="rId5" Type="http://schemas.openxmlformats.org/officeDocument/2006/relationships/image" Target="../media/image280.png"/><Relationship Id="rId10" Type="http://schemas.openxmlformats.org/officeDocument/2006/relationships/image" Target="../media/image285.png"/><Relationship Id="rId4" Type="http://schemas.openxmlformats.org/officeDocument/2006/relationships/image" Target="../media/image279.png"/><Relationship Id="rId9" Type="http://schemas.openxmlformats.org/officeDocument/2006/relationships/image" Target="../media/image284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eg"/><Relationship Id="rId3" Type="http://schemas.openxmlformats.org/officeDocument/2006/relationships/image" Target="../media/image154.png"/><Relationship Id="rId7" Type="http://schemas.openxmlformats.org/officeDocument/2006/relationships/image" Target="../media/image28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205.png"/><Relationship Id="rId4" Type="http://schemas.openxmlformats.org/officeDocument/2006/relationships/image" Target="../media/image5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png"/><Relationship Id="rId3" Type="http://schemas.openxmlformats.org/officeDocument/2006/relationships/image" Target="../media/image289.png"/><Relationship Id="rId7" Type="http://schemas.openxmlformats.org/officeDocument/2006/relationships/image" Target="../media/image29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2.jpe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7.png"/><Relationship Id="rId4" Type="http://schemas.openxmlformats.org/officeDocument/2006/relationships/image" Target="../media/image29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9.png"/><Relationship Id="rId5" Type="http://schemas.openxmlformats.org/officeDocument/2006/relationships/image" Target="../media/image152.png"/><Relationship Id="rId4" Type="http://schemas.openxmlformats.org/officeDocument/2006/relationships/image" Target="../media/image163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.png"/><Relationship Id="rId5" Type="http://schemas.openxmlformats.org/officeDocument/2006/relationships/image" Target="../media/image302.png"/><Relationship Id="rId4" Type="http://schemas.openxmlformats.org/officeDocument/2006/relationships/image" Target="../media/image30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png"/><Relationship Id="rId5" Type="http://schemas.openxmlformats.org/officeDocument/2006/relationships/image" Target="../media/image304.png"/><Relationship Id="rId4" Type="http://schemas.openxmlformats.org/officeDocument/2006/relationships/image" Target="../media/image30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6.png"/><Relationship Id="rId4" Type="http://schemas.openxmlformats.org/officeDocument/2006/relationships/image" Target="../media/image30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MADHESH PRADESH, NEPAL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mbria" pitchFamily="34" charset="0"/>
                <a:ea typeface="Cambria" pitchFamily="34" charset="-122"/>
              </a:rPr>
              <a:t>Global Innovations </a:t>
            </a: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&amp;</a:t>
            </a:r>
            <a:r>
              <a:rPr lang="en-US" sz="3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 Role of </a:t>
            </a:r>
            <a:r>
              <a:rPr lang="en-US" sz="3800" b="1" dirty="0">
                <a:solidFill>
                  <a:srgbClr val="FF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ICT &amp; Engineering 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Building a </a:t>
            </a:r>
            <a:r>
              <a:rPr lang="en-US" sz="3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Prosperous Nepal</a:t>
            </a:r>
            <a:endParaRPr lang="en-US" sz="38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Text 9"/>
          <p:cNvSpPr txBox="1"/>
          <p:nvPr/>
        </p:nvSpPr>
        <p:spPr>
          <a:xfrm>
            <a:off x="640080" y="41148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</a:t>
            </a:r>
            <a:endParaRPr lang="en-US" sz="1800" dirty="0"/>
          </a:p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ICT, Data Centre &amp; Smart City Consultant  |  Certified Data Centre Professional (CDCP)</a:t>
            </a:r>
            <a:endParaRPr lang="en-US" sz="1800" dirty="0"/>
          </a:p>
          <a:p>
            <a:pPr marL="0" indent="0">
              <a:buNone/>
            </a:pPr>
            <a:r>
              <a:rPr lang="en-US" sz="1200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www.hemantabaral.com.np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THE PRESENTER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Hemanta Baral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03829" y="421404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Director,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Codavatar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Tech.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Master's in IT, UK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Anglia Ruskin University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28+ years in ICT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of 35+ ICT books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Centre &amp; ICT Consultant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Dept. of Customs, CAAN, </a:t>
            </a:r>
            <a:r>
              <a:rPr lang="en-US" sz="1200" dirty="0" err="1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DoTM</a:t>
            </a: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1200" dirty="0" err="1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Sambriddha</a:t>
            </a: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Pahad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7905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Trainer: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City &amp; Cyber Security speaker for CAN, NAST and Nepal Police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CF528AD-9EB4-5DBF-26BB-791F2E43E47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480" y="1370547"/>
            <a:ext cx="2322079" cy="2792575"/>
          </a:xfrm>
          <a:prstGeom prst="snip2DiagRect">
            <a:avLst>
              <a:gd name="adj1" fmla="val 0"/>
              <a:gd name="adj2" fmla="val 8631"/>
            </a:avLst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Journey: 30 Minutes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600200" y="196596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7315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2920" y="25146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Innovations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2926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1031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860" y="176022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874520" y="25146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Nepal's Problems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1874520" y="2926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343400" y="196596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7" name="Shape 13"/>
          <p:cNvSpPr/>
          <p:nvPr/>
        </p:nvSpPr>
        <p:spPr>
          <a:xfrm>
            <a:off x="34747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460" y="176022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3246120" y="25146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Foundation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3246120" y="2926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5715000" y="196596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48463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2060" y="176022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4617720" y="25146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Sectors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4617720" y="2926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7086600" y="196596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7" name="Shape 21"/>
          <p:cNvSpPr/>
          <p:nvPr/>
        </p:nvSpPr>
        <p:spPr>
          <a:xfrm>
            <a:off x="62179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660" y="1760220"/>
            <a:ext cx="411480" cy="41148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989320" y="25146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Education</a:t>
            </a:r>
            <a:endParaRPr lang="en-US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5989320" y="2926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75895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260" y="1760220"/>
            <a:ext cx="411480" cy="41148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7360920" y="251460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 &amp; Action</a:t>
            </a:r>
            <a:endParaRPr lang="en-US" sz="1300" dirty="0"/>
          </a:p>
        </p:txBody>
      </p:sp>
      <p:sp>
        <p:nvSpPr>
          <p:cNvPr id="34" name="Text 26"/>
          <p:cNvSpPr txBox="1"/>
          <p:nvPr/>
        </p:nvSpPr>
        <p:spPr>
          <a:xfrm>
            <a:off x="7360920" y="292608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36" name="Text 28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inspiration, to problems, to solutions, to your career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Intelligence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that learn from data to write, see, speak and decide.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119954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257114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028514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Gemini and Claude write, translate and explain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1993392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130552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1901952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Tutors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 learning at every student's pace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3037332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74492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945892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Health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reading of X-rays and scans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404622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40462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Nepali-language AI, crop-disease detection and </a:t>
            </a:r>
            <a:b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citizen-service chatbots</a:t>
            </a:r>
            <a:endParaRPr lang="en-US" sz="1200" dirty="0"/>
          </a:p>
        </p:txBody>
      </p:sp>
      <p:pic>
        <p:nvPicPr>
          <p:cNvPr id="2050" name="Picture 2" descr="TOP 3 AI Tools that shape the future of business today: ChatGPT, Claude,  and Gemini (purpose and comparison) | MMStudio">
            <a:extLst>
              <a:ext uri="{FF2B5EF4-FFF2-40B4-BE49-F238E27FC236}">
                <a16:creationId xmlns:a16="http://schemas.microsoft.com/office/drawing/2014/main" id="{38CF0EE0-42B0-99F6-491C-E45BB548F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9120" y="31818"/>
            <a:ext cx="2536260" cy="163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0BE0F4FF-473D-AC7C-B239-4D35BD857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118895"/>
              </p:ext>
            </p:extLst>
          </p:nvPr>
        </p:nvGraphicFramePr>
        <p:xfrm>
          <a:off x="7295871" y="1802074"/>
          <a:ext cx="1390929" cy="1062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17281735" imgH="13197479" progId="Photoshop.Image.7">
                  <p:embed/>
                </p:oleObj>
              </mc:Choice>
              <mc:Fallback>
                <p:oleObj name="Image" r:id="rId8" imgW="17281735" imgH="13197479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95871" y="1802074"/>
                        <a:ext cx="1390929" cy="1062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6B62793E-0F1E-D657-D181-5C6DFDE0950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6514" y="3067812"/>
            <a:ext cx="1900286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E0F684-050E-6E25-D490-763B269AC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29458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30635073-52BC-CA05-6F00-B016917AB50D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0E7F93B-E4E2-485C-0E90-F2D57DB87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48297"/>
            <a:ext cx="6664712" cy="3714621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</a:rPr>
              <a:t>eedle-free injections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1040" name="Picture 16" descr="About Comfort-in™ - Needle-free jet injector for pain-free injection">
            <a:extLst>
              <a:ext uri="{FF2B5EF4-FFF2-40B4-BE49-F238E27FC236}">
                <a16:creationId xmlns:a16="http://schemas.microsoft.com/office/drawing/2014/main" id="{414AE9F8-6492-07B1-CC16-A7E6AA136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2247" y="694774"/>
            <a:ext cx="1969441" cy="404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0BAFA2-BCA2-0B0C-9D83-458594D5FA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5523" y="122975"/>
            <a:ext cx="1552543" cy="10313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7AB05-791B-C8BA-3C89-6881CDCC1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47EAB14-A190-4F4F-4129-D6766D8FC78E}"/>
              </a:ext>
            </a:extLst>
          </p:cNvPr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B455CBB-8196-DCBC-4D2A-BE04E1946584}"/>
              </a:ext>
            </a:extLst>
          </p:cNvPr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Robotics</a:t>
            </a:r>
            <a:endParaRPr lang="en-US" sz="2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9E389B2-6A78-D2E9-A24F-838F471189FC}"/>
              </a:ext>
            </a:extLst>
          </p:cNvPr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D8EAA14-ED3A-6A13-74AE-118FA7CED570}"/>
              </a:ext>
            </a:extLst>
          </p:cNvPr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31D0C91-EA4B-CC95-D373-FFA14409FFB3}"/>
              </a:ext>
            </a:extLst>
          </p:cNvPr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D968526-3046-3AE9-E01A-92581E66413F}"/>
              </a:ext>
            </a:extLst>
          </p:cNvPr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625E221-9111-857F-4C14-06E07B6676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CBEBB6F4-3142-7F68-F21E-45785BD508F8}"/>
              </a:ext>
            </a:extLst>
          </p:cNvPr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 are moving from factories into hospitals, farms and homes.</a:t>
            </a:r>
            <a:endParaRPr lang="en-US" sz="16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DB4F068A-7757-F728-0E15-1001CE303F11}"/>
              </a:ext>
            </a:extLst>
          </p:cNvPr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0AA3452F-0FF5-3AFD-6243-620DFB3022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CA891535-E7E0-7908-019F-3E310E0F3AF0}"/>
              </a:ext>
            </a:extLst>
          </p:cNvPr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Robots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Precise, tireless work in car and electronics factories</a:t>
            </a:r>
            <a:endParaRPr lang="en-US" sz="14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42685E08-583D-91E6-984D-79C9D2C6DAE7}"/>
              </a:ext>
            </a:extLst>
          </p:cNvPr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2DD8015F-BB37-930A-21C6-9B1550C603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>
            <a:extLst>
              <a:ext uri="{FF2B5EF4-FFF2-40B4-BE49-F238E27FC236}">
                <a16:creationId xmlns:a16="http://schemas.microsoft.com/office/drawing/2014/main" id="{B7871569-0345-85E8-CEEE-B652649EF2BB}"/>
              </a:ext>
            </a:extLst>
          </p:cNvPr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Robots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 doctors in delicate,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surgery</a:t>
            </a:r>
            <a:endParaRPr lang="en-US" sz="1400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7CE153AB-5F64-511B-642C-29326E60D032}"/>
              </a:ext>
            </a:extLst>
          </p:cNvPr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>
            <a:extLst>
              <a:ext uri="{FF2B5EF4-FFF2-40B4-BE49-F238E27FC236}">
                <a16:creationId xmlns:a16="http://schemas.microsoft.com/office/drawing/2014/main" id="{F0508123-CFA7-0D0E-1AD4-2EFF3ECEB3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>
            <a:extLst>
              <a:ext uri="{FF2B5EF4-FFF2-40B4-BE49-F238E27FC236}">
                <a16:creationId xmlns:a16="http://schemas.microsoft.com/office/drawing/2014/main" id="{8A728B02-0FEA-865A-9F1D-0B6AD74C5DFA}"/>
              </a:ext>
            </a:extLst>
          </p:cNvPr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Robots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Warehouses, delivery and cleaning</a:t>
            </a:r>
            <a:endParaRPr lang="en-US" sz="1400" dirty="0"/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FFCC62B4-4F96-E208-927C-E661AC60EEE1}"/>
              </a:ext>
            </a:extLst>
          </p:cNvPr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8F8096EE-FB6D-64E8-9940-272ABCF9D3D5}"/>
              </a:ext>
            </a:extLst>
          </p:cNvPr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 robotics labs, farm robots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low-cost automation</a:t>
            </a:r>
            <a:endParaRPr lang="en-US" sz="1200" dirty="0"/>
          </a:p>
        </p:txBody>
      </p:sp>
      <p:pic>
        <p:nvPicPr>
          <p:cNvPr id="1026" name="Picture 2" descr="Types of Industrial Robots Explained | Robots.com">
            <a:extLst>
              <a:ext uri="{FF2B5EF4-FFF2-40B4-BE49-F238E27FC236}">
                <a16:creationId xmlns:a16="http://schemas.microsoft.com/office/drawing/2014/main" id="{353157BD-F393-9D55-114E-FE6EEA675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8759" y="348615"/>
            <a:ext cx="3418081" cy="140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utstanding Growth of Service Robot Market is estimated to reach">
            <a:extLst>
              <a:ext uri="{FF2B5EF4-FFF2-40B4-BE49-F238E27FC236}">
                <a16:creationId xmlns:a16="http://schemas.microsoft.com/office/drawing/2014/main" id="{055014EB-5182-68E4-F6E7-8009854AC2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5125" y="2327573"/>
            <a:ext cx="2182262" cy="140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xter Surgical Robot from Distalmotion gets successful validation">
            <a:extLst>
              <a:ext uri="{FF2B5EF4-FFF2-40B4-BE49-F238E27FC236}">
                <a16:creationId xmlns:a16="http://schemas.microsoft.com/office/drawing/2014/main" id="{1E0B572B-FB54-F4B1-880C-83188CA56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2162" y="1651401"/>
            <a:ext cx="1660811" cy="15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ow Cost Automation - ASI Automatikk AS">
            <a:extLst>
              <a:ext uri="{FF2B5EF4-FFF2-40B4-BE49-F238E27FC236}">
                <a16:creationId xmlns:a16="http://schemas.microsoft.com/office/drawing/2014/main" id="{393108EE-6405-0829-5888-ED204B1BC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2919" y="3794760"/>
            <a:ext cx="1791081" cy="123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508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F970E-9D8F-09EE-C6BD-B113FFF36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46F0A4D-413D-DD9C-915C-28B6B39B9C3D}"/>
              </a:ext>
            </a:extLst>
          </p:cNvPr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D42B76D-35B6-5E15-E7B8-B269EA346675}"/>
              </a:ext>
            </a:extLst>
          </p:cNvPr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Solar Cooling </a:t>
            </a:r>
          </a:p>
          <a:p>
            <a:r>
              <a:rPr lang="en-US" sz="2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Cold-Storage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110AB29-C97B-0AB1-9A95-E45028CCF9BE}"/>
              </a:ext>
            </a:extLst>
          </p:cNvPr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82EC093-392E-2D7F-636F-59EB983F5D6A}"/>
              </a:ext>
            </a:extLst>
          </p:cNvPr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EBC3C-B78A-5710-72AA-037F340B7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220839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3533F0-59D0-5953-EACF-9FD579337C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0264" y="22302"/>
            <a:ext cx="1608272" cy="119645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49CE27DA-36C3-64EA-C1A4-07584DAA3B48}"/>
              </a:ext>
            </a:extLst>
          </p:cNvPr>
          <p:cNvSpPr txBox="1"/>
          <p:nvPr/>
        </p:nvSpPr>
        <p:spPr>
          <a:xfrm>
            <a:off x="457200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13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 &amp; Self-Driving Vehicles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Clean, quiet transport powered by electricity, guided by software.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Vehicles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exhaust; can run on Nepal's hydropower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Self-Driving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Robotaxis already operate in some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cities of the USA and China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Charging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Charging networks and battery swapping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680460"/>
            <a:ext cx="3592777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680460"/>
            <a:ext cx="3409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 assembly, charging stations,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battery recycling and fleet software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AA00A1C-1651-EE85-3AAD-94B654A9CD8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50377" y="66461"/>
            <a:ext cx="1821285" cy="2219539"/>
          </a:xfrm>
          <a:prstGeom prst="rect">
            <a:avLst/>
          </a:prstGeom>
        </p:spPr>
      </p:pic>
      <p:pic>
        <p:nvPicPr>
          <p:cNvPr id="3074" name="Picture 2" descr="How China's robotaxis jumped to top of ranks worldwide">
            <a:extLst>
              <a:ext uri="{FF2B5EF4-FFF2-40B4-BE49-F238E27FC236}">
                <a16:creationId xmlns:a16="http://schemas.microsoft.com/office/drawing/2014/main" id="{B9FE5D14-0C4B-CA65-AB42-33361908A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50376" y="2324242"/>
            <a:ext cx="1821286" cy="127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Green Energy EV Charging stock illustration. Illustration of turbine -  370680274">
            <a:extLst>
              <a:ext uri="{FF2B5EF4-FFF2-40B4-BE49-F238E27FC236}">
                <a16:creationId xmlns:a16="http://schemas.microsoft.com/office/drawing/2014/main" id="{CCFF8587-2CB3-BF12-F057-11457D2B5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0252" y="3583400"/>
            <a:ext cx="2331410" cy="14504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BB85911-98E9-390B-C346-74C60B00E33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6402"/>
          <a:stretch>
            <a:fillRect/>
          </a:stretch>
        </p:blipFill>
        <p:spPr>
          <a:xfrm flipH="1">
            <a:off x="5382374" y="4057650"/>
            <a:ext cx="1371032" cy="10744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57BC-F3FE-F18B-FB73-1E8427163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580E69F-8671-3D1E-2BC3-098A57768D17}"/>
              </a:ext>
            </a:extLst>
          </p:cNvPr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1E51145-0924-383C-FA00-51D886688D3D}"/>
              </a:ext>
            </a:extLst>
          </p:cNvPr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Solar Cooling </a:t>
            </a:r>
          </a:p>
          <a:p>
            <a:r>
              <a:rPr lang="en-US" sz="2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Cold-Storage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1F8333-DB41-F9A8-25E2-BBA81FD00F9C}"/>
              </a:ext>
            </a:extLst>
          </p:cNvPr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D3E1321-543B-8A3D-FEF3-36D61DA7693F}"/>
              </a:ext>
            </a:extLst>
          </p:cNvPr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5B4AB70-D9C9-5389-C5C3-44A2F243B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164" y="171754"/>
            <a:ext cx="5122812" cy="4674566"/>
          </a:xfrm>
          <a:prstGeom prst="rect">
            <a:avLst/>
          </a:prstGeom>
        </p:spPr>
      </p:pic>
      <p:pic>
        <p:nvPicPr>
          <p:cNvPr id="8194" name="Picture 2" descr="Solar Industrial Condensing Unit Cold Storage Room for Food  Processing/Farms/Warehouse - Refrigerator Freezer, Solar Refrigerato |  Made-in-China.com">
            <a:extLst>
              <a:ext uri="{FF2B5EF4-FFF2-40B4-BE49-F238E27FC236}">
                <a16:creationId xmlns:a16="http://schemas.microsoft.com/office/drawing/2014/main" id="{0D9F9C1C-E339-62E5-9B97-C161422115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738" y="1479394"/>
            <a:ext cx="3290912" cy="31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894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23D1B9-18D6-819C-4EF4-92C942BCC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18735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DE61037C-EF8F-D7EF-6B49-67115A712208}"/>
              </a:ext>
            </a:extLst>
          </p:cNvPr>
          <p:cNvSpPr txBox="1"/>
          <p:nvPr/>
        </p:nvSpPr>
        <p:spPr>
          <a:xfrm>
            <a:off x="293649" y="274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Drones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Flying robots that deliver, spray, survey and rescue.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542203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679363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53633" y="441667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or Medical Delivery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5828556" y="1645764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5716" y="1782924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826220" y="2269824"/>
            <a:ext cx="184066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Farming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Crop mapping and targeted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spraying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704993" y="3343737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2153" y="3480897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17566" y="3252297"/>
            <a:ext cx="24909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&amp; Mapping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LiDAR* maps land, roads and landslides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4196784"/>
            <a:ext cx="48019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61665" y="4197242"/>
            <a:ext cx="4505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Medicine for hill villages, disaster response, land survey, farm monitoring</a:t>
            </a:r>
          </a:p>
          <a:p>
            <a:pPr algn="r"/>
            <a:r>
              <a:rPr lang="en-US" sz="11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*LiDAR - </a:t>
            </a:r>
            <a:r>
              <a:rPr lang="en-US" sz="1100" dirty="0"/>
              <a:t>Light Detection and Ranging</a:t>
            </a:r>
          </a:p>
        </p:txBody>
      </p:sp>
      <p:pic>
        <p:nvPicPr>
          <p:cNvPr id="4098" name="Picture 2" descr="How Critical is the Role of PNT for Drone-Based Delivery Service? -  Geospatial World">
            <a:extLst>
              <a:ext uri="{FF2B5EF4-FFF2-40B4-BE49-F238E27FC236}">
                <a16:creationId xmlns:a16="http://schemas.microsoft.com/office/drawing/2014/main" id="{8E7C2746-217B-E80B-9059-D5E2A858E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8564" y="110211"/>
            <a:ext cx="2238605" cy="151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75258B-B8AF-FC27-20D6-382D0631230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4993" y="1655955"/>
            <a:ext cx="1984730" cy="1391782"/>
          </a:xfrm>
          <a:prstGeom prst="rect">
            <a:avLst/>
          </a:prstGeom>
        </p:spPr>
      </p:pic>
      <p:pic>
        <p:nvPicPr>
          <p:cNvPr id="4102" name="Picture 6" descr="Drone LiDAR vs Drone Photogrammetry: A Comprehensive Comparison">
            <a:extLst>
              <a:ext uri="{FF2B5EF4-FFF2-40B4-BE49-F238E27FC236}">
                <a16:creationId xmlns:a16="http://schemas.microsoft.com/office/drawing/2014/main" id="{FFE5E7FA-B43B-5B1D-0279-E2355E7D0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"/>
          <a:stretch>
            <a:fillRect/>
          </a:stretch>
        </p:blipFill>
        <p:spPr bwMode="auto">
          <a:xfrm>
            <a:off x="6918854" y="3134832"/>
            <a:ext cx="2140688" cy="10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87B006-F74E-8D5B-4A02-BBFB24C3E34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6889" y="1691770"/>
            <a:ext cx="1380280" cy="13917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7C9338-ABF6-7007-E125-98D7D6B90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12239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86622955-F2A1-6874-B962-85B5FCC14C2C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Twin &amp; Smart City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 virtual copy of a city, used to plan before we build.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593881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731041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502441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City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city model for planning, flooding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solar studies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383759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520919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292319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Centre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screen for traffic, safety and utilities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3206719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343879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3115279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&amp; IoT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data from lights, bins, water and air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4023360"/>
            <a:ext cx="470916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4023360"/>
            <a:ext cx="40649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Janakpur, Birgunj and other cities can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digital twins for planning</a:t>
            </a:r>
            <a:endParaRPr lang="en-US" sz="1200" dirty="0"/>
          </a:p>
        </p:txBody>
      </p:sp>
      <p:pic>
        <p:nvPicPr>
          <p:cNvPr id="5124" name="Picture 4" descr="Digital Twins Offer Unmatched Insights for Design Engineers | Mouser">
            <a:extLst>
              <a:ext uri="{FF2B5EF4-FFF2-40B4-BE49-F238E27FC236}">
                <a16:creationId xmlns:a16="http://schemas.microsoft.com/office/drawing/2014/main" id="{CA19FB3B-69BC-358D-C21D-6BA79EA10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7374" y="160019"/>
            <a:ext cx="4226726" cy="98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Navigating urban complexity: The transformative role of digital twins in  smart city development - ScienceDirect">
            <a:extLst>
              <a:ext uri="{FF2B5EF4-FFF2-40B4-BE49-F238E27FC236}">
                <a16:creationId xmlns:a16="http://schemas.microsoft.com/office/drawing/2014/main" id="{7838FC7F-E830-CC60-94D2-649F39B0E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6185" y="1243361"/>
            <a:ext cx="1459751" cy="145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C9B37E1-999B-CE73-5BB2-B10274493A5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2634" y="2788920"/>
            <a:ext cx="1087531" cy="14165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D6D9F0-A950-232B-5C55-FE9ACCBFEBE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2025" y="2788920"/>
            <a:ext cx="737464" cy="14165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B8F037-6393-DE63-36B5-949A71340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6575714F-7C8C-ACCC-EBC6-25F1506E2AC6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Energy &amp; Hydrogen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power is now cheap, and storage is making it reliable.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1723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30946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0808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&amp; Wind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Cheapest new electricity in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countries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045552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182712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1954112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Battery Storage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surplus power for peak hours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Hydrogen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fuel made from water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renewable power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4110228"/>
            <a:ext cx="5368798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4110228"/>
            <a:ext cx="40991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Hydro, solar and storage can make Nepal a clean-energy exporter</a:t>
            </a:r>
            <a:endParaRPr lang="en-US" sz="1200" dirty="0"/>
          </a:p>
        </p:txBody>
      </p:sp>
      <p:pic>
        <p:nvPicPr>
          <p:cNvPr id="6146" name="Picture 2" descr="Solar Vs. Wind Power: Which Energy Is Best? - EcoWatch">
            <a:extLst>
              <a:ext uri="{FF2B5EF4-FFF2-40B4-BE49-F238E27FC236}">
                <a16:creationId xmlns:a16="http://schemas.microsoft.com/office/drawing/2014/main" id="{74878845-9270-A233-2E28-CAA72BD7A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6274" y="91440"/>
            <a:ext cx="2770124" cy="18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ydrogen Cooking Stove at ₹ 150000/piece | Cooking Stove in Faridabad | ID:  2858793846188">
            <a:extLst>
              <a:ext uri="{FF2B5EF4-FFF2-40B4-BE49-F238E27FC236}">
                <a16:creationId xmlns:a16="http://schemas.microsoft.com/office/drawing/2014/main" id="{0F9EF2F9-CF67-1D61-25A7-6702A711B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6274" y="2639076"/>
            <a:ext cx="2770124" cy="154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54A197-D348-7A6E-8B19-C054F30FC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53775" cy="51435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8ABD665-0438-295F-ED63-3096009C1566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"/>
            <a:ext cx="9144000" cy="51006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8EEA12-A5F8-5731-1DAB-BF7CD08879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91" y="1572209"/>
            <a:ext cx="2842783" cy="2227281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50EFAD18-3692-D8D3-5C4F-2A104EECA8FB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Public Infrastructure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national digital systems that every service can use.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412273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433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143793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identity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412273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433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143793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e-Governance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data exchange; nearly all services online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412273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433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143793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Wallet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Licences and certificates on your phone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412273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595153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opportunity: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ID, payment and data exchange once, reuse everywhere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1100D49-E584-298C-71A5-E9AB2929711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AFAFB"/>
              </a:clrFrom>
              <a:clrTo>
                <a:srgbClr val="FA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4028" y="114301"/>
            <a:ext cx="3252811" cy="21685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23478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Main Gate Automation with Remote Control</a:t>
            </a:r>
          </a:p>
        </p:txBody>
      </p:sp>
      <p:pic>
        <p:nvPicPr>
          <p:cNvPr id="3" name="Picture 2" descr="Swing Gat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699542"/>
            <a:ext cx="4032448" cy="220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remote-control-sliding-gate-500x50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560" y="699542"/>
            <a:ext cx="3480955" cy="2192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1800" y="3075806"/>
            <a:ext cx="3224074" cy="165618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2D154B51-CAA8-7538-1991-EBE81CC2FBEA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23506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Auto Swing Main Entrance Door (Sliding)</a:t>
            </a:r>
          </a:p>
        </p:txBody>
      </p:sp>
      <p:pic>
        <p:nvPicPr>
          <p:cNvPr id="3" name="Picture 2" descr="Sliding Door Motion senso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869" y="843558"/>
            <a:ext cx="5738131" cy="3188941"/>
          </a:xfrm>
          <a:prstGeom prst="rect">
            <a:avLst/>
          </a:prstGeom>
        </p:spPr>
      </p:pic>
      <p:pic>
        <p:nvPicPr>
          <p:cNvPr id="4" name="Picture 3" descr="Slide Do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51670"/>
            <a:ext cx="3321149" cy="2232248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BC7D89C7-CD70-4191-7715-96C6DF04479B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5133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2520280" cy="1080120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Automatic Boom </a:t>
            </a:r>
          </a:p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Barrier</a:t>
            </a:r>
          </a:p>
        </p:txBody>
      </p:sp>
      <p:pic>
        <p:nvPicPr>
          <p:cNvPr id="5" name="Picture 4" descr="automatic-boom-barrier-500x5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0002" y="843558"/>
            <a:ext cx="5763997" cy="4299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lum bright="-1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65102"/>
            <a:ext cx="3203848" cy="3378399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608D4A84-1887-1BC4-3AA6-E5CDE8C6EB63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444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FC17D22-1D5C-0FC0-69A5-5913991EB4C3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0D017B-60DF-B898-9F60-1D02BDBF07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Queue Management System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C7E98B-03BB-308A-F3D6-A6740B56B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288" y="753296"/>
            <a:ext cx="4669814" cy="37806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C4734B-A563-6D5A-C580-D17F7FAA1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04" y="1541858"/>
            <a:ext cx="2941630" cy="20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6481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lum bright="-1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7984" y="267494"/>
            <a:ext cx="4248472" cy="4032448"/>
          </a:xfrm>
          <a:prstGeom prst="rect">
            <a:avLst/>
          </a:prstGeom>
        </p:spPr>
      </p:pic>
      <p:pic>
        <p:nvPicPr>
          <p:cNvPr id="4" name="Picture 3" descr="rf-antenna-500x500.jpg"/>
          <p:cNvPicPr>
            <a:picLocks noChangeAspect="1"/>
          </p:cNvPicPr>
          <p:nvPr/>
        </p:nvPicPr>
        <p:blipFill>
          <a:blip r:embed="rId3" cstate="print">
            <a:lum bright="-20000" contrast="20000"/>
          </a:blip>
          <a:stretch>
            <a:fillRect/>
          </a:stretch>
        </p:blipFill>
        <p:spPr>
          <a:xfrm>
            <a:off x="539552" y="1203598"/>
            <a:ext cx="3075806" cy="3075806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0"/>
            <a:ext cx="2520280" cy="1080120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RF Antenna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E29817D2-9E70-FDF2-12BE-004240A40A38}"/>
              </a:ext>
            </a:extLst>
          </p:cNvPr>
          <p:cNvSpPr txBox="1"/>
          <p:nvPr/>
        </p:nvSpPr>
        <p:spPr>
          <a:xfrm>
            <a:off x="605883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987203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Smart Blinds, Smart Lights</a:t>
            </a:r>
          </a:p>
        </p:txBody>
      </p:sp>
      <p:pic>
        <p:nvPicPr>
          <p:cNvPr id="3" name="Picture 2" descr="Smart Blind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699542"/>
            <a:ext cx="6219844" cy="2174375"/>
          </a:xfrm>
          <a:prstGeom prst="rect">
            <a:avLst/>
          </a:prstGeom>
        </p:spPr>
      </p:pic>
      <p:pic>
        <p:nvPicPr>
          <p:cNvPr id="4" name="Picture 3" descr="Motion sensor lig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4106" y="2931790"/>
            <a:ext cx="6219894" cy="1923678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C4BC9F58-E4BB-BC32-E748-70086593FE9F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229182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Video Door Phone</a:t>
            </a:r>
          </a:p>
        </p:txBody>
      </p:sp>
      <p:pic>
        <p:nvPicPr>
          <p:cNvPr id="6" name="Picture 5" descr="Video Door Phon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5741" y="753296"/>
            <a:ext cx="4953000" cy="3381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1613626"/>
            <a:ext cx="864096" cy="310052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2D4BA829-C9EE-74D7-86BE-379EF7E9BD62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B481F-FF9E-81A6-A4C2-556A422ABA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8605" y="1395187"/>
            <a:ext cx="1033346" cy="27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4466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4892535" y="256032"/>
            <a:ext cx="3563888" cy="1008112"/>
          </a:xfrm>
        </p:spPr>
        <p:txBody>
          <a:bodyPr>
            <a:noAutofit/>
          </a:bodyPr>
          <a:lstStyle/>
          <a:p>
            <a:pPr lvl="0"/>
            <a:r>
              <a:rPr lang="en-US" sz="1800" b="1" dirty="0">
                <a:solidFill>
                  <a:srgbClr val="0070C0"/>
                </a:solidFill>
                <a:latin typeface="Calibri" pitchFamily="34" charset="0"/>
              </a:rPr>
              <a:t>Remote Control for </a:t>
            </a:r>
          </a:p>
          <a:p>
            <a:pPr lvl="0"/>
            <a:r>
              <a:rPr lang="en-US" sz="1800" b="1" dirty="0">
                <a:solidFill>
                  <a:srgbClr val="0070C0"/>
                </a:solidFill>
                <a:latin typeface="Calibri" pitchFamily="34" charset="0"/>
              </a:rPr>
              <a:t>Building Appliances</a:t>
            </a:r>
          </a:p>
        </p:txBody>
      </p:sp>
      <p:pic>
        <p:nvPicPr>
          <p:cNvPr id="3" name="Picture 2" descr="Remote Control for Home Applianc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4237" y="1131590"/>
            <a:ext cx="4159763" cy="31683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987574"/>
            <a:ext cx="3672408" cy="3672408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479729" y="256032"/>
            <a:ext cx="3563888" cy="1008112"/>
          </a:xfrm>
        </p:spPr>
        <p:txBody>
          <a:bodyPr>
            <a:noAutofit/>
          </a:bodyPr>
          <a:lstStyle/>
          <a:p>
            <a:pPr lvl="0"/>
            <a:r>
              <a:rPr lang="en-GB" sz="1800" b="1" dirty="0">
                <a:solidFill>
                  <a:srgbClr val="0070C0"/>
                </a:solidFill>
                <a:latin typeface="Calibri" pitchFamily="34" charset="0"/>
              </a:rPr>
              <a:t>GSM </a:t>
            </a:r>
            <a:r>
              <a:rPr lang="en-IN" sz="1800" b="1" dirty="0">
                <a:solidFill>
                  <a:srgbClr val="0070C0"/>
                </a:solidFill>
                <a:latin typeface="Calibri" pitchFamily="34" charset="0"/>
              </a:rPr>
              <a:t>&amp; PSTN </a:t>
            </a:r>
          </a:p>
          <a:p>
            <a:pPr lvl="0"/>
            <a:r>
              <a:rPr lang="en-IN" sz="1800" b="1" dirty="0">
                <a:solidFill>
                  <a:srgbClr val="0070C0"/>
                </a:solidFill>
                <a:latin typeface="Calibri" pitchFamily="34" charset="0"/>
              </a:rPr>
              <a:t>Alarm System</a:t>
            </a:r>
            <a:endParaRPr lang="en-US" sz="1800" b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86881F7-238F-5633-551F-57AE13FCDA55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39933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2075127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Smart Water Tank </a:t>
            </a:r>
          </a:p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(Auto Power-Cut System)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9E5C04A-BC1A-9FF7-30BC-052AC5B59F88}"/>
              </a:ext>
            </a:extLst>
          </p:cNvPr>
          <p:cNvSpPr txBox="1"/>
          <p:nvPr/>
        </p:nvSpPr>
        <p:spPr>
          <a:xfrm>
            <a:off x="345688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  <p:pic>
        <p:nvPicPr>
          <p:cNvPr id="2050" name="Picture 2" descr="Automatic water level controller circuit">
            <a:extLst>
              <a:ext uri="{FF2B5EF4-FFF2-40B4-BE49-F238E27FC236}">
                <a16:creationId xmlns:a16="http://schemas.microsoft.com/office/drawing/2014/main" id="{54B15F5E-724B-8ED3-7F3E-B617324A5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1689" y="141732"/>
            <a:ext cx="3484081" cy="449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20438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Smart Urinal (Water Less System)</a:t>
            </a:r>
          </a:p>
        </p:txBody>
      </p:sp>
      <p:pic>
        <p:nvPicPr>
          <p:cNvPr id="3" name="Picture 2" descr="Urinal 2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960" y="483518"/>
            <a:ext cx="4744858" cy="3795886"/>
          </a:xfrm>
          <a:prstGeom prst="rect">
            <a:avLst/>
          </a:prstGeom>
        </p:spPr>
      </p:pic>
      <p:pic>
        <p:nvPicPr>
          <p:cNvPr id="4" name="Picture 3" descr="Urinal 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843558"/>
            <a:ext cx="1182221" cy="1584176"/>
          </a:xfrm>
          <a:prstGeom prst="rect">
            <a:avLst/>
          </a:prstGeom>
        </p:spPr>
      </p:pic>
      <p:pic>
        <p:nvPicPr>
          <p:cNvPr id="5" name="Picture 4" descr="Urinal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499742"/>
            <a:ext cx="2816939" cy="2304256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D9F2AE5B-42C4-4A1E-7C66-3567511C1AFE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31038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771550"/>
            <a:ext cx="2808312" cy="504056"/>
          </a:xfrm>
        </p:spPr>
        <p:txBody>
          <a:bodyPr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Smart Wash Room</a:t>
            </a:r>
          </a:p>
        </p:txBody>
      </p:sp>
      <p:pic>
        <p:nvPicPr>
          <p:cNvPr id="6" name="Picture 5" descr="Motion sensor t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8362" y="0"/>
            <a:ext cx="2427734" cy="2427734"/>
          </a:xfrm>
          <a:prstGeom prst="rect">
            <a:avLst/>
          </a:prstGeom>
        </p:spPr>
      </p:pic>
      <p:pic>
        <p:nvPicPr>
          <p:cNvPr id="7" name="Picture 6" descr="Paper dispensor motion senso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7925" y="0"/>
            <a:ext cx="3596075" cy="2427734"/>
          </a:xfrm>
          <a:prstGeom prst="rect">
            <a:avLst/>
          </a:prstGeom>
        </p:spPr>
      </p:pic>
      <p:pic>
        <p:nvPicPr>
          <p:cNvPr id="8" name="Picture 7" descr="Motion sensor urinal flus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4056" y="2403478"/>
            <a:ext cx="4932040" cy="2740022"/>
          </a:xfrm>
          <a:prstGeom prst="rect">
            <a:avLst/>
          </a:prstGeom>
        </p:spPr>
      </p:pic>
      <p:pic>
        <p:nvPicPr>
          <p:cNvPr id="10" name="Picture 9" descr="Hand Dryer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2427734"/>
            <a:ext cx="2736304" cy="273630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945EBF9-03E0-2BAD-9FE2-81D22775A1D3}"/>
              </a:ext>
            </a:extLst>
          </p:cNvPr>
          <p:cNvSpPr txBox="1"/>
          <p:nvPr/>
        </p:nvSpPr>
        <p:spPr>
          <a:xfrm>
            <a:off x="251520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3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95486"/>
            <a:ext cx="8496944" cy="504056"/>
          </a:xfrm>
        </p:spPr>
        <p:txBody>
          <a:bodyPr>
            <a:noAutofit/>
          </a:bodyPr>
          <a:lstStyle/>
          <a:p>
            <a:pPr lvl="0"/>
            <a:r>
              <a:rPr lang="en-US" b="1" dirty="0">
                <a:solidFill>
                  <a:srgbClr val="0070C0"/>
                </a:solidFill>
                <a:latin typeface="Calibri" pitchFamily="34" charset="0"/>
              </a:rPr>
              <a:t>Payment Kiosk Terminal, ATM, Snacks Vending Machine, RO</a:t>
            </a:r>
          </a:p>
        </p:txBody>
      </p:sp>
      <p:pic>
        <p:nvPicPr>
          <p:cNvPr id="3" name="Picture 2" descr="Paypoint Kios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678" y="966439"/>
            <a:ext cx="2159083" cy="1980305"/>
          </a:xfrm>
          <a:prstGeom prst="rect">
            <a:avLst/>
          </a:prstGeom>
        </p:spPr>
      </p:pic>
      <p:pic>
        <p:nvPicPr>
          <p:cNvPr id="4" name="Picture 3" descr="ATM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678" y="3083727"/>
            <a:ext cx="2159083" cy="1207677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18A3A97C-4209-1554-76E2-554CE2F12FBE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B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WORLD INNOVATIONS</a:t>
            </a:r>
            <a:endParaRPr lang="en-US" sz="1000" dirty="0">
              <a:solidFill>
                <a:srgbClr val="00B0F0"/>
              </a:solidFill>
            </a:endParaRPr>
          </a:p>
        </p:txBody>
      </p:sp>
      <p:pic>
        <p:nvPicPr>
          <p:cNvPr id="3074" name="Picture 2" descr="Buy 56-Selection Premium Snack &amp; Candy Vending Machine">
            <a:extLst>
              <a:ext uri="{FF2B5EF4-FFF2-40B4-BE49-F238E27FC236}">
                <a16:creationId xmlns:a16="http://schemas.microsoft.com/office/drawing/2014/main" id="{6B84DE95-B3F8-1607-F929-C17899C3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3275" y="533782"/>
            <a:ext cx="3082111" cy="407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omestic RO Plant at ₹ 12000/unit | Bengaluru | ID: 21613587133">
            <a:extLst>
              <a:ext uri="{FF2B5EF4-FFF2-40B4-BE49-F238E27FC236}">
                <a16:creationId xmlns:a16="http://schemas.microsoft.com/office/drawing/2014/main" id="{9E54F726-D337-026A-9786-F10B9EE12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4901" y="1567674"/>
            <a:ext cx="2008150" cy="20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042185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"/>
            <a:ext cx="9144000" cy="510063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 Pollution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026414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163574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266444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16357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712214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Kathmandu Valley and Terai cities often record unhealthy air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 smoke, brick kilns, dust and waste burning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641451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778611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881481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778611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327251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air-quality sensors with public live dashboard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vehicles and clean brick-kiln technology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alerts and enforcement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1940814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077974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117543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117543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Environmental, Electronics and Computer Engineers; Data Scientists</a:t>
            </a:r>
            <a:endParaRPr lang="en-US" sz="1300" dirty="0"/>
          </a:p>
        </p:txBody>
      </p:sp>
      <p:pic>
        <p:nvPicPr>
          <p:cNvPr id="9218" name="Picture 2" descr="Air pollution killing thousands of Nepalis every year' - Sabitri Dhakal ::  Nepal Minute - out of the ordinary">
            <a:extLst>
              <a:ext uri="{FF2B5EF4-FFF2-40B4-BE49-F238E27FC236}">
                <a16:creationId xmlns:a16="http://schemas.microsoft.com/office/drawing/2014/main" id="{6D085ADC-4495-114D-E789-83716430C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0130" y="2608783"/>
            <a:ext cx="2983230" cy="167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1C4B8A-DD75-34E5-0A85-6F4E662222E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690" y="2608784"/>
            <a:ext cx="2983230" cy="16711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Unmanaged Cables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02870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16586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26873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1658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71450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Tangled poles and hanging wires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Roads dug again and again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and safety risk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547537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684697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787567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684697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233337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underground utility ducts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map of every cable and pipe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and 5G ready</a:t>
            </a:r>
            <a:b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194310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08026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144544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144544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Civil, Electrical, Telecom and GIS Engineers</a:t>
            </a:r>
            <a:endParaRPr lang="en-US" sz="13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4A4B624-F803-9C2E-D4EF-DD30DEA2BC2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47348" y="2240280"/>
            <a:ext cx="1858892" cy="20276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B1EF6F-19DF-D5DB-46D2-003E649ED81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2243722"/>
            <a:ext cx="236220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Concrete Cities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37160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47447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3716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920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Unplanned buildings; few parks and trees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Heat, flooding and poor drainage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667512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804672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907542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80467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353312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master plan and digital twin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roofs, parks and rainwater recharge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building permit and code check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214884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28600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393192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39319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Architects, Civil Engineers, Urban Planners, GIS Specialists</a:t>
            </a:r>
            <a:endParaRPr lang="en-US" sz="1300" dirty="0"/>
          </a:p>
        </p:txBody>
      </p:sp>
      <p:pic>
        <p:nvPicPr>
          <p:cNvPr id="11266" name="Picture 2" descr="Fertile lands turning into concrete jungle: Report - The Himalayan Times -  Nepal's No.1 English Daily Newspaper | Nepal News, Latest Politics,  Business, World, Sports, Entertainment, Travel, Life Style News">
            <a:extLst>
              <a:ext uri="{FF2B5EF4-FFF2-40B4-BE49-F238E27FC236}">
                <a16:creationId xmlns:a16="http://schemas.microsoft.com/office/drawing/2014/main" id="{4B3F018C-4FC4-4529-C7B4-B83B51333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2491740"/>
            <a:ext cx="3058044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5C0327C-68E4-BD7E-37A5-ED995EEC20E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1354" y="2533305"/>
            <a:ext cx="3058044" cy="203869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Cycle &amp; Pedestrian Lanes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37160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47447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3716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920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Footpaths blocked or missing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Walkers and cyclists share roads with heavy traffic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989334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1126494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1229364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112649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675134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Protected cycle lanes and wide footpaths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bike sharing with a mobile app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crossings with sensors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214884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28600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393192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39319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and Transport Engineers, Mobile App Developers</a:t>
            </a:r>
            <a:endParaRPr lang="en-US" sz="1300" dirty="0"/>
          </a:p>
        </p:txBody>
      </p:sp>
      <p:pic>
        <p:nvPicPr>
          <p:cNvPr id="12292" name="Picture 4" descr="Pedestrian Safety Concerns on Kathmandu Ring Road | Ratopati | No.1 Nepali  News Portal">
            <a:extLst>
              <a:ext uri="{FF2B5EF4-FFF2-40B4-BE49-F238E27FC236}">
                <a16:creationId xmlns:a16="http://schemas.microsoft.com/office/drawing/2014/main" id="{3E09DAE0-ACE9-1758-1672-C394CFBB8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3540" y="2491741"/>
            <a:ext cx="2552700" cy="153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5A394C-6FBA-4F10-14AC-D1B1F9BFFAA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9820" y="2489040"/>
            <a:ext cx="2552700" cy="170449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Systematic Traffic Lights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37160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47447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3716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920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Manual, fixed-timer or missing signals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jams, wasted fuel, delayed ambulances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99441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113157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1234440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113157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68021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signals using cameras and AI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corridor for emergency vehicles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traffic control room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214884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28600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13766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13766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Electronics, Computer and Transport Engineers; AI Developers</a:t>
            </a:r>
            <a:endParaRPr lang="en-US" sz="1300" dirty="0"/>
          </a:p>
        </p:txBody>
      </p:sp>
      <p:pic>
        <p:nvPicPr>
          <p:cNvPr id="13314" name="Picture 2" descr="Traffic Congestion: A growing menace in Kathmandu Valley - OnlineKhabar  English News">
            <a:extLst>
              <a:ext uri="{FF2B5EF4-FFF2-40B4-BE49-F238E27FC236}">
                <a16:creationId xmlns:a16="http://schemas.microsoft.com/office/drawing/2014/main" id="{441ECB32-676B-1DD7-6982-DEA603AC0E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560" y="2468880"/>
            <a:ext cx="3154680" cy="180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1E8F9E-160A-0B40-A060-E1BC490AE8F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2120" y="2474594"/>
            <a:ext cx="3108960" cy="182305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79512" y="195486"/>
            <a:ext cx="8964488" cy="6286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No Smart Traffic Management &amp; Accident Response</a:t>
            </a:r>
          </a:p>
        </p:txBody>
      </p:sp>
      <p:pic>
        <p:nvPicPr>
          <p:cNvPr id="9" name="Picture 8" descr="Nepal traffic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999" y="915566"/>
            <a:ext cx="4478001" cy="2592287"/>
          </a:xfrm>
          <a:prstGeom prst="rect">
            <a:avLst/>
          </a:prstGeom>
        </p:spPr>
      </p:pic>
      <p:pic>
        <p:nvPicPr>
          <p:cNvPr id="10" name="Picture 9" descr="WEll manag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26599" y="915566"/>
            <a:ext cx="4481905" cy="2592288"/>
          </a:xfrm>
          <a:prstGeom prst="rect">
            <a:avLst/>
          </a:prstGeom>
        </p:spPr>
      </p:pic>
      <p:pic>
        <p:nvPicPr>
          <p:cNvPr id="13" name="Picture 12" descr="Emergency traffic respons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56176" y="3579862"/>
            <a:ext cx="1832477" cy="1408176"/>
          </a:xfrm>
          <a:prstGeom prst="rect">
            <a:avLst/>
          </a:prstGeom>
        </p:spPr>
      </p:pic>
      <p:pic>
        <p:nvPicPr>
          <p:cNvPr id="15" name="Picture 14" descr="Accident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3583882"/>
            <a:ext cx="1872208" cy="1404156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CE776BF2-4421-1B2A-3BA5-70CE66C97F66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10851272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79512" y="285750"/>
            <a:ext cx="8586663" cy="6286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Smart Power/Water (Smart Digital Meter at Households)</a:t>
            </a:r>
          </a:p>
        </p:txBody>
      </p:sp>
      <p:pic>
        <p:nvPicPr>
          <p:cNvPr id="11" name="Picture 10" descr="smart-meter-infrastructureLG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3968" y="2427734"/>
            <a:ext cx="4587054" cy="2171713"/>
          </a:xfrm>
          <a:prstGeom prst="rect">
            <a:avLst/>
          </a:prstGeom>
        </p:spPr>
      </p:pic>
      <p:pic>
        <p:nvPicPr>
          <p:cNvPr id="12" name="Picture 11" descr="Smart Energ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843558"/>
            <a:ext cx="3954338" cy="1944216"/>
          </a:xfrm>
          <a:prstGeom prst="rect">
            <a:avLst/>
          </a:prstGeom>
        </p:spPr>
      </p:pic>
      <p:pic>
        <p:nvPicPr>
          <p:cNvPr id="14" name="Picture 13" descr="Smart-Power-Meter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3014831"/>
            <a:ext cx="1944216" cy="12054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4813" y="4238967"/>
            <a:ext cx="3093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Smart Power meter with GSM SIM card</a:t>
            </a:r>
          </a:p>
        </p:txBody>
      </p:sp>
      <p:pic>
        <p:nvPicPr>
          <p:cNvPr id="22" name="Picture 21" descr="Water meter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627534"/>
            <a:ext cx="1944216" cy="194421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24328" y="1205339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Smart Water meter with </a:t>
            </a:r>
            <a:br>
              <a:rPr lang="en-US" sz="1200" b="1" dirty="0"/>
            </a:br>
            <a:r>
              <a:rPr lang="en-US" sz="1200" b="1" dirty="0"/>
              <a:t>GSM SIM card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F313637-645E-8B77-C398-88AF1FA6D103}"/>
              </a:ext>
            </a:extLst>
          </p:cNvPr>
          <p:cNvSpPr txBox="1"/>
          <p:nvPr/>
        </p:nvSpPr>
        <p:spPr>
          <a:xfrm>
            <a:off x="6590371" y="141732"/>
            <a:ext cx="24621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3944643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Railway Network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37160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47447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3716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920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all transport is by road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cost, accidents and fuel imports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68580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82296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925830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8229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37160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railway on main east-west and border routes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trains for people and cargo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 signalling, ticketing and tracking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214884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28600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09194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0919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Civil, Electrical, Mechanical and Signal Engineers</a:t>
            </a:r>
            <a:endParaRPr lang="en-US" sz="1300" dirty="0"/>
          </a:p>
        </p:txBody>
      </p:sp>
      <p:pic>
        <p:nvPicPr>
          <p:cNvPr id="14338" name="Picture 2" descr="Five new firms get permits to ply buses on Dhulikhel route">
            <a:extLst>
              <a:ext uri="{FF2B5EF4-FFF2-40B4-BE49-F238E27FC236}">
                <a16:creationId xmlns:a16="http://schemas.microsoft.com/office/drawing/2014/main" id="{9EA16522-C56C-5AA7-3BBB-91D0F9852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560" y="2423160"/>
            <a:ext cx="2427901" cy="161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C48D287-926E-B6E6-6BFE-07082A3BFBD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8899" y="2423160"/>
            <a:ext cx="2427901" cy="229883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Farm-to-Consumer Delivery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37160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47447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3716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920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cold chain or electric freight system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spoils on long road trips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123444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137160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1474470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13716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Solution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92024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freight to collection hubs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IoT-monitored cold storage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QR-code tracking from farm to shop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214884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28600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160520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1605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Logistics, Electrical, Mechanical Engineers; IoT Developers</a:t>
            </a:r>
            <a:endParaRPr lang="en-US" sz="1300" dirty="0"/>
          </a:p>
        </p:txBody>
      </p:sp>
      <p:pic>
        <p:nvPicPr>
          <p:cNvPr id="15362" name="Picture 2" descr="Vegetables Being Sold from the Back of a Pickup Truck in Nizwa Stock Image  - Image of outside, green: 209804299">
            <a:extLst>
              <a:ext uri="{FF2B5EF4-FFF2-40B4-BE49-F238E27FC236}">
                <a16:creationId xmlns:a16="http://schemas.microsoft.com/office/drawing/2014/main" id="{FC23836E-464A-DBB2-B0A7-6FA17B853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2106" y="2510970"/>
            <a:ext cx="2334246" cy="15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AEF34B-17C3-CE86-5773-D6038D8B04D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565" y="2754630"/>
            <a:ext cx="3068955" cy="204597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Unmanaged Markets &amp; Middlemen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07442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211580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1314450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2115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176022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Farmers get low prices; consumers pay high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middlemen, no price transparency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Crowded, unregulated markets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1074420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1211580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1314450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12115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Tomorrow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1760220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market platform with live prices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farmer-to-consumer order and payment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market with weighing, grading and e-payment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1988820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2125980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076699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076699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Developers, Data Analysts, FinTech Engineers</a:t>
            </a:r>
            <a:endParaRPr lang="en-US" sz="13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78CEE1-F5F6-EB4F-B037-3F9D4B7060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460" y="2798180"/>
            <a:ext cx="1884974" cy="1917643"/>
          </a:xfrm>
          <a:prstGeom prst="rect">
            <a:avLst/>
          </a:prstGeom>
        </p:spPr>
      </p:pic>
      <p:pic>
        <p:nvPicPr>
          <p:cNvPr id="16388" name="Picture 4" descr="Nepali orange traders unable to profit much from the volumes reaching  Indian market">
            <a:extLst>
              <a:ext uri="{FF2B5EF4-FFF2-40B4-BE49-F238E27FC236}">
                <a16:creationId xmlns:a16="http://schemas.microsoft.com/office/drawing/2014/main" id="{FD705D1A-DF4B-20AD-B560-C4C56C7E5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5357" y="2590799"/>
            <a:ext cx="2373143" cy="159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418015"/>
            <a:ext cx="8805276" cy="65618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Aharoni" panose="02010803020104030203" pitchFamily="2" charset="-79"/>
                <a:ea typeface="ＭＳ Ｐゴシック" pitchFamily="34" charset="-128"/>
                <a:cs typeface="Aharoni" panose="02010803020104030203" pitchFamily="2" charset="-79"/>
              </a:rPr>
              <a:t>Where are these projects that we take pride in?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1DB35-EEEF-6937-5B82-C105347BCF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828" y="980666"/>
            <a:ext cx="4891499" cy="25604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B16932-0334-AD1F-AEBF-1034CC3BB64B}"/>
              </a:ext>
            </a:extLst>
          </p:cNvPr>
          <p:cNvSpPr txBox="1"/>
          <p:nvPr/>
        </p:nvSpPr>
        <p:spPr>
          <a:xfrm>
            <a:off x="611560" y="3147339"/>
            <a:ext cx="371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Proposed electric train Network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DF45286-571F-FBB8-06E8-A66C52D70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625" y="987574"/>
            <a:ext cx="3778444" cy="137802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AE999A9-FEC7-BAA8-F2A5-36B23CADE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718" y="3093789"/>
            <a:ext cx="3778443" cy="63275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763A48F-D46F-F79A-46DA-59390EC73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827" y="3730679"/>
            <a:ext cx="4891499" cy="123743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354F9FF-7BD5-B85D-5073-55E9583F64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5623" y="2485629"/>
            <a:ext cx="3778445" cy="51337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9E979D6-FB35-F7EE-5ECD-5124444D70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715" y="3852001"/>
            <a:ext cx="3778445" cy="111611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1747ADD-4424-7ECF-C174-C17FC1F137C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053" y="4165201"/>
            <a:ext cx="893638" cy="75723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E92CDCC-CADD-52BD-1831-50BC82CB173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155926"/>
            <a:ext cx="563605" cy="728799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93C6A779-3F12-C5CE-1EDD-D66C248460E1}"/>
              </a:ext>
            </a:extLst>
          </p:cNvPr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NEPAL'S PROBLEMS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36208586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99129542-1684-6BDA-0223-F8A39BC39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523" y="218816"/>
            <a:ext cx="1846194" cy="191229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A408F98-09C1-58F5-A970-E52926D33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0" y="1723789"/>
            <a:ext cx="4212043" cy="18851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5DFFF2-A370-919C-99F5-28EA7EF07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5149A-475F-F0EB-950A-DCC79B8F9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656" y="218815"/>
            <a:ext cx="2459634" cy="1912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9F16BA-24BA-5DD0-AF84-D5F9249B3AF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6522" y="2243837"/>
            <a:ext cx="4579767" cy="27336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475E3B-E139-0422-189C-DAF3DA3DA752}"/>
              </a:ext>
            </a:extLst>
          </p:cNvPr>
          <p:cNvSpPr txBox="1"/>
          <p:nvPr/>
        </p:nvSpPr>
        <p:spPr>
          <a:xfrm>
            <a:off x="5379620" y="2202418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Himalb" pitchFamily="2" charset="0"/>
              </a:rPr>
              <a:t>lxdfn</a:t>
            </a:r>
            <a:r>
              <a:rPr lang="en-US" b="1" dirty="0">
                <a:latin typeface="Himalb" pitchFamily="2" charset="0"/>
              </a:rPr>
              <a:t> </a:t>
            </a:r>
            <a:r>
              <a:rPr lang="en-US" b="1" dirty="0" err="1">
                <a:latin typeface="Himalb" pitchFamily="2" charset="0"/>
              </a:rPr>
              <a:t>l;d</a:t>
            </a:r>
            <a:r>
              <a:rPr lang="en-US" b="1" dirty="0">
                <a:latin typeface="Himalb" pitchFamily="2" charset="0"/>
              </a:rPr>
              <a:t>]G6 sf/</a:t>
            </a:r>
            <a:r>
              <a:rPr lang="en-US" b="1" dirty="0" err="1">
                <a:latin typeface="Himalb" pitchFamily="2" charset="0"/>
              </a:rPr>
              <a:t>vfgf</a:t>
            </a:r>
            <a:endParaRPr lang="en-US" b="1" dirty="0">
              <a:latin typeface="Himalb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4BCB8D-D4EA-07E6-0C32-AEAF890E4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0" y="3785504"/>
            <a:ext cx="4212043" cy="1191970"/>
          </a:xfrm>
          <a:prstGeom prst="rect">
            <a:avLst/>
          </a:prstGeom>
        </p:spPr>
      </p:pic>
      <p:pic>
        <p:nvPicPr>
          <p:cNvPr id="1026" name="Picture 2" descr="New Business Age">
            <a:extLst>
              <a:ext uri="{FF2B5EF4-FFF2-40B4-BE49-F238E27FC236}">
                <a16:creationId xmlns:a16="http://schemas.microsoft.com/office/drawing/2014/main" id="{4F97AA07-BEF2-D5B2-89DB-EE12B8CBE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10" y="218815"/>
            <a:ext cx="4212043" cy="131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20B269-333F-3DFA-E55A-A0585A12CE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8899" y="4111647"/>
            <a:ext cx="3267392" cy="8658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D20AA1-9493-BA41-A924-8190D4125AC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521" y="4106552"/>
            <a:ext cx="923099" cy="8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1382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National Formula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01168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218313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83464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 = Intelligence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29184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software and networks help us decide better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201168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218313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83464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= Build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329184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Roads, rail, power, water and buildings carry the nation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201168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218313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83464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= Trust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329184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Rules, honesty and accountability make systems work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serves people; it is never the goal</a:t>
            </a:r>
            <a:endParaRPr lang="en-US" sz="1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09A20A6-2B0A-1BAF-E82D-5EE6703112A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11040" y="53573"/>
            <a:ext cx="4632960" cy="172950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Nepal: Building Blocks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502229" y="1965960"/>
            <a:ext cx="261257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633549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289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2920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 ID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identity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677886" y="1965960"/>
            <a:ext cx="261257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809206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4946" y="176022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678577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Address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1678577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+ GIS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853543" y="1965960"/>
            <a:ext cx="261257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7" name="Shape 13"/>
          <p:cNvSpPr/>
          <p:nvPr/>
        </p:nvSpPr>
        <p:spPr>
          <a:xfrm>
            <a:off x="2984863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0603" y="176022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2854234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Database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2854234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record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5029200" y="1965960"/>
            <a:ext cx="261257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41605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260" y="176022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4029891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Centre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4029891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+ cloud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6204857" y="1965960"/>
            <a:ext cx="261257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7" name="Shape 21"/>
          <p:cNvSpPr/>
          <p:nvPr/>
        </p:nvSpPr>
        <p:spPr>
          <a:xfrm>
            <a:off x="5336177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917" y="1760220"/>
            <a:ext cx="411480" cy="41148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205549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&amp; Apps</a:t>
            </a:r>
            <a:endParaRPr lang="en-US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5205549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 tools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7380514" y="1965960"/>
            <a:ext cx="261257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32" name="Shape 25"/>
          <p:cNvSpPr/>
          <p:nvPr/>
        </p:nvSpPr>
        <p:spPr>
          <a:xfrm>
            <a:off x="6511834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7574" y="1760220"/>
            <a:ext cx="411480" cy="41148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381206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Delivery</a:t>
            </a:r>
            <a:endParaRPr lang="en-US" sz="1300" dirty="0"/>
          </a:p>
        </p:txBody>
      </p:sp>
      <p:sp>
        <p:nvSpPr>
          <p:cNvPr id="35" name="Text 27"/>
          <p:cNvSpPr txBox="1"/>
          <p:nvPr/>
        </p:nvSpPr>
        <p:spPr>
          <a:xfrm>
            <a:off x="6381206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Faceless</a:t>
            </a:r>
            <a:endParaRPr lang="en-US" sz="1100" dirty="0"/>
          </a:p>
        </p:txBody>
      </p:sp>
      <p:sp>
        <p:nvSpPr>
          <p:cNvPr id="36" name="Shape 28"/>
          <p:cNvSpPr/>
          <p:nvPr/>
        </p:nvSpPr>
        <p:spPr>
          <a:xfrm>
            <a:off x="7687491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3231" y="1760220"/>
            <a:ext cx="411480" cy="411480"/>
          </a:xfrm>
          <a:prstGeom prst="rect">
            <a:avLst/>
          </a:prstGeom>
        </p:spPr>
      </p:pic>
      <p:sp>
        <p:nvSpPr>
          <p:cNvPr id="38" name="Text 29"/>
          <p:cNvSpPr txBox="1"/>
          <p:nvPr/>
        </p:nvSpPr>
        <p:spPr>
          <a:xfrm>
            <a:off x="7556863" y="2514600"/>
            <a:ext cx="108421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Prosperity</a:t>
            </a:r>
            <a:endParaRPr lang="en-US" sz="1300" dirty="0"/>
          </a:p>
        </p:txBody>
      </p:sp>
      <p:sp>
        <p:nvSpPr>
          <p:cNvPr id="39" name="Text 30"/>
          <p:cNvSpPr txBox="1"/>
          <p:nvPr/>
        </p:nvSpPr>
        <p:spPr>
          <a:xfrm>
            <a:off x="7556863" y="2926080"/>
            <a:ext cx="108421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sector</a:t>
            </a:r>
            <a:endParaRPr lang="en-US" sz="1100" dirty="0"/>
          </a:p>
        </p:txBody>
      </p:sp>
      <p:sp>
        <p:nvSpPr>
          <p:cNvPr id="40" name="Shape 31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41" name="Text 32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foundation once; every sector benefits</a:t>
            </a:r>
            <a:endParaRPr lang="en-US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Unique Digital Identity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944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3088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24803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31318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ID per Citizen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5890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Number, photo and biometrics link every record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3944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23088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24803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31318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 Anywhere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35890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secure identity for bank, school, hospital and tax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3944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23088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24803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31318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by Design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35890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Data-protection law and consent-based sharing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2291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2291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should follow the citizen, not paper files</a:t>
            </a:r>
            <a:endParaRPr lang="en-US" sz="1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BB2A0B5-D9D9-030A-5DB1-E001443888C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38800" y="97155"/>
            <a:ext cx="3352801" cy="217551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GPS &amp; GIS Household Address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house gets a unique digital address with GPS coordinates on a GIS map.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474720" y="141732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880" y="155448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06240" y="13258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Response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Ambulance, fire and police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the exact door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474720" y="22402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880" y="237744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206240" y="21488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&amp; Utilities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Post, tax, water, power and internet linked to the address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474720" y="30632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880" y="320040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206240" y="29718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data on people, land and infrastructure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474720" y="393192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657600" y="39319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analyst, surveyor, remote-sensing engineer, map-app developer</a:t>
            </a:r>
            <a:endParaRPr lang="en-US" sz="1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9D3A620-19FC-D236-A910-ACC1B24FD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7334" y="59748"/>
            <a:ext cx="2955706" cy="208909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Centralised Database &amp; DBMS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6802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Source of Truth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national record per citizen; no duplicate data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16802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PostgreSQL, MySQL, Oracle and SQL Server store data safely and quickly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16802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Security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control, encryption, backup and audit trail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Database administrator, data engineer, data analyst</a:t>
            </a:r>
            <a:endParaRPr lang="en-US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Centres: Physical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Cloud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95834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18694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235839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300990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Data Centre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46710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servers with power, cooling and security; full control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95834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218694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235839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300990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Data Centre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346710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 computing on demand; fast, scalable, pay-as-you-use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95834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218694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235839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300990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Recovery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346710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backup site in another location keeps services running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7576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7576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 needs national, provincial and local data centres, plus cloud</a:t>
            </a:r>
            <a:endParaRPr lang="en-US" sz="1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2C2ABA3-11DA-97A3-B9DD-C22E31EC756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960" y="109422"/>
            <a:ext cx="3272093" cy="175868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&amp; Mobile Applications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6802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 Apps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Tax, licence, certificates and payments on the phone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16802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Systems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e-Office, HR, finance and inventory replace paper files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16802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APIs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share data, so citizens submit information once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Full-stack and mobile developer, UI/UX designer, DevOps, tester</a:t>
            </a:r>
            <a:endParaRPr lang="en-US" sz="1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e-Governance in Every Sector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6802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forms, e-Office, e-Procurement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57175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280035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800" y="16802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80035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280035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payment and e-KYC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68630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49149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350" y="16802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91490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491490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patient records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80085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22" name="Shape 17"/>
          <p:cNvSpPr/>
          <p:nvPr/>
        </p:nvSpPr>
        <p:spPr>
          <a:xfrm>
            <a:off x="702945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900" y="1680210"/>
            <a:ext cx="342900" cy="3429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02945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702945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admission, results, ID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citizen ID, many services</a:t>
            </a:r>
            <a:endParaRPr lang="en-US" sz="1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DIGITAL FOUNDATION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Faceless Service Delivery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517904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2433828"/>
            <a:ext cx="411480" cy="411480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" y="2536698"/>
            <a:ext cx="205740" cy="2057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243382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Way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982468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office and stand in queue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file moves from desk to desk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payment invites corruption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37760" y="1517904"/>
            <a:ext cx="3749040" cy="2514600"/>
          </a:xfrm>
          <a:prstGeom prst="roundRect">
            <a:avLst>
              <a:gd name="adj" fmla="val 3636"/>
            </a:avLst>
          </a:prstGeom>
          <a:solidFill>
            <a:srgbClr val="E6F4F5"/>
          </a:solidFill>
          <a:ln/>
        </p:spPr>
      </p:sp>
      <p:sp>
        <p:nvSpPr>
          <p:cNvPr id="12" name="Shape 9"/>
          <p:cNvSpPr/>
          <p:nvPr/>
        </p:nvSpPr>
        <p:spPr>
          <a:xfrm>
            <a:off x="5120640" y="2433828"/>
            <a:ext cx="411480" cy="41148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3510" y="2536698"/>
            <a:ext cx="205740" cy="2057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243382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Way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166360" y="2982468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online from any phone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workflow with time limit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payment and full audit trail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297680" y="3211068"/>
            <a:ext cx="548640" cy="54864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840" y="3348228"/>
            <a:ext cx="274320" cy="27432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57200" y="4096512"/>
            <a:ext cx="8229600" cy="640080"/>
          </a:xfrm>
          <a:prstGeom prst="roundRect">
            <a:avLst>
              <a:gd name="adj" fmla="val 14286"/>
            </a:avLst>
          </a:prstGeom>
          <a:solidFill>
            <a:srgbClr val="0B2A5B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40080" y="409651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builds it: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Paperless, queueless, cashless and faceless: technology reduces corruption</a:t>
            </a:r>
            <a:endParaRPr lang="en-US" sz="13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6B7EC1-B6FC-FE34-B907-5855B15932F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7760" y="279169"/>
            <a:ext cx="3749040" cy="20449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0381E89-05C7-2D8D-CE30-F1D6B2EAF24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9" y="1251758"/>
            <a:ext cx="2888671" cy="1575639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5571" y="1182290"/>
          <a:ext cx="7879803" cy="3400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4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3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>
                          <a:solidFill>
                            <a:srgbClr val="64748B"/>
                          </a:solidFill>
                          <a:latin typeface="Open Sans SemiBold"/>
                        </a:rPr>
                        <a:t>Paper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>
                          <a:solidFill>
                            <a:srgbClr val="1B998B"/>
                          </a:solidFill>
                          <a:latin typeface="Open Sans"/>
                        </a:rPr>
                        <a:t>Digital Data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>
                          <a:solidFill>
                            <a:srgbClr val="64748B"/>
                          </a:solidFill>
                          <a:latin typeface="Open Sans SemiBold"/>
                        </a:rPr>
                        <a:t>Physical File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500063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>
                          <a:solidFill>
                            <a:srgbClr val="1B998B"/>
                          </a:solidFill>
                          <a:latin typeface="Open Sans"/>
                        </a:rPr>
                        <a:t>Automated Workflow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 dirty="0">
                          <a:solidFill>
                            <a:srgbClr val="64748B"/>
                          </a:solidFill>
                          <a:latin typeface="Open Sans SemiBold"/>
                        </a:rPr>
                        <a:t>Service Counter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500063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>
                          <a:solidFill>
                            <a:srgbClr val="1B998B"/>
                          </a:solidFill>
                          <a:latin typeface="Open Sans"/>
                        </a:rPr>
                        <a:t>Online Portal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>
                          <a:solidFill>
                            <a:srgbClr val="64748B"/>
                          </a:solidFill>
                          <a:latin typeface="Open Sans SemiBold"/>
                        </a:rPr>
                        <a:t>Cash Payment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500063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>
                          <a:solidFill>
                            <a:srgbClr val="1B998B"/>
                          </a:solidFill>
                          <a:latin typeface="Open Sans"/>
                        </a:rPr>
                        <a:t>Digital Payment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>
                          <a:solidFill>
                            <a:srgbClr val="64748B"/>
                          </a:solidFill>
                          <a:latin typeface="Open Sans SemiBold"/>
                        </a:rPr>
                        <a:t>Wet Signature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500063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>
                          <a:solidFill>
                            <a:srgbClr val="1B998B"/>
                          </a:solidFill>
                          <a:latin typeface="Open Sans"/>
                        </a:rPr>
                        <a:t>Digital Authentication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>
                          <a:solidFill>
                            <a:srgbClr val="64748B"/>
                          </a:solidFill>
                          <a:latin typeface="Open Sans SemiBold"/>
                        </a:rPr>
                        <a:t>Paper Certificate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500063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>
                          <a:solidFill>
                            <a:srgbClr val="1B998B"/>
                          </a:solidFill>
                          <a:latin typeface="Open Sans"/>
                        </a:rPr>
                        <a:t>Digital Credential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100" b="0" i="0" u="none">
                          <a:solidFill>
                            <a:srgbClr val="64748B"/>
                          </a:solidFill>
                          <a:latin typeface="Open Sans SemiBold"/>
                        </a:rPr>
                        <a:t>Office Visit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/>
                    </a:p>
                  </a:txBody>
                  <a:tcPr marL="500063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i="0" u="none" dirty="0">
                          <a:solidFill>
                            <a:srgbClr val="1B998B"/>
                          </a:solidFill>
                          <a:latin typeface="Open Sans"/>
                        </a:rPr>
                        <a:t>Remote Service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28625" y="1657350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Rectangle 3"/>
          <p:cNvSpPr/>
          <p:nvPr/>
        </p:nvSpPr>
        <p:spPr>
          <a:xfrm>
            <a:off x="3440720" y="1657350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Rectangle 4"/>
          <p:cNvSpPr/>
          <p:nvPr/>
        </p:nvSpPr>
        <p:spPr>
          <a:xfrm>
            <a:off x="5020382" y="1657350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Rectangle 5"/>
          <p:cNvSpPr/>
          <p:nvPr/>
        </p:nvSpPr>
        <p:spPr>
          <a:xfrm>
            <a:off x="428625" y="2143125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3440720" y="2143125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Rectangle 7"/>
          <p:cNvSpPr/>
          <p:nvPr/>
        </p:nvSpPr>
        <p:spPr>
          <a:xfrm>
            <a:off x="5020382" y="2143125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Rectangle 8"/>
          <p:cNvSpPr/>
          <p:nvPr/>
        </p:nvSpPr>
        <p:spPr>
          <a:xfrm>
            <a:off x="428625" y="2628900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3440720" y="2628900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5020382" y="2628900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Rectangle 11"/>
          <p:cNvSpPr/>
          <p:nvPr/>
        </p:nvSpPr>
        <p:spPr>
          <a:xfrm>
            <a:off x="428625" y="3114675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/>
        </p:nvSpPr>
        <p:spPr>
          <a:xfrm>
            <a:off x="3440720" y="3114675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5020382" y="3114675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>
          <a:xfrm>
            <a:off x="428625" y="3600450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Rectangle 15"/>
          <p:cNvSpPr/>
          <p:nvPr/>
        </p:nvSpPr>
        <p:spPr>
          <a:xfrm>
            <a:off x="3440720" y="3600450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7" name="Rectangle 16"/>
          <p:cNvSpPr/>
          <p:nvPr/>
        </p:nvSpPr>
        <p:spPr>
          <a:xfrm>
            <a:off x="5020382" y="3600450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Rectangle 17"/>
          <p:cNvSpPr/>
          <p:nvPr/>
        </p:nvSpPr>
        <p:spPr>
          <a:xfrm>
            <a:off x="428625" y="4086225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Rectangle 18"/>
          <p:cNvSpPr/>
          <p:nvPr/>
        </p:nvSpPr>
        <p:spPr>
          <a:xfrm>
            <a:off x="3440720" y="4086225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Rectangle 19"/>
          <p:cNvSpPr/>
          <p:nvPr/>
        </p:nvSpPr>
        <p:spPr>
          <a:xfrm>
            <a:off x="5020382" y="4086225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1" name="Rectangle 20"/>
          <p:cNvSpPr/>
          <p:nvPr/>
        </p:nvSpPr>
        <p:spPr>
          <a:xfrm>
            <a:off x="428625" y="4572000"/>
            <a:ext cx="3012095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2" name="Rectangle 21"/>
          <p:cNvSpPr/>
          <p:nvPr/>
        </p:nvSpPr>
        <p:spPr>
          <a:xfrm>
            <a:off x="3440720" y="4572000"/>
            <a:ext cx="1579661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Rectangle 22"/>
          <p:cNvSpPr/>
          <p:nvPr/>
        </p:nvSpPr>
        <p:spPr>
          <a:xfrm>
            <a:off x="5020382" y="4572000"/>
            <a:ext cx="3694993" cy="7144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4268390"/>
            <a:ext cx="128588" cy="14287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2325290"/>
            <a:ext cx="128588" cy="14287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3782615"/>
            <a:ext cx="128588" cy="14287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2811065"/>
            <a:ext cx="128588" cy="14287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3296840"/>
            <a:ext cx="128588" cy="142875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1839515"/>
            <a:ext cx="128588" cy="142875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1353740"/>
            <a:ext cx="128588" cy="14287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1839515"/>
            <a:ext cx="128588" cy="14287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2325290"/>
            <a:ext cx="128588" cy="14287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2811065"/>
            <a:ext cx="128588" cy="14287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3296840"/>
            <a:ext cx="128588" cy="142875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3782615"/>
            <a:ext cx="128588" cy="14287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07" y="4268390"/>
            <a:ext cx="128588" cy="1428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62633" y="571993"/>
            <a:ext cx="7879802" cy="3982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88" b="1" dirty="0">
                <a:solidFill>
                  <a:srgbClr val="0A2342"/>
                </a:solidFill>
                <a:latin typeface="Montserrat"/>
              </a:rPr>
              <a:t>Digitize What Already Exists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8625" y="4886325"/>
            <a:ext cx="525399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81"/>
              </a:lnSpc>
            </a:pPr>
            <a:r>
              <a:rPr sz="1050" i="1" dirty="0">
                <a:latin typeface="Open Sans"/>
              </a:rPr>
              <a:t> “Don’t create more apps. Transform existing services into smart services.”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Health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care reaching every village through data and devices.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e-Health Record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digital file linked to citizen ID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Telemedicine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Specialists consult remotely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Hospital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Queue tokens, IoT monitors, AI diagnosis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Biomedical engineer, health-IT specialist, telemedicine developer</a:t>
            </a:r>
            <a:endParaRPr lang="en-US" sz="1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DD35BED-440F-9B08-CFA1-37688C2936E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6647"/>
          <a:stretch/>
        </p:blipFill>
        <p:spPr>
          <a:xfrm>
            <a:off x="6491112" y="114301"/>
            <a:ext cx="2378568" cy="258318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Transport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Clean, connected and on-time movement of people.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463383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543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88583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Public Transport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Buses and rail powered by clean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463383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543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088583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Ticketing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card or QR for every vehicle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463383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543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088583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Traffic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Sensors, cameras and adaptive signals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463383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646263" y="39319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 engineer, EV and battery engineer, embedded developer</a:t>
            </a:r>
            <a:endParaRPr lang="en-US" sz="12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F01176-CCB0-08EC-B8CB-07A8142F8B5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0406" y="63859"/>
            <a:ext cx="2543988" cy="230428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B4677D3-64FD-5E3A-C53F-591BA893A9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5036" y="63859"/>
            <a:ext cx="1724440" cy="1082898"/>
          </a:xfrm>
          <a:prstGeom prst="rect">
            <a:avLst/>
          </a:prstGeom>
        </p:spPr>
      </p:pic>
      <p:pic>
        <p:nvPicPr>
          <p:cNvPr id="28" name="Picture 27" descr="Intelligent traffic.jpg">
            <a:extLst>
              <a:ext uri="{FF2B5EF4-FFF2-40B4-BE49-F238E27FC236}">
                <a16:creationId xmlns:a16="http://schemas.microsoft.com/office/drawing/2014/main" id="{AC3AA006-4109-46EB-0797-60E6E5B3D4E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2952" y="2413378"/>
            <a:ext cx="2541442" cy="1705139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6782281-26A2-3F6C-3BA1-04FFCE8C8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334" y="2501563"/>
            <a:ext cx="7155545" cy="264193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7504" y="123478"/>
            <a:ext cx="4104456" cy="62865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Emergency Repair and Maintenance (Smart Infra Ambulance)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FE21822-44D1-5B32-116C-500B73FBF9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915566"/>
            <a:ext cx="3960440" cy="293192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EAC3A97-1C56-96D7-709C-74A5992195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972" y="-23329"/>
            <a:ext cx="4938028" cy="24431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6FB55C8-6C2F-C430-8E2B-1EE37CE6D21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" y="3126645"/>
            <a:ext cx="1834883" cy="201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50486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Parking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Find, pay and park without circling the street.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&amp; Cameras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free slots in real time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Booking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and pay by app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9260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Efficient Space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Multi-storey and automated parking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engineer, computer-vision developer, structural engineer</a:t>
            </a:r>
            <a:endParaRPr lang="en-US" sz="1200" dirty="0"/>
          </a:p>
        </p:txBody>
      </p:sp>
      <p:pic>
        <p:nvPicPr>
          <p:cNvPr id="21" name="Picture 20" descr="Smart parking.png">
            <a:extLst>
              <a:ext uri="{FF2B5EF4-FFF2-40B4-BE49-F238E27FC236}">
                <a16:creationId xmlns:a16="http://schemas.microsoft.com/office/drawing/2014/main" id="{33390EC3-2B3A-794A-8BDC-D860DF8656E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922" y="54765"/>
            <a:ext cx="3074350" cy="15371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E6A472E-6213-AD03-7B5C-AE013C39CA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823" y="1699735"/>
            <a:ext cx="812283" cy="156833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0B38C1F-4525-5C87-FC17-1C44783A29E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33546" y="1737360"/>
            <a:ext cx="2032726" cy="142558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Waste Management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Cleaner cities through data-guided collection and recycling.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8973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0345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8059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Bins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report when a bin is full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5146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65176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4231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Optimised Collection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trucks follow the shortest route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3132927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270087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3041487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Recycle &amp; Biogas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Sorting, compost and waste-to-energy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engineer, IoT technician, mechanical engineer</a:t>
            </a:r>
            <a:endParaRPr lang="en-US" sz="1200" dirty="0"/>
          </a:p>
        </p:txBody>
      </p:sp>
      <p:pic>
        <p:nvPicPr>
          <p:cNvPr id="21" name="Picture 20" descr="Waste.jpg">
            <a:extLst>
              <a:ext uri="{FF2B5EF4-FFF2-40B4-BE49-F238E27FC236}">
                <a16:creationId xmlns:a16="http://schemas.microsoft.com/office/drawing/2014/main" id="{995B9D27-9E10-A5B4-3440-285565B65A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2128" y="35288"/>
            <a:ext cx="3969833" cy="1941324"/>
          </a:xfrm>
          <a:prstGeom prst="rect">
            <a:avLst/>
          </a:prstGeom>
        </p:spPr>
      </p:pic>
      <p:pic>
        <p:nvPicPr>
          <p:cNvPr id="22" name="Picture 21" descr="Recycle-List-box.jpg">
            <a:extLst>
              <a:ext uri="{FF2B5EF4-FFF2-40B4-BE49-F238E27FC236}">
                <a16:creationId xmlns:a16="http://schemas.microsoft.com/office/drawing/2014/main" id="{1E747AE5-DB94-4425-6FB2-4A13A9D96E7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5898" y="2042718"/>
            <a:ext cx="2461196" cy="1384423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Energy: Hydro, Solar,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Wind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67868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2834640" cy="31546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Nepal's rivers, sun and wind can power the nation and the region.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9202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05740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8288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Hydropower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SCADA and smart meters balance supply and demand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7432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88036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6517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Rooftop and floating solar, with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net-metering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356616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70332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347472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wind corridors such as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 Gandaki valley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426720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42672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Electrical, power-system, renewable-energy and SCADA engineers</a:t>
            </a:r>
            <a:endParaRPr lang="en-US" sz="1200" dirty="0"/>
          </a:p>
        </p:txBody>
      </p:sp>
      <p:pic>
        <p:nvPicPr>
          <p:cNvPr id="17410" name="Picture 2" descr="4,000+ Solar Wind Hydro Stock Photos and Royalty-Free Pictures - iStock">
            <a:extLst>
              <a:ext uri="{FF2B5EF4-FFF2-40B4-BE49-F238E27FC236}">
                <a16:creationId xmlns:a16="http://schemas.microsoft.com/office/drawing/2014/main" id="{D2FF7B85-90A9-651F-5FC9-9DFEFBA464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024" y="72390"/>
            <a:ext cx="3552536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5C1F289-F340-F9DC-7797-A03C14A9299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30119" y="2511887"/>
            <a:ext cx="1622441" cy="1627409"/>
          </a:xfrm>
          <a:prstGeom prst="rect">
            <a:avLst/>
          </a:prstGeom>
        </p:spPr>
      </p:pic>
      <p:sp>
        <p:nvSpPr>
          <p:cNvPr id="25" name="Arrow: Down 24">
            <a:extLst>
              <a:ext uri="{FF2B5EF4-FFF2-40B4-BE49-F238E27FC236}">
                <a16:creationId xmlns:a16="http://schemas.microsoft.com/office/drawing/2014/main" id="{A04115DE-CD0F-58B2-245F-79CF9898EC5D}"/>
              </a:ext>
            </a:extLst>
          </p:cNvPr>
          <p:cNvSpPr/>
          <p:nvPr/>
        </p:nvSpPr>
        <p:spPr>
          <a:xfrm>
            <a:off x="8138160" y="2004654"/>
            <a:ext cx="365760" cy="4615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Agriculture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yield and better income using data on the farm.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Soil &amp; Weather Sensors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guides irrigation and </a:t>
            </a:r>
          </a:p>
          <a:p>
            <a:pPr marL="0" indent="0">
              <a:buNone/>
            </a:pPr>
            <a:r>
              <a:rPr lang="en-US" sz="1200" dirty="0" err="1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fertiliser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Drones &amp; AI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Crop-health maps and disease detection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 Apps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Advice, weather and prices in Nepali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Agri-engineer, IoT and drone specialist, data scientist, agri-tech founder</a:t>
            </a:r>
            <a:endParaRPr lang="en-US" sz="1200" dirty="0"/>
          </a:p>
        </p:txBody>
      </p:sp>
      <p:pic>
        <p:nvPicPr>
          <p:cNvPr id="21" name="Picture 20" descr="Smart-Agriculture.jpg">
            <a:extLst>
              <a:ext uri="{FF2B5EF4-FFF2-40B4-BE49-F238E27FC236}">
                <a16:creationId xmlns:a16="http://schemas.microsoft.com/office/drawing/2014/main" id="{5C1A5DF4-99DE-520A-CB2E-A1A9241551F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788" y="41830"/>
            <a:ext cx="2919772" cy="19241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2050D00-3E73-B083-2E39-346C1477005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67830" y="2049501"/>
            <a:ext cx="1984730" cy="139178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480060" y="589788"/>
            <a:ext cx="384048" cy="384048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4" name="Image 0" descr="/home/claude/deck/icons/cubes_FFFFFF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232" y="681960"/>
            <a:ext cx="199705" cy="19970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14984" y="548640"/>
            <a:ext cx="7269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75" b="1" dirty="0">
                <a:solidFill>
                  <a:srgbClr val="00206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Smart Tourism and Heritage Management</a:t>
            </a:r>
          </a:p>
        </p:txBody>
      </p:sp>
      <p:sp>
        <p:nvSpPr>
          <p:cNvPr id="6" name="Shape 3"/>
          <p:cNvSpPr/>
          <p:nvPr/>
        </p:nvSpPr>
        <p:spPr>
          <a:xfrm>
            <a:off x="8414766" y="96012"/>
            <a:ext cx="384048" cy="384048"/>
          </a:xfrm>
          <a:prstGeom prst="ellipse">
            <a:avLst/>
          </a:prstGeom>
          <a:solidFill>
            <a:srgbClr val="0B1F3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414766" y="960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25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28</a:t>
            </a:r>
            <a:endParaRPr lang="en-US" sz="825" dirty="0"/>
          </a:p>
        </p:txBody>
      </p:sp>
      <p:sp>
        <p:nvSpPr>
          <p:cNvPr id="8" name="Shape 5"/>
          <p:cNvSpPr/>
          <p:nvPr/>
        </p:nvSpPr>
        <p:spPr>
          <a:xfrm>
            <a:off x="480060" y="1268730"/>
            <a:ext cx="2583180" cy="3223260"/>
          </a:xfrm>
          <a:prstGeom prst="roundRect">
            <a:avLst>
              <a:gd name="adj" fmla="val 2655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72084" y="1447038"/>
            <a:ext cx="356616" cy="356616"/>
          </a:xfrm>
          <a:prstGeom prst="ellipse">
            <a:avLst/>
          </a:prstGeom>
          <a:solidFill>
            <a:srgbClr val="C8102E"/>
          </a:solidFill>
          <a:ln/>
        </p:spPr>
      </p:sp>
      <p:pic>
        <p:nvPicPr>
          <p:cNvPr id="10" name="Image 1" descr="/home/claude/deck/icons/plane_FFFFFF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672" y="1532626"/>
            <a:ext cx="185441" cy="185441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72084" y="1885950"/>
            <a:ext cx="21991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b="1" dirty="0"/>
              <a:t>Development of Transit Hubs</a:t>
            </a:r>
            <a:endParaRPr lang="en-US" sz="1100" b="1" dirty="0"/>
          </a:p>
        </p:txBody>
      </p:sp>
      <p:sp>
        <p:nvSpPr>
          <p:cNvPr id="12" name="Text 8"/>
          <p:cNvSpPr txBox="1"/>
          <p:nvPr/>
        </p:nvSpPr>
        <p:spPr>
          <a:xfrm>
            <a:off x="672084" y="2297430"/>
            <a:ext cx="2199132" cy="209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000" dirty="0"/>
              <a:t>Strategic Development of International Airports as South Asian Transit Hubs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3303270" y="1268730"/>
            <a:ext cx="2583180" cy="3223260"/>
          </a:xfrm>
          <a:prstGeom prst="roundRect">
            <a:avLst>
              <a:gd name="adj" fmla="val 2655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495294" y="1447038"/>
            <a:ext cx="356616" cy="356616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5" name="Image 2" descr="/home/claude/deck/icons/mountain_FFFFFF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882" y="1532626"/>
            <a:ext cx="185441" cy="185441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495294" y="1885950"/>
            <a:ext cx="21991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13" b="1" dirty="0">
                <a:solidFill>
                  <a:srgbClr val="132339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Digital Booking</a:t>
            </a:r>
            <a:endParaRPr lang="en-US" sz="1013" dirty="0"/>
          </a:p>
        </p:txBody>
      </p:sp>
      <p:sp>
        <p:nvSpPr>
          <p:cNvPr id="17" name="Text 12"/>
          <p:cNvSpPr txBox="1"/>
          <p:nvPr/>
        </p:nvSpPr>
        <p:spPr>
          <a:xfrm>
            <a:off x="3495294" y="2297430"/>
            <a:ext cx="2199132" cy="209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000" dirty="0"/>
              <a:t>Promotion of Online Ticketing, GPS-Based Guide Apps, and Religious &amp; Wellness Tourism Packages</a:t>
            </a:r>
            <a:endParaRPr lang="en-US" sz="900" dirty="0"/>
          </a:p>
        </p:txBody>
      </p:sp>
      <p:sp>
        <p:nvSpPr>
          <p:cNvPr id="18" name="Shape 13"/>
          <p:cNvSpPr/>
          <p:nvPr/>
        </p:nvSpPr>
        <p:spPr>
          <a:xfrm>
            <a:off x="6126480" y="1268730"/>
            <a:ext cx="2583180" cy="3223260"/>
          </a:xfrm>
          <a:prstGeom prst="roundRect">
            <a:avLst>
              <a:gd name="adj" fmla="val 2655"/>
            </a:avLst>
          </a:prstGeom>
          <a:solidFill>
            <a:srgbClr val="FFFFFF"/>
          </a:solidFill>
          <a:ln w="12700">
            <a:solidFill>
              <a:srgbClr val="E3E8F0"/>
            </a:solidFill>
            <a:prstDash val="solid"/>
          </a:ln>
          <a:effectLst>
            <a:outerShdw blurRad="101600" dist="25400" dir="5400000" algn="bl" rotWithShape="0">
              <a:srgbClr val="1B2A4A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318504" y="1447038"/>
            <a:ext cx="356616" cy="356616"/>
          </a:xfrm>
          <a:prstGeom prst="ellipse">
            <a:avLst/>
          </a:prstGeom>
          <a:solidFill>
            <a:srgbClr val="1677FF"/>
          </a:solidFill>
          <a:ln/>
        </p:spPr>
      </p:sp>
      <p:pic>
        <p:nvPicPr>
          <p:cNvPr id="20" name="Image 3" descr="/home/claude/deck/icons/balance_FFFFFF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092" y="1532626"/>
            <a:ext cx="185441" cy="185441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318504" y="1885950"/>
            <a:ext cx="2199132" cy="42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b="1" dirty="0"/>
              <a:t>Uniform Fare Policy</a:t>
            </a:r>
            <a:endParaRPr lang="en-US" sz="1100" b="1" dirty="0"/>
          </a:p>
        </p:txBody>
      </p:sp>
      <p:sp>
        <p:nvSpPr>
          <p:cNvPr id="22" name="Text 16"/>
          <p:cNvSpPr txBox="1"/>
          <p:nvPr/>
        </p:nvSpPr>
        <p:spPr>
          <a:xfrm>
            <a:off x="6318504" y="2297430"/>
            <a:ext cx="2199132" cy="209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1000" dirty="0"/>
              <a:t>Transparent and Equal Airfare and Domestic Travel Pricing for Domestic and International Tourists</a:t>
            </a:r>
            <a:endParaRPr lang="en-US" sz="900" dirty="0"/>
          </a:p>
        </p:txBody>
      </p:sp>
      <p:pic>
        <p:nvPicPr>
          <p:cNvPr id="23" name="Picture 6" descr="Image result for e tourism">
            <a:extLst>
              <a:ext uri="{FF2B5EF4-FFF2-40B4-BE49-F238E27FC236}">
                <a16:creationId xmlns:a16="http://schemas.microsoft.com/office/drawing/2014/main" id="{F2B28EE5-4E49-574F-BBCC-DDB9F9389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5294" y="2975088"/>
            <a:ext cx="2199132" cy="1516903"/>
          </a:xfrm>
          <a:prstGeom prst="rect">
            <a:avLst/>
          </a:prstGeom>
          <a:noFill/>
        </p:spPr>
      </p:pic>
      <p:pic>
        <p:nvPicPr>
          <p:cNvPr id="10242" name="Picture 2" descr="New Business Age">
            <a:extLst>
              <a:ext uri="{FF2B5EF4-FFF2-40B4-BE49-F238E27FC236}">
                <a16:creationId xmlns:a16="http://schemas.microsoft.com/office/drawing/2014/main" id="{EC99DF79-812D-7E21-7E68-FDE47E80A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760" y="2975088"/>
            <a:ext cx="1150620" cy="142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5001908-5F6C-FAFB-4F18-B5776169655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919" y="3024378"/>
            <a:ext cx="2568321" cy="1467612"/>
          </a:xfrm>
          <a:prstGeom prst="rect">
            <a:avLst/>
          </a:prstGeom>
        </p:spPr>
      </p:pic>
      <p:sp>
        <p:nvSpPr>
          <p:cNvPr id="24" name="Text 0">
            <a:extLst>
              <a:ext uri="{FF2B5EF4-FFF2-40B4-BE49-F238E27FC236}">
                <a16:creationId xmlns:a16="http://schemas.microsoft.com/office/drawing/2014/main" id="{69CD8E82-EC3F-72D0-21CF-52DF80303CAC}"/>
              </a:ext>
            </a:extLst>
          </p:cNvPr>
          <p:cNvSpPr txBox="1"/>
          <p:nvPr/>
        </p:nvSpPr>
        <p:spPr>
          <a:xfrm>
            <a:off x="494919" y="274765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Rebuilding Industries for Jobs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Modern, automated and export-oriented industry creates jobs at home.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4.0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Automation, robots and sensors raise quality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Addition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food, jute, sugar and textiles locally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Economic Zones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power, roads, data and ICT services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Industrial, mechanical, mechatronics and quality engineers; IT-BPO</a:t>
            </a:r>
            <a:endParaRPr lang="en-US" sz="1200" dirty="0"/>
          </a:p>
        </p:txBody>
      </p:sp>
      <p:pic>
        <p:nvPicPr>
          <p:cNvPr id="4098" name="Picture 2" descr="AI in manufacturing">
            <a:extLst>
              <a:ext uri="{FF2B5EF4-FFF2-40B4-BE49-F238E27FC236}">
                <a16:creationId xmlns:a16="http://schemas.microsoft.com/office/drawing/2014/main" id="{32CF65FC-27B8-E037-9562-762A5C78F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010" y="76587"/>
            <a:ext cx="2562550" cy="143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SMART SECTORS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City Command Centre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control room that connects every smart service.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Dashboard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Traffic, air, waste, energy and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together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CCTV &amp; Response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action in emergencies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for Decisions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planning and budgets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Careers: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integrator, network engineer, data engineer, cybersecurity analyst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E5519F5-61CE-0C71-4E31-3FD2E18E398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683" y="56958"/>
            <a:ext cx="2822688" cy="222904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771" y="230458"/>
            <a:ext cx="4329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2060"/>
                </a:solidFill>
                <a:latin typeface="Cambria" pitchFamily="18" charset="0"/>
                <a:cs typeface="Subisu Sans 2"/>
              </a:rPr>
              <a:t>Prosperous Nepal</a:t>
            </a:r>
          </a:p>
        </p:txBody>
      </p:sp>
      <p:pic>
        <p:nvPicPr>
          <p:cNvPr id="2054" name="Picture 10">
            <a:extLst>
              <a:ext uri="{FF2B5EF4-FFF2-40B4-BE49-F238E27FC236}">
                <a16:creationId xmlns:a16="http://schemas.microsoft.com/office/drawing/2014/main" id="{A3A4E364-3470-E380-1240-AF30D7752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286" y="2274386"/>
            <a:ext cx="2451100" cy="118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EF35C77C-4655-DE9D-BC7E-9EDC809A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70" y="863969"/>
            <a:ext cx="5412653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Energy</a:t>
            </a:r>
          </a:p>
          <a:p>
            <a:pPr>
              <a:spcAft>
                <a:spcPts val="600"/>
              </a:spcAft>
            </a:pPr>
            <a:endParaRPr lang="en-US" sz="100" b="1" kern="1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Expand Hydropower:</a:t>
            </a:r>
            <a:r>
              <a:rPr lang="en-US" altLang="en-US" sz="1200" dirty="0"/>
              <a:t> Develop surplus hydropower for domestic use and export electricity to international markets, while exploring </a:t>
            </a:r>
            <a:r>
              <a:rPr lang="en-US" altLang="en-US" sz="1200" b="1" dirty="0"/>
              <a:t>wind and solar energy</a:t>
            </a:r>
            <a:r>
              <a:rPr lang="en-US" altLang="en-US" sz="1200" dirty="0"/>
              <a:t> potential. </a:t>
            </a:r>
          </a:p>
          <a:p>
            <a:pPr lvl="0">
              <a:spcAft>
                <a:spcPts val="600"/>
              </a:spcAft>
            </a:pPr>
            <a:endParaRPr lang="en-US" altLang="en-US" sz="300" dirty="0"/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Promote Electric Mobility:</a:t>
            </a:r>
            <a:r>
              <a:rPr lang="en-US" altLang="en-US" sz="1200" dirty="0"/>
              <a:t> Expand </a:t>
            </a:r>
            <a:r>
              <a:rPr lang="en-US" altLang="en-US" sz="1200" b="1" dirty="0"/>
              <a:t>EVs and cable cars</a:t>
            </a:r>
            <a:r>
              <a:rPr lang="en-US" altLang="en-US" sz="1200" dirty="0"/>
              <a:t> to reduce pollution and build cleaner cities. </a:t>
            </a:r>
          </a:p>
        </p:txBody>
      </p:sp>
      <p:pic>
        <p:nvPicPr>
          <p:cNvPr id="5123" name="Picture 3" descr="PYMNTS | PYMNTS Crypto Basics Series: What Is Mining?">
            <a:extLst>
              <a:ext uri="{FF2B5EF4-FFF2-40B4-BE49-F238E27FC236}">
                <a16:creationId xmlns:a16="http://schemas.microsoft.com/office/drawing/2014/main" id="{A0FBA511-BA23-5489-4673-E0EBC4261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286" y="3564563"/>
            <a:ext cx="2451100" cy="14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Grid Connected Wind Solar Hybrid Power System in India">
            <a:extLst>
              <a:ext uri="{FF2B5EF4-FFF2-40B4-BE49-F238E27FC236}">
                <a16:creationId xmlns:a16="http://schemas.microsoft.com/office/drawing/2014/main" id="{A82313E2-31F0-9EDF-C57B-D500874E7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4751" y="108276"/>
            <a:ext cx="3062811" cy="204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49A46D-A6E3-9000-99AA-80ED84F93D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1638" y="2591083"/>
            <a:ext cx="2083691" cy="2444140"/>
          </a:xfrm>
          <a:prstGeom prst="rect">
            <a:avLst/>
          </a:prstGeom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B6CCA00B-073F-E872-4FA0-5E9FA6A5D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70" y="2667149"/>
            <a:ext cx="4004867" cy="183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Develop Electric Railways:</a:t>
            </a:r>
            <a:r>
              <a:rPr lang="en-US" altLang="en-US" sz="1200" dirty="0"/>
              <a:t> Introduce </a:t>
            </a:r>
            <a:r>
              <a:rPr lang="en-US" altLang="en-US" sz="1200" b="1" dirty="0"/>
              <a:t>electric trains</a:t>
            </a:r>
            <a:r>
              <a:rPr lang="en-US" altLang="en-US" sz="1200" dirty="0"/>
              <a:t> for faster connectivity and efficient transportation of agricultural and other goods.</a:t>
            </a:r>
          </a:p>
          <a:p>
            <a:pPr lvl="0">
              <a:spcAft>
                <a:spcPts val="600"/>
              </a:spcAft>
            </a:pPr>
            <a:r>
              <a:rPr lang="en-US" altLang="en-US" sz="300" dirty="0"/>
              <a:t>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Enable Crypto Mining &amp; High Computing:</a:t>
            </a:r>
            <a:r>
              <a:rPr lang="en-US" altLang="en-US" sz="1200" dirty="0"/>
              <a:t> Utilize Nepal’s clean, reliable hydropower and naturally cool Himalayan climate for </a:t>
            </a:r>
            <a:r>
              <a:rPr lang="en-US" altLang="en-US" sz="1200" b="1" dirty="0"/>
              <a:t>energy-efficient high-computing and data-</a:t>
            </a:r>
            <a:r>
              <a:rPr lang="en-US" altLang="en-US" sz="1200" b="1" dirty="0" err="1"/>
              <a:t>centre</a:t>
            </a:r>
            <a:r>
              <a:rPr lang="en-US" altLang="en-US" sz="1200" b="1" dirty="0"/>
              <a:t> operations</a:t>
            </a:r>
            <a:r>
              <a:rPr lang="en-US" altLang="en-US" sz="1200" dirty="0"/>
              <a:t>, attracting foreign investment. </a:t>
            </a:r>
          </a:p>
        </p:txBody>
      </p:sp>
    </p:spTree>
    <p:extLst>
      <p:ext uri="{BB962C8B-B14F-4D97-AF65-F5344CB8AC3E}">
        <p14:creationId xmlns:p14="http://schemas.microsoft.com/office/powerpoint/2010/main" val="1545251615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EF35C77C-4655-DE9D-BC7E-9EDC809A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5" y="753306"/>
            <a:ext cx="5016523" cy="3474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Smart Tourism and Heritage</a:t>
            </a:r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Highway, Super Highway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Airports (Promoting as a Transit Hub like Singapore)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 Booking, Online Promotional Packages, Eco Tourism using Mobile Apps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Yoga/Meditation Packages, Religious tourism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Cheap Mountain Flight packages for the transit passengers</a:t>
            </a:r>
            <a:br>
              <a:rPr lang="en-US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Domestic fare should be same for both Nepalese and foreigners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pic>
        <p:nvPicPr>
          <p:cNvPr id="6146" name="Picture 2" descr="Smart Tourism: Technology Can Reshape Nepal's Tourism Future - Hotel  Association Nepal">
            <a:extLst>
              <a:ext uri="{FF2B5EF4-FFF2-40B4-BE49-F238E27FC236}">
                <a16:creationId xmlns:a16="http://schemas.microsoft.com/office/drawing/2014/main" id="{6D90CC79-59A4-84C2-31E3-2E432DF36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257" y="173710"/>
            <a:ext cx="3465331" cy="346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 result for e tourism">
            <a:extLst>
              <a:ext uri="{FF2B5EF4-FFF2-40B4-BE49-F238E27FC236}">
                <a16:creationId xmlns:a16="http://schemas.microsoft.com/office/drawing/2014/main" id="{0C61E62A-4DDF-A9C7-75F8-83365F1CB6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5324" y="2934757"/>
            <a:ext cx="2298676" cy="15852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7765702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EF35C77C-4655-DE9D-BC7E-9EDC809A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65" y="1235839"/>
            <a:ext cx="5616624" cy="295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Amart Agriculture/ Sanitation/ </a:t>
            </a:r>
            <a:b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 Stock Farming)</a:t>
            </a:r>
            <a:endParaRPr lang="en-U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400" b="1" dirty="0"/>
              <a:t>Year-Round Production of Agricultural Crops, Vegetables &amp; Fruits</a:t>
            </a:r>
            <a:r>
              <a:rPr lang="en-US" altLang="en-US" sz="1400" dirty="0"/>
              <a:t> – Using scientific research on climate, fertilizers, soil, and technology to improve productivity.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400" b="1" dirty="0"/>
              <a:t>Scientific Agricultural Education &amp; Training</a:t>
            </a:r>
            <a:r>
              <a:rPr lang="en-US" altLang="en-US" sz="1400" dirty="0"/>
              <a:t>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400" b="1" dirty="0"/>
              <a:t>Market Management &amp; Easy Delivery of Agricultural Products</a:t>
            </a:r>
            <a:r>
              <a:rPr lang="en-US" altLang="en-US" sz="1400" dirty="0"/>
              <a:t>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400" b="1" dirty="0"/>
              <a:t>Promotion of Stack/Vertical Farming</a:t>
            </a:r>
            <a:r>
              <a:rPr lang="en-US" altLang="en-US" sz="14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1F3A26-DDFC-5C3A-DFCC-76958666BE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222" y="576178"/>
            <a:ext cx="2540000" cy="16738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C9FC9D-B524-9F11-9E18-C23179F05D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222" y="2448386"/>
            <a:ext cx="2539999" cy="219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92133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EF35C77C-4655-DE9D-BC7E-9EDC809A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63" y="104077"/>
            <a:ext cx="5425401" cy="464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/>
              <a:t>4. Promote Nepali Products, Processing &amp;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/>
              <a:t>    Diversification for Export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Promote production and export</a:t>
            </a:r>
            <a:r>
              <a:rPr lang="en-US" altLang="en-US" sz="1200" dirty="0"/>
              <a:t> of cardamom, ginger, pepper, tea, betel nut, cotton, cheese, medicinal herbs, pulses and other high-value products.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Brand and export Nepali liquor</a:t>
            </a:r>
            <a:r>
              <a:rPr lang="en-US" altLang="en-US" sz="1200" dirty="0"/>
              <a:t> to international markets as premium products.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Legalize and promote Ganja</a:t>
            </a:r>
            <a:r>
              <a:rPr lang="en-US" altLang="en-US" sz="1200" dirty="0"/>
              <a:t> for regulated industrial and international markets.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Himalayan Natural Spring Water</a:t>
            </a:r>
            <a:r>
              <a:rPr lang="en-US" altLang="en-US" sz="1200" dirty="0"/>
              <a:t> – Develop and export premium bottled water sourced from natural Himalayan springs.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Beer Made from Natural Spring Water</a:t>
            </a:r>
            <a:r>
              <a:rPr lang="en-US" altLang="en-US" sz="1200" dirty="0"/>
              <a:t> – Develop premium, distinctive Nepali beer using natural spring water.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Leather Footwear</a:t>
            </a:r>
            <a:r>
              <a:rPr lang="en-US" altLang="en-US" sz="1200" dirty="0"/>
              <a:t> – Promote quality Nepali leather products for global markets.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Garments, Pashmina &amp; Carpets</a:t>
            </a:r>
            <a:r>
              <a:rPr lang="en-US" altLang="en-US" sz="1200" dirty="0"/>
              <a:t> – Strengthen production, branding and international exports. </a:t>
            </a:r>
          </a:p>
        </p:txBody>
      </p:sp>
      <p:pic>
        <p:nvPicPr>
          <p:cNvPr id="8195" name="Picture 3" descr="Nepal seeks to diversify exports amid graduation jitters">
            <a:extLst>
              <a:ext uri="{FF2B5EF4-FFF2-40B4-BE49-F238E27FC236}">
                <a16:creationId xmlns:a16="http://schemas.microsoft.com/office/drawing/2014/main" id="{1BE636C3-D684-5A0E-CD19-135267702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5525" y="104077"/>
            <a:ext cx="3062723" cy="263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Amazon.com : AROMATIKA Hemp Oil 3.4 Fl Oz - Pure &amp; Natural - Cold Pressed  Hemp Seed Oil - Unrefined Carrier Oil for Essential Oils - for Skin - Nails  - Lips -">
            <a:extLst>
              <a:ext uri="{FF2B5EF4-FFF2-40B4-BE49-F238E27FC236}">
                <a16:creationId xmlns:a16="http://schemas.microsoft.com/office/drawing/2014/main" id="{C3737D22-9752-46E1-9DDA-B6E7EED46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1218" y="3218091"/>
            <a:ext cx="541711" cy="125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Natural Hemp Color Pure Hemp Backpack">
            <a:extLst>
              <a:ext uri="{FF2B5EF4-FFF2-40B4-BE49-F238E27FC236}">
                <a16:creationId xmlns:a16="http://schemas.microsoft.com/office/drawing/2014/main" id="{1230826A-7E24-A207-E114-DB59292BA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EDF1F2"/>
              </a:clrFrom>
              <a:clrTo>
                <a:srgbClr val="EDF1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8894" y="2877480"/>
            <a:ext cx="1346853" cy="159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hemp odourless sweat less 100% natural hemp socks | Daraz.com.np">
            <a:extLst>
              <a:ext uri="{FF2B5EF4-FFF2-40B4-BE49-F238E27FC236}">
                <a16:creationId xmlns:a16="http://schemas.microsoft.com/office/drawing/2014/main" id="{5B894A40-3AFC-E9AE-5F48-07308DEC4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436462">
            <a:off x="6594965" y="3315887"/>
            <a:ext cx="1187104" cy="106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518435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EF35C77C-4655-DE9D-BC7E-9EDC809A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90185"/>
            <a:ext cx="6456413" cy="206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Information Communication and Technology</a:t>
            </a:r>
            <a:endParaRPr lang="en-U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Establishment of Foreign Outsourced Company and employment to Nepali IT </a:t>
            </a:r>
            <a:b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experts (availability of comparatively cheaper manpower)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ICT enabled e-Governance system (Automated and Integrated)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Faceless system-driven Government Services for Corruption Control (Zero Corruption)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03ED2D8C-6652-3E35-F8C9-FC4027FBD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146996"/>
            <a:ext cx="8208912" cy="2539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Create Employment Opportunities &amp; Reduce Poverty</a:t>
            </a:r>
          </a:p>
          <a:p>
            <a:endParaRPr lang="en-US" sz="1400" b="1" dirty="0"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 Cottage and Small-Scale Industries with local branding and market development.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Agriculture, Livestock, Handicrafts and Manufacturing Industries.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Revive and modernize traditional industries such as Gorkhali </a:t>
            </a:r>
            <a:r>
              <a:rPr lang="en-US" sz="16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Tyres</a:t>
            </a: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Hetauda</a:t>
            </a: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Textiles, Butwal Yarn, </a:t>
            </a:r>
            <a:r>
              <a:rPr lang="en-US" sz="1600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Birgunj</a:t>
            </a: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Sugar, Bhaktapur Paper, Janakpur Cigarettes, Bamboo &amp; Leather Footwear, Himalayan Cement, and similar industries.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local production hubs to create jobs, strengthen local economies, and reduce poverty.</a:t>
            </a:r>
          </a:p>
        </p:txBody>
      </p:sp>
      <p:pic>
        <p:nvPicPr>
          <p:cNvPr id="2050" name="Picture 2" descr="Role of e-governance and digital India in empowering Indian citizens -  iPleaders">
            <a:extLst>
              <a:ext uri="{FF2B5EF4-FFF2-40B4-BE49-F238E27FC236}">
                <a16:creationId xmlns:a16="http://schemas.microsoft.com/office/drawing/2014/main" id="{892E00D2-3C17-ABEB-77D3-8294D1E2B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6783" y="90185"/>
            <a:ext cx="2519211" cy="194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64835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989" y="1729117"/>
            <a:ext cx="342900" cy="34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8977" y="2176923"/>
            <a:ext cx="982622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38" b="1">
                <a:solidFill>
                  <a:srgbClr val="0A2342"/>
                </a:solidFill>
                <a:latin typeface="Montserrat"/>
              </a:rPr>
              <a:t>Agriculture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427" y="1859065"/>
            <a:ext cx="300038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1640" y="2256953"/>
            <a:ext cx="607576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38" b="1">
                <a:solidFill>
                  <a:srgbClr val="0A2342"/>
                </a:solidFill>
                <a:latin typeface="Montserrat"/>
              </a:rPr>
              <a:t>Energy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264" y="3368782"/>
            <a:ext cx="428625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302" y="3798924"/>
            <a:ext cx="697587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38" b="1">
                <a:solidFill>
                  <a:srgbClr val="0A2342"/>
                </a:solidFill>
                <a:latin typeface="Montserrat"/>
              </a:rPr>
              <a:t>Tourism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552" y="3354575"/>
            <a:ext cx="428625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32986" y="3780110"/>
            <a:ext cx="1230154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38" b="1">
                <a:solidFill>
                  <a:srgbClr val="0A2342"/>
                </a:solidFill>
                <a:latin typeface="Montserrat"/>
              </a:rPr>
              <a:t>Human Talent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18776" y="543957"/>
            <a:ext cx="7539474" cy="3982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88" b="1" dirty="0">
                <a:solidFill>
                  <a:srgbClr val="0A2342"/>
                </a:solidFill>
                <a:latin typeface="Montserrat"/>
              </a:rPr>
              <a:t>Nepal Has What the World Needs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9842" y="4855779"/>
            <a:ext cx="7368409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181"/>
              </a:lnSpc>
            </a:pPr>
            <a:r>
              <a:rPr sz="1050" i="1" dirty="0">
                <a:latin typeface="Open Sans"/>
              </a:rPr>
              <a:t> “Our challenge is not that Nepal has nothing. Our challenge is converting what Nepal already has into economic value.”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B9AC5D8-49CB-0588-B9A2-413DB0A1E18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53349" y="3027029"/>
            <a:ext cx="2329480" cy="12580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66E8E6D-22D7-D327-05C1-A9E7971C293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69114" y="1442998"/>
            <a:ext cx="2316115" cy="125803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C4828C-3ED6-2260-DEA7-A729DCD754D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6248" y="1483079"/>
            <a:ext cx="2316115" cy="12580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57C424-0280-5AFE-2F6E-DFB34137731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6928" y="3058201"/>
            <a:ext cx="2315538" cy="1258039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145" y="3885031"/>
            <a:ext cx="742950" cy="392906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353" y="3878441"/>
            <a:ext cx="1235869" cy="39290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479" y="3885031"/>
            <a:ext cx="1578769" cy="39290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533" y="4340445"/>
            <a:ext cx="1042988" cy="39290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643" y="4340445"/>
            <a:ext cx="928688" cy="39290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453" y="4340445"/>
            <a:ext cx="1478756" cy="392906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8331" y="4340445"/>
            <a:ext cx="1814513" cy="392906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6966" y="4340445"/>
            <a:ext cx="1407319" cy="392906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2748" y="4013618"/>
            <a:ext cx="142875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8658" y="4007028"/>
            <a:ext cx="178594" cy="1428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40554" y="4013618"/>
            <a:ext cx="142875" cy="1428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05843" y="4465460"/>
            <a:ext cx="178594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64481" y="4465460"/>
            <a:ext cx="128588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53645" y="4465460"/>
            <a:ext cx="178594" cy="1428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32285" y="4465460"/>
            <a:ext cx="107156" cy="1428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23040" y="4465460"/>
            <a:ext cx="142875" cy="1428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8625" y="547140"/>
            <a:ext cx="8701088" cy="3982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88" b="1" dirty="0">
                <a:solidFill>
                  <a:srgbClr val="0A2342"/>
                </a:solidFill>
                <a:latin typeface="Montserrat"/>
              </a:rPr>
              <a:t>Smart Education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86910" y="4871545"/>
            <a:ext cx="717134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181"/>
              </a:lnSpc>
            </a:pPr>
            <a:r>
              <a:rPr sz="1050" i="1" dirty="0">
                <a:solidFill>
                  <a:schemeClr val="bg1"/>
                </a:solidFill>
                <a:latin typeface="Open Sans"/>
              </a:rPr>
              <a:t> “The greatest infrastructure Nepal can build is not concrete — it is human capability. Don’t educate for yesterday’s jobs.”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33A0AE4-45F1-D34C-2AE9-408C74C0125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849" y="993597"/>
            <a:ext cx="4855158" cy="2648268"/>
          </a:xfrm>
          <a:prstGeom prst="rect">
            <a:avLst/>
          </a:prstGeom>
        </p:spPr>
      </p:pic>
      <p:sp>
        <p:nvSpPr>
          <p:cNvPr id="20" name="Text 0">
            <a:extLst>
              <a:ext uri="{FF2B5EF4-FFF2-40B4-BE49-F238E27FC236}">
                <a16:creationId xmlns:a16="http://schemas.microsoft.com/office/drawing/2014/main" id="{E9573A24-CCED-8806-3ABB-A000C345AE1B}"/>
              </a:ext>
            </a:extLst>
          </p:cNvPr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Smart Education?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069848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15348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32493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197644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Student-Centric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8486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learning at each student's pace, with digital portfolios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069848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1185864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1357314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008824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Technology-Enabled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2321056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ICT, IoT and cloud with digital content for all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2032636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2204086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855596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System-Driven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3312796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classroom and campus run on standard processes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happy: students, parents, teachers, staff and management</a:t>
            </a:r>
            <a:endParaRPr lang="en-US" sz="1400" dirty="0"/>
          </a:p>
        </p:txBody>
      </p:sp>
      <p:pic>
        <p:nvPicPr>
          <p:cNvPr id="24" name="Picture 23" descr="smart campus.png">
            <a:extLst>
              <a:ext uri="{FF2B5EF4-FFF2-40B4-BE49-F238E27FC236}">
                <a16:creationId xmlns:a16="http://schemas.microsoft.com/office/drawing/2014/main" id="{FFEF6C7C-1627-27DC-B13C-660D42E0811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347" y="2553463"/>
            <a:ext cx="3289306" cy="155067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71BFF84-5E75-028B-5353-3196AC75503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8F6FB"/>
              </a:clrFrom>
              <a:clrTo>
                <a:srgbClr val="F8F6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142" y="110976"/>
            <a:ext cx="2773244" cy="191023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Blocks of a Smart Campus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600200" y="155448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731520" y="114300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" y="134874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2920" y="2103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ID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Students, teachers, staff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971800" y="155448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103120" y="114300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860" y="134874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874520" y="2103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Database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18745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record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343400" y="155448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7" name="Shape 13"/>
          <p:cNvSpPr/>
          <p:nvPr/>
        </p:nvSpPr>
        <p:spPr>
          <a:xfrm>
            <a:off x="3474720" y="114300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460" y="134874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3246120" y="2103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ERP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32461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+ mobile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5715000" y="155448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4846320" y="114300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2060" y="134874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4617720" y="2103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Classroom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46177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Audio/video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7086600" y="1554480"/>
            <a:ext cx="45720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7" name="Shape 21"/>
          <p:cNvSpPr/>
          <p:nvPr/>
        </p:nvSpPr>
        <p:spPr>
          <a:xfrm>
            <a:off x="6217920" y="114300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3660" y="1348740"/>
            <a:ext cx="411480" cy="41148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989320" y="2103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Learning</a:t>
            </a:r>
            <a:endParaRPr lang="en-US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59893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classes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7589520" y="114300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260" y="1348740"/>
            <a:ext cx="411480" cy="41148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7360920" y="2103120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Content</a:t>
            </a:r>
            <a:endParaRPr lang="en-US" sz="1300" dirty="0"/>
          </a:p>
        </p:txBody>
      </p:sp>
      <p:sp>
        <p:nvSpPr>
          <p:cNvPr id="34" name="Text 26"/>
          <p:cNvSpPr txBox="1"/>
          <p:nvPr/>
        </p:nvSpPr>
        <p:spPr>
          <a:xfrm>
            <a:off x="7360920" y="2514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e-books, LMS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36" name="Text 28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ID and database; the rest builds on them</a:t>
            </a:r>
            <a:endParaRPr lang="en-US" sz="1400" dirty="0"/>
          </a:p>
        </p:txBody>
      </p:sp>
      <p:pic>
        <p:nvPicPr>
          <p:cNvPr id="37" name="Content Placeholder 10">
            <a:extLst>
              <a:ext uri="{FF2B5EF4-FFF2-40B4-BE49-F238E27FC236}">
                <a16:creationId xmlns:a16="http://schemas.microsoft.com/office/drawing/2014/main" id="{6910B24F-2DC6-A7FA-2DBA-5AEC03FD544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66" y="2917159"/>
            <a:ext cx="1280160" cy="99390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96B28C6-D68D-1085-4032-9A4D464E809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0266" y="2983187"/>
            <a:ext cx="811505" cy="785318"/>
          </a:xfrm>
          <a:prstGeom prst="rect">
            <a:avLst/>
          </a:prstGeom>
        </p:spPr>
      </p:pic>
      <p:pic>
        <p:nvPicPr>
          <p:cNvPr id="40" name="Content Placeholder 5">
            <a:extLst>
              <a:ext uri="{FF2B5EF4-FFF2-40B4-BE49-F238E27FC236}">
                <a16:creationId xmlns:a16="http://schemas.microsoft.com/office/drawing/2014/main" id="{0F08E818-4A47-E388-E9B1-BEE1AB699F7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3660" y="2815588"/>
            <a:ext cx="2153984" cy="1072579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41" name="Picture 40" descr="school management.png">
            <a:extLst>
              <a:ext uri="{FF2B5EF4-FFF2-40B4-BE49-F238E27FC236}">
                <a16:creationId xmlns:a16="http://schemas.microsoft.com/office/drawing/2014/main" id="{08C10B7D-E615-3F0E-F69C-89280DF5548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2683355"/>
            <a:ext cx="1384982" cy="138498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8C1F0E4-BD26-2B7C-ED5E-9414257435E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824" y="2861308"/>
            <a:ext cx="2111376" cy="1072579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 ERP: What It Covers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631913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594360" y="1769073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" y="1883373"/>
            <a:ext cx="228600" cy="2286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94360" y="2271993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Information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560320" y="1631913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11" name="Shape 8"/>
          <p:cNvSpPr/>
          <p:nvPr/>
        </p:nvSpPr>
        <p:spPr>
          <a:xfrm>
            <a:off x="2697480" y="1769073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780" y="1883373"/>
            <a:ext cx="228600" cy="2286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697480" y="2271993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Management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63440" y="1631913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15" name="Shape 11"/>
          <p:cNvSpPr/>
          <p:nvPr/>
        </p:nvSpPr>
        <p:spPr>
          <a:xfrm>
            <a:off x="4800600" y="1769073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900" y="1883373"/>
            <a:ext cx="228600" cy="2286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800600" y="2271993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Biometric Attendance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766560" y="1631913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19" name="Shape 14"/>
          <p:cNvSpPr/>
          <p:nvPr/>
        </p:nvSpPr>
        <p:spPr>
          <a:xfrm>
            <a:off x="6903720" y="1769073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020" y="1883373"/>
            <a:ext cx="228600" cy="2286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03720" y="2271993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(LMS)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57200" y="2880360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23" name="Shape 17"/>
          <p:cNvSpPr/>
          <p:nvPr/>
        </p:nvSpPr>
        <p:spPr>
          <a:xfrm>
            <a:off x="594360" y="3017520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60" y="3131820"/>
            <a:ext cx="228600" cy="22860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594360" y="35204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Fees &amp; Accounts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2560320" y="2880360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27" name="Shape 20"/>
          <p:cNvSpPr/>
          <p:nvPr/>
        </p:nvSpPr>
        <p:spPr>
          <a:xfrm>
            <a:off x="2697480" y="3017520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780" y="3131820"/>
            <a:ext cx="228600" cy="228600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2697480" y="35204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&amp; Teacher App</a:t>
            </a:r>
            <a:endParaRPr lang="en-US" sz="1200" dirty="0"/>
          </a:p>
        </p:txBody>
      </p:sp>
      <p:sp>
        <p:nvSpPr>
          <p:cNvPr id="30" name="Shape 22"/>
          <p:cNvSpPr/>
          <p:nvPr/>
        </p:nvSpPr>
        <p:spPr>
          <a:xfrm>
            <a:off x="4663440" y="2880360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31" name="Shape 23"/>
          <p:cNvSpPr/>
          <p:nvPr/>
        </p:nvSpPr>
        <p:spPr>
          <a:xfrm>
            <a:off x="4800600" y="3017520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900" y="3131820"/>
            <a:ext cx="228600" cy="22860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4800600" y="35204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 &amp; HR</a:t>
            </a:r>
            <a:endParaRPr lang="en-US" sz="1200" dirty="0"/>
          </a:p>
        </p:txBody>
      </p:sp>
      <p:sp>
        <p:nvSpPr>
          <p:cNvPr id="34" name="Shape 25"/>
          <p:cNvSpPr/>
          <p:nvPr/>
        </p:nvSpPr>
        <p:spPr>
          <a:xfrm>
            <a:off x="6766560" y="2880360"/>
            <a:ext cx="1920240" cy="1188720"/>
          </a:xfrm>
          <a:prstGeom prst="roundRect">
            <a:avLst>
              <a:gd name="adj" fmla="val 7692"/>
            </a:avLst>
          </a:prstGeom>
          <a:solidFill>
            <a:srgbClr val="EEF3F9"/>
          </a:solidFill>
          <a:ln/>
        </p:spPr>
      </p:sp>
      <p:sp>
        <p:nvSpPr>
          <p:cNvPr id="35" name="Shape 26"/>
          <p:cNvSpPr/>
          <p:nvPr/>
        </p:nvSpPr>
        <p:spPr>
          <a:xfrm>
            <a:off x="6903720" y="3017520"/>
            <a:ext cx="457200" cy="4572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020" y="3131820"/>
            <a:ext cx="228600" cy="228600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6903720" y="35204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SMS, Email, Reports</a:t>
            </a:r>
            <a:endParaRPr lang="en-US" sz="1200" dirty="0"/>
          </a:p>
        </p:txBody>
      </p:sp>
      <p:sp>
        <p:nvSpPr>
          <p:cNvPr id="38" name="Shape 28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39" name="Text 29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system replaces registers, files and separate software</a:t>
            </a:r>
            <a:endParaRPr lang="en-US" sz="1400" dirty="0"/>
          </a:p>
        </p:txBody>
      </p:sp>
      <p:pic>
        <p:nvPicPr>
          <p:cNvPr id="40" name="Content Placeholder 4">
            <a:extLst>
              <a:ext uri="{FF2B5EF4-FFF2-40B4-BE49-F238E27FC236}">
                <a16:creationId xmlns:a16="http://schemas.microsoft.com/office/drawing/2014/main" id="{7798B653-E3AD-9F7A-7E58-273028B2AAA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2105" y="92674"/>
            <a:ext cx="1799045" cy="184543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Unique Student ID &amp; Paperless School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834640" cy="3383280"/>
          </a:xfrm>
          <a:prstGeom prst="roundRect">
            <a:avLst>
              <a:gd name="adj" fmla="val 3871"/>
            </a:avLst>
          </a:prstGeom>
          <a:solidFill>
            <a:srgbClr val="0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1554480"/>
            <a:ext cx="822960" cy="82296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60604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smart card (RFID or QR) for attendance, library, canteen and fees.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57600" y="132588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89120" y="1234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Contactless Card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for attendance; parents get an SMS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0" y="214884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228600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89120" y="20574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Paperless Office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records, notices and reports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3657600" y="2971800"/>
            <a:ext cx="548640" cy="548640"/>
          </a:xfrm>
          <a:prstGeom prst="ellipse">
            <a:avLst/>
          </a:prstGeom>
          <a:solidFill>
            <a:srgbClr val="EEF3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760" y="3108960"/>
            <a:ext cx="274320" cy="2743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89120" y="288036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Transparency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Attendance, results and fees on the app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657600" y="3840480"/>
            <a:ext cx="5029200" cy="777240"/>
          </a:xfrm>
          <a:prstGeom prst="roundRect">
            <a:avLst>
              <a:gd name="adj" fmla="val 11765"/>
            </a:avLst>
          </a:prstGeom>
          <a:solidFill>
            <a:srgbClr val="EEF3F9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3840480" y="38404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Benefit: </a:t>
            </a:r>
            <a:r>
              <a:rPr lang="en-US" sz="120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Saves time, cuts paper, improves safety and trust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D7A23A0-AFF3-BC51-68E4-F1D62533DBF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0449" y="1302277"/>
            <a:ext cx="1263902" cy="8426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6C5E208-1633-87B5-BCDA-6E47E4AFB41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5139" y="346119"/>
            <a:ext cx="1337461" cy="8426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19526F-3510-3678-10E3-9FA2811CCFD4}"/>
              </a:ext>
            </a:extLst>
          </p:cNvPr>
          <p:cNvSpPr txBox="1"/>
          <p:nvPr/>
        </p:nvSpPr>
        <p:spPr>
          <a:xfrm>
            <a:off x="6980170" y="538901"/>
            <a:ext cx="65594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Proximity or </a:t>
            </a:r>
          </a:p>
          <a:p>
            <a:r>
              <a:rPr lang="en-US" sz="700" dirty="0"/>
              <a:t>Contactless </a:t>
            </a:r>
          </a:p>
          <a:p>
            <a:r>
              <a:rPr lang="en-US" sz="700" dirty="0"/>
              <a:t>ID Card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E0E425-C9F3-3EC8-20A5-DC3FE01BE307}"/>
              </a:ext>
            </a:extLst>
          </p:cNvPr>
          <p:cNvSpPr txBox="1"/>
          <p:nvPr/>
        </p:nvSpPr>
        <p:spPr>
          <a:xfrm>
            <a:off x="8491845" y="1550509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RFID </a:t>
            </a:r>
          </a:p>
          <a:p>
            <a:r>
              <a:rPr lang="en-US" sz="700" dirty="0"/>
              <a:t>ID Card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AI, AR/VR &amp; STEM for Schools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094945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2266395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917905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Learning Assistant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375105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practice, instant feedback and teacher support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2094945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2266395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917905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AR/VR Virtual Labs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3375105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experiments and field trips without costly equipment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2094945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2266395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917905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STEM &amp; Robotics Lab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3375105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Coding, Arduino, Raspberry Pi and 3D printing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small: one lab, one trained teacher, one project per class</a:t>
            </a:r>
            <a:endParaRPr lang="en-US" sz="1400" dirty="0"/>
          </a:p>
        </p:txBody>
      </p:sp>
      <p:pic>
        <p:nvPicPr>
          <p:cNvPr id="2050" name="Picture 2" descr="Transforming STEM Learning with AR and VR Technologies - MRCC EdTech">
            <a:extLst>
              <a:ext uri="{FF2B5EF4-FFF2-40B4-BE49-F238E27FC236}">
                <a16:creationId xmlns:a16="http://schemas.microsoft.com/office/drawing/2014/main" id="{6BE00559-B1CE-0691-DFC1-8D0F9601D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6866" y="1060232"/>
            <a:ext cx="1673409" cy="10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uilding a STEM Lab in Schools: A Step-by-Step Guide">
            <a:extLst>
              <a:ext uri="{FF2B5EF4-FFF2-40B4-BE49-F238E27FC236}">
                <a16:creationId xmlns:a16="http://schemas.microsoft.com/office/drawing/2014/main" id="{5A634FDF-8F48-7E78-7ACC-0FD2B7670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9000" y="1051560"/>
            <a:ext cx="1634516" cy="104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4DB326-B0EF-A958-6918-49A1EFA6AD2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35191" y="1065157"/>
            <a:ext cx="1468476" cy="106489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18A2A4C-8D96-19C8-FCCB-BFCAE7C59148}"/>
              </a:ext>
            </a:extLst>
          </p:cNvPr>
          <p:cNvSpPr txBox="1"/>
          <p:nvPr/>
        </p:nvSpPr>
        <p:spPr>
          <a:xfrm>
            <a:off x="3505200" y="4789149"/>
            <a:ext cx="52505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* Augmented Reality, Video Reality, Science Technology Engineering Mathematics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3B93E-E49E-5340-A016-9DF4C09E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FB844E8-7151-BA96-4D03-59D962525009}"/>
              </a:ext>
            </a:extLst>
          </p:cNvPr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49B37D-F6E8-98EF-3A9E-55F78D768F99}"/>
              </a:ext>
            </a:extLst>
          </p:cNvPr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Classroom, Digital Contents &amp; Remote Learning</a:t>
            </a:r>
            <a:endParaRPr lang="en-US" sz="2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F1B5152-51A7-7D81-0A87-CAF9BD7AA13A}"/>
              </a:ext>
            </a:extLst>
          </p:cNvPr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7F4B457-ECD2-6E91-5EEE-8FE24DFF3B05}"/>
              </a:ext>
            </a:extLst>
          </p:cNvPr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398B095-05F0-2E1E-921A-994E12BF6F12}"/>
              </a:ext>
            </a:extLst>
          </p:cNvPr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E41336E-9DEF-E945-F7B3-6BE3201AA672}"/>
              </a:ext>
            </a:extLst>
          </p:cNvPr>
          <p:cNvSpPr txBox="1"/>
          <p:nvPr/>
        </p:nvSpPr>
        <p:spPr>
          <a:xfrm>
            <a:off x="685800" y="2917905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Classroom</a:t>
            </a:r>
            <a:endParaRPr lang="en-US" sz="1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BCB5FF9-42CC-9D6C-13E4-201EF70FD7AB}"/>
              </a:ext>
            </a:extLst>
          </p:cNvPr>
          <p:cNvSpPr txBox="1"/>
          <p:nvPr/>
        </p:nvSpPr>
        <p:spPr>
          <a:xfrm>
            <a:off x="685800" y="3308975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Technology-enabled classrooms for interactive, personalized, and engaging learning.</a:t>
            </a: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266A14C9-C321-99B7-55D0-C3117FFBDF78}"/>
              </a:ext>
            </a:extLst>
          </p:cNvPr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D148087C-466C-B602-0CD7-A203E45B11A7}"/>
              </a:ext>
            </a:extLst>
          </p:cNvPr>
          <p:cNvSpPr txBox="1"/>
          <p:nvPr/>
        </p:nvSpPr>
        <p:spPr>
          <a:xfrm>
            <a:off x="3505200" y="2917905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Contents</a:t>
            </a:r>
            <a:endParaRPr lang="en-US" sz="16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4A115C3E-6F1D-DB8B-0DA7-01549738DF35}"/>
              </a:ext>
            </a:extLst>
          </p:cNvPr>
          <p:cNvSpPr txBox="1"/>
          <p:nvPr/>
        </p:nvSpPr>
        <p:spPr>
          <a:xfrm>
            <a:off x="3505200" y="3308975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High-quality, curriculum-aligned digital learning materials accessible anytime, anywhere.</a:t>
            </a: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F3C32E31-BD8E-B876-ED47-33327699A1FB}"/>
              </a:ext>
            </a:extLst>
          </p:cNvPr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65F2929B-0758-506B-8D1E-10A87F502F17}"/>
              </a:ext>
            </a:extLst>
          </p:cNvPr>
          <p:cNvSpPr txBox="1"/>
          <p:nvPr/>
        </p:nvSpPr>
        <p:spPr>
          <a:xfrm>
            <a:off x="6324600" y="2917905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Learning</a:t>
            </a:r>
            <a:endParaRPr lang="en-US" sz="160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6DC28229-3E3A-484E-C42F-7D0C09909DC8}"/>
              </a:ext>
            </a:extLst>
          </p:cNvPr>
          <p:cNvSpPr txBox="1"/>
          <p:nvPr/>
        </p:nvSpPr>
        <p:spPr>
          <a:xfrm>
            <a:off x="6324600" y="3308975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online education platforms enabling students to learn from anywhere.</a:t>
            </a: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594F7AFD-280F-9400-6080-4F2C2A867DB0}"/>
              </a:ext>
            </a:extLst>
          </p:cNvPr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21084175-3205-ECB4-3D63-C99B0C15B7F6}"/>
              </a:ext>
            </a:extLst>
          </p:cNvPr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platform: for accessible, engaging, and technology-driven education.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E3F5A3-5B5E-5F1C-42CA-9B80720A36C8}"/>
              </a:ext>
            </a:extLst>
          </p:cNvPr>
          <p:cNvSpPr txBox="1"/>
          <p:nvPr/>
        </p:nvSpPr>
        <p:spPr>
          <a:xfrm>
            <a:off x="3505200" y="4789149"/>
            <a:ext cx="52505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* Augmented Reality, Video Reality, Science Technology Engineering Mathematics</a:t>
            </a:r>
          </a:p>
        </p:txBody>
      </p:sp>
      <p:pic>
        <p:nvPicPr>
          <p:cNvPr id="1026" name="Picture 2" descr="Smart Classrooms in Dongguan University of Technology-Huawei Enterprise">
            <a:extLst>
              <a:ext uri="{FF2B5EF4-FFF2-40B4-BE49-F238E27FC236}">
                <a16:creationId xmlns:a16="http://schemas.microsoft.com/office/drawing/2014/main" id="{257997E9-6D09-FD7E-F83A-8DAC49A6A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8568" y="1065156"/>
            <a:ext cx="1902307" cy="148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gital Content in 2024: The Surge of Subscription-Based Tools for Content  Creators">
            <a:extLst>
              <a:ext uri="{FF2B5EF4-FFF2-40B4-BE49-F238E27FC236}">
                <a16:creationId xmlns:a16="http://schemas.microsoft.com/office/drawing/2014/main" id="{264386BF-E039-3390-A999-90DF20164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9368" y="1060232"/>
            <a:ext cx="2133600" cy="149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acilitate remote learning in the IB PYP | Toddle">
            <a:extLst>
              <a:ext uri="{FF2B5EF4-FFF2-40B4-BE49-F238E27FC236}">
                <a16:creationId xmlns:a16="http://schemas.microsoft.com/office/drawing/2014/main" id="{EE6EC7D6-5FBA-B0CD-E109-832C58782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9610" y="945434"/>
            <a:ext cx="1815790" cy="163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2808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 ·  SMART EDUCATION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Safety &amp; Responsible AI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10725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227870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93021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Internet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38741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Passwords, phishing and cyber-bullying awareness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210725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227870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93021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Privacy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338741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student and staff data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210725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227870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93021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AI Use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338741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AI to learn, not to copy; always verify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digital citizenship together with digital skills</a:t>
            </a:r>
            <a:endParaRPr lang="en-US" sz="14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B428DEA-E07B-4FD2-A034-DBDA590924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850" y="62069"/>
            <a:ext cx="3029581" cy="1811749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 ·  CAREERS &amp; ACTION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Sector-wise Careers (1 of 2)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32918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Engineering &amp; ICT fields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Governance &amp; Digital Infrastructure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Computer, Software, Network, GIS, Cybersecurity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developer, data-centre and network engineer, GIS analyst, cybersecurity officer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Health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Biomedical, Health Informatics, Electronics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Biomedical engineer, health-IT specialist, telemedicine developer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Education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Software, Electronics, Instructional Design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EdTech developer, LMS administrator, e-content creator, STEM trainer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 &amp; Cities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Civil, Transport, Electrical, Urban Planning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 engineer, urban planner, traffic-system and EV technician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 ·  CAREERS &amp; ACTION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Sector-wise Careers (2 of 2)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329184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Engineering &amp; ICT fields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Electrical, Mechanical, Civil, Electronics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Hydropower, power-system and solar engineer; SCADA and smart-meter specialist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Agriculture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Agricultural, Electronics, Mechanical, Data Science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Agri-tech engineer, IoT and drone specialist, food-processing engineer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Industrial, Mechanical, Mechatronics, Chemical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Automation, quality and production engineer; supply-chain analyst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2A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Environment &amp; Waste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Environmental, Civil, Chemical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B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Environmental engineer, waste-to-energy specialist, remote-sensing analyst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 ·  CAREERS &amp; ACTION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Skills for the Future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6802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Programming, data, networks, AI basics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57175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280035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800" y="16802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80035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Problem-Solving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280035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thinking, research and projects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68630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49149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350" y="16802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91490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491490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Presentation, English and Nepali writing, teamwork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800850" y="1280160"/>
            <a:ext cx="1885950" cy="2651760"/>
          </a:xfrm>
          <a:prstGeom prst="roundRect">
            <a:avLst>
              <a:gd name="adj" fmla="val 4848"/>
            </a:avLst>
          </a:prstGeom>
          <a:solidFill>
            <a:srgbClr val="EEF3F9"/>
          </a:solidFill>
          <a:ln/>
        </p:spPr>
      </p:sp>
      <p:sp>
        <p:nvSpPr>
          <p:cNvPr id="22" name="Shape 17"/>
          <p:cNvSpPr/>
          <p:nvPr/>
        </p:nvSpPr>
        <p:spPr>
          <a:xfrm>
            <a:off x="702945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900" y="1680210"/>
            <a:ext cx="342900" cy="3429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029450" y="2331720"/>
            <a:ext cx="1428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7029450" y="2788920"/>
            <a:ext cx="142875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Honesty, cyber ethics, service to society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matter more than marks alone</a:t>
            </a:r>
            <a:endParaRPr lang="en-US" sz="14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 ·  CAREERS &amp; ACTION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Students Can Do Now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737360" y="1965960"/>
            <a:ext cx="73152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86868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20" y="17602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2920" y="25146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online courses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383280" y="1965960"/>
            <a:ext cx="73152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51460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0340" y="176022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148840" y="25146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214884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Apps, circuits, small projects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029200" y="1965960"/>
            <a:ext cx="73152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17" name="Shape 13"/>
          <p:cNvSpPr/>
          <p:nvPr/>
        </p:nvSpPr>
        <p:spPr>
          <a:xfrm>
            <a:off x="416052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260" y="176022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3794760" y="25146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Certify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379476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certificates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675120" y="1965960"/>
            <a:ext cx="731520" cy="0"/>
          </a:xfrm>
          <a:prstGeom prst="line">
            <a:avLst/>
          </a:prstGeom>
          <a:noFill/>
          <a:ln w="19050">
            <a:solidFill>
              <a:srgbClr val="9FB2CC"/>
            </a:solidFill>
            <a:prstDash val="solid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580644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80" y="1760220"/>
            <a:ext cx="411480" cy="4114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440680" y="25146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544068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 and offices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7452360" y="1554480"/>
            <a:ext cx="822960" cy="82296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760220"/>
            <a:ext cx="411480" cy="41148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7086600" y="25146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Start-up</a:t>
            </a:r>
            <a:endParaRPr lang="en-US" sz="1300" dirty="0"/>
          </a:p>
        </p:txBody>
      </p:sp>
      <p:sp>
        <p:nvSpPr>
          <p:cNvPr id="29" name="Text 22"/>
          <p:cNvSpPr txBox="1"/>
          <p:nvPr/>
        </p:nvSpPr>
        <p:spPr>
          <a:xfrm>
            <a:off x="708660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a local problem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31" name="Text 24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today: consistency beats talent</a:t>
            </a:r>
            <a:endParaRPr lang="en-US" sz="14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5603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 ·  CAREERS &amp; ACTION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02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Institutions Can Do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www.hemantabaral.com.np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8138160" y="484632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" y="168021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Digitise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 ERP, unique student ID and paperless records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766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2" name="Shape 9"/>
          <p:cNvSpPr/>
          <p:nvPr/>
        </p:nvSpPr>
        <p:spPr>
          <a:xfrm>
            <a:off x="35052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50" y="1680210"/>
            <a:ext cx="342900" cy="3429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052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 Labs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5052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Computer, electronics, STEM labs and reliable internet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096000" y="1280160"/>
            <a:ext cx="2590800" cy="2651760"/>
          </a:xfrm>
          <a:prstGeom prst="roundRect">
            <a:avLst>
              <a:gd name="adj" fmla="val 3529"/>
            </a:avLst>
          </a:prstGeom>
          <a:solidFill>
            <a:srgbClr val="EEF3F9"/>
          </a:solidFill>
          <a:ln/>
        </p:spPr>
      </p:sp>
      <p:sp>
        <p:nvSpPr>
          <p:cNvPr id="17" name="Shape 13"/>
          <p:cNvSpPr/>
          <p:nvPr/>
        </p:nvSpPr>
        <p:spPr>
          <a:xfrm>
            <a:off x="6324600" y="1508760"/>
            <a:ext cx="685800" cy="685800"/>
          </a:xfrm>
          <a:prstGeom prst="ellipse">
            <a:avLst/>
          </a:prstGeom>
          <a:solidFill>
            <a:srgbClr val="0B2A5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50" y="16802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24600" y="2331720"/>
            <a:ext cx="213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with Industry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324600" y="2788920"/>
            <a:ext cx="213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56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Internships, guest talks and student incubation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57200" y="4114800"/>
            <a:ext cx="8229600" cy="502920"/>
          </a:xfrm>
          <a:prstGeom prst="roundRect">
            <a:avLst>
              <a:gd name="adj" fmla="val 18182"/>
            </a:avLst>
          </a:prstGeom>
          <a:solidFill>
            <a:srgbClr val="0B2A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640080" y="41148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Principals lead the change; students carry it forward</a:t>
            </a:r>
            <a:endParaRPr lang="en-US" sz="14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221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समृद्ध नेपाल, सुखी नेपाली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67533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9F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+ ICT + Engineering + Good Governance = Prosperity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168107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  ·  Questions &amp; Discussion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459915" y="4239967"/>
            <a:ext cx="62241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Hemanta Baral  |  ICT, Data Centre &amp; Smart City Consultant  |  www.hemantabaral.com.np</a:t>
            </a:r>
            <a:endParaRPr lang="en-US" sz="1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477BB6-26F6-6203-3444-3BB1271E5A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49738" y="3699599"/>
            <a:ext cx="1392054" cy="136345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Picture 7" descr="Namaste.png">
            <a:extLst>
              <a:ext uri="{FF2B5EF4-FFF2-40B4-BE49-F238E27FC236}">
                <a16:creationId xmlns:a16="http://schemas.microsoft.com/office/drawing/2014/main" id="{337DDFF9-033B-365D-392F-3C082039097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6888" y="1745505"/>
            <a:ext cx="4140819" cy="1954094"/>
          </a:xfrm>
          <a:prstGeom prst="rect">
            <a:avLst/>
          </a:prstGeom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4261</Words>
  <Application>Microsoft Office PowerPoint</Application>
  <PresentationFormat>On-screen Show (16:9)</PresentationFormat>
  <Paragraphs>802</Paragraphs>
  <Slides>84</Slides>
  <Notes>52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8" baseType="lpstr">
      <vt:lpstr>Aharoni</vt:lpstr>
      <vt:lpstr>Arial</vt:lpstr>
      <vt:lpstr>Calibri</vt:lpstr>
      <vt:lpstr>Cambria</vt:lpstr>
      <vt:lpstr>Garamond</vt:lpstr>
      <vt:lpstr>Himalb</vt:lpstr>
      <vt:lpstr>Montserrat</vt:lpstr>
      <vt:lpstr>Nirmala UI</vt:lpstr>
      <vt:lpstr>Open Sans</vt:lpstr>
      <vt:lpstr>Open Sans SemiBold</vt:lpstr>
      <vt:lpstr>Symbol</vt:lpstr>
      <vt:lpstr>Office Theme</vt:lpstr>
      <vt:lpstr>Organic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are these projects that we take pride in?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ICT &amp; Engineering in Building a Prosperous Nepal</dc:title>
  <dc:subject>PptxGenJS Presentation</dc:subject>
  <dc:creator>Hemanta Baral</dc:creator>
  <cp:lastModifiedBy>Hemanta Baral</cp:lastModifiedBy>
  <cp:revision>97</cp:revision>
  <dcterms:created xsi:type="dcterms:W3CDTF">2026-09-28T01:58:59Z</dcterms:created>
  <dcterms:modified xsi:type="dcterms:W3CDTF">2026-10-06T01:56:15Z</dcterms:modified>
</cp:coreProperties>
</file>