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7.xml" ContentType="application/vnd.openxmlformats-officedocument.presentationml.slideLayout+xml"/>
  <Override PartName="/ppt/slideLayouts/slideLayout1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media/image27.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 id="2147483726" r:id="rId3"/>
    <p:sldMasterId id="2147483743" r:id="rId4"/>
    <p:sldMasterId id="2147483774" r:id="rId5"/>
    <p:sldMasterId id="2147483792" r:id="rId6"/>
    <p:sldMasterId id="2147483811" r:id="rId7"/>
  </p:sldMasterIdLst>
  <p:notesMasterIdLst>
    <p:notesMasterId r:id="rId44"/>
  </p:notesMasterIdLst>
  <p:sldIdLst>
    <p:sldId id="256" r:id="rId8"/>
    <p:sldId id="291"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3" d="100"/>
          <a:sy n="73" d="100"/>
        </p:scale>
        <p:origin x="97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E5A519-4481-4B8E-A15B-91E96883ED35}"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9015ED-B3E8-4F4D-B6D1-2B54ECE0DECD}" type="slidenum">
              <a:rPr lang="en-US" smtClean="0"/>
              <a:t>‹#›</a:t>
            </a:fld>
            <a:endParaRPr lang="en-US"/>
          </a:p>
        </p:txBody>
      </p:sp>
    </p:spTree>
    <p:extLst>
      <p:ext uri="{BB962C8B-B14F-4D97-AF65-F5344CB8AC3E}">
        <p14:creationId xmlns:p14="http://schemas.microsoft.com/office/powerpoint/2010/main" val="2637517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7.xml.rels><?xml version="1.0" encoding="UTF-8" standalone="yes"?><Relationships xmlns="http://schemas.openxmlformats.org/package/2006/relationships"><Relationship Id="rId1" Type="http://schemas.openxmlformats.org/officeDocument/2006/relationships/slideMaster" Target="../slideMasters/slideMaster7.xml"/></Relationships>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83174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300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33023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834143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80743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BCAD085-E8A6-8845-BD4E-CB4CCA059FC4}" type="datetimeFigureOut">
              <a:rPr lang="en-US" smtClean="0"/>
              <a:t>9/1/2026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566543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161422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6176433"/>
      </p:ext>
    </p:extLst>
  </p:cSld>
  <p:clrMapOvr>
    <a:masterClrMapping/>
  </p:clrMapOvr>
</p:sldLayout>
</file>

<file path=ppt/slideMasters/_rels/slideMaster1.xml.rels><?xml version="1.0" encoding="UTF-8" standalone="yes"?><Relationships xmlns="http://schemas.openxmlformats.org/package/2006/relationships"><Relationship Id="rId7" Type="http://schemas.openxmlformats.org/officeDocument/2006/relationships/slideLayout" Target="../slideLayouts/slideLayout7.xml"/><Relationship Id="rId12" Type="http://schemas.openxmlformats.org/officeDocument/2006/relationships/theme" Target="../theme/theme1.xml"/></Relationships>
</file>

<file path=ppt/slideMasters/_rels/slideMaster2.xml.rels><?xml version="1.0" encoding="UTF-8" standalone="yes"?><Relationships xmlns="http://schemas.openxmlformats.org/package/2006/relationships"><Relationship Id="rId18" Type="http://schemas.openxmlformats.org/officeDocument/2006/relationships/slideLayout" Target="../slideLayouts/slideLayout29.xml"/><Relationship Id="rId21" Type="http://schemas.openxmlformats.org/officeDocument/2006/relationships/image" Target="../media/image5.png"/><Relationship Id="rId7" Type="http://schemas.openxmlformats.org/officeDocument/2006/relationships/slideLayout" Target="../slideLayouts/slideLayout18.xml"/><Relationship Id="rId20" Type="http://schemas.openxmlformats.org/officeDocument/2006/relationships/image" Target="../media/image4.png"/><Relationship Id="rId19" Type="http://schemas.openxmlformats.org/officeDocument/2006/relationships/theme" Target="../theme/theme2.xml"/></Relationships>
</file>

<file path=ppt/slideMasters/_rels/slideMaster3.xml.rels><?xml version="1.0" encoding="UTF-8" standalone="yes"?><Relationships xmlns="http://schemas.openxmlformats.org/package/2006/relationships"><Relationship Id="rId7" Type="http://schemas.openxmlformats.org/officeDocument/2006/relationships/slideLayout" Target="../slideLayouts/slideLayout36.xml"/><Relationship Id="rId17" Type="http://schemas.openxmlformats.org/officeDocument/2006/relationships/theme" Target="../theme/theme3.xml"/></Relationships>
</file>

<file path=ppt/slideMasters/_rels/slideMaster4.xml.rels><?xml version="1.0" encoding="UTF-8" standalone="yes"?><Relationships xmlns="http://schemas.openxmlformats.org/package/2006/relationships"><Relationship Id="rId7" Type="http://schemas.openxmlformats.org/officeDocument/2006/relationships/slideLayout" Target="../slideLayouts/slideLayout52.xml"/><Relationship Id="rId12" Type="http://schemas.openxmlformats.org/officeDocument/2006/relationships/theme" Target="../theme/theme4.xml"/></Relationships>
</file>

<file path=ppt/slideMasters/_rels/slideMaster5.xml.rels><?xml version="1.0" encoding="UTF-8" standalone="yes"?><Relationships xmlns="http://schemas.openxmlformats.org/package/2006/relationships"><Relationship Id="rId18" Type="http://schemas.openxmlformats.org/officeDocument/2006/relationships/theme" Target="../theme/theme5.xml"/><Relationship Id="rId21" Type="http://schemas.openxmlformats.org/officeDocument/2006/relationships/image" Target="../media/image13.png"/><Relationship Id="rId7" Type="http://schemas.openxmlformats.org/officeDocument/2006/relationships/slideLayout" Target="../slideLayouts/slideLayout63.xml"/><Relationship Id="rId20" Type="http://schemas.openxmlformats.org/officeDocument/2006/relationships/image" Target="../media/image12.png"/><Relationship Id="rId19" Type="http://schemas.openxmlformats.org/officeDocument/2006/relationships/image" Target="../media/image11.png"/><Relationship Id="rId22" Type="http://schemas.openxmlformats.org/officeDocument/2006/relationships/image" Target="../media/image14.png"/></Relationships>
</file>

<file path=ppt/slideMasters/_rels/slideMaster6.xml.rels><?xml version="1.0" encoding="UTF-8" standalone="yes"?><Relationships xmlns="http://schemas.openxmlformats.org/package/2006/relationships"><Relationship Id="rId18" Type="http://schemas.openxmlformats.org/officeDocument/2006/relationships/theme" Target="../theme/theme6.xml"/><Relationship Id="rId7" Type="http://schemas.openxmlformats.org/officeDocument/2006/relationships/slideLayout" Target="../slideLayouts/slideLayout80.xml"/><Relationship Id="rId19" Type="http://schemas.openxmlformats.org/officeDocument/2006/relationships/image" Target="../media/image15.png"/></Relationships>
</file>

<file path=ppt/slideMasters/_rels/slideMaster7.xml.rels><?xml version="1.0" encoding="UTF-8" standalone="yes"?><Relationships xmlns="http://schemas.openxmlformats.org/package/2006/relationships"><Relationship Id="rId18" Type="http://schemas.openxmlformats.org/officeDocument/2006/relationships/theme" Target="../theme/theme7.xml"/><Relationship Id="rId7" Type="http://schemas.openxmlformats.org/officeDocument/2006/relationships/slideLayout" Target="../slideLayouts/slideLayout97.xml"/><Relationship Id="rId20" Type="http://schemas.openxmlformats.org/officeDocument/2006/relationships/image" Target="../media/image20.png"/><Relationship Id="rId19"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1FF6DA9-008F-8B48-92A6-B652298478B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185502"/>
      </p:ext>
    </p:extLst>
  </p:cSld>
  <p:clrMap bg1="lt1" tx1="dk1" bg2="lt2" tx2="dk2" accent1="accent1" accent2="accent2" accent3="accent3" accent4="accent4" accent5="accent5" accent6="accent6" hlink="hlink" folHlink="folHlink"/>
  <p:sldLayoutIdLst>
    <p:sldLayoutId id="2147483667" r:id="rId7"/>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067296642"/>
      </p:ext>
    </p:extLst>
  </p:cSld>
  <p:clrMap bg1="lt1" tx1="dk1" bg2="lt2" tx2="dk2" accent1="accent1" accent2="accent2" accent3="accent3" accent4="accent4" accent5="accent5" accent6="accent6" hlink="hlink" folHlink="folHlink"/>
  <p:sldLayoutIdLst>
    <p:sldLayoutId id="2147483715" r:id="rId7"/>
    <p:sldLayoutId id="2147483810"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166046297"/>
      </p:ext>
    </p:extLst>
  </p:cSld>
  <p:clrMap bg1="lt1" tx1="dk1" bg2="lt2" tx2="dk2" accent1="accent1" accent2="accent2" accent3="accent3" accent4="accent4" accent5="accent5" accent6="accent6" hlink="hlink" folHlink="folHlink"/>
  <p:sldLayoutIdLst>
    <p:sldLayoutId id="2147483733" r:id="rId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514851747"/>
      </p:ext>
    </p:extLst>
  </p:cSld>
  <p:clrMap bg1="lt1" tx1="dk1" bg2="lt2" tx2="dk2" accent1="accent1" accent2="accent2" accent3="accent3" accent4="accent4" accent5="accent5" accent6="accent6" hlink="hlink" folHlink="folHlink"/>
  <p:sldLayoutIdLst>
    <p:sldLayoutId id="2147483750" r:id="rId7"/>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759720426"/>
      </p:ext>
    </p:extLst>
  </p:cSld>
  <p:clrMap bg1="dk1" tx1="lt1" bg2="dk2" tx2="lt2" accent1="accent1" accent2="accent2" accent3="accent3" accent4="accent4" accent5="accent5" accent6="accent6" hlink="hlink" folHlink="folHlink"/>
  <p:sldLayoutIdLst>
    <p:sldLayoutId id="2147483781" r:id="rId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412488745"/>
      </p:ext>
    </p:extLst>
  </p:cSld>
  <p:clrMap bg1="dk1" tx1="lt1" bg2="dk2" tx2="lt2" accent1="accent1" accent2="accent2" accent3="accent3" accent4="accent4" accent5="accent5" accent6="accent6" hlink="hlink" folHlink="folHlink"/>
  <p:sldLayoutIdLst>
    <p:sldLayoutId id="2147483799" r:id="rId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743554360"/>
      </p:ext>
    </p:extLst>
  </p:cSld>
  <p:clrMap bg1="lt1" tx1="dk1" bg2="lt2" tx2="dk2" accent1="accent1" accent2="accent2" accent3="accent3" accent4="accent4" accent5="accent5" accent6="accent6" hlink="hlink" folHlink="folHlink"/>
  <p:sldLayoutIdLst>
    <p:sldLayoutId id="2147483818" r:id="rId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10.xml.rels><?xml version="1.0" encoding="UTF-8" standalone="yes"?><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8.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71.png"/></Relationships>
</file>

<file path=ppt/slides/_rels/slide11.xml.rels><?xml version="1.0" encoding="UTF-8" standalone="yes"?><Relationships xmlns="http://schemas.openxmlformats.org/package/2006/relationships"><Relationship Id="rId8" Type="http://schemas.openxmlformats.org/officeDocument/2006/relationships/image" Target="../media/image78.png"/><Relationship Id="rId3" Type="http://schemas.openxmlformats.org/officeDocument/2006/relationships/slideLayout" Target="../slideLayouts/slideLayout36.xml"/><Relationship Id="rId7" Type="http://schemas.openxmlformats.org/officeDocument/2006/relationships/image" Target="../media/image7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12.xml.rels><?xml version="1.0" encoding="UTF-8" standalone="yes"?><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3.xml"/><Relationship Id="rId4" Type="http://schemas.openxmlformats.org/officeDocument/2006/relationships/image" Target="../media/image82.jpeg"/></Relationships>
</file>

<file path=ppt/slides/_rels/slide13.xml.rels><?xml version="1.0" encoding="UTF-8" standalone="yes"?><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18.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14.xml.rels><?xml version="1.0" encoding="UTF-8" standalone="yes"?><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15.xml.rels><?xml version="1.0" encoding="UTF-8" standalone="yes"?><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png"/><Relationship Id="rId1" Type="http://schemas.openxmlformats.org/officeDocument/2006/relationships/slideLayout" Target="../slideLayouts/slideLayout36.xml"/><Relationship Id="rId6" Type="http://schemas.openxmlformats.org/officeDocument/2006/relationships/image" Target="../media/image94.png"/><Relationship Id="rId11" Type="http://schemas.openxmlformats.org/officeDocument/2006/relationships/image" Target="../media/image99.jpe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16.xml.rels><?xml version="1.0" encoding="UTF-8" standalone="yes"?><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18.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17.xml.rels><?xml version="1.0" encoding="UTF-8" standalone="yes"?><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8.png"/><Relationship Id="rId7" Type="http://schemas.openxmlformats.org/officeDocument/2006/relationships/image" Target="../media/image111.png"/><Relationship Id="rId12" Type="http://schemas.openxmlformats.org/officeDocument/2006/relationships/image" Target="../media/image116.jpeg"/><Relationship Id="rId2" Type="http://schemas.openxmlformats.org/officeDocument/2006/relationships/image" Target="../media/image107.png"/><Relationship Id="rId1" Type="http://schemas.openxmlformats.org/officeDocument/2006/relationships/slideLayout" Target="../slideLayouts/slideLayout63.xml"/><Relationship Id="rId6" Type="http://schemas.openxmlformats.org/officeDocument/2006/relationships/image" Target="../media/image51.png"/><Relationship Id="rId11" Type="http://schemas.openxmlformats.org/officeDocument/2006/relationships/image" Target="../media/image115.png"/><Relationship Id="rId5" Type="http://schemas.openxmlformats.org/officeDocument/2006/relationships/image" Target="../media/image110.png"/><Relationship Id="rId10" Type="http://schemas.openxmlformats.org/officeDocument/2006/relationships/image" Target="../media/image114.png"/><Relationship Id="rId4" Type="http://schemas.openxmlformats.org/officeDocument/2006/relationships/image" Target="../media/image109.png"/><Relationship Id="rId9" Type="http://schemas.openxmlformats.org/officeDocument/2006/relationships/image" Target="../media/image113.png"/></Relationships>
</file>

<file path=ppt/slides/_rels/slide18.xml.rels><?xml version="1.0" encoding="UTF-8" standalone="yes"?><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80.xml"/></Relationships>
</file>

<file path=ppt/slides/_rels/slide19.xml.rels><?xml version="1.0" encoding="UTF-8" standalone="yes"?><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3" Type="http://schemas.openxmlformats.org/officeDocument/2006/relationships/image" Target="../media/image119.png"/><Relationship Id="rId7" Type="http://schemas.openxmlformats.org/officeDocument/2006/relationships/image" Target="../media/image123.png"/><Relationship Id="rId12" Type="http://schemas.openxmlformats.org/officeDocument/2006/relationships/image" Target="../media/image128.png"/><Relationship Id="rId2" Type="http://schemas.openxmlformats.org/officeDocument/2006/relationships/image" Target="../media/image118.png"/><Relationship Id="rId16" Type="http://schemas.openxmlformats.org/officeDocument/2006/relationships/image" Target="../media/image132.png"/><Relationship Id="rId1" Type="http://schemas.openxmlformats.org/officeDocument/2006/relationships/slideLayout" Target="../slideLayouts/slideLayout7.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121.png"/><Relationship Id="rId15" Type="http://schemas.openxmlformats.org/officeDocument/2006/relationships/image" Target="../media/image13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 Id="rId14" Type="http://schemas.openxmlformats.org/officeDocument/2006/relationships/image" Target="../media/image130.png"/></Relationships>
</file>

<file path=ppt/slides/_rels/slide2.xml.rels><?xml version="1.0" encoding="UTF-8" standalone="yes"?><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g"/><Relationship Id="rId7" Type="http://schemas.openxmlformats.org/officeDocument/2006/relationships/image" Target="../media/image31.png"/><Relationship Id="rId1" Type="http://schemas.openxmlformats.org/officeDocument/2006/relationships/slideLayout" Target="../slideLayouts/slideLayout2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20.xml.rels><?xml version="1.0" encoding="UTF-8" standalone="yes"?><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78.png"/><Relationship Id="rId7" Type="http://schemas.openxmlformats.org/officeDocument/2006/relationships/image" Target="../media/image136.png"/><Relationship Id="rId2" Type="http://schemas.openxmlformats.org/officeDocument/2006/relationships/image" Target="../media/image77.png"/><Relationship Id="rId1" Type="http://schemas.openxmlformats.org/officeDocument/2006/relationships/slideLayout" Target="../slideLayouts/slideLayout80.xml"/><Relationship Id="rId6" Type="http://schemas.openxmlformats.org/officeDocument/2006/relationships/image" Target="../media/image135.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21.xml.rels><?xml version="1.0" encoding="UTF-8" standalone="yes"?><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7.xml"/><Relationship Id="rId4" Type="http://schemas.openxmlformats.org/officeDocument/2006/relationships/image" Target="../media/image142.png"/></Relationships>
</file>

<file path=ppt/slides/_rels/slide22.xml.rels><?xml version="1.0" encoding="UTF-8" standalone="yes"?><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77.png"/><Relationship Id="rId7" Type="http://schemas.openxmlformats.org/officeDocument/2006/relationships/image" Target="../media/image146.png"/><Relationship Id="rId2"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144.png"/><Relationship Id="rId10" Type="http://schemas.openxmlformats.org/officeDocument/2006/relationships/image" Target="../media/image149.png"/><Relationship Id="rId4" Type="http://schemas.openxmlformats.org/officeDocument/2006/relationships/image" Target="../media/image143.png"/><Relationship Id="rId9" Type="http://schemas.openxmlformats.org/officeDocument/2006/relationships/image" Target="../media/image148.png"/></Relationships>
</file>

<file path=ppt/slides/_rels/slide23.xml.rels><?xml version="1.0" encoding="UTF-8" standalone="yes"?><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image" Target="../media/image151.png"/><Relationship Id="rId1" Type="http://schemas.openxmlformats.org/officeDocument/2006/relationships/slideLayout" Target="../slideLayouts/slideLayout18.xml"/><Relationship Id="rId6" Type="http://schemas.openxmlformats.org/officeDocument/2006/relationships/image" Target="../media/image155.png"/><Relationship Id="rId5" Type="http://schemas.openxmlformats.org/officeDocument/2006/relationships/image" Target="../media/image154.png"/><Relationship Id="rId10" Type="http://schemas.openxmlformats.org/officeDocument/2006/relationships/image" Target="../media/image159.png"/><Relationship Id="rId4" Type="http://schemas.openxmlformats.org/officeDocument/2006/relationships/image" Target="../media/image153.png"/><Relationship Id="rId9" Type="http://schemas.openxmlformats.org/officeDocument/2006/relationships/image" Target="../media/image158.png"/></Relationships>
</file>

<file path=ppt/slides/_rels/slide24.xml.rels><?xml version="1.0" encoding="UTF-8" standalone="yes"?><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80.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25.xml.rels><?xml version="1.0" encoding="UTF-8" standalone="yes"?><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77.png"/><Relationship Id="rId7" Type="http://schemas.openxmlformats.org/officeDocument/2006/relationships/image" Target="../media/image168.png"/><Relationship Id="rId12" Type="http://schemas.openxmlformats.org/officeDocument/2006/relationships/image" Target="../media/image172.png"/><Relationship Id="rId2" Type="http://schemas.openxmlformats.org/officeDocument/2006/relationships/image" Target="../media/image78.png"/><Relationship Id="rId1" Type="http://schemas.openxmlformats.org/officeDocument/2006/relationships/slideLayout" Target="../slideLayouts/slideLayout63.xml"/><Relationship Id="rId6" Type="http://schemas.openxmlformats.org/officeDocument/2006/relationships/image" Target="../media/image167.png"/><Relationship Id="rId11" Type="http://schemas.openxmlformats.org/officeDocument/2006/relationships/image" Target="../media/image171.png"/><Relationship Id="rId5" Type="http://schemas.openxmlformats.org/officeDocument/2006/relationships/image" Target="../media/image166.png"/><Relationship Id="rId10" Type="http://schemas.openxmlformats.org/officeDocument/2006/relationships/image" Target="../media/image170.png"/><Relationship Id="rId4" Type="http://schemas.openxmlformats.org/officeDocument/2006/relationships/image" Target="../media/image165.png"/><Relationship Id="rId9" Type="http://schemas.openxmlformats.org/officeDocument/2006/relationships/image" Target="../media/image169.png"/></Relationships>
</file>

<file path=ppt/slides/_rels/slide26.xml.rels><?xml version="1.0" encoding="UTF-8" standalone="yes"?><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78.png"/><Relationship Id="rId7" Type="http://schemas.openxmlformats.org/officeDocument/2006/relationships/image" Target="../media/image176.png"/><Relationship Id="rId2" Type="http://schemas.openxmlformats.org/officeDocument/2006/relationships/image" Target="../media/image77.png"/><Relationship Id="rId1" Type="http://schemas.openxmlformats.org/officeDocument/2006/relationships/slideLayout" Target="../slideLayouts/slideLayout18.xml"/><Relationship Id="rId6" Type="http://schemas.openxmlformats.org/officeDocument/2006/relationships/image" Target="../media/image175.png"/><Relationship Id="rId5" Type="http://schemas.openxmlformats.org/officeDocument/2006/relationships/image" Target="../media/image174.png"/><Relationship Id="rId10" Type="http://schemas.openxmlformats.org/officeDocument/2006/relationships/image" Target="../media/image179.png"/><Relationship Id="rId4" Type="http://schemas.openxmlformats.org/officeDocument/2006/relationships/image" Target="../media/image173.png"/><Relationship Id="rId9" Type="http://schemas.openxmlformats.org/officeDocument/2006/relationships/image" Target="../media/image178.png"/></Relationships>
</file>

<file path=ppt/slides/_rels/slide27.xml.rels><?xml version="1.0" encoding="UTF-8" standalone="yes"?><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3" Type="http://schemas.openxmlformats.org/officeDocument/2006/relationships/image" Target="../media/image181.png"/><Relationship Id="rId7" Type="http://schemas.openxmlformats.org/officeDocument/2006/relationships/image" Target="../media/image185.png"/><Relationship Id="rId12" Type="http://schemas.openxmlformats.org/officeDocument/2006/relationships/image" Target="../media/image190.png"/><Relationship Id="rId2" Type="http://schemas.openxmlformats.org/officeDocument/2006/relationships/image" Target="../media/image180.png"/><Relationship Id="rId1" Type="http://schemas.openxmlformats.org/officeDocument/2006/relationships/slideLayout" Target="../slideLayouts/slideLayout18.xml"/><Relationship Id="rId6" Type="http://schemas.openxmlformats.org/officeDocument/2006/relationships/image" Target="../media/image184.png"/><Relationship Id="rId11" Type="http://schemas.openxmlformats.org/officeDocument/2006/relationships/image" Target="../media/image189.png"/><Relationship Id="rId5" Type="http://schemas.openxmlformats.org/officeDocument/2006/relationships/image" Target="../media/image183.png"/><Relationship Id="rId10" Type="http://schemas.openxmlformats.org/officeDocument/2006/relationships/image" Target="../media/image188.png"/><Relationship Id="rId4" Type="http://schemas.openxmlformats.org/officeDocument/2006/relationships/image" Target="../media/image182.png"/><Relationship Id="rId9" Type="http://schemas.openxmlformats.org/officeDocument/2006/relationships/image" Target="../media/image187.png"/></Relationships>
</file>

<file path=ppt/slides/_rels/slide28.xml.rels><?xml version="1.0" encoding="UTF-8" standalone="yes"?><Relationships xmlns="http://schemas.openxmlformats.org/package/2006/relationships"><Relationship Id="rId8" Type="http://schemas.openxmlformats.org/officeDocument/2006/relationships/image" Target="../media/image198.png"/><Relationship Id="rId13" Type="http://schemas.openxmlformats.org/officeDocument/2006/relationships/image" Target="../media/image203.png"/><Relationship Id="rId18" Type="http://schemas.openxmlformats.org/officeDocument/2006/relationships/image" Target="../media/image208.png"/><Relationship Id="rId3" Type="http://schemas.openxmlformats.org/officeDocument/2006/relationships/image" Target="../media/image193.png"/><Relationship Id="rId7" Type="http://schemas.openxmlformats.org/officeDocument/2006/relationships/image" Target="../media/image197.png"/><Relationship Id="rId12" Type="http://schemas.openxmlformats.org/officeDocument/2006/relationships/image" Target="../media/image202.png"/><Relationship Id="rId17" Type="http://schemas.openxmlformats.org/officeDocument/2006/relationships/image" Target="../media/image207.png"/><Relationship Id="rId2" Type="http://schemas.openxmlformats.org/officeDocument/2006/relationships/image" Target="../media/image192.png"/><Relationship Id="rId16" Type="http://schemas.openxmlformats.org/officeDocument/2006/relationships/image" Target="../media/image206.png"/><Relationship Id="rId1" Type="http://schemas.openxmlformats.org/officeDocument/2006/relationships/slideLayout" Target="../slideLayouts/slideLayout63.xml"/><Relationship Id="rId6" Type="http://schemas.openxmlformats.org/officeDocument/2006/relationships/image" Target="../media/image196.png"/><Relationship Id="rId11" Type="http://schemas.openxmlformats.org/officeDocument/2006/relationships/image" Target="../media/image201.png"/><Relationship Id="rId5" Type="http://schemas.openxmlformats.org/officeDocument/2006/relationships/image" Target="../media/image195.png"/><Relationship Id="rId15" Type="http://schemas.openxmlformats.org/officeDocument/2006/relationships/image" Target="../media/image20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 Id="rId14" Type="http://schemas.openxmlformats.org/officeDocument/2006/relationships/image" Target="../media/image204.png"/></Relationships>
</file>

<file path=ppt/slides/_rels/slide29.xml.rels><?xml version="1.0" encoding="UTF-8" standalone="yes"?><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77.png"/><Relationship Id="rId7" Type="http://schemas.openxmlformats.org/officeDocument/2006/relationships/image" Target="../media/image212.png"/><Relationship Id="rId2"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211.png"/><Relationship Id="rId11" Type="http://schemas.openxmlformats.org/officeDocument/2006/relationships/image" Target="../media/image216.png"/><Relationship Id="rId5" Type="http://schemas.openxmlformats.org/officeDocument/2006/relationships/image" Target="../media/image210.png"/><Relationship Id="rId10" Type="http://schemas.openxmlformats.org/officeDocument/2006/relationships/image" Target="../media/image215.png"/><Relationship Id="rId4" Type="http://schemas.openxmlformats.org/officeDocument/2006/relationships/image" Target="../media/image209.png"/><Relationship Id="rId9" Type="http://schemas.openxmlformats.org/officeDocument/2006/relationships/image" Target="../media/image214.png"/></Relationships>
</file>

<file path=ppt/slides/_rels/slide3.xml.rels><?xml version="1.0" encoding="UTF-8" standalone="yes"?><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0.xml.rels><?xml version="1.0" encoding="UTF-8" standalone="yes"?><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8.png"/><Relationship Id="rId3" Type="http://schemas.openxmlformats.org/officeDocument/2006/relationships/image" Target="../media/image218.png"/><Relationship Id="rId7" Type="http://schemas.openxmlformats.org/officeDocument/2006/relationships/image" Target="../media/image222.png"/><Relationship Id="rId12" Type="http://schemas.openxmlformats.org/officeDocument/2006/relationships/image" Target="../media/image227.png"/><Relationship Id="rId2" Type="http://schemas.openxmlformats.org/officeDocument/2006/relationships/image" Target="../media/image217.png"/><Relationship Id="rId1" Type="http://schemas.openxmlformats.org/officeDocument/2006/relationships/slideLayout" Target="../slideLayouts/slideLayout97.xml"/><Relationship Id="rId6" Type="http://schemas.openxmlformats.org/officeDocument/2006/relationships/image" Target="../media/image221.png"/><Relationship Id="rId11" Type="http://schemas.openxmlformats.org/officeDocument/2006/relationships/image" Target="../media/image226.png"/><Relationship Id="rId5" Type="http://schemas.openxmlformats.org/officeDocument/2006/relationships/image" Target="../media/image220.png"/><Relationship Id="rId15" Type="http://schemas.openxmlformats.org/officeDocument/2006/relationships/image" Target="../media/image230.png"/><Relationship Id="rId10" Type="http://schemas.openxmlformats.org/officeDocument/2006/relationships/image" Target="../media/image225.png"/><Relationship Id="rId4" Type="http://schemas.openxmlformats.org/officeDocument/2006/relationships/image" Target="../media/image219.png"/><Relationship Id="rId9" Type="http://schemas.openxmlformats.org/officeDocument/2006/relationships/image" Target="../media/image224.png"/><Relationship Id="rId14" Type="http://schemas.openxmlformats.org/officeDocument/2006/relationships/image" Target="../media/image229.png"/></Relationships>
</file>

<file path=ppt/slides/_rels/slide31.xml.rels><?xml version="1.0" encoding="UTF-8" standalone="yes"?><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77.png"/><Relationship Id="rId7" Type="http://schemas.openxmlformats.org/officeDocument/2006/relationships/image" Target="../media/image233.png"/><Relationship Id="rId12" Type="http://schemas.openxmlformats.org/officeDocument/2006/relationships/image" Target="../media/image237.png"/><Relationship Id="rId2" Type="http://schemas.openxmlformats.org/officeDocument/2006/relationships/image" Target="../media/image78.png"/><Relationship Id="rId1" Type="http://schemas.openxmlformats.org/officeDocument/2006/relationships/slideLayout" Target="../slideLayouts/slideLayout80.xml"/><Relationship Id="rId6" Type="http://schemas.openxmlformats.org/officeDocument/2006/relationships/image" Target="../media/image168.png"/><Relationship Id="rId11" Type="http://schemas.openxmlformats.org/officeDocument/2006/relationships/image" Target="../media/image236.png"/><Relationship Id="rId5" Type="http://schemas.openxmlformats.org/officeDocument/2006/relationships/image" Target="../media/image232.png"/><Relationship Id="rId10" Type="http://schemas.openxmlformats.org/officeDocument/2006/relationships/image" Target="../media/image170.png"/><Relationship Id="rId4" Type="http://schemas.openxmlformats.org/officeDocument/2006/relationships/image" Target="../media/image231.png"/><Relationship Id="rId9" Type="http://schemas.openxmlformats.org/officeDocument/2006/relationships/image" Target="../media/image235.png"/></Relationships>
</file>

<file path=ppt/slides/_rels/slide32.xml.rels><?xml version="1.0" encoding="UTF-8" standalone="yes"?><Relationships xmlns="http://schemas.openxmlformats.org/package/2006/relationships"><Relationship Id="rId8" Type="http://schemas.openxmlformats.org/officeDocument/2006/relationships/image" Target="../media/image244.png"/><Relationship Id="rId13" Type="http://schemas.openxmlformats.org/officeDocument/2006/relationships/image" Target="../media/image249.png"/><Relationship Id="rId18" Type="http://schemas.openxmlformats.org/officeDocument/2006/relationships/image" Target="../media/image253.png"/><Relationship Id="rId3" Type="http://schemas.openxmlformats.org/officeDocument/2006/relationships/image" Target="../media/image239.png"/><Relationship Id="rId21" Type="http://schemas.openxmlformats.org/officeDocument/2006/relationships/image" Target="../media/image256.png"/><Relationship Id="rId7" Type="http://schemas.openxmlformats.org/officeDocument/2006/relationships/image" Target="../media/image243.png"/><Relationship Id="rId12" Type="http://schemas.openxmlformats.org/officeDocument/2006/relationships/image" Target="../media/image248.png"/><Relationship Id="rId17" Type="http://schemas.openxmlformats.org/officeDocument/2006/relationships/image" Target="../media/image252.png"/><Relationship Id="rId2" Type="http://schemas.openxmlformats.org/officeDocument/2006/relationships/image" Target="../media/image238.png"/><Relationship Id="rId16" Type="http://schemas.openxmlformats.org/officeDocument/2006/relationships/image" Target="../media/image251.png"/><Relationship Id="rId20" Type="http://schemas.openxmlformats.org/officeDocument/2006/relationships/image" Target="../media/image255.png"/><Relationship Id="rId1" Type="http://schemas.openxmlformats.org/officeDocument/2006/relationships/slideLayout" Target="../slideLayouts/slideLayout18.xml"/><Relationship Id="rId6" Type="http://schemas.openxmlformats.org/officeDocument/2006/relationships/image" Target="../media/image242.png"/><Relationship Id="rId11" Type="http://schemas.openxmlformats.org/officeDocument/2006/relationships/image" Target="../media/image247.png"/><Relationship Id="rId5" Type="http://schemas.openxmlformats.org/officeDocument/2006/relationships/image" Target="../media/image241.png"/><Relationship Id="rId15" Type="http://schemas.openxmlformats.org/officeDocument/2006/relationships/image" Target="../media/image250.png"/><Relationship Id="rId10" Type="http://schemas.openxmlformats.org/officeDocument/2006/relationships/image" Target="../media/image246.png"/><Relationship Id="rId19" Type="http://schemas.openxmlformats.org/officeDocument/2006/relationships/image" Target="../media/image254.png"/><Relationship Id="rId4" Type="http://schemas.openxmlformats.org/officeDocument/2006/relationships/image" Target="../media/image240.png"/><Relationship Id="rId9" Type="http://schemas.openxmlformats.org/officeDocument/2006/relationships/image" Target="../media/image245.png"/><Relationship Id="rId14" Type="http://schemas.openxmlformats.org/officeDocument/2006/relationships/image" Target="../media/image201.png"/><Relationship Id="rId22" Type="http://schemas.openxmlformats.org/officeDocument/2006/relationships/image" Target="../media/image257.png"/></Relationships>
</file>

<file path=ppt/slides/_rels/slide33.xml.rels><?xml version="1.0" encoding="UTF-8" standalone="yes"?><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52.xml"/></Relationships>
</file>

<file path=ppt/slides/_rels/slide34.xml.rels><?xml version="1.0" encoding="UTF-8" standalone="yes"?><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image" Target="../media/image260.png"/><Relationship Id="rId7" Type="http://schemas.openxmlformats.org/officeDocument/2006/relationships/image" Target="../media/image264.png"/><Relationship Id="rId12" Type="http://schemas.openxmlformats.org/officeDocument/2006/relationships/image" Target="../media/image269.png"/><Relationship Id="rId2" Type="http://schemas.openxmlformats.org/officeDocument/2006/relationships/image" Target="../media/image259.png"/><Relationship Id="rId16" Type="http://schemas.openxmlformats.org/officeDocument/2006/relationships/image" Target="../media/image273.png"/><Relationship Id="rId1" Type="http://schemas.openxmlformats.org/officeDocument/2006/relationships/slideLayout" Target="../slideLayouts/slideLayout18.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5" Type="http://schemas.openxmlformats.org/officeDocument/2006/relationships/image" Target="../media/image272.png"/><Relationship Id="rId10" Type="http://schemas.openxmlformats.org/officeDocument/2006/relationships/image" Target="../media/image267.png"/><Relationship Id="rId4" Type="http://schemas.openxmlformats.org/officeDocument/2006/relationships/image" Target="../media/image261.png"/><Relationship Id="rId9" Type="http://schemas.openxmlformats.org/officeDocument/2006/relationships/image" Target="../media/image266.png"/><Relationship Id="rId14" Type="http://schemas.openxmlformats.org/officeDocument/2006/relationships/image" Target="../media/image271.png"/></Relationships>
</file>

<file path=ppt/slides/_rels/slide35.xml.rels><?xml version="1.0" encoding="UTF-8" standalone="yes"?><Relationships xmlns="http://schemas.openxmlformats.org/package/2006/relationships"><Relationship Id="rId8" Type="http://schemas.openxmlformats.org/officeDocument/2006/relationships/image" Target="../media/image278.png"/><Relationship Id="rId3" Type="http://schemas.openxmlformats.org/officeDocument/2006/relationships/image" Target="../media/image78.png"/><Relationship Id="rId7" Type="http://schemas.openxmlformats.org/officeDocument/2006/relationships/image" Target="../media/image277.png"/><Relationship Id="rId2" Type="http://schemas.openxmlformats.org/officeDocument/2006/relationships/image" Target="../media/image77.png"/><Relationship Id="rId1" Type="http://schemas.openxmlformats.org/officeDocument/2006/relationships/slideLayout" Target="../slideLayouts/slideLayout63.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 Id="rId9" Type="http://schemas.openxmlformats.org/officeDocument/2006/relationships/image" Target="../media/image279.png"/></Relationships>
</file>

<file path=ppt/slides/_rels/slide36.xml.rels><?xml version="1.0" encoding="UTF-8" standalone="yes"?><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4.xml.rels><?xml version="1.0" encoding="UTF-8" standalone="yes"?><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18.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jpeg"/><Relationship Id="rId4" Type="http://schemas.openxmlformats.org/officeDocument/2006/relationships/image" Target="../media/image37.png"/><Relationship Id="rId9" Type="http://schemas.openxmlformats.org/officeDocument/2006/relationships/image" Target="../media/image42.png"/></Relationships>
</file>

<file path=ppt/slides/_rels/slide5.xml.rels><?xml version="1.0" encoding="UTF-8" standalone="yes"?><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6.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6.xml.rels><?xml version="1.0" encoding="UTF-8" standalone="yes"?><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7.xml.rels><?xml version="1.0" encoding="UTF-8" standalone="yes"?><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63.xml"/><Relationship Id="rId6" Type="http://schemas.openxmlformats.org/officeDocument/2006/relationships/image" Target="../media/image55.png"/><Relationship Id="rId11" Type="http://schemas.openxmlformats.org/officeDocument/2006/relationships/image" Target="../media/image60.jpe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8.xml.rels><?xml version="1.0" encoding="UTF-8" standalone="yes"?><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2.xml"/></Relationships>
</file>

<file path=ppt/slides/_rels/slide9.xml.rels><?xml version="1.0" encoding="UTF-8" standalone="yes"?><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50023E06-E5EC-AD2E-B48F-FF7BE9C749EF}"/>
              </a:ext>
            </a:extLst>
          </p:cNvPr>
          <p:cNvPicPr>
            <a:picLocks noChangeAspect="1"/>
          </p:cNvPicPr>
          <p:nvPr/>
        </p:nvPicPr>
        <p:blipFill>
          <a:blip r:embed="rId3"/>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4"/>
          <a:stretch>
            <a:fillRect/>
          </a:stretch>
        </p:blipFill>
        <p:spPr>
          <a:xfrm>
            <a:off x="339287" y="344506"/>
            <a:ext cx="1924050" cy="361950"/>
          </a:xfrm>
          <a:prstGeom prst="rect">
            <a:avLst/>
          </a:prstGeom>
        </p:spPr>
      </p:pic>
      <p:sp>
        <p:nvSpPr>
          <p:cNvPr id="4" name="TextBox 3"/>
          <p:cNvSpPr txBox="1"/>
          <p:nvPr/>
        </p:nvSpPr>
        <p:spPr>
          <a:xfrm>
            <a:off x="295275" y="1050962"/>
            <a:ext cx="11601450" cy="1592460"/>
          </a:xfrm>
          <a:prstGeom prst="rect">
            <a:avLst/>
          </a:prstGeom>
          <a:noFill/>
        </p:spPr>
        <p:txBody>
          <a:bodyPr wrap="square" lIns="0" tIns="0" rIns="0" bIns="0" anchor="t">
            <a:spAutoFit/>
          </a:bodyPr>
          <a:lstStyle/>
          <a:p>
            <a:pPr algn="ctr">
              <a:lnSpc>
                <a:spcPts val="6270"/>
              </a:lnSpc>
            </a:pPr>
            <a:r>
              <a:rPr sz="5700" b="0" i="0" u="none" dirty="0">
                <a:solidFill>
                  <a:srgbClr val="FFFFFF"/>
                </a:solidFill>
                <a:latin typeface="Montserrat ExtraBold"/>
              </a:rPr>
              <a:t>Prosperous Nepal,</a:t>
            </a:r>
            <a:r>
              <a:rPr dirty="0"/>
              <a:t/>
            </a:r>
            <a:r>
              <a:rPr sz="5700" b="0" i="0" u="none" dirty="0">
                <a:solidFill>
                  <a:srgbClr val="FFFFFF"/>
                </a:solidFill>
                <a:latin typeface="Montserrat ExtraBold"/>
              </a:rPr>
              <a:t> Happy Nepali</a:t>
            </a:r>
          </a:p>
        </p:txBody>
      </p:sp>
      <p:sp>
        <p:nvSpPr>
          <p:cNvPr id="5" name="TextBox 4"/>
          <p:cNvSpPr txBox="1"/>
          <p:nvPr/>
        </p:nvSpPr>
        <p:spPr>
          <a:xfrm>
            <a:off x="1809750" y="4884391"/>
            <a:ext cx="8572500" cy="820738"/>
          </a:xfrm>
          <a:prstGeom prst="rect">
            <a:avLst/>
          </a:prstGeom>
          <a:noFill/>
        </p:spPr>
        <p:txBody>
          <a:bodyPr wrap="square" lIns="0" tIns="0" rIns="0" bIns="0" anchor="t">
            <a:spAutoFit/>
          </a:bodyPr>
          <a:lstStyle/>
          <a:p>
            <a:pPr algn="ctr">
              <a:lnSpc>
                <a:spcPts val="3150"/>
              </a:lnSpc>
            </a:pPr>
            <a:r>
              <a:rPr sz="2400" b="0" i="0" u="none" dirty="0">
                <a:solidFill>
                  <a:srgbClr val="FFFF00"/>
                </a:solidFill>
                <a:latin typeface="Open Sans SemiBold"/>
              </a:rPr>
              <a:t>The Role of ICT &amp; Engineering in Building a Smart </a:t>
            </a:r>
            <a:br>
              <a:rPr lang="en-US" sz="2400" b="0" i="0" u="none" dirty="0">
                <a:solidFill>
                  <a:srgbClr val="FFFF00"/>
                </a:solidFill>
                <a:latin typeface="Open Sans SemiBold"/>
              </a:rPr>
            </a:br>
            <a:r>
              <a:rPr sz="2400" b="0" i="0" u="none" dirty="0">
                <a:solidFill>
                  <a:srgbClr val="FFFF00"/>
                </a:solidFill>
                <a:latin typeface="Open Sans SemiBold"/>
              </a:rPr>
              <a:t>&amp; Prosperous Nation</a:t>
            </a:r>
          </a:p>
        </p:txBody>
      </p:sp>
      <p:pic>
        <p:nvPicPr>
          <p:cNvPr id="6" name="Picture 5" descr="image.png"/>
          <p:cNvPicPr>
            <a:picLocks noChangeAspect="1"/>
          </p:cNvPicPr>
          <p:nvPr/>
        </p:nvPicPr>
        <p:blipFill>
          <a:blip r:embed="rId5"/>
          <a:stretch>
            <a:fillRect/>
          </a:stretch>
        </p:blipFill>
        <p:spPr>
          <a:xfrm>
            <a:off x="529787" y="449281"/>
            <a:ext cx="166687" cy="152400"/>
          </a:xfrm>
          <a:prstGeom prst="rect">
            <a:avLst/>
          </a:prstGeom>
        </p:spPr>
      </p:pic>
      <p:sp>
        <p:nvSpPr>
          <p:cNvPr id="7" name="TextBox 6"/>
          <p:cNvSpPr txBox="1"/>
          <p:nvPr/>
        </p:nvSpPr>
        <p:spPr>
          <a:xfrm>
            <a:off x="4361795" y="6409666"/>
            <a:ext cx="7680434" cy="206916"/>
          </a:xfrm>
          <a:prstGeom prst="rect">
            <a:avLst/>
          </a:prstGeom>
          <a:noFill/>
        </p:spPr>
        <p:txBody>
          <a:bodyPr wrap="square" lIns="0" tIns="0" rIns="0" bIns="0" anchor="t">
            <a:spAutoFit/>
          </a:bodyPr>
          <a:lstStyle/>
          <a:p>
            <a:pPr algn="r">
              <a:lnSpc>
                <a:spcPts val="1575"/>
              </a:lnSpc>
            </a:pPr>
            <a:r>
              <a:rPr sz="1600" b="0" i="1" u="none" dirty="0">
                <a:solidFill>
                  <a:schemeClr val="bg1"/>
                </a:solidFill>
                <a:latin typeface="Open Sans"/>
              </a:rPr>
              <a:t> “This is not just about technology. It’s about the Nepal we can build with technology.”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304925"/>
            <a:ext cx="5334000" cy="5076825"/>
          </a:xfrm>
          <a:prstGeom prst="rect">
            <a:avLst/>
          </a:prstGeom>
        </p:spPr>
      </p:pic>
      <p:pic>
        <p:nvPicPr>
          <p:cNvPr id="3" name="Picture 2" descr="image.png"/>
          <p:cNvPicPr>
            <a:picLocks noChangeAspect="1"/>
          </p:cNvPicPr>
          <p:nvPr/>
        </p:nvPicPr>
        <p:blipFill>
          <a:blip r:embed="rId3"/>
          <a:stretch>
            <a:fillRect/>
          </a:stretch>
        </p:blipFill>
        <p:spPr>
          <a:xfrm>
            <a:off x="6286500" y="1304925"/>
            <a:ext cx="5334000" cy="5076825"/>
          </a:xfrm>
          <a:prstGeom prst="rect">
            <a:avLst/>
          </a:prstGeom>
        </p:spPr>
      </p:pic>
      <p:sp>
        <p:nvSpPr>
          <p:cNvPr id="4" name="TextBox 3"/>
          <p:cNvSpPr txBox="1"/>
          <p:nvPr/>
        </p:nvSpPr>
        <p:spPr>
          <a:xfrm>
            <a:off x="2981324" y="1457325"/>
            <a:ext cx="1000125" cy="371475"/>
          </a:xfrm>
          <a:prstGeom prst="rect">
            <a:avLst/>
          </a:prstGeom>
          <a:noFill/>
        </p:spPr>
        <p:txBody>
          <a:bodyPr wrap="square" lIns="0" tIns="0" rIns="0" bIns="0" anchor="t">
            <a:spAutoFit/>
          </a:bodyPr>
          <a:lstStyle/>
          <a:p>
            <a:pPr algn="ctr"/>
            <a:r>
              <a:rPr sz="2400" b="1" i="0" u="none" dirty="0">
                <a:solidFill>
                  <a:srgbClr val="0A2342"/>
                </a:solidFill>
                <a:latin typeface="Montserrat"/>
              </a:rPr>
              <a:t>Today</a:t>
            </a:r>
          </a:p>
        </p:txBody>
      </p:sp>
      <p:sp>
        <p:nvSpPr>
          <p:cNvPr id="5" name="TextBox 4"/>
          <p:cNvSpPr txBox="1"/>
          <p:nvPr/>
        </p:nvSpPr>
        <p:spPr>
          <a:xfrm>
            <a:off x="8569642" y="1495425"/>
            <a:ext cx="1120140" cy="371475"/>
          </a:xfrm>
          <a:prstGeom prst="rect">
            <a:avLst/>
          </a:prstGeom>
          <a:noFill/>
        </p:spPr>
        <p:txBody>
          <a:bodyPr wrap="square" lIns="0" tIns="0" rIns="0" bIns="0" anchor="t">
            <a:spAutoFit/>
          </a:bodyPr>
          <a:lstStyle/>
          <a:p>
            <a:pPr algn="ctr"/>
            <a:r>
              <a:rPr sz="2400" b="1" i="0" u="none" dirty="0">
                <a:solidFill>
                  <a:srgbClr val="1B998B"/>
                </a:solidFill>
                <a:latin typeface="Montserrat"/>
              </a:rPr>
              <a:t>Future</a:t>
            </a:r>
          </a:p>
        </p:txBody>
      </p:sp>
      <p:sp>
        <p:nvSpPr>
          <p:cNvPr id="6" name="TextBox 5"/>
          <p:cNvSpPr txBox="1"/>
          <p:nvPr/>
        </p:nvSpPr>
        <p:spPr>
          <a:xfrm>
            <a:off x="1195387" y="1990725"/>
            <a:ext cx="4257675"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Tangled Poles &amp; Wires</a:t>
            </a:r>
          </a:p>
        </p:txBody>
      </p:sp>
      <p:sp>
        <p:nvSpPr>
          <p:cNvPr id="7" name="TextBox 6"/>
          <p:cNvSpPr txBox="1"/>
          <p:nvPr/>
        </p:nvSpPr>
        <p:spPr>
          <a:xfrm>
            <a:off x="1195387" y="2419350"/>
            <a:ext cx="4257675"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Repeated Digging</a:t>
            </a:r>
          </a:p>
        </p:txBody>
      </p:sp>
      <p:sp>
        <p:nvSpPr>
          <p:cNvPr id="8" name="TextBox 7"/>
          <p:cNvSpPr txBox="1"/>
          <p:nvPr/>
        </p:nvSpPr>
        <p:spPr>
          <a:xfrm>
            <a:off x="1195387" y="2847975"/>
            <a:ext cx="4257675"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Visual Pollution</a:t>
            </a:r>
          </a:p>
        </p:txBody>
      </p:sp>
      <p:sp>
        <p:nvSpPr>
          <p:cNvPr id="9" name="TextBox 8"/>
          <p:cNvSpPr txBox="1"/>
          <p:nvPr/>
        </p:nvSpPr>
        <p:spPr>
          <a:xfrm>
            <a:off x="1195387" y="3276600"/>
            <a:ext cx="4257675"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High Maintenance</a:t>
            </a:r>
          </a:p>
        </p:txBody>
      </p:sp>
      <p:sp>
        <p:nvSpPr>
          <p:cNvPr id="10" name="TextBox 9"/>
          <p:cNvSpPr txBox="1"/>
          <p:nvPr/>
        </p:nvSpPr>
        <p:spPr>
          <a:xfrm>
            <a:off x="7186612" y="1988185"/>
            <a:ext cx="4229100"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Underground Ducts</a:t>
            </a:r>
          </a:p>
        </p:txBody>
      </p:sp>
      <p:sp>
        <p:nvSpPr>
          <p:cNvPr id="11" name="TextBox 10"/>
          <p:cNvSpPr txBox="1"/>
          <p:nvPr/>
        </p:nvSpPr>
        <p:spPr>
          <a:xfrm>
            <a:off x="7186612" y="2416810"/>
            <a:ext cx="4229100"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High-Speed Fibre</a:t>
            </a:r>
          </a:p>
        </p:txBody>
      </p:sp>
      <p:sp>
        <p:nvSpPr>
          <p:cNvPr id="12" name="TextBox 11"/>
          <p:cNvSpPr txBox="1"/>
          <p:nvPr/>
        </p:nvSpPr>
        <p:spPr>
          <a:xfrm>
            <a:off x="7186612" y="2845435"/>
            <a:ext cx="4229100" cy="285750"/>
          </a:xfrm>
          <a:prstGeom prst="rect">
            <a:avLst/>
          </a:prstGeom>
          <a:noFill/>
        </p:spPr>
        <p:txBody>
          <a:bodyPr wrap="square" lIns="0" tIns="0" rIns="0" bIns="0" anchor="ctr">
            <a:spAutoFit/>
          </a:bodyPr>
          <a:lstStyle/>
          <a:p>
            <a:pPr algn="l">
              <a:lnSpc>
                <a:spcPts val="2250"/>
              </a:lnSpc>
            </a:pPr>
            <a:r>
              <a:rPr sz="1500" b="0" i="0" u="none">
                <a:solidFill>
                  <a:srgbClr val="334155"/>
                </a:solidFill>
                <a:latin typeface="Open Sans"/>
              </a:rPr>
              <a:t>5G &amp; IoT Integration</a:t>
            </a:r>
          </a:p>
        </p:txBody>
      </p:sp>
      <p:sp>
        <p:nvSpPr>
          <p:cNvPr id="13" name="TextBox 12"/>
          <p:cNvSpPr txBox="1"/>
          <p:nvPr/>
        </p:nvSpPr>
        <p:spPr>
          <a:xfrm>
            <a:off x="7217568" y="3225802"/>
            <a:ext cx="4229100" cy="565796"/>
          </a:xfrm>
          <a:prstGeom prst="rect">
            <a:avLst/>
          </a:prstGeom>
          <a:noFill/>
        </p:spPr>
        <p:txBody>
          <a:bodyPr wrap="square" lIns="0" tIns="0" rIns="0" bIns="0" anchor="ctr">
            <a:spAutoFit/>
          </a:bodyPr>
          <a:lstStyle/>
          <a:p>
            <a:pPr algn="l">
              <a:lnSpc>
                <a:spcPts val="2250"/>
              </a:lnSpc>
            </a:pPr>
            <a:r>
              <a:rPr sz="1500" b="0" i="0" u="none" dirty="0">
                <a:solidFill>
                  <a:srgbClr val="334155"/>
                </a:solidFill>
                <a:latin typeface="Open Sans"/>
              </a:rPr>
              <a:t>Smart</a:t>
            </a:r>
            <a:endParaRPr lang="en-US" sz="1500" dirty="0">
              <a:solidFill>
                <a:srgbClr val="334155"/>
              </a:solidFill>
              <a:latin typeface="Open Sans"/>
            </a:endParaRPr>
          </a:p>
          <a:p>
            <a:pPr algn="l">
              <a:lnSpc>
                <a:spcPts val="2250"/>
              </a:lnSpc>
            </a:pPr>
            <a:r>
              <a:rPr sz="1500" b="0" i="0" u="none" dirty="0">
                <a:solidFill>
                  <a:srgbClr val="334155"/>
                </a:solidFill>
                <a:latin typeface="Open Sans"/>
              </a:rPr>
              <a:t>Infrastructure</a:t>
            </a:r>
          </a:p>
        </p:txBody>
      </p:sp>
      <p:pic>
        <p:nvPicPr>
          <p:cNvPr id="14" name="Picture 13" descr="image.png"/>
          <p:cNvPicPr>
            <a:picLocks noChangeAspect="1"/>
          </p:cNvPicPr>
          <p:nvPr/>
        </p:nvPicPr>
        <p:blipFill>
          <a:blip r:embed="rId4"/>
          <a:stretch>
            <a:fillRect/>
          </a:stretch>
        </p:blipFill>
        <p:spPr>
          <a:xfrm>
            <a:off x="881062" y="2009775"/>
            <a:ext cx="171450" cy="247650"/>
          </a:xfrm>
          <a:prstGeom prst="rect">
            <a:avLst/>
          </a:prstGeom>
        </p:spPr>
      </p:pic>
      <p:pic>
        <p:nvPicPr>
          <p:cNvPr id="15" name="Picture 14" descr="image.png"/>
          <p:cNvPicPr>
            <a:picLocks noChangeAspect="1"/>
          </p:cNvPicPr>
          <p:nvPr/>
        </p:nvPicPr>
        <p:blipFill>
          <a:blip r:embed="rId4"/>
          <a:stretch>
            <a:fillRect/>
          </a:stretch>
        </p:blipFill>
        <p:spPr>
          <a:xfrm>
            <a:off x="881062" y="2438400"/>
            <a:ext cx="171450" cy="247650"/>
          </a:xfrm>
          <a:prstGeom prst="rect">
            <a:avLst/>
          </a:prstGeom>
        </p:spPr>
      </p:pic>
      <p:pic>
        <p:nvPicPr>
          <p:cNvPr id="16" name="Picture 15" descr="image.png"/>
          <p:cNvPicPr>
            <a:picLocks noChangeAspect="1"/>
          </p:cNvPicPr>
          <p:nvPr/>
        </p:nvPicPr>
        <p:blipFill>
          <a:blip r:embed="rId4"/>
          <a:stretch>
            <a:fillRect/>
          </a:stretch>
        </p:blipFill>
        <p:spPr>
          <a:xfrm>
            <a:off x="881062" y="2867025"/>
            <a:ext cx="171450" cy="247650"/>
          </a:xfrm>
          <a:prstGeom prst="rect">
            <a:avLst/>
          </a:prstGeom>
        </p:spPr>
      </p:pic>
      <p:pic>
        <p:nvPicPr>
          <p:cNvPr id="17" name="Picture 16" descr="image.png"/>
          <p:cNvPicPr>
            <a:picLocks noChangeAspect="1"/>
          </p:cNvPicPr>
          <p:nvPr/>
        </p:nvPicPr>
        <p:blipFill>
          <a:blip r:embed="rId4"/>
          <a:stretch>
            <a:fillRect/>
          </a:stretch>
        </p:blipFill>
        <p:spPr>
          <a:xfrm>
            <a:off x="881062" y="3295650"/>
            <a:ext cx="171450" cy="247650"/>
          </a:xfrm>
          <a:prstGeom prst="rect">
            <a:avLst/>
          </a:prstGeom>
        </p:spPr>
      </p:pic>
      <p:pic>
        <p:nvPicPr>
          <p:cNvPr id="18" name="Picture 17" descr="image.png"/>
          <p:cNvPicPr>
            <a:picLocks noChangeAspect="1"/>
          </p:cNvPicPr>
          <p:nvPr/>
        </p:nvPicPr>
        <p:blipFill>
          <a:blip r:embed="rId5"/>
          <a:stretch>
            <a:fillRect/>
          </a:stretch>
        </p:blipFill>
        <p:spPr>
          <a:xfrm>
            <a:off x="6843712" y="2007235"/>
            <a:ext cx="200025" cy="247650"/>
          </a:xfrm>
          <a:prstGeom prst="rect">
            <a:avLst/>
          </a:prstGeom>
        </p:spPr>
      </p:pic>
      <p:pic>
        <p:nvPicPr>
          <p:cNvPr id="19" name="Picture 18" descr="image.png"/>
          <p:cNvPicPr>
            <a:picLocks noChangeAspect="1"/>
          </p:cNvPicPr>
          <p:nvPr/>
        </p:nvPicPr>
        <p:blipFill>
          <a:blip r:embed="rId5"/>
          <a:stretch>
            <a:fillRect/>
          </a:stretch>
        </p:blipFill>
        <p:spPr>
          <a:xfrm>
            <a:off x="6843712" y="2435860"/>
            <a:ext cx="200025" cy="247650"/>
          </a:xfrm>
          <a:prstGeom prst="rect">
            <a:avLst/>
          </a:prstGeom>
        </p:spPr>
      </p:pic>
      <p:pic>
        <p:nvPicPr>
          <p:cNvPr id="20" name="Picture 19" descr="image.png"/>
          <p:cNvPicPr>
            <a:picLocks noChangeAspect="1"/>
          </p:cNvPicPr>
          <p:nvPr/>
        </p:nvPicPr>
        <p:blipFill>
          <a:blip r:embed="rId5"/>
          <a:stretch>
            <a:fillRect/>
          </a:stretch>
        </p:blipFill>
        <p:spPr>
          <a:xfrm>
            <a:off x="6843712" y="2864485"/>
            <a:ext cx="200025" cy="247650"/>
          </a:xfrm>
          <a:prstGeom prst="rect">
            <a:avLst/>
          </a:prstGeom>
        </p:spPr>
      </p:pic>
      <p:pic>
        <p:nvPicPr>
          <p:cNvPr id="21" name="Picture 20" descr="image.png"/>
          <p:cNvPicPr>
            <a:picLocks noChangeAspect="1"/>
          </p:cNvPicPr>
          <p:nvPr/>
        </p:nvPicPr>
        <p:blipFill>
          <a:blip r:embed="rId5"/>
          <a:stretch>
            <a:fillRect/>
          </a:stretch>
        </p:blipFill>
        <p:spPr>
          <a:xfrm>
            <a:off x="6843712" y="3293110"/>
            <a:ext cx="200025" cy="247650"/>
          </a:xfrm>
          <a:prstGeom prst="rect">
            <a:avLst/>
          </a:prstGeom>
        </p:spPr>
      </p:pic>
      <p:sp>
        <p:nvSpPr>
          <p:cNvPr id="22" name="TextBox 21"/>
          <p:cNvSpPr txBox="1"/>
          <p:nvPr/>
        </p:nvSpPr>
        <p:spPr>
          <a:xfrm>
            <a:off x="760686" y="678687"/>
            <a:ext cx="10685982" cy="542925"/>
          </a:xfrm>
          <a:prstGeom prst="rect">
            <a:avLst/>
          </a:prstGeom>
          <a:noFill/>
        </p:spPr>
        <p:txBody>
          <a:bodyPr wrap="square" lIns="0" tIns="0" rIns="0" bIns="0" anchor="t">
            <a:spAutoFit/>
          </a:bodyPr>
          <a:lstStyle/>
          <a:p>
            <a:pPr algn="l"/>
            <a:r>
              <a:rPr sz="3450" b="1" i="0" u="none" dirty="0">
                <a:solidFill>
                  <a:srgbClr val="0A2342"/>
                </a:solidFill>
                <a:latin typeface="Montserrat"/>
              </a:rPr>
              <a:t>Connect the Nation</a:t>
            </a:r>
          </a:p>
        </p:txBody>
      </p:sp>
      <p:sp>
        <p:nvSpPr>
          <p:cNvPr id="23" name="TextBox 22"/>
          <p:cNvSpPr txBox="1"/>
          <p:nvPr/>
        </p:nvSpPr>
        <p:spPr>
          <a:xfrm>
            <a:off x="0" y="6562725"/>
            <a:ext cx="9352280" cy="205184"/>
          </a:xfrm>
          <a:prstGeom prst="rect">
            <a:avLst/>
          </a:prstGeom>
          <a:noFill/>
        </p:spPr>
        <p:txBody>
          <a:bodyPr wrap="square" lIns="0" tIns="0" rIns="0" bIns="0" anchor="t">
            <a:spAutoFit/>
          </a:bodyPr>
          <a:lstStyle/>
          <a:p>
            <a:pPr algn="r">
              <a:lnSpc>
                <a:spcPts val="1575"/>
              </a:lnSpc>
            </a:pPr>
            <a:r>
              <a:rPr sz="1400" b="0" i="1" u="none" dirty="0">
                <a:latin typeface="Open Sans"/>
              </a:rPr>
              <a:t> “When we build roads and cities today, we must also build the digital infrastructure required for the next 20 years.” </a:t>
            </a:r>
          </a:p>
        </p:txBody>
      </p:sp>
      <p:pic>
        <p:nvPicPr>
          <p:cNvPr id="25" name="Picture 24">
            <a:extLst>
              <a:ext uri="{FF2B5EF4-FFF2-40B4-BE49-F238E27FC236}">
                <a16:creationId xmlns:a16="http://schemas.microsoft.com/office/drawing/2014/main" id="{EA610B3E-05BA-4ED9-20B1-EE57B39FE301}"/>
              </a:ext>
            </a:extLst>
          </p:cNvPr>
          <p:cNvPicPr>
            <a:picLocks noChangeAspect="1"/>
          </p:cNvPicPr>
          <p:nvPr/>
        </p:nvPicPr>
        <p:blipFill>
          <a:blip r:embed="rId6"/>
          <a:srcRect r="49994"/>
          <a:stretch>
            <a:fillRect/>
          </a:stretch>
        </p:blipFill>
        <p:spPr>
          <a:xfrm>
            <a:off x="2981324" y="3209492"/>
            <a:ext cx="2838767" cy="3096491"/>
          </a:xfrm>
          <a:prstGeom prst="rect">
            <a:avLst/>
          </a:prstGeom>
        </p:spPr>
      </p:pic>
      <p:pic>
        <p:nvPicPr>
          <p:cNvPr id="26" name="Picture 25">
            <a:extLst>
              <a:ext uri="{FF2B5EF4-FFF2-40B4-BE49-F238E27FC236}">
                <a16:creationId xmlns:a16="http://schemas.microsoft.com/office/drawing/2014/main" id="{A817D61C-A867-7F5A-CE9F-02D666F137A5}"/>
              </a:ext>
            </a:extLst>
          </p:cNvPr>
          <p:cNvPicPr>
            <a:picLocks noChangeAspect="1"/>
          </p:cNvPicPr>
          <p:nvPr/>
        </p:nvPicPr>
        <p:blipFill>
          <a:blip r:embed="rId6"/>
          <a:srcRect l="49994"/>
          <a:stretch>
            <a:fillRect/>
          </a:stretch>
        </p:blipFill>
        <p:spPr>
          <a:xfrm>
            <a:off x="8662985" y="3206952"/>
            <a:ext cx="2838767" cy="309649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image.png"/>
          <p:cNvPicPr>
            <a:picLocks noChangeAspect="1"/>
          </p:cNvPicPr>
          <p:nvPr/>
        </p:nvPicPr>
        <p:blipFill>
          <a:blip r:embed="rId4"/>
          <a:stretch>
            <a:fillRect/>
          </a:stretch>
        </p:blipFill>
        <p:spPr>
          <a:xfrm>
            <a:off x="2837353" y="5235767"/>
            <a:ext cx="1841450" cy="601860"/>
          </a:xfrm>
          <a:prstGeom prst="rect">
            <a:avLst/>
          </a:prstGeom>
        </p:spPr>
      </p:pic>
      <p:pic>
        <p:nvPicPr>
          <p:cNvPr id="5" name="Picture 4" descr="image.png"/>
          <p:cNvPicPr>
            <a:picLocks noChangeAspect="1"/>
          </p:cNvPicPr>
          <p:nvPr/>
        </p:nvPicPr>
        <p:blipFill>
          <a:blip r:embed="rId5"/>
          <a:stretch>
            <a:fillRect/>
          </a:stretch>
        </p:blipFill>
        <p:spPr>
          <a:xfrm>
            <a:off x="5321056" y="5235767"/>
            <a:ext cx="1841450" cy="601860"/>
          </a:xfrm>
          <a:prstGeom prst="rect">
            <a:avLst/>
          </a:prstGeom>
        </p:spPr>
      </p:pic>
      <p:pic>
        <p:nvPicPr>
          <p:cNvPr id="6" name="Picture 5" descr="image.png"/>
          <p:cNvPicPr>
            <a:picLocks noChangeAspect="1"/>
          </p:cNvPicPr>
          <p:nvPr/>
        </p:nvPicPr>
        <p:blipFill>
          <a:blip r:embed="rId6"/>
          <a:stretch>
            <a:fillRect/>
          </a:stretch>
        </p:blipFill>
        <p:spPr>
          <a:xfrm>
            <a:off x="7714956" y="5235767"/>
            <a:ext cx="1841450" cy="601860"/>
          </a:xfrm>
          <a:prstGeom prst="rect">
            <a:avLst/>
          </a:prstGeom>
        </p:spPr>
      </p:pic>
      <p:pic>
        <p:nvPicPr>
          <p:cNvPr id="11" name="Picture 10" descr="image.png"/>
          <p:cNvPicPr>
            <a:picLocks noChangeAspect="1"/>
          </p:cNvPicPr>
          <p:nvPr/>
        </p:nvPicPr>
        <p:blipFill>
          <a:blip r:embed="rId7"/>
          <a:stretch>
            <a:fillRect/>
          </a:stretch>
        </p:blipFill>
        <p:spPr>
          <a:xfrm>
            <a:off x="4959106" y="5441447"/>
            <a:ext cx="171450" cy="190500"/>
          </a:xfrm>
          <a:prstGeom prst="rect">
            <a:avLst/>
          </a:prstGeom>
        </p:spPr>
      </p:pic>
      <p:pic>
        <p:nvPicPr>
          <p:cNvPr id="12" name="Picture 11" descr="image.png"/>
          <p:cNvPicPr>
            <a:picLocks noChangeAspect="1"/>
          </p:cNvPicPr>
          <p:nvPr/>
        </p:nvPicPr>
        <p:blipFill>
          <a:blip r:embed="rId8"/>
          <a:stretch>
            <a:fillRect/>
          </a:stretch>
        </p:blipFill>
        <p:spPr>
          <a:xfrm>
            <a:off x="7353006" y="5441447"/>
            <a:ext cx="171450" cy="190500"/>
          </a:xfrm>
          <a:prstGeom prst="rect">
            <a:avLst/>
          </a:prstGeom>
        </p:spPr>
      </p:pic>
      <p:sp>
        <p:nvSpPr>
          <p:cNvPr id="19" name="TextBox 18"/>
          <p:cNvSpPr txBox="1"/>
          <p:nvPr/>
        </p:nvSpPr>
        <p:spPr>
          <a:xfrm>
            <a:off x="3647781" y="5445317"/>
            <a:ext cx="400050" cy="179536"/>
          </a:xfrm>
          <a:prstGeom prst="rect">
            <a:avLst/>
          </a:prstGeom>
          <a:noFill/>
        </p:spPr>
        <p:txBody>
          <a:bodyPr wrap="square" lIns="0" tIns="0" rIns="0" bIns="0" anchor="t">
            <a:spAutoFit/>
          </a:bodyPr>
          <a:lstStyle/>
          <a:p>
            <a:pPr algn="ctr">
              <a:lnSpc>
                <a:spcPts val="1439"/>
              </a:lnSpc>
            </a:pPr>
            <a:r>
              <a:rPr sz="1200" b="1" i="0" u="none">
                <a:latin typeface="Montserrat"/>
              </a:rPr>
              <a:t>Data</a:t>
            </a:r>
          </a:p>
        </p:txBody>
      </p:sp>
      <p:sp>
        <p:nvSpPr>
          <p:cNvPr id="20" name="TextBox 19"/>
          <p:cNvSpPr txBox="1"/>
          <p:nvPr/>
        </p:nvSpPr>
        <p:spPr>
          <a:xfrm>
            <a:off x="5746645" y="5445317"/>
            <a:ext cx="990123" cy="179536"/>
          </a:xfrm>
          <a:prstGeom prst="rect">
            <a:avLst/>
          </a:prstGeom>
          <a:noFill/>
        </p:spPr>
        <p:txBody>
          <a:bodyPr wrap="square" lIns="0" tIns="0" rIns="0" bIns="0" anchor="t">
            <a:spAutoFit/>
          </a:bodyPr>
          <a:lstStyle/>
          <a:p>
            <a:pPr algn="ctr">
              <a:lnSpc>
                <a:spcPts val="1439"/>
              </a:lnSpc>
            </a:pPr>
            <a:r>
              <a:rPr sz="1200" b="1" i="0" u="none">
                <a:latin typeface="Montserrat"/>
              </a:rPr>
              <a:t>Intelligence</a:t>
            </a:r>
          </a:p>
        </p:txBody>
      </p:sp>
      <p:sp>
        <p:nvSpPr>
          <p:cNvPr id="21" name="TextBox 20"/>
          <p:cNvSpPr txBox="1"/>
          <p:nvPr/>
        </p:nvSpPr>
        <p:spPr>
          <a:xfrm>
            <a:off x="8275562" y="5445317"/>
            <a:ext cx="720090" cy="179536"/>
          </a:xfrm>
          <a:prstGeom prst="rect">
            <a:avLst/>
          </a:prstGeom>
          <a:noFill/>
        </p:spPr>
        <p:txBody>
          <a:bodyPr wrap="square" lIns="0" tIns="0" rIns="0" bIns="0" anchor="t">
            <a:spAutoFit/>
          </a:bodyPr>
          <a:lstStyle/>
          <a:p>
            <a:pPr algn="ctr">
              <a:lnSpc>
                <a:spcPts val="1439"/>
              </a:lnSpc>
            </a:pPr>
            <a:r>
              <a:rPr sz="1200" b="1" i="0" u="none">
                <a:latin typeface="Montserrat"/>
              </a:rPr>
              <a:t>Decision</a:t>
            </a:r>
          </a:p>
        </p:txBody>
      </p:sp>
      <p:sp>
        <p:nvSpPr>
          <p:cNvPr id="22" name="TextBox 21"/>
          <p:cNvSpPr txBox="1"/>
          <p:nvPr/>
        </p:nvSpPr>
        <p:spPr>
          <a:xfrm>
            <a:off x="1871980" y="747712"/>
            <a:ext cx="5829300" cy="542925"/>
          </a:xfrm>
          <a:prstGeom prst="rect">
            <a:avLst/>
          </a:prstGeom>
          <a:noFill/>
        </p:spPr>
        <p:txBody>
          <a:bodyPr wrap="square" lIns="0" tIns="0" rIns="0" bIns="0" anchor="t">
            <a:spAutoFit/>
          </a:bodyPr>
          <a:lstStyle/>
          <a:p>
            <a:pPr algn="l"/>
            <a:r>
              <a:rPr sz="3450" b="1" i="0" u="none" dirty="0">
                <a:latin typeface="Montserrat"/>
              </a:rPr>
              <a:t>Central Nervous System</a:t>
            </a:r>
          </a:p>
        </p:txBody>
      </p:sp>
      <p:sp>
        <p:nvSpPr>
          <p:cNvPr id="23" name="TextBox 22"/>
          <p:cNvSpPr txBox="1"/>
          <p:nvPr/>
        </p:nvSpPr>
        <p:spPr>
          <a:xfrm>
            <a:off x="4886960" y="6419850"/>
            <a:ext cx="6924040" cy="205184"/>
          </a:xfrm>
          <a:prstGeom prst="rect">
            <a:avLst/>
          </a:prstGeom>
          <a:noFill/>
        </p:spPr>
        <p:txBody>
          <a:bodyPr wrap="square" lIns="0" tIns="0" rIns="0" bIns="0" anchor="t">
            <a:spAutoFit/>
          </a:bodyPr>
          <a:lstStyle/>
          <a:p>
            <a:pPr algn="r">
              <a:lnSpc>
                <a:spcPts val="1575"/>
              </a:lnSpc>
            </a:pPr>
            <a:r>
              <a:rPr sz="1400" b="0" i="1" u="none" dirty="0">
                <a:latin typeface="Open Sans"/>
              </a:rPr>
              <a:t> “This is the nervous system of Smart Nepal — data driving intelligence and decisions.” </a:t>
            </a:r>
          </a:p>
        </p:txBody>
      </p:sp>
      <p:pic>
        <p:nvPicPr>
          <p:cNvPr id="25" name="Recording 2026-08-31 142109">
            <a:hlinkClick r:id="" action="ppaction://media"/>
            <a:extLst>
              <a:ext uri="{FF2B5EF4-FFF2-40B4-BE49-F238E27FC236}">
                <a16:creationId xmlns:a16="http://schemas.microsoft.com/office/drawing/2014/main" id="{6D101E87-4A3D-6406-9F6C-D076FE2E0B14}"/>
              </a:ext>
            </a:extLst>
          </p:cNvPr>
          <p:cNvPicPr>
            <a:picLocks noChangeAspect="1"/>
          </p:cNvPicPr>
          <p:nvPr>
            <a:videoFile r:link="rId2"/>
            <p:extLst>
              <p:ext uri="{DAA4B4D4-6D71-4841-9C94-3DE7FCFB9230}">
                <p14:media xmlns:p14="http://schemas.microsoft.com/office/powerpoint/2010/main" r:embed="rId1"/>
              </p:ext>
            </p:extLst>
          </p:nvPr>
        </p:nvPicPr>
        <p:blipFill>
          <a:blip r:embed="rId9"/>
          <a:srcRect b="22306"/>
          <a:stretch>
            <a:fillRect/>
          </a:stretch>
        </p:blipFill>
        <p:spPr>
          <a:xfrm>
            <a:off x="2837353" y="1396302"/>
            <a:ext cx="6573197" cy="33527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66"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274365"/>
            <a:ext cx="5334000" cy="3333750"/>
          </a:xfrm>
          <a:prstGeom prst="rect">
            <a:avLst/>
          </a:prstGeom>
        </p:spPr>
      </p:pic>
      <p:pic>
        <p:nvPicPr>
          <p:cNvPr id="3" name="Picture 2" descr="image.png"/>
          <p:cNvPicPr>
            <a:picLocks noChangeAspect="1"/>
          </p:cNvPicPr>
          <p:nvPr/>
        </p:nvPicPr>
        <p:blipFill>
          <a:blip r:embed="rId3"/>
          <a:stretch>
            <a:fillRect/>
          </a:stretch>
        </p:blipFill>
        <p:spPr>
          <a:xfrm>
            <a:off x="6286500" y="1274365"/>
            <a:ext cx="5334000" cy="3333750"/>
          </a:xfrm>
          <a:prstGeom prst="rect">
            <a:avLst/>
          </a:prstGeom>
        </p:spPr>
      </p:pic>
      <p:sp>
        <p:nvSpPr>
          <p:cNvPr id="4" name="TextBox 3"/>
          <p:cNvSpPr txBox="1"/>
          <p:nvPr/>
        </p:nvSpPr>
        <p:spPr>
          <a:xfrm>
            <a:off x="571500" y="6219825"/>
            <a:ext cx="11049000" cy="323850"/>
          </a:xfrm>
          <a:prstGeom prst="rect">
            <a:avLst/>
          </a:prstGeom>
          <a:noFill/>
        </p:spPr>
        <p:txBody>
          <a:bodyPr wrap="square" lIns="0" tIns="0" rIns="0" bIns="0" anchor="t">
            <a:spAutoFit/>
          </a:bodyPr>
          <a:lstStyle/>
          <a:p>
            <a:pPr algn="ctr"/>
            <a:r>
              <a:rPr sz="1200" b="0" i="0" u="none" dirty="0">
                <a:solidFill>
                  <a:srgbClr val="1B998B"/>
                </a:solidFill>
                <a:latin typeface="Open Sans ExtraBold"/>
              </a:rPr>
              <a:t>PAPERLESS</a:t>
            </a:r>
            <a:r>
              <a:rPr sz="1200" b="0" i="0" u="none" dirty="0">
                <a:solidFill>
                  <a:srgbClr val="000000"/>
                </a:solidFill>
                <a:latin typeface="Open Sans"/>
              </a:rPr>
              <a:t> • </a:t>
            </a:r>
            <a:r>
              <a:rPr sz="1200" b="0" i="0" u="none" dirty="0">
                <a:solidFill>
                  <a:srgbClr val="1B998B"/>
                </a:solidFill>
                <a:latin typeface="Open Sans ExtraBold"/>
              </a:rPr>
              <a:t>QUEUELESS</a:t>
            </a:r>
            <a:r>
              <a:rPr sz="1200" b="0" i="0" u="none" dirty="0">
                <a:solidFill>
                  <a:srgbClr val="000000"/>
                </a:solidFill>
                <a:latin typeface="Open Sans"/>
              </a:rPr>
              <a:t> • </a:t>
            </a:r>
            <a:r>
              <a:rPr sz="1200" b="0" i="0" u="none" dirty="0">
                <a:solidFill>
                  <a:srgbClr val="1B998B"/>
                </a:solidFill>
                <a:latin typeface="Open Sans ExtraBold"/>
              </a:rPr>
              <a:t>CASHLESS</a:t>
            </a:r>
            <a:r>
              <a:rPr sz="1200" b="0" i="0" u="none" dirty="0">
                <a:solidFill>
                  <a:srgbClr val="000000"/>
                </a:solidFill>
                <a:latin typeface="Open Sans"/>
              </a:rPr>
              <a:t> • </a:t>
            </a:r>
            <a:r>
              <a:rPr sz="1200" b="0" i="0" u="none" dirty="0">
                <a:solidFill>
                  <a:srgbClr val="1B998B"/>
                </a:solidFill>
                <a:latin typeface="Open Sans ExtraBold"/>
              </a:rPr>
              <a:t>FACELESS</a:t>
            </a:r>
          </a:p>
        </p:txBody>
      </p:sp>
      <p:sp>
        <p:nvSpPr>
          <p:cNvPr id="5" name="TextBox 4"/>
          <p:cNvSpPr txBox="1"/>
          <p:nvPr/>
        </p:nvSpPr>
        <p:spPr>
          <a:xfrm>
            <a:off x="2683430" y="1493440"/>
            <a:ext cx="1110138" cy="276225"/>
          </a:xfrm>
          <a:prstGeom prst="rect">
            <a:avLst/>
          </a:prstGeom>
          <a:noFill/>
        </p:spPr>
        <p:txBody>
          <a:bodyPr wrap="square" lIns="0" tIns="0" rIns="0" bIns="0" anchor="t">
            <a:spAutoFit/>
          </a:bodyPr>
          <a:lstStyle/>
          <a:p>
            <a:pPr algn="ctr"/>
            <a:r>
              <a:rPr sz="1800" b="1" i="0" u="none">
                <a:solidFill>
                  <a:srgbClr val="0A2342"/>
                </a:solidFill>
                <a:latin typeface="Montserrat"/>
              </a:rPr>
              <a:t>Old Flow</a:t>
            </a:r>
          </a:p>
        </p:txBody>
      </p:sp>
      <p:sp>
        <p:nvSpPr>
          <p:cNvPr id="6" name="TextBox 5"/>
          <p:cNvSpPr txBox="1"/>
          <p:nvPr/>
        </p:nvSpPr>
        <p:spPr>
          <a:xfrm>
            <a:off x="952500" y="1886743"/>
            <a:ext cx="4572000" cy="457200"/>
          </a:xfrm>
          <a:prstGeom prst="rect">
            <a:avLst/>
          </a:prstGeom>
          <a:noFill/>
        </p:spPr>
        <p:txBody>
          <a:bodyPr wrap="square" lIns="0" tIns="0" rIns="0" bIns="0" anchor="t">
            <a:spAutoFit/>
          </a:bodyPr>
          <a:lstStyle/>
          <a:p>
            <a:pPr algn="ctr">
              <a:lnSpc>
                <a:spcPts val="1800"/>
              </a:lnSpc>
            </a:pPr>
            <a:r>
              <a:rPr sz="1200" b="0" i="0" u="none">
                <a:solidFill>
                  <a:srgbClr val="334155"/>
                </a:solidFill>
                <a:latin typeface="Open Sans"/>
              </a:rPr>
              <a:t>Citizen → Office → Counter → Employee → File → Approval → Service</a:t>
            </a:r>
          </a:p>
        </p:txBody>
      </p:sp>
      <p:sp>
        <p:nvSpPr>
          <p:cNvPr id="7" name="TextBox 6"/>
          <p:cNvSpPr txBox="1"/>
          <p:nvPr/>
        </p:nvSpPr>
        <p:spPr>
          <a:xfrm>
            <a:off x="8338423" y="1493440"/>
            <a:ext cx="1230153" cy="276225"/>
          </a:xfrm>
          <a:prstGeom prst="rect">
            <a:avLst/>
          </a:prstGeom>
          <a:noFill/>
        </p:spPr>
        <p:txBody>
          <a:bodyPr wrap="square" lIns="0" tIns="0" rIns="0" bIns="0" anchor="t">
            <a:spAutoFit/>
          </a:bodyPr>
          <a:lstStyle/>
          <a:p>
            <a:pPr algn="ctr"/>
            <a:r>
              <a:rPr sz="1800" b="1" i="0" u="none">
                <a:solidFill>
                  <a:srgbClr val="1B998B"/>
                </a:solidFill>
                <a:latin typeface="Montserrat"/>
              </a:rPr>
              <a:t>New Flow</a:t>
            </a:r>
          </a:p>
        </p:txBody>
      </p:sp>
      <p:sp>
        <p:nvSpPr>
          <p:cNvPr id="8" name="TextBox 7"/>
          <p:cNvSpPr txBox="1"/>
          <p:nvPr/>
        </p:nvSpPr>
        <p:spPr>
          <a:xfrm>
            <a:off x="6929437" y="1886743"/>
            <a:ext cx="4048125" cy="228600"/>
          </a:xfrm>
          <a:prstGeom prst="rect">
            <a:avLst/>
          </a:prstGeom>
          <a:noFill/>
        </p:spPr>
        <p:txBody>
          <a:bodyPr wrap="square" lIns="0" tIns="0" rIns="0" bIns="0" anchor="t">
            <a:spAutoFit/>
          </a:bodyPr>
          <a:lstStyle/>
          <a:p>
            <a:pPr algn="ctr">
              <a:lnSpc>
                <a:spcPts val="1800"/>
              </a:lnSpc>
            </a:pPr>
            <a:r>
              <a:rPr sz="1200" b="1" i="0" u="none">
                <a:solidFill>
                  <a:srgbClr val="1B998B"/>
                </a:solidFill>
                <a:latin typeface="Open Sans"/>
              </a:rPr>
              <a:t>Citizen → App/Portal → Automated Workflow → Service</a:t>
            </a:r>
          </a:p>
        </p:txBody>
      </p:sp>
      <p:sp>
        <p:nvSpPr>
          <p:cNvPr id="9" name="TextBox 8"/>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ACT III: Government Without the Queue</a:t>
            </a:r>
          </a:p>
        </p:txBody>
      </p:sp>
      <p:sp>
        <p:nvSpPr>
          <p:cNvPr id="10" name="TextBox 9"/>
          <p:cNvSpPr txBox="1"/>
          <p:nvPr/>
        </p:nvSpPr>
        <p:spPr>
          <a:xfrm>
            <a:off x="132081" y="6569948"/>
            <a:ext cx="6944360" cy="205184"/>
          </a:xfrm>
          <a:prstGeom prst="rect">
            <a:avLst/>
          </a:prstGeom>
          <a:noFill/>
        </p:spPr>
        <p:txBody>
          <a:bodyPr wrap="square" lIns="0" tIns="0" rIns="0" bIns="0" anchor="t">
            <a:spAutoFit/>
          </a:bodyPr>
          <a:lstStyle/>
          <a:p>
            <a:pPr>
              <a:lnSpc>
                <a:spcPts val="1575"/>
              </a:lnSpc>
            </a:pPr>
            <a:r>
              <a:rPr sz="1400" b="0" i="1" u="none" dirty="0">
                <a:solidFill>
                  <a:schemeClr val="bg1"/>
                </a:solidFill>
                <a:latin typeface="Open Sans"/>
              </a:rPr>
              <a:t> “From office-centered to citizen-centered — services without queues, cash, or paper.” </a:t>
            </a:r>
          </a:p>
        </p:txBody>
      </p:sp>
      <p:pic>
        <p:nvPicPr>
          <p:cNvPr id="12" name="Picture 11">
            <a:extLst>
              <a:ext uri="{FF2B5EF4-FFF2-40B4-BE49-F238E27FC236}">
                <a16:creationId xmlns:a16="http://schemas.microsoft.com/office/drawing/2014/main" id="{C41DF5E4-DC20-1EFC-F4E9-FB44A8107804}"/>
              </a:ext>
            </a:extLst>
          </p:cNvPr>
          <p:cNvPicPr>
            <a:picLocks noChangeAspect="1"/>
          </p:cNvPicPr>
          <p:nvPr/>
        </p:nvPicPr>
        <p:blipFill>
          <a:blip r:embed="rId4"/>
          <a:stretch>
            <a:fillRect/>
          </a:stretch>
        </p:blipFill>
        <p:spPr>
          <a:xfrm>
            <a:off x="2735202" y="2461021"/>
            <a:ext cx="6721596" cy="366632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5911889"/>
            <a:ext cx="11049000" cy="414655"/>
          </a:xfrm>
          <a:prstGeom prst="rect">
            <a:avLst/>
          </a:prstGeom>
        </p:spPr>
      </p:pic>
      <p:pic>
        <p:nvPicPr>
          <p:cNvPr id="4" name="Picture 3" descr="image.png"/>
          <p:cNvPicPr>
            <a:picLocks noChangeAspect="1"/>
          </p:cNvPicPr>
          <p:nvPr/>
        </p:nvPicPr>
        <p:blipFill>
          <a:blip r:embed="rId4"/>
          <a:stretch>
            <a:fillRect/>
          </a:stretch>
        </p:blipFill>
        <p:spPr>
          <a:xfrm>
            <a:off x="2162175" y="1178878"/>
            <a:ext cx="342900" cy="457200"/>
          </a:xfrm>
          <a:prstGeom prst="rect">
            <a:avLst/>
          </a:prstGeom>
        </p:spPr>
      </p:pic>
      <p:sp>
        <p:nvSpPr>
          <p:cNvPr id="5" name="TextBox 4"/>
          <p:cNvSpPr txBox="1"/>
          <p:nvPr/>
        </p:nvSpPr>
        <p:spPr>
          <a:xfrm>
            <a:off x="1898570" y="1826578"/>
            <a:ext cx="870108" cy="180975"/>
          </a:xfrm>
          <a:prstGeom prst="rect">
            <a:avLst/>
          </a:prstGeom>
          <a:noFill/>
        </p:spPr>
        <p:txBody>
          <a:bodyPr wrap="square" lIns="0" tIns="0" rIns="0" bIns="0" anchor="t">
            <a:spAutoFit/>
          </a:bodyPr>
          <a:lstStyle/>
          <a:p>
            <a:pPr algn="ctr"/>
            <a:r>
              <a:rPr sz="1200" b="1" i="0" u="none">
                <a:solidFill>
                  <a:srgbClr val="FFFFFF"/>
                </a:solidFill>
                <a:latin typeface="Montserrat"/>
              </a:rPr>
              <a:t>Audit Trail</a:t>
            </a:r>
          </a:p>
        </p:txBody>
      </p:sp>
      <p:pic>
        <p:nvPicPr>
          <p:cNvPr id="6" name="Picture 5" descr="image.png"/>
          <p:cNvPicPr>
            <a:picLocks noChangeAspect="1"/>
          </p:cNvPicPr>
          <p:nvPr/>
        </p:nvPicPr>
        <p:blipFill>
          <a:blip r:embed="rId5"/>
          <a:stretch>
            <a:fillRect/>
          </a:stretch>
        </p:blipFill>
        <p:spPr>
          <a:xfrm>
            <a:off x="5810250" y="1178878"/>
            <a:ext cx="571500" cy="457200"/>
          </a:xfrm>
          <a:prstGeom prst="rect">
            <a:avLst/>
          </a:prstGeom>
        </p:spPr>
      </p:pic>
      <p:sp>
        <p:nvSpPr>
          <p:cNvPr id="7" name="TextBox 6"/>
          <p:cNvSpPr txBox="1"/>
          <p:nvPr/>
        </p:nvSpPr>
        <p:spPr>
          <a:xfrm>
            <a:off x="5595937" y="1826578"/>
            <a:ext cx="1000125" cy="180975"/>
          </a:xfrm>
          <a:prstGeom prst="rect">
            <a:avLst/>
          </a:prstGeom>
          <a:noFill/>
        </p:spPr>
        <p:txBody>
          <a:bodyPr wrap="square" lIns="0" tIns="0" rIns="0" bIns="0" anchor="t">
            <a:spAutoFit/>
          </a:bodyPr>
          <a:lstStyle/>
          <a:p>
            <a:pPr algn="ctr"/>
            <a:r>
              <a:rPr sz="1200" b="1" i="0" u="none">
                <a:solidFill>
                  <a:srgbClr val="FFFFFF"/>
                </a:solidFill>
                <a:latin typeface="Montserrat"/>
              </a:rPr>
              <a:t>Automation</a:t>
            </a:r>
          </a:p>
        </p:txBody>
      </p:sp>
      <p:pic>
        <p:nvPicPr>
          <p:cNvPr id="8" name="Picture 7" descr="image.png"/>
          <p:cNvPicPr>
            <a:picLocks noChangeAspect="1"/>
          </p:cNvPicPr>
          <p:nvPr/>
        </p:nvPicPr>
        <p:blipFill>
          <a:blip r:embed="rId6"/>
          <a:stretch>
            <a:fillRect/>
          </a:stretch>
        </p:blipFill>
        <p:spPr>
          <a:xfrm>
            <a:off x="9601200" y="1178878"/>
            <a:ext cx="514350" cy="457200"/>
          </a:xfrm>
          <a:prstGeom prst="rect">
            <a:avLst/>
          </a:prstGeom>
        </p:spPr>
      </p:pic>
      <p:sp>
        <p:nvSpPr>
          <p:cNvPr id="9" name="TextBox 8"/>
          <p:cNvSpPr txBox="1"/>
          <p:nvPr/>
        </p:nvSpPr>
        <p:spPr>
          <a:xfrm>
            <a:off x="9288303" y="1826578"/>
            <a:ext cx="1140142" cy="180975"/>
          </a:xfrm>
          <a:prstGeom prst="rect">
            <a:avLst/>
          </a:prstGeom>
          <a:noFill/>
        </p:spPr>
        <p:txBody>
          <a:bodyPr wrap="square" lIns="0" tIns="0" rIns="0" bIns="0" anchor="t">
            <a:spAutoFit/>
          </a:bodyPr>
          <a:lstStyle/>
          <a:p>
            <a:pPr algn="ctr"/>
            <a:r>
              <a:rPr sz="1200" b="1" i="0" u="none">
                <a:solidFill>
                  <a:srgbClr val="FFFFFF"/>
                </a:solidFill>
                <a:latin typeface="Montserrat"/>
              </a:rPr>
              <a:t>Transparency</a:t>
            </a:r>
          </a:p>
        </p:txBody>
      </p:sp>
      <p:pic>
        <p:nvPicPr>
          <p:cNvPr id="10" name="Picture 9" descr="image.png"/>
          <p:cNvPicPr>
            <a:picLocks noChangeAspect="1"/>
          </p:cNvPicPr>
          <p:nvPr/>
        </p:nvPicPr>
        <p:blipFill>
          <a:blip r:embed="rId7"/>
          <a:stretch>
            <a:fillRect/>
          </a:stretch>
        </p:blipFill>
        <p:spPr>
          <a:xfrm>
            <a:off x="1566489" y="5990628"/>
            <a:ext cx="9059019" cy="257175"/>
          </a:xfrm>
          <a:prstGeom prst="rect">
            <a:avLst/>
          </a:prstGeom>
        </p:spPr>
      </p:pic>
      <p:sp>
        <p:nvSpPr>
          <p:cNvPr id="11" name="TextBox 10"/>
          <p:cNvSpPr txBox="1"/>
          <p:nvPr/>
        </p:nvSpPr>
        <p:spPr>
          <a:xfrm>
            <a:off x="571500" y="476250"/>
            <a:ext cx="11601450" cy="542925"/>
          </a:xfrm>
          <a:prstGeom prst="rect">
            <a:avLst/>
          </a:prstGeom>
          <a:noFill/>
        </p:spPr>
        <p:txBody>
          <a:bodyPr wrap="square" lIns="0" tIns="0" rIns="0" bIns="0" anchor="t">
            <a:spAutoFit/>
          </a:bodyPr>
          <a:lstStyle/>
          <a:p>
            <a:pPr algn="l"/>
            <a:r>
              <a:rPr sz="3450" b="1" i="0" u="none" dirty="0">
                <a:solidFill>
                  <a:srgbClr val="FFFFFF"/>
                </a:solidFill>
                <a:latin typeface="Montserrat"/>
              </a:rPr>
              <a:t>Technology Against Corruption</a:t>
            </a:r>
          </a:p>
        </p:txBody>
      </p:sp>
      <p:sp>
        <p:nvSpPr>
          <p:cNvPr id="12" name="TextBox 11"/>
          <p:cNvSpPr txBox="1"/>
          <p:nvPr/>
        </p:nvSpPr>
        <p:spPr>
          <a:xfrm>
            <a:off x="1696720" y="6490692"/>
            <a:ext cx="10114280" cy="205184"/>
          </a:xfrm>
          <a:prstGeom prst="rect">
            <a:avLst/>
          </a:prstGeom>
          <a:noFill/>
        </p:spPr>
        <p:txBody>
          <a:bodyPr wrap="square" lIns="0" tIns="0" rIns="0" bIns="0" anchor="t">
            <a:spAutoFit/>
          </a:bodyPr>
          <a:lstStyle/>
          <a:p>
            <a:pPr algn="r">
              <a:lnSpc>
                <a:spcPts val="1575"/>
              </a:lnSpc>
            </a:pPr>
            <a:r>
              <a:rPr sz="1400" b="0" i="1" u="none" dirty="0">
                <a:solidFill>
                  <a:srgbClr val="FFFF00"/>
                </a:solidFill>
                <a:latin typeface="Open Sans"/>
              </a:rPr>
              <a:t> “Technology cannot replace ethics, but it can reduce unnecessary human intervention and make transactions traceable.” </a:t>
            </a:r>
          </a:p>
        </p:txBody>
      </p:sp>
      <p:pic>
        <p:nvPicPr>
          <p:cNvPr id="14" name="Picture 13">
            <a:extLst>
              <a:ext uri="{FF2B5EF4-FFF2-40B4-BE49-F238E27FC236}">
                <a16:creationId xmlns:a16="http://schemas.microsoft.com/office/drawing/2014/main" id="{6B474D50-79F3-4DC2-70DE-A0AC98905A7C}"/>
              </a:ext>
            </a:extLst>
          </p:cNvPr>
          <p:cNvPicPr>
            <a:picLocks noChangeAspect="1"/>
          </p:cNvPicPr>
          <p:nvPr/>
        </p:nvPicPr>
        <p:blipFill>
          <a:blip r:embed="rId8"/>
          <a:stretch>
            <a:fillRect/>
          </a:stretch>
        </p:blipFill>
        <p:spPr>
          <a:xfrm>
            <a:off x="2748368" y="2111618"/>
            <a:ext cx="6695260" cy="36519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71500" y="1576387"/>
          <a:ext cx="11048998" cy="4533900"/>
        </p:xfrm>
        <a:graphic>
          <a:graphicData uri="http://schemas.openxmlformats.org/drawingml/2006/table">
            <a:tbl>
              <a:tblPr firstRow="1" bandRow="1">
                <a:tableStyleId>{5C22544A-7EE6-4342-B048-85BDC9FD1C3A}</a:tableStyleId>
              </a:tblPr>
              <a:tblGrid>
                <a:gridCol w="4016126">
                  <a:extLst>
                    <a:ext uri="{9D8B030D-6E8A-4147-A177-3AD203B41FA5}">
                      <a16:colId xmlns:a16="http://schemas.microsoft.com/office/drawing/2014/main" val="20000"/>
                    </a:ext>
                  </a:extLst>
                </a:gridCol>
                <a:gridCol w="2106215">
                  <a:extLst>
                    <a:ext uri="{9D8B030D-6E8A-4147-A177-3AD203B41FA5}">
                      <a16:colId xmlns:a16="http://schemas.microsoft.com/office/drawing/2014/main" val="20001"/>
                    </a:ext>
                  </a:extLst>
                </a:gridCol>
                <a:gridCol w="4926657">
                  <a:extLst>
                    <a:ext uri="{9D8B030D-6E8A-4147-A177-3AD203B41FA5}">
                      <a16:colId xmlns:a16="http://schemas.microsoft.com/office/drawing/2014/main" val="20002"/>
                    </a:ext>
                  </a:extLst>
                </a:gridCol>
              </a:tblGrid>
              <a:tr h="647700">
                <a:tc>
                  <a:txBody>
                    <a:bodyPr/>
                    <a:lstStyle/>
                    <a:p>
                      <a:pPr algn="l"/>
                      <a:r>
                        <a:rPr sz="1500" b="0" i="0" u="none">
                          <a:solidFill>
                            <a:srgbClr val="64748B"/>
                          </a:solidFill>
                          <a:latin typeface="Open Sans SemiBold"/>
                        </a:rPr>
                        <a:t>Paper</a:t>
                      </a:r>
                    </a:p>
                  </a:txBody>
                  <a:tcPr marL="63500" marR="63500" marT="25400" marB="25400" anchor="ctr">
                    <a:lnL>
                      <a:noFill/>
                    </a:lnL>
                    <a:lnR>
                      <a:noFill/>
                    </a:lnR>
                    <a:lnT>
                      <a:noFill/>
                    </a:lnT>
                    <a:lnB>
                      <a:noFill/>
                    </a:lnB>
                    <a:noFill/>
                  </a:tcPr>
                </a:tc>
                <a:tc>
                  <a:txBody>
                    <a:bodyPr/>
                    <a:lstStyle/>
                    <a:p>
                      <a:pPr algn="l"/>
                      <a:endParaRPr/>
                    </a:p>
                  </a:txBody>
                  <a:tcPr marL="63500" marR="63500" marT="25400" marB="25400" anchor="ctr">
                    <a:lnL>
                      <a:noFill/>
                    </a:lnL>
                    <a:lnR>
                      <a:noFill/>
                    </a:lnR>
                    <a:lnT>
                      <a:noFill/>
                    </a:lnT>
                    <a:lnB>
                      <a:noFill/>
                    </a:lnB>
                    <a:noFill/>
                  </a:tcPr>
                </a:tc>
                <a:tc>
                  <a:txBody>
                    <a:bodyPr/>
                    <a:lstStyle/>
                    <a:p>
                      <a:pPr algn="l"/>
                      <a:r>
                        <a:rPr sz="1500" b="1" i="0" u="none">
                          <a:solidFill>
                            <a:srgbClr val="1B998B"/>
                          </a:solidFill>
                          <a:latin typeface="Open Sans"/>
                        </a:rPr>
                        <a:t>Digital Data</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0"/>
                  </a:ext>
                </a:extLst>
              </a:tr>
              <a:tr h="647700">
                <a:tc>
                  <a:txBody>
                    <a:bodyPr/>
                    <a:lstStyle/>
                    <a:p>
                      <a:pPr algn="l"/>
                      <a:r>
                        <a:rPr sz="1500" b="0" i="0" u="none">
                          <a:solidFill>
                            <a:srgbClr val="64748B"/>
                          </a:solidFill>
                          <a:latin typeface="Open Sans SemiBold"/>
                        </a:rPr>
                        <a:t>Physical File</a:t>
                      </a:r>
                    </a:p>
                  </a:txBody>
                  <a:tcPr marL="63500" marR="63500" marT="25400" marB="25400" anchor="ctr">
                    <a:lnL>
                      <a:noFill/>
                    </a:lnL>
                    <a:lnR>
                      <a:noFill/>
                    </a:lnR>
                    <a:lnT>
                      <a:noFill/>
                    </a:lnT>
                    <a:lnB>
                      <a:noFill/>
                    </a:lnB>
                    <a:noFill/>
                  </a:tcPr>
                </a:tc>
                <a:tc>
                  <a:txBody>
                    <a:bodyPr/>
                    <a:lstStyle/>
                    <a:p>
                      <a:pPr algn="l"/>
                      <a:endParaRPr/>
                    </a:p>
                  </a:txBody>
                  <a:tcPr marL="666750" marR="63500" marT="25400" marB="25400" anchor="ctr">
                    <a:lnL>
                      <a:noFill/>
                    </a:lnL>
                    <a:lnR>
                      <a:noFill/>
                    </a:lnR>
                    <a:lnT>
                      <a:noFill/>
                    </a:lnT>
                    <a:lnB>
                      <a:noFill/>
                    </a:lnB>
                    <a:noFill/>
                  </a:tcPr>
                </a:tc>
                <a:tc>
                  <a:txBody>
                    <a:bodyPr/>
                    <a:lstStyle/>
                    <a:p>
                      <a:pPr algn="l"/>
                      <a:r>
                        <a:rPr sz="1500" b="1" i="0" u="none">
                          <a:solidFill>
                            <a:srgbClr val="1B998B"/>
                          </a:solidFill>
                          <a:latin typeface="Open Sans"/>
                        </a:rPr>
                        <a:t>Automated Workflow</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647700">
                <a:tc>
                  <a:txBody>
                    <a:bodyPr/>
                    <a:lstStyle/>
                    <a:p>
                      <a:pPr algn="l"/>
                      <a:r>
                        <a:rPr sz="1500" b="0" i="0" u="none">
                          <a:solidFill>
                            <a:srgbClr val="64748B"/>
                          </a:solidFill>
                          <a:latin typeface="Open Sans SemiBold"/>
                        </a:rPr>
                        <a:t>Service Counter</a:t>
                      </a:r>
                    </a:p>
                  </a:txBody>
                  <a:tcPr marL="63500" marR="63500" marT="25400" marB="25400" anchor="ctr">
                    <a:lnL>
                      <a:noFill/>
                    </a:lnL>
                    <a:lnR>
                      <a:noFill/>
                    </a:lnR>
                    <a:lnT>
                      <a:noFill/>
                    </a:lnT>
                    <a:lnB>
                      <a:noFill/>
                    </a:lnB>
                    <a:noFill/>
                  </a:tcPr>
                </a:tc>
                <a:tc>
                  <a:txBody>
                    <a:bodyPr/>
                    <a:lstStyle/>
                    <a:p>
                      <a:pPr algn="l"/>
                      <a:endParaRPr/>
                    </a:p>
                  </a:txBody>
                  <a:tcPr marL="666750" marR="63500" marT="25400" marB="25400" anchor="ctr">
                    <a:lnL>
                      <a:noFill/>
                    </a:lnL>
                    <a:lnR>
                      <a:noFill/>
                    </a:lnR>
                    <a:lnT>
                      <a:noFill/>
                    </a:lnT>
                    <a:lnB>
                      <a:noFill/>
                    </a:lnB>
                    <a:noFill/>
                  </a:tcPr>
                </a:tc>
                <a:tc>
                  <a:txBody>
                    <a:bodyPr/>
                    <a:lstStyle/>
                    <a:p>
                      <a:pPr algn="l"/>
                      <a:r>
                        <a:rPr sz="1500" b="1" i="0" u="none">
                          <a:solidFill>
                            <a:srgbClr val="1B998B"/>
                          </a:solidFill>
                          <a:latin typeface="Open Sans"/>
                        </a:rPr>
                        <a:t>Online Portal</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647700">
                <a:tc>
                  <a:txBody>
                    <a:bodyPr/>
                    <a:lstStyle/>
                    <a:p>
                      <a:pPr algn="l"/>
                      <a:r>
                        <a:rPr sz="1500" b="0" i="0" u="none">
                          <a:solidFill>
                            <a:srgbClr val="64748B"/>
                          </a:solidFill>
                          <a:latin typeface="Open Sans SemiBold"/>
                        </a:rPr>
                        <a:t>Cash Payment</a:t>
                      </a:r>
                    </a:p>
                  </a:txBody>
                  <a:tcPr marL="63500" marR="63500" marT="25400" marB="25400" anchor="ctr">
                    <a:lnL>
                      <a:noFill/>
                    </a:lnL>
                    <a:lnR>
                      <a:noFill/>
                    </a:lnR>
                    <a:lnT>
                      <a:noFill/>
                    </a:lnT>
                    <a:lnB>
                      <a:noFill/>
                    </a:lnB>
                    <a:noFill/>
                  </a:tcPr>
                </a:tc>
                <a:tc>
                  <a:txBody>
                    <a:bodyPr/>
                    <a:lstStyle/>
                    <a:p>
                      <a:pPr algn="l"/>
                      <a:endParaRPr/>
                    </a:p>
                  </a:txBody>
                  <a:tcPr marL="666750" marR="63500" marT="25400" marB="25400" anchor="ctr">
                    <a:lnL>
                      <a:noFill/>
                    </a:lnL>
                    <a:lnR>
                      <a:noFill/>
                    </a:lnR>
                    <a:lnT>
                      <a:noFill/>
                    </a:lnT>
                    <a:lnB>
                      <a:noFill/>
                    </a:lnB>
                    <a:noFill/>
                  </a:tcPr>
                </a:tc>
                <a:tc>
                  <a:txBody>
                    <a:bodyPr/>
                    <a:lstStyle/>
                    <a:p>
                      <a:pPr algn="l"/>
                      <a:r>
                        <a:rPr sz="1500" b="1" i="0" u="none">
                          <a:solidFill>
                            <a:srgbClr val="1B998B"/>
                          </a:solidFill>
                          <a:latin typeface="Open Sans"/>
                        </a:rPr>
                        <a:t>Digital Payment</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647700">
                <a:tc>
                  <a:txBody>
                    <a:bodyPr/>
                    <a:lstStyle/>
                    <a:p>
                      <a:pPr algn="l"/>
                      <a:r>
                        <a:rPr sz="1500" b="0" i="0" u="none">
                          <a:solidFill>
                            <a:srgbClr val="64748B"/>
                          </a:solidFill>
                          <a:latin typeface="Open Sans SemiBold"/>
                        </a:rPr>
                        <a:t>Wet Signature</a:t>
                      </a:r>
                    </a:p>
                  </a:txBody>
                  <a:tcPr marL="63500" marR="63500" marT="25400" marB="25400" anchor="ctr">
                    <a:lnL>
                      <a:noFill/>
                    </a:lnL>
                    <a:lnR>
                      <a:noFill/>
                    </a:lnR>
                    <a:lnT>
                      <a:noFill/>
                    </a:lnT>
                    <a:lnB>
                      <a:noFill/>
                    </a:lnB>
                    <a:noFill/>
                  </a:tcPr>
                </a:tc>
                <a:tc>
                  <a:txBody>
                    <a:bodyPr/>
                    <a:lstStyle/>
                    <a:p>
                      <a:pPr algn="l"/>
                      <a:endParaRPr/>
                    </a:p>
                  </a:txBody>
                  <a:tcPr marL="666750" marR="63500" marT="25400" marB="25400" anchor="ctr">
                    <a:lnL>
                      <a:noFill/>
                    </a:lnL>
                    <a:lnR>
                      <a:noFill/>
                    </a:lnR>
                    <a:lnT>
                      <a:noFill/>
                    </a:lnT>
                    <a:lnB>
                      <a:noFill/>
                    </a:lnB>
                    <a:noFill/>
                  </a:tcPr>
                </a:tc>
                <a:tc>
                  <a:txBody>
                    <a:bodyPr/>
                    <a:lstStyle/>
                    <a:p>
                      <a:pPr algn="l"/>
                      <a:r>
                        <a:rPr sz="1500" b="1" i="0" u="none">
                          <a:solidFill>
                            <a:srgbClr val="1B998B"/>
                          </a:solidFill>
                          <a:latin typeface="Open Sans"/>
                        </a:rPr>
                        <a:t>Digital Authentication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4"/>
                  </a:ext>
                </a:extLst>
              </a:tr>
              <a:tr h="647700">
                <a:tc>
                  <a:txBody>
                    <a:bodyPr/>
                    <a:lstStyle/>
                    <a:p>
                      <a:pPr algn="l"/>
                      <a:r>
                        <a:rPr sz="1500" b="0" i="0" u="none">
                          <a:solidFill>
                            <a:srgbClr val="64748B"/>
                          </a:solidFill>
                          <a:latin typeface="Open Sans SemiBold"/>
                        </a:rPr>
                        <a:t>Paper Certificate</a:t>
                      </a:r>
                    </a:p>
                  </a:txBody>
                  <a:tcPr marL="63500" marR="63500" marT="25400" marB="25400" anchor="ctr">
                    <a:lnL>
                      <a:noFill/>
                    </a:lnL>
                    <a:lnR>
                      <a:noFill/>
                    </a:lnR>
                    <a:lnT>
                      <a:noFill/>
                    </a:lnT>
                    <a:lnB>
                      <a:noFill/>
                    </a:lnB>
                    <a:noFill/>
                  </a:tcPr>
                </a:tc>
                <a:tc>
                  <a:txBody>
                    <a:bodyPr/>
                    <a:lstStyle/>
                    <a:p>
                      <a:pPr algn="l"/>
                      <a:endParaRPr/>
                    </a:p>
                  </a:txBody>
                  <a:tcPr marL="666750" marR="63500" marT="25400" marB="25400" anchor="ctr">
                    <a:lnL>
                      <a:noFill/>
                    </a:lnL>
                    <a:lnR>
                      <a:noFill/>
                    </a:lnR>
                    <a:lnT>
                      <a:noFill/>
                    </a:lnT>
                    <a:lnB>
                      <a:noFill/>
                    </a:lnB>
                    <a:noFill/>
                  </a:tcPr>
                </a:tc>
                <a:tc>
                  <a:txBody>
                    <a:bodyPr/>
                    <a:lstStyle/>
                    <a:p>
                      <a:pPr algn="l"/>
                      <a:r>
                        <a:rPr sz="1500" b="1" i="0" u="none">
                          <a:solidFill>
                            <a:srgbClr val="1B998B"/>
                          </a:solidFill>
                          <a:latin typeface="Open Sans"/>
                        </a:rPr>
                        <a:t>Digital Credential</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5"/>
                  </a:ext>
                </a:extLst>
              </a:tr>
              <a:tr h="647700">
                <a:tc>
                  <a:txBody>
                    <a:bodyPr/>
                    <a:lstStyle/>
                    <a:p>
                      <a:pPr algn="l"/>
                      <a:r>
                        <a:rPr sz="1500" b="0" i="0" u="none">
                          <a:solidFill>
                            <a:srgbClr val="64748B"/>
                          </a:solidFill>
                          <a:latin typeface="Open Sans SemiBold"/>
                        </a:rPr>
                        <a:t>Office Visit</a:t>
                      </a:r>
                    </a:p>
                  </a:txBody>
                  <a:tcPr marL="63500" marR="63500" marT="25400" marB="25400" anchor="ctr">
                    <a:lnL>
                      <a:noFill/>
                    </a:lnL>
                    <a:lnR>
                      <a:noFill/>
                    </a:lnR>
                    <a:lnT>
                      <a:noFill/>
                    </a:lnT>
                    <a:lnB>
                      <a:noFill/>
                    </a:lnB>
                    <a:noFill/>
                  </a:tcPr>
                </a:tc>
                <a:tc>
                  <a:txBody>
                    <a:bodyPr/>
                    <a:lstStyle/>
                    <a:p>
                      <a:pPr algn="l"/>
                      <a:endParaRPr/>
                    </a:p>
                  </a:txBody>
                  <a:tcPr marL="666750" marR="63500" marT="25400" marB="25400" anchor="ctr">
                    <a:lnL>
                      <a:noFill/>
                    </a:lnL>
                    <a:lnR>
                      <a:noFill/>
                    </a:lnR>
                    <a:lnT>
                      <a:noFill/>
                    </a:lnT>
                    <a:lnB>
                      <a:noFill/>
                    </a:lnB>
                    <a:noFill/>
                  </a:tcPr>
                </a:tc>
                <a:tc>
                  <a:txBody>
                    <a:bodyPr/>
                    <a:lstStyle/>
                    <a:p>
                      <a:pPr algn="l"/>
                      <a:r>
                        <a:rPr sz="1500" b="1" i="0" u="none">
                          <a:solidFill>
                            <a:srgbClr val="1B998B"/>
                          </a:solidFill>
                          <a:latin typeface="Open Sans"/>
                        </a:rPr>
                        <a:t>Remote Service</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6"/>
                  </a:ext>
                </a:extLst>
              </a:tr>
            </a:tbl>
          </a:graphicData>
        </a:graphic>
      </p:graphicFrame>
      <p:sp>
        <p:nvSpPr>
          <p:cNvPr id="3" name="Rectangle 2"/>
          <p:cNvSpPr/>
          <p:nvPr/>
        </p:nvSpPr>
        <p:spPr>
          <a:xfrm>
            <a:off x="571500" y="22098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4587626" y="22098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693842" y="22098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71500" y="28575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4587626" y="28575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693842" y="28575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71500" y="35052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587626" y="35052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693842" y="35052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71500" y="41529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587626" y="41529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693842" y="41529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48006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4587626" y="48006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693842" y="48006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 y="54483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4587626" y="54483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693842" y="54483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71500" y="6096000"/>
            <a:ext cx="401612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4587626" y="6096000"/>
            <a:ext cx="2106215"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6693842" y="6096000"/>
            <a:ext cx="492665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image.png"/>
          <p:cNvPicPr>
            <a:picLocks noChangeAspect="1"/>
          </p:cNvPicPr>
          <p:nvPr/>
        </p:nvPicPr>
        <p:blipFill>
          <a:blip r:embed="rId2"/>
          <a:stretch>
            <a:fillRect/>
          </a:stretch>
        </p:blipFill>
        <p:spPr>
          <a:xfrm>
            <a:off x="5063876" y="5691187"/>
            <a:ext cx="171450" cy="190500"/>
          </a:xfrm>
          <a:prstGeom prst="rect">
            <a:avLst/>
          </a:prstGeom>
        </p:spPr>
      </p:pic>
      <p:pic>
        <p:nvPicPr>
          <p:cNvPr id="25" name="Picture 24" descr="image.png"/>
          <p:cNvPicPr>
            <a:picLocks noChangeAspect="1"/>
          </p:cNvPicPr>
          <p:nvPr/>
        </p:nvPicPr>
        <p:blipFill>
          <a:blip r:embed="rId2"/>
          <a:stretch>
            <a:fillRect/>
          </a:stretch>
        </p:blipFill>
        <p:spPr>
          <a:xfrm>
            <a:off x="5063876" y="3100387"/>
            <a:ext cx="171450" cy="190500"/>
          </a:xfrm>
          <a:prstGeom prst="rect">
            <a:avLst/>
          </a:prstGeom>
        </p:spPr>
      </p:pic>
      <p:pic>
        <p:nvPicPr>
          <p:cNvPr id="26" name="Picture 25" descr="image.png"/>
          <p:cNvPicPr>
            <a:picLocks noChangeAspect="1"/>
          </p:cNvPicPr>
          <p:nvPr/>
        </p:nvPicPr>
        <p:blipFill>
          <a:blip r:embed="rId2"/>
          <a:stretch>
            <a:fillRect/>
          </a:stretch>
        </p:blipFill>
        <p:spPr>
          <a:xfrm>
            <a:off x="5063876" y="5043487"/>
            <a:ext cx="171450" cy="190500"/>
          </a:xfrm>
          <a:prstGeom prst="rect">
            <a:avLst/>
          </a:prstGeom>
        </p:spPr>
      </p:pic>
      <p:pic>
        <p:nvPicPr>
          <p:cNvPr id="27" name="Picture 26" descr="image.png"/>
          <p:cNvPicPr>
            <a:picLocks noChangeAspect="1"/>
          </p:cNvPicPr>
          <p:nvPr/>
        </p:nvPicPr>
        <p:blipFill>
          <a:blip r:embed="rId2"/>
          <a:stretch>
            <a:fillRect/>
          </a:stretch>
        </p:blipFill>
        <p:spPr>
          <a:xfrm>
            <a:off x="5063876" y="3748087"/>
            <a:ext cx="171450" cy="190500"/>
          </a:xfrm>
          <a:prstGeom prst="rect">
            <a:avLst/>
          </a:prstGeom>
        </p:spPr>
      </p:pic>
      <p:pic>
        <p:nvPicPr>
          <p:cNvPr id="28" name="Picture 27" descr="image.png"/>
          <p:cNvPicPr>
            <a:picLocks noChangeAspect="1"/>
          </p:cNvPicPr>
          <p:nvPr/>
        </p:nvPicPr>
        <p:blipFill>
          <a:blip r:embed="rId2"/>
          <a:stretch>
            <a:fillRect/>
          </a:stretch>
        </p:blipFill>
        <p:spPr>
          <a:xfrm>
            <a:off x="5063876" y="4395787"/>
            <a:ext cx="171450" cy="190500"/>
          </a:xfrm>
          <a:prstGeom prst="rect">
            <a:avLst/>
          </a:prstGeom>
        </p:spPr>
      </p:pic>
      <p:pic>
        <p:nvPicPr>
          <p:cNvPr id="29" name="Picture 28" descr="image.png"/>
          <p:cNvPicPr>
            <a:picLocks noChangeAspect="1"/>
          </p:cNvPicPr>
          <p:nvPr/>
        </p:nvPicPr>
        <p:blipFill>
          <a:blip r:embed="rId2"/>
          <a:stretch>
            <a:fillRect/>
          </a:stretch>
        </p:blipFill>
        <p:spPr>
          <a:xfrm>
            <a:off x="5063876" y="2452687"/>
            <a:ext cx="171450" cy="190500"/>
          </a:xfrm>
          <a:prstGeom prst="rect">
            <a:avLst/>
          </a:prstGeom>
        </p:spPr>
      </p:pic>
      <p:pic>
        <p:nvPicPr>
          <p:cNvPr id="30" name="Picture 29" descr="image.png"/>
          <p:cNvPicPr>
            <a:picLocks noChangeAspect="1"/>
          </p:cNvPicPr>
          <p:nvPr/>
        </p:nvPicPr>
        <p:blipFill>
          <a:blip r:embed="rId2"/>
          <a:stretch>
            <a:fillRect/>
          </a:stretch>
        </p:blipFill>
        <p:spPr>
          <a:xfrm>
            <a:off x="5063876" y="1804987"/>
            <a:ext cx="171450" cy="190500"/>
          </a:xfrm>
          <a:prstGeom prst="rect">
            <a:avLst/>
          </a:prstGeom>
        </p:spPr>
      </p:pic>
      <p:pic>
        <p:nvPicPr>
          <p:cNvPr id="31" name="Picture 30" descr="image.png"/>
          <p:cNvPicPr>
            <a:picLocks noChangeAspect="1"/>
          </p:cNvPicPr>
          <p:nvPr/>
        </p:nvPicPr>
        <p:blipFill>
          <a:blip r:embed="rId2"/>
          <a:stretch>
            <a:fillRect/>
          </a:stretch>
        </p:blipFill>
        <p:spPr>
          <a:xfrm>
            <a:off x="5063876" y="2452687"/>
            <a:ext cx="171450" cy="190500"/>
          </a:xfrm>
          <a:prstGeom prst="rect">
            <a:avLst/>
          </a:prstGeom>
        </p:spPr>
      </p:pic>
      <p:pic>
        <p:nvPicPr>
          <p:cNvPr id="32" name="Picture 31" descr="image.png"/>
          <p:cNvPicPr>
            <a:picLocks noChangeAspect="1"/>
          </p:cNvPicPr>
          <p:nvPr/>
        </p:nvPicPr>
        <p:blipFill>
          <a:blip r:embed="rId2"/>
          <a:stretch>
            <a:fillRect/>
          </a:stretch>
        </p:blipFill>
        <p:spPr>
          <a:xfrm>
            <a:off x="5063876" y="3100387"/>
            <a:ext cx="171450" cy="190500"/>
          </a:xfrm>
          <a:prstGeom prst="rect">
            <a:avLst/>
          </a:prstGeom>
        </p:spPr>
      </p:pic>
      <p:pic>
        <p:nvPicPr>
          <p:cNvPr id="33" name="Picture 32" descr="image.png"/>
          <p:cNvPicPr>
            <a:picLocks noChangeAspect="1"/>
          </p:cNvPicPr>
          <p:nvPr/>
        </p:nvPicPr>
        <p:blipFill>
          <a:blip r:embed="rId2"/>
          <a:stretch>
            <a:fillRect/>
          </a:stretch>
        </p:blipFill>
        <p:spPr>
          <a:xfrm>
            <a:off x="5063876" y="3748087"/>
            <a:ext cx="171450" cy="190500"/>
          </a:xfrm>
          <a:prstGeom prst="rect">
            <a:avLst/>
          </a:prstGeom>
        </p:spPr>
      </p:pic>
      <p:pic>
        <p:nvPicPr>
          <p:cNvPr id="34" name="Picture 33" descr="image.png"/>
          <p:cNvPicPr>
            <a:picLocks noChangeAspect="1"/>
          </p:cNvPicPr>
          <p:nvPr/>
        </p:nvPicPr>
        <p:blipFill>
          <a:blip r:embed="rId2"/>
          <a:stretch>
            <a:fillRect/>
          </a:stretch>
        </p:blipFill>
        <p:spPr>
          <a:xfrm>
            <a:off x="5063876" y="4395787"/>
            <a:ext cx="171450" cy="190500"/>
          </a:xfrm>
          <a:prstGeom prst="rect">
            <a:avLst/>
          </a:prstGeom>
        </p:spPr>
      </p:pic>
      <p:pic>
        <p:nvPicPr>
          <p:cNvPr id="35" name="Picture 34" descr="image.png"/>
          <p:cNvPicPr>
            <a:picLocks noChangeAspect="1"/>
          </p:cNvPicPr>
          <p:nvPr/>
        </p:nvPicPr>
        <p:blipFill>
          <a:blip r:embed="rId2"/>
          <a:stretch>
            <a:fillRect/>
          </a:stretch>
        </p:blipFill>
        <p:spPr>
          <a:xfrm>
            <a:off x="5063876" y="5043487"/>
            <a:ext cx="171450" cy="190500"/>
          </a:xfrm>
          <a:prstGeom prst="rect">
            <a:avLst/>
          </a:prstGeom>
        </p:spPr>
      </p:pic>
      <p:pic>
        <p:nvPicPr>
          <p:cNvPr id="36" name="Picture 35" descr="image.png"/>
          <p:cNvPicPr>
            <a:picLocks noChangeAspect="1"/>
          </p:cNvPicPr>
          <p:nvPr/>
        </p:nvPicPr>
        <p:blipFill>
          <a:blip r:embed="rId2"/>
          <a:stretch>
            <a:fillRect/>
          </a:stretch>
        </p:blipFill>
        <p:spPr>
          <a:xfrm>
            <a:off x="5063876" y="5691187"/>
            <a:ext cx="171450" cy="190500"/>
          </a:xfrm>
          <a:prstGeom prst="rect">
            <a:avLst/>
          </a:prstGeom>
        </p:spPr>
      </p:pic>
      <p:sp>
        <p:nvSpPr>
          <p:cNvPr id="37" name="TextBox 36"/>
          <p:cNvSpPr txBox="1"/>
          <p:nvPr/>
        </p:nvSpPr>
        <p:spPr>
          <a:xfrm>
            <a:off x="750176" y="762657"/>
            <a:ext cx="10506403" cy="542925"/>
          </a:xfrm>
          <a:prstGeom prst="rect">
            <a:avLst/>
          </a:prstGeom>
          <a:noFill/>
        </p:spPr>
        <p:txBody>
          <a:bodyPr wrap="square" lIns="0" tIns="0" rIns="0" bIns="0" anchor="t">
            <a:spAutoFit/>
          </a:bodyPr>
          <a:lstStyle/>
          <a:p>
            <a:pPr algn="l"/>
            <a:r>
              <a:rPr sz="3450" b="1" i="0" u="none" dirty="0">
                <a:solidFill>
                  <a:srgbClr val="0A2342"/>
                </a:solidFill>
                <a:latin typeface="Montserrat"/>
              </a:rPr>
              <a:t>Digitize What Already Exists</a:t>
            </a:r>
          </a:p>
        </p:txBody>
      </p:sp>
      <p:sp>
        <p:nvSpPr>
          <p:cNvPr id="38" name="TextBox 37"/>
          <p:cNvSpPr txBox="1"/>
          <p:nvPr/>
        </p:nvSpPr>
        <p:spPr>
          <a:xfrm>
            <a:off x="571500" y="6515100"/>
            <a:ext cx="7005320" cy="205184"/>
          </a:xfrm>
          <a:prstGeom prst="rect">
            <a:avLst/>
          </a:prstGeom>
          <a:noFill/>
        </p:spPr>
        <p:txBody>
          <a:bodyPr wrap="square" lIns="0" tIns="0" rIns="0" bIns="0" anchor="t">
            <a:spAutoFit/>
          </a:bodyPr>
          <a:lstStyle/>
          <a:p>
            <a:pPr>
              <a:lnSpc>
                <a:spcPts val="1575"/>
              </a:lnSpc>
            </a:pPr>
            <a:r>
              <a:rPr sz="1400" b="0" i="1" u="none" dirty="0">
                <a:latin typeface="Open Sans"/>
              </a:rPr>
              <a:t> “Don’t create more apps. Transform existing services into smart services.”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7844119" y="5698725"/>
            <a:ext cx="342900" cy="304800"/>
          </a:xfrm>
          <a:prstGeom prst="rect">
            <a:avLst/>
          </a:prstGeom>
        </p:spPr>
      </p:pic>
      <p:sp>
        <p:nvSpPr>
          <p:cNvPr id="3" name="TextBox 2"/>
          <p:cNvSpPr txBox="1"/>
          <p:nvPr/>
        </p:nvSpPr>
        <p:spPr>
          <a:xfrm>
            <a:off x="7805542" y="6098775"/>
            <a:ext cx="420052" cy="184666"/>
          </a:xfrm>
          <a:prstGeom prst="rect">
            <a:avLst/>
          </a:prstGeom>
          <a:noFill/>
        </p:spPr>
        <p:txBody>
          <a:bodyPr wrap="square" lIns="0" tIns="0" rIns="0" bIns="0" anchor="t">
            <a:spAutoFit/>
          </a:bodyPr>
          <a:lstStyle/>
          <a:p>
            <a:pPr algn="ctr"/>
            <a:r>
              <a:rPr sz="1200" b="1" i="0" u="none">
                <a:solidFill>
                  <a:srgbClr val="000000"/>
                </a:solidFill>
                <a:latin typeface="Montserrat"/>
              </a:rPr>
              <a:t>Land</a:t>
            </a:r>
          </a:p>
        </p:txBody>
      </p:sp>
      <p:pic>
        <p:nvPicPr>
          <p:cNvPr id="4" name="Picture 3" descr="image.png"/>
          <p:cNvPicPr>
            <a:picLocks noChangeAspect="1"/>
          </p:cNvPicPr>
          <p:nvPr/>
        </p:nvPicPr>
        <p:blipFill>
          <a:blip r:embed="rId3"/>
          <a:stretch>
            <a:fillRect/>
          </a:stretch>
        </p:blipFill>
        <p:spPr>
          <a:xfrm>
            <a:off x="2949996" y="5698438"/>
            <a:ext cx="342900" cy="304800"/>
          </a:xfrm>
          <a:prstGeom prst="rect">
            <a:avLst/>
          </a:prstGeom>
        </p:spPr>
      </p:pic>
      <p:sp>
        <p:nvSpPr>
          <p:cNvPr id="5" name="TextBox 4"/>
          <p:cNvSpPr txBox="1"/>
          <p:nvPr/>
        </p:nvSpPr>
        <p:spPr>
          <a:xfrm>
            <a:off x="2716395" y="6098488"/>
            <a:ext cx="810101" cy="180975"/>
          </a:xfrm>
          <a:prstGeom prst="rect">
            <a:avLst/>
          </a:prstGeom>
          <a:noFill/>
        </p:spPr>
        <p:txBody>
          <a:bodyPr wrap="square" lIns="0" tIns="0" rIns="0" bIns="0" anchor="t">
            <a:spAutoFit/>
          </a:bodyPr>
          <a:lstStyle/>
          <a:p>
            <a:pPr algn="ctr"/>
            <a:r>
              <a:rPr sz="1200" b="1" i="0" u="none" dirty="0">
                <a:solidFill>
                  <a:srgbClr val="000000"/>
                </a:solidFill>
                <a:latin typeface="Montserrat"/>
              </a:rPr>
              <a:t>Transport</a:t>
            </a:r>
          </a:p>
        </p:txBody>
      </p:sp>
      <p:pic>
        <p:nvPicPr>
          <p:cNvPr id="6" name="Picture 5" descr="image.png"/>
          <p:cNvPicPr>
            <a:picLocks noChangeAspect="1"/>
          </p:cNvPicPr>
          <p:nvPr/>
        </p:nvPicPr>
        <p:blipFill>
          <a:blip r:embed="rId4"/>
          <a:stretch>
            <a:fillRect/>
          </a:stretch>
        </p:blipFill>
        <p:spPr>
          <a:xfrm>
            <a:off x="8742692" y="5702416"/>
            <a:ext cx="342900" cy="304800"/>
          </a:xfrm>
          <a:prstGeom prst="rect">
            <a:avLst/>
          </a:prstGeom>
        </p:spPr>
      </p:pic>
      <p:sp>
        <p:nvSpPr>
          <p:cNvPr id="7" name="TextBox 6"/>
          <p:cNvSpPr txBox="1"/>
          <p:nvPr/>
        </p:nvSpPr>
        <p:spPr>
          <a:xfrm>
            <a:off x="8634107" y="6102466"/>
            <a:ext cx="560070" cy="180975"/>
          </a:xfrm>
          <a:prstGeom prst="rect">
            <a:avLst/>
          </a:prstGeom>
          <a:noFill/>
        </p:spPr>
        <p:txBody>
          <a:bodyPr wrap="square" lIns="0" tIns="0" rIns="0" bIns="0" anchor="t">
            <a:spAutoFit/>
          </a:bodyPr>
          <a:lstStyle/>
          <a:p>
            <a:pPr algn="ctr"/>
            <a:r>
              <a:rPr sz="1200" b="1" i="0" u="none">
                <a:solidFill>
                  <a:srgbClr val="000000"/>
                </a:solidFill>
                <a:latin typeface="Montserrat"/>
              </a:rPr>
              <a:t>Health</a:t>
            </a:r>
          </a:p>
        </p:txBody>
      </p:sp>
      <p:pic>
        <p:nvPicPr>
          <p:cNvPr id="8" name="Picture 7" descr="image.png"/>
          <p:cNvPicPr>
            <a:picLocks noChangeAspect="1"/>
          </p:cNvPicPr>
          <p:nvPr/>
        </p:nvPicPr>
        <p:blipFill>
          <a:blip r:embed="rId5"/>
          <a:stretch>
            <a:fillRect/>
          </a:stretch>
        </p:blipFill>
        <p:spPr>
          <a:xfrm>
            <a:off x="4077397" y="5698438"/>
            <a:ext cx="381000" cy="304800"/>
          </a:xfrm>
          <a:prstGeom prst="rect">
            <a:avLst/>
          </a:prstGeom>
        </p:spPr>
      </p:pic>
      <p:sp>
        <p:nvSpPr>
          <p:cNvPr id="9" name="TextBox 8"/>
          <p:cNvSpPr txBox="1"/>
          <p:nvPr/>
        </p:nvSpPr>
        <p:spPr>
          <a:xfrm>
            <a:off x="3842843" y="6098488"/>
            <a:ext cx="850106" cy="180975"/>
          </a:xfrm>
          <a:prstGeom prst="rect">
            <a:avLst/>
          </a:prstGeom>
          <a:noFill/>
        </p:spPr>
        <p:txBody>
          <a:bodyPr wrap="square" lIns="0" tIns="0" rIns="0" bIns="0" anchor="t">
            <a:spAutoFit/>
          </a:bodyPr>
          <a:lstStyle/>
          <a:p>
            <a:pPr algn="ctr"/>
            <a:r>
              <a:rPr sz="1200" b="1" i="0" u="none">
                <a:solidFill>
                  <a:srgbClr val="000000"/>
                </a:solidFill>
                <a:latin typeface="Montserrat"/>
              </a:rPr>
              <a:t>Education</a:t>
            </a:r>
          </a:p>
        </p:txBody>
      </p:sp>
      <p:pic>
        <p:nvPicPr>
          <p:cNvPr id="10" name="Picture 9" descr="image.png"/>
          <p:cNvPicPr>
            <a:picLocks noChangeAspect="1"/>
          </p:cNvPicPr>
          <p:nvPr/>
        </p:nvPicPr>
        <p:blipFill>
          <a:blip r:embed="rId6"/>
          <a:stretch>
            <a:fillRect/>
          </a:stretch>
        </p:blipFill>
        <p:spPr>
          <a:xfrm>
            <a:off x="5907405" y="3418842"/>
            <a:ext cx="377189" cy="502919"/>
          </a:xfrm>
          <a:prstGeom prst="rect">
            <a:avLst/>
          </a:prstGeom>
        </p:spPr>
      </p:pic>
      <p:sp>
        <p:nvSpPr>
          <p:cNvPr id="11" name="TextBox 10"/>
          <p:cNvSpPr txBox="1"/>
          <p:nvPr/>
        </p:nvSpPr>
        <p:spPr>
          <a:xfrm>
            <a:off x="5622940" y="4026537"/>
            <a:ext cx="946118" cy="240982"/>
          </a:xfrm>
          <a:prstGeom prst="rect">
            <a:avLst/>
          </a:prstGeom>
          <a:noFill/>
        </p:spPr>
        <p:txBody>
          <a:bodyPr wrap="square" lIns="0" tIns="0" rIns="0" bIns="0" anchor="t">
            <a:spAutoFit/>
          </a:bodyPr>
          <a:lstStyle/>
          <a:p>
            <a:pPr algn="ctr"/>
            <a:r>
              <a:rPr sz="1404" b="1" i="0" u="none">
                <a:solidFill>
                  <a:srgbClr val="FFFFFF"/>
                </a:solidFill>
                <a:latin typeface="Montserrat"/>
              </a:rPr>
              <a:t>One App</a:t>
            </a:r>
          </a:p>
        </p:txBody>
      </p:sp>
      <p:pic>
        <p:nvPicPr>
          <p:cNvPr id="12" name="Picture 11" descr="image.png"/>
          <p:cNvPicPr>
            <a:picLocks noChangeAspect="1"/>
          </p:cNvPicPr>
          <p:nvPr/>
        </p:nvPicPr>
        <p:blipFill>
          <a:blip r:embed="rId7"/>
          <a:stretch>
            <a:fillRect/>
          </a:stretch>
        </p:blipFill>
        <p:spPr>
          <a:xfrm>
            <a:off x="6131719" y="5698725"/>
            <a:ext cx="228600" cy="304800"/>
          </a:xfrm>
          <a:prstGeom prst="rect">
            <a:avLst/>
          </a:prstGeom>
        </p:spPr>
      </p:pic>
      <p:sp>
        <p:nvSpPr>
          <p:cNvPr id="13" name="TextBox 12"/>
          <p:cNvSpPr txBox="1"/>
          <p:nvPr/>
        </p:nvSpPr>
        <p:spPr>
          <a:xfrm>
            <a:off x="6096000" y="6098775"/>
            <a:ext cx="300037" cy="180975"/>
          </a:xfrm>
          <a:prstGeom prst="rect">
            <a:avLst/>
          </a:prstGeom>
          <a:noFill/>
        </p:spPr>
        <p:txBody>
          <a:bodyPr wrap="square" lIns="0" tIns="0" rIns="0" bIns="0" anchor="t">
            <a:spAutoFit/>
          </a:bodyPr>
          <a:lstStyle/>
          <a:p>
            <a:pPr algn="ctr"/>
            <a:r>
              <a:rPr sz="1200" b="1" i="0" u="none">
                <a:solidFill>
                  <a:srgbClr val="000000"/>
                </a:solidFill>
                <a:latin typeface="Montserrat"/>
              </a:rPr>
              <a:t>Tax</a:t>
            </a:r>
          </a:p>
        </p:txBody>
      </p:sp>
      <p:pic>
        <p:nvPicPr>
          <p:cNvPr id="14" name="Picture 13" descr="image.png"/>
          <p:cNvPicPr>
            <a:picLocks noChangeAspect="1"/>
          </p:cNvPicPr>
          <p:nvPr/>
        </p:nvPicPr>
        <p:blipFill>
          <a:blip r:embed="rId8"/>
          <a:stretch>
            <a:fillRect/>
          </a:stretch>
        </p:blipFill>
        <p:spPr>
          <a:xfrm>
            <a:off x="9759427" y="5653623"/>
            <a:ext cx="304800" cy="304800"/>
          </a:xfrm>
          <a:prstGeom prst="rect">
            <a:avLst/>
          </a:prstGeom>
        </p:spPr>
      </p:pic>
      <p:sp>
        <p:nvSpPr>
          <p:cNvPr id="15" name="TextBox 14"/>
          <p:cNvSpPr txBox="1"/>
          <p:nvPr/>
        </p:nvSpPr>
        <p:spPr>
          <a:xfrm>
            <a:off x="9531779" y="6053673"/>
            <a:ext cx="760095" cy="180975"/>
          </a:xfrm>
          <a:prstGeom prst="rect">
            <a:avLst/>
          </a:prstGeom>
          <a:noFill/>
        </p:spPr>
        <p:txBody>
          <a:bodyPr wrap="square" lIns="0" tIns="0" rIns="0" bIns="0" anchor="t">
            <a:spAutoFit/>
          </a:bodyPr>
          <a:lstStyle/>
          <a:p>
            <a:pPr algn="ctr"/>
            <a:r>
              <a:rPr sz="1200" b="1" i="0" u="none">
                <a:solidFill>
                  <a:srgbClr val="000000"/>
                </a:solidFill>
                <a:latin typeface="Montserrat"/>
              </a:rPr>
              <a:t>Business</a:t>
            </a:r>
          </a:p>
        </p:txBody>
      </p:sp>
      <p:pic>
        <p:nvPicPr>
          <p:cNvPr id="16" name="Picture 15" descr="image.png"/>
          <p:cNvPicPr>
            <a:picLocks noChangeAspect="1"/>
          </p:cNvPicPr>
          <p:nvPr/>
        </p:nvPicPr>
        <p:blipFill>
          <a:blip r:embed="rId9"/>
          <a:stretch>
            <a:fillRect/>
          </a:stretch>
        </p:blipFill>
        <p:spPr>
          <a:xfrm>
            <a:off x="6983912" y="5698725"/>
            <a:ext cx="381000" cy="304800"/>
          </a:xfrm>
          <a:prstGeom prst="rect">
            <a:avLst/>
          </a:prstGeom>
        </p:spPr>
      </p:pic>
      <p:sp>
        <p:nvSpPr>
          <p:cNvPr id="17" name="TextBox 16"/>
          <p:cNvSpPr txBox="1"/>
          <p:nvPr/>
        </p:nvSpPr>
        <p:spPr>
          <a:xfrm>
            <a:off x="6874374" y="6098775"/>
            <a:ext cx="600075" cy="180975"/>
          </a:xfrm>
          <a:prstGeom prst="rect">
            <a:avLst/>
          </a:prstGeom>
          <a:noFill/>
        </p:spPr>
        <p:txBody>
          <a:bodyPr wrap="square" lIns="0" tIns="0" rIns="0" bIns="0" anchor="t">
            <a:spAutoFit/>
          </a:bodyPr>
          <a:lstStyle/>
          <a:p>
            <a:pPr algn="ctr"/>
            <a:r>
              <a:rPr sz="1200" b="1" i="0" u="none">
                <a:solidFill>
                  <a:srgbClr val="000000"/>
                </a:solidFill>
                <a:latin typeface="Montserrat"/>
              </a:rPr>
              <a:t>Justice</a:t>
            </a:r>
          </a:p>
        </p:txBody>
      </p:sp>
      <p:pic>
        <p:nvPicPr>
          <p:cNvPr id="18" name="Picture 17" descr="image.png"/>
          <p:cNvPicPr>
            <a:picLocks noChangeAspect="1"/>
          </p:cNvPicPr>
          <p:nvPr/>
        </p:nvPicPr>
        <p:blipFill>
          <a:blip r:embed="rId10"/>
          <a:stretch>
            <a:fillRect/>
          </a:stretch>
        </p:blipFill>
        <p:spPr>
          <a:xfrm>
            <a:off x="5276258" y="5689984"/>
            <a:ext cx="266700" cy="304800"/>
          </a:xfrm>
          <a:prstGeom prst="rect">
            <a:avLst/>
          </a:prstGeom>
        </p:spPr>
      </p:pic>
      <p:sp>
        <p:nvSpPr>
          <p:cNvPr id="19" name="TextBox 18"/>
          <p:cNvSpPr txBox="1"/>
          <p:nvPr/>
        </p:nvSpPr>
        <p:spPr>
          <a:xfrm>
            <a:off x="5079566" y="6090034"/>
            <a:ext cx="660082" cy="180975"/>
          </a:xfrm>
          <a:prstGeom prst="rect">
            <a:avLst/>
          </a:prstGeom>
          <a:noFill/>
        </p:spPr>
        <p:txBody>
          <a:bodyPr wrap="square" lIns="0" tIns="0" rIns="0" bIns="0" anchor="t">
            <a:spAutoFit/>
          </a:bodyPr>
          <a:lstStyle/>
          <a:p>
            <a:pPr algn="ctr"/>
            <a:r>
              <a:rPr sz="1200" b="1" i="0" u="none">
                <a:solidFill>
                  <a:srgbClr val="000000"/>
                </a:solidFill>
                <a:latin typeface="Montserrat"/>
              </a:rPr>
              <a:t>Utilities</a:t>
            </a:r>
          </a:p>
        </p:txBody>
      </p:sp>
      <p:sp>
        <p:nvSpPr>
          <p:cNvPr id="20" name="TextBox 19"/>
          <p:cNvSpPr txBox="1"/>
          <p:nvPr/>
        </p:nvSpPr>
        <p:spPr>
          <a:xfrm>
            <a:off x="1778635" y="723601"/>
            <a:ext cx="11601450" cy="542925"/>
          </a:xfrm>
          <a:prstGeom prst="rect">
            <a:avLst/>
          </a:prstGeom>
          <a:noFill/>
        </p:spPr>
        <p:txBody>
          <a:bodyPr wrap="square" lIns="0" tIns="0" rIns="0" bIns="0" anchor="t">
            <a:spAutoFit/>
          </a:bodyPr>
          <a:lstStyle/>
          <a:p>
            <a:r>
              <a:rPr sz="3450" b="1" i="0" u="none" dirty="0">
                <a:solidFill>
                  <a:srgbClr val="0A2342"/>
                </a:solidFill>
                <a:latin typeface="Montserrat"/>
              </a:rPr>
              <a:t>Government at Your Fingertips</a:t>
            </a:r>
          </a:p>
        </p:txBody>
      </p:sp>
      <p:sp>
        <p:nvSpPr>
          <p:cNvPr id="21" name="TextBox 20"/>
          <p:cNvSpPr txBox="1"/>
          <p:nvPr/>
        </p:nvSpPr>
        <p:spPr>
          <a:xfrm>
            <a:off x="5364481" y="6444533"/>
            <a:ext cx="6446520" cy="205184"/>
          </a:xfrm>
          <a:prstGeom prst="rect">
            <a:avLst/>
          </a:prstGeom>
          <a:noFill/>
        </p:spPr>
        <p:txBody>
          <a:bodyPr wrap="square" lIns="0" tIns="0" rIns="0" bIns="0" anchor="t">
            <a:spAutoFit/>
          </a:bodyPr>
          <a:lstStyle/>
          <a:p>
            <a:pPr algn="r">
              <a:lnSpc>
                <a:spcPts val="1575"/>
              </a:lnSpc>
            </a:pPr>
            <a:r>
              <a:rPr sz="1400" b="0" i="1" u="none" dirty="0">
                <a:latin typeface="Open Sans"/>
              </a:rPr>
              <a:t> “One citizen, one platform, many services — government in your pocket.” </a:t>
            </a:r>
          </a:p>
        </p:txBody>
      </p:sp>
      <p:pic>
        <p:nvPicPr>
          <p:cNvPr id="27" name="Picture 26">
            <a:extLst>
              <a:ext uri="{FF2B5EF4-FFF2-40B4-BE49-F238E27FC236}">
                <a16:creationId xmlns:a16="http://schemas.microsoft.com/office/drawing/2014/main" id="{0B3D55C8-7A69-F402-7A39-DBAFE868FD2D}"/>
              </a:ext>
            </a:extLst>
          </p:cNvPr>
          <p:cNvPicPr>
            <a:picLocks noChangeAspect="1"/>
          </p:cNvPicPr>
          <p:nvPr/>
        </p:nvPicPr>
        <p:blipFill>
          <a:blip r:embed="rId11"/>
          <a:stretch>
            <a:fillRect/>
          </a:stretch>
        </p:blipFill>
        <p:spPr>
          <a:xfrm>
            <a:off x="2496637" y="1343448"/>
            <a:ext cx="7727363" cy="42149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9378875" y="5349967"/>
            <a:ext cx="457200" cy="457200"/>
          </a:xfrm>
          <a:prstGeom prst="rect">
            <a:avLst/>
          </a:prstGeom>
        </p:spPr>
      </p:pic>
      <p:sp>
        <p:nvSpPr>
          <p:cNvPr id="3" name="TextBox 2"/>
          <p:cNvSpPr txBox="1"/>
          <p:nvPr/>
        </p:nvSpPr>
        <p:spPr>
          <a:xfrm>
            <a:off x="8727365" y="5997667"/>
            <a:ext cx="1760220" cy="184666"/>
          </a:xfrm>
          <a:prstGeom prst="rect">
            <a:avLst/>
          </a:prstGeom>
          <a:noFill/>
        </p:spPr>
        <p:txBody>
          <a:bodyPr wrap="square" lIns="0" tIns="0" rIns="0" bIns="0" anchor="t">
            <a:spAutoFit/>
          </a:bodyPr>
          <a:lstStyle/>
          <a:p>
            <a:pPr algn="ctr"/>
            <a:r>
              <a:rPr sz="1200" i="0" u="none">
                <a:solidFill>
                  <a:srgbClr val="0A2342"/>
                </a:solidFill>
                <a:latin typeface="Calibri" panose="020F0502020204030204" pitchFamily="34" charset="0"/>
                <a:ea typeface="Calibri" panose="020F0502020204030204" pitchFamily="34" charset="0"/>
                <a:cs typeface="Calibri" panose="020F0502020204030204" pitchFamily="34" charset="0"/>
              </a:rPr>
              <a:t>Digital Literacy</a:t>
            </a:r>
          </a:p>
        </p:txBody>
      </p:sp>
      <p:pic>
        <p:nvPicPr>
          <p:cNvPr id="4" name="Picture 3" descr="image.png"/>
          <p:cNvPicPr>
            <a:picLocks noChangeAspect="1"/>
          </p:cNvPicPr>
          <p:nvPr/>
        </p:nvPicPr>
        <p:blipFill>
          <a:blip r:embed="rId3"/>
          <a:stretch>
            <a:fillRect/>
          </a:stretch>
        </p:blipFill>
        <p:spPr>
          <a:xfrm>
            <a:off x="2398318" y="5339926"/>
            <a:ext cx="514350" cy="457200"/>
          </a:xfrm>
          <a:prstGeom prst="rect">
            <a:avLst/>
          </a:prstGeom>
        </p:spPr>
      </p:pic>
      <p:sp>
        <p:nvSpPr>
          <p:cNvPr id="5" name="TextBox 4"/>
          <p:cNvSpPr txBox="1"/>
          <p:nvPr/>
        </p:nvSpPr>
        <p:spPr>
          <a:xfrm>
            <a:off x="1785384" y="5987626"/>
            <a:ext cx="1740217" cy="184666"/>
          </a:xfrm>
          <a:prstGeom prst="rect">
            <a:avLst/>
          </a:prstGeom>
          <a:noFill/>
        </p:spPr>
        <p:txBody>
          <a:bodyPr wrap="square" lIns="0" tIns="0" rIns="0" bIns="0" anchor="t">
            <a:spAutoFit/>
          </a:bodyPr>
          <a:lstStyle/>
          <a:p>
            <a:pPr algn="ctr"/>
            <a:r>
              <a:rPr sz="1200" i="0" u="none" dirty="0">
                <a:solidFill>
                  <a:srgbClr val="0A2342"/>
                </a:solidFill>
                <a:latin typeface="Calibri" panose="020F0502020204030204" pitchFamily="34" charset="0"/>
                <a:ea typeface="Calibri" panose="020F0502020204030204" pitchFamily="34" charset="0"/>
                <a:cs typeface="Calibri" panose="020F0502020204030204" pitchFamily="34" charset="0"/>
              </a:rPr>
              <a:t>Digital Identity</a:t>
            </a:r>
          </a:p>
        </p:txBody>
      </p:sp>
      <p:pic>
        <p:nvPicPr>
          <p:cNvPr id="6" name="Picture 5" descr="image.png"/>
          <p:cNvPicPr>
            <a:picLocks noChangeAspect="1"/>
          </p:cNvPicPr>
          <p:nvPr/>
        </p:nvPicPr>
        <p:blipFill>
          <a:blip r:embed="rId4"/>
          <a:stretch>
            <a:fillRect/>
          </a:stretch>
        </p:blipFill>
        <p:spPr>
          <a:xfrm>
            <a:off x="6514388" y="5346157"/>
            <a:ext cx="457200" cy="457200"/>
          </a:xfrm>
          <a:prstGeom prst="rect">
            <a:avLst/>
          </a:prstGeom>
        </p:spPr>
      </p:pic>
      <p:sp>
        <p:nvSpPr>
          <p:cNvPr id="7" name="TextBox 6"/>
          <p:cNvSpPr txBox="1"/>
          <p:nvPr/>
        </p:nvSpPr>
        <p:spPr>
          <a:xfrm>
            <a:off x="5737862" y="5993857"/>
            <a:ext cx="2010251" cy="184666"/>
          </a:xfrm>
          <a:prstGeom prst="rect">
            <a:avLst/>
          </a:prstGeom>
          <a:noFill/>
        </p:spPr>
        <p:txBody>
          <a:bodyPr wrap="square" lIns="0" tIns="0" rIns="0" bIns="0" anchor="t">
            <a:spAutoFit/>
          </a:bodyPr>
          <a:lstStyle/>
          <a:p>
            <a:pPr algn="ctr"/>
            <a:r>
              <a:rPr sz="1200" i="0" u="none">
                <a:solidFill>
                  <a:srgbClr val="0A2342"/>
                </a:solidFill>
                <a:latin typeface="Calibri" panose="020F0502020204030204" pitchFamily="34" charset="0"/>
                <a:ea typeface="Calibri" panose="020F0502020204030204" pitchFamily="34" charset="0"/>
                <a:cs typeface="Calibri" panose="020F0502020204030204" pitchFamily="34" charset="0"/>
              </a:rPr>
              <a:t>Digital Payments</a:t>
            </a:r>
          </a:p>
        </p:txBody>
      </p:sp>
      <p:pic>
        <p:nvPicPr>
          <p:cNvPr id="8" name="Picture 7" descr="image.png"/>
          <p:cNvPicPr>
            <a:picLocks noChangeAspect="1"/>
          </p:cNvPicPr>
          <p:nvPr/>
        </p:nvPicPr>
        <p:blipFill>
          <a:blip r:embed="rId5"/>
          <a:stretch>
            <a:fillRect/>
          </a:stretch>
        </p:blipFill>
        <p:spPr>
          <a:xfrm>
            <a:off x="3928668" y="5349967"/>
            <a:ext cx="342900" cy="457200"/>
          </a:xfrm>
          <a:prstGeom prst="rect">
            <a:avLst/>
          </a:prstGeom>
        </p:spPr>
      </p:pic>
      <p:sp>
        <p:nvSpPr>
          <p:cNvPr id="9" name="TextBox 8"/>
          <p:cNvSpPr txBox="1"/>
          <p:nvPr/>
        </p:nvSpPr>
        <p:spPr>
          <a:xfrm>
            <a:off x="3200005" y="5997667"/>
            <a:ext cx="1800225" cy="184666"/>
          </a:xfrm>
          <a:prstGeom prst="rect">
            <a:avLst/>
          </a:prstGeom>
          <a:noFill/>
        </p:spPr>
        <p:txBody>
          <a:bodyPr wrap="square" lIns="0" tIns="0" rIns="0" bIns="0" anchor="t">
            <a:spAutoFit/>
          </a:bodyPr>
          <a:lstStyle/>
          <a:p>
            <a:pPr algn="ctr"/>
            <a:r>
              <a:rPr sz="1200" i="0" u="none">
                <a:solidFill>
                  <a:srgbClr val="0A2342"/>
                </a:solidFill>
                <a:latin typeface="Calibri" panose="020F0502020204030204" pitchFamily="34" charset="0"/>
                <a:ea typeface="Calibri" panose="020F0502020204030204" pitchFamily="34" charset="0"/>
                <a:cs typeface="Calibri" panose="020F0502020204030204" pitchFamily="34" charset="0"/>
              </a:rPr>
              <a:t>Digital Services</a:t>
            </a:r>
          </a:p>
        </p:txBody>
      </p:sp>
      <p:pic>
        <p:nvPicPr>
          <p:cNvPr id="10" name="Picture 9" descr="image.png"/>
          <p:cNvPicPr>
            <a:picLocks noChangeAspect="1"/>
          </p:cNvPicPr>
          <p:nvPr/>
        </p:nvPicPr>
        <p:blipFill>
          <a:blip r:embed="rId6"/>
          <a:stretch>
            <a:fillRect/>
          </a:stretch>
        </p:blipFill>
        <p:spPr>
          <a:xfrm>
            <a:off x="5203113" y="5339926"/>
            <a:ext cx="457200" cy="457200"/>
          </a:xfrm>
          <a:prstGeom prst="rect">
            <a:avLst/>
          </a:prstGeom>
        </p:spPr>
      </p:pic>
      <p:sp>
        <p:nvSpPr>
          <p:cNvPr id="11" name="TextBox 10"/>
          <p:cNvSpPr txBox="1"/>
          <p:nvPr/>
        </p:nvSpPr>
        <p:spPr>
          <a:xfrm>
            <a:off x="4541601" y="5987626"/>
            <a:ext cx="1780222" cy="184666"/>
          </a:xfrm>
          <a:prstGeom prst="rect">
            <a:avLst/>
          </a:prstGeom>
          <a:noFill/>
        </p:spPr>
        <p:txBody>
          <a:bodyPr wrap="square" lIns="0" tIns="0" rIns="0" bIns="0" anchor="t">
            <a:spAutoFit/>
          </a:bodyPr>
          <a:lstStyle/>
          <a:p>
            <a:pPr algn="ctr"/>
            <a:r>
              <a:rPr sz="1200" i="0" u="none">
                <a:solidFill>
                  <a:srgbClr val="0A2342"/>
                </a:solidFill>
                <a:latin typeface="Calibri" panose="020F0502020204030204" pitchFamily="34" charset="0"/>
                <a:ea typeface="Calibri" panose="020F0502020204030204" pitchFamily="34" charset="0"/>
                <a:cs typeface="Calibri" panose="020F0502020204030204" pitchFamily="34" charset="0"/>
              </a:rPr>
              <a:t>Digital Security</a:t>
            </a:r>
          </a:p>
        </p:txBody>
      </p:sp>
      <p:pic>
        <p:nvPicPr>
          <p:cNvPr id="12" name="Picture 11" descr="image.png"/>
          <p:cNvPicPr>
            <a:picLocks noChangeAspect="1"/>
          </p:cNvPicPr>
          <p:nvPr/>
        </p:nvPicPr>
        <p:blipFill>
          <a:blip r:embed="rId7"/>
          <a:stretch>
            <a:fillRect/>
          </a:stretch>
        </p:blipFill>
        <p:spPr>
          <a:xfrm>
            <a:off x="7920993" y="5339926"/>
            <a:ext cx="571500" cy="457200"/>
          </a:xfrm>
          <a:prstGeom prst="rect">
            <a:avLst/>
          </a:prstGeom>
        </p:spPr>
      </p:pic>
      <p:sp>
        <p:nvSpPr>
          <p:cNvPr id="13" name="TextBox 12"/>
          <p:cNvSpPr txBox="1"/>
          <p:nvPr/>
        </p:nvSpPr>
        <p:spPr>
          <a:xfrm>
            <a:off x="6971588" y="5987626"/>
            <a:ext cx="2470308" cy="184666"/>
          </a:xfrm>
          <a:prstGeom prst="rect">
            <a:avLst/>
          </a:prstGeom>
          <a:noFill/>
        </p:spPr>
        <p:txBody>
          <a:bodyPr wrap="square" lIns="0" tIns="0" rIns="0" bIns="0" anchor="t">
            <a:spAutoFit/>
          </a:bodyPr>
          <a:lstStyle/>
          <a:p>
            <a:pPr algn="ctr"/>
            <a:r>
              <a:rPr sz="1200" i="0" u="none">
                <a:solidFill>
                  <a:srgbClr val="0A2342"/>
                </a:solidFill>
                <a:latin typeface="Calibri" panose="020F0502020204030204" pitchFamily="34" charset="0"/>
                <a:ea typeface="Calibri" panose="020F0502020204030204" pitchFamily="34" charset="0"/>
                <a:cs typeface="Calibri" panose="020F0502020204030204" pitchFamily="34" charset="0"/>
              </a:rPr>
              <a:t>Digital Responsibility</a:t>
            </a:r>
          </a:p>
        </p:txBody>
      </p:sp>
      <p:sp>
        <p:nvSpPr>
          <p:cNvPr id="14" name="TextBox 13"/>
          <p:cNvSpPr txBox="1"/>
          <p:nvPr/>
        </p:nvSpPr>
        <p:spPr>
          <a:xfrm>
            <a:off x="744220" y="660916"/>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ACT IV: Smart Citizen</a:t>
            </a:r>
          </a:p>
        </p:txBody>
      </p:sp>
      <p:sp>
        <p:nvSpPr>
          <p:cNvPr id="15" name="TextBox 14"/>
          <p:cNvSpPr txBox="1"/>
          <p:nvPr/>
        </p:nvSpPr>
        <p:spPr>
          <a:xfrm>
            <a:off x="3274060" y="6562209"/>
            <a:ext cx="8681720" cy="205184"/>
          </a:xfrm>
          <a:prstGeom prst="rect">
            <a:avLst/>
          </a:prstGeom>
          <a:noFill/>
        </p:spPr>
        <p:txBody>
          <a:bodyPr wrap="square" lIns="0" tIns="0" rIns="0" bIns="0" anchor="t">
            <a:spAutoFit/>
          </a:bodyPr>
          <a:lstStyle/>
          <a:p>
            <a:pPr algn="r">
              <a:lnSpc>
                <a:spcPts val="1575"/>
              </a:lnSpc>
            </a:pPr>
            <a:r>
              <a:rPr sz="1400" b="0" i="1" u="none" dirty="0">
                <a:latin typeface="Open Sans"/>
              </a:rPr>
              <a:t> “Technology becomes powerful only when citizens know how to use it safely, responsibly and productively.” </a:t>
            </a:r>
          </a:p>
        </p:txBody>
      </p:sp>
      <p:pic>
        <p:nvPicPr>
          <p:cNvPr id="17" name="Picture 16">
            <a:extLst>
              <a:ext uri="{FF2B5EF4-FFF2-40B4-BE49-F238E27FC236}">
                <a16:creationId xmlns:a16="http://schemas.microsoft.com/office/drawing/2014/main" id="{45894D39-BF87-E4EE-ED3F-0F693FB90469}"/>
              </a:ext>
            </a:extLst>
          </p:cNvPr>
          <p:cNvPicPr>
            <a:picLocks noChangeAspect="1"/>
          </p:cNvPicPr>
          <p:nvPr/>
        </p:nvPicPr>
        <p:blipFill>
          <a:blip r:embed="rId8"/>
          <a:stretch>
            <a:fillRect/>
          </a:stretch>
        </p:blipFill>
        <p:spPr>
          <a:xfrm>
            <a:off x="2574131" y="1332178"/>
            <a:ext cx="7043738" cy="38420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2228850" y="1304925"/>
            <a:ext cx="2209800" cy="601860"/>
          </a:xfrm>
          <a:prstGeom prst="rect">
            <a:avLst/>
          </a:prstGeom>
        </p:spPr>
      </p:pic>
      <p:pic>
        <p:nvPicPr>
          <p:cNvPr id="3" name="Picture 2" descr="image.png"/>
          <p:cNvPicPr>
            <a:picLocks noChangeAspect="1"/>
          </p:cNvPicPr>
          <p:nvPr/>
        </p:nvPicPr>
        <p:blipFill>
          <a:blip r:embed="rId3"/>
          <a:stretch>
            <a:fillRect/>
          </a:stretch>
        </p:blipFill>
        <p:spPr>
          <a:xfrm>
            <a:off x="4991100" y="1304925"/>
            <a:ext cx="2209800" cy="601860"/>
          </a:xfrm>
          <a:prstGeom prst="rect">
            <a:avLst/>
          </a:prstGeom>
        </p:spPr>
      </p:pic>
      <p:pic>
        <p:nvPicPr>
          <p:cNvPr id="4" name="Picture 3" descr="image.png"/>
          <p:cNvPicPr>
            <a:picLocks noChangeAspect="1"/>
          </p:cNvPicPr>
          <p:nvPr/>
        </p:nvPicPr>
        <p:blipFill>
          <a:blip r:embed="rId4"/>
          <a:stretch>
            <a:fillRect/>
          </a:stretch>
        </p:blipFill>
        <p:spPr>
          <a:xfrm>
            <a:off x="7753350" y="1304925"/>
            <a:ext cx="2209800" cy="601860"/>
          </a:xfrm>
          <a:prstGeom prst="rect">
            <a:avLst/>
          </a:prstGeom>
        </p:spPr>
      </p:pic>
      <p:pic>
        <p:nvPicPr>
          <p:cNvPr id="5" name="Picture 4" descr="image.png"/>
          <p:cNvPicPr>
            <a:picLocks noChangeAspect="1"/>
          </p:cNvPicPr>
          <p:nvPr/>
        </p:nvPicPr>
        <p:blipFill>
          <a:blip r:embed="rId5"/>
          <a:stretch>
            <a:fillRect/>
          </a:stretch>
        </p:blipFill>
        <p:spPr>
          <a:xfrm>
            <a:off x="4991100" y="2016113"/>
            <a:ext cx="6629401" cy="4327747"/>
          </a:xfrm>
          <a:prstGeom prst="rect">
            <a:avLst/>
          </a:prstGeom>
        </p:spPr>
      </p:pic>
      <p:pic>
        <p:nvPicPr>
          <p:cNvPr id="6" name="Picture 5" descr="image.png"/>
          <p:cNvPicPr>
            <a:picLocks noChangeAspect="1"/>
          </p:cNvPicPr>
          <p:nvPr/>
        </p:nvPicPr>
        <p:blipFill>
          <a:blip r:embed="rId6"/>
          <a:stretch>
            <a:fillRect/>
          </a:stretch>
        </p:blipFill>
        <p:spPr>
          <a:xfrm>
            <a:off x="4629150" y="1510605"/>
            <a:ext cx="171450" cy="190500"/>
          </a:xfrm>
          <a:prstGeom prst="rect">
            <a:avLst/>
          </a:prstGeom>
        </p:spPr>
      </p:pic>
      <p:pic>
        <p:nvPicPr>
          <p:cNvPr id="7" name="Picture 6" descr="image.png"/>
          <p:cNvPicPr>
            <a:picLocks noChangeAspect="1"/>
          </p:cNvPicPr>
          <p:nvPr/>
        </p:nvPicPr>
        <p:blipFill>
          <a:blip r:embed="rId6"/>
          <a:stretch>
            <a:fillRect/>
          </a:stretch>
        </p:blipFill>
        <p:spPr>
          <a:xfrm>
            <a:off x="7391400" y="1510605"/>
            <a:ext cx="171450" cy="190500"/>
          </a:xfrm>
          <a:prstGeom prst="rect">
            <a:avLst/>
          </a:prstGeom>
        </p:spPr>
      </p:pic>
      <p:sp>
        <p:nvSpPr>
          <p:cNvPr id="8" name="TextBox 7"/>
          <p:cNvSpPr txBox="1"/>
          <p:nvPr/>
        </p:nvSpPr>
        <p:spPr>
          <a:xfrm>
            <a:off x="2758678" y="1514475"/>
            <a:ext cx="115014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Smart Citizen</a:t>
            </a:r>
          </a:p>
        </p:txBody>
      </p:sp>
      <p:sp>
        <p:nvSpPr>
          <p:cNvPr id="9" name="TextBox 8"/>
          <p:cNvSpPr txBox="1"/>
          <p:nvPr/>
        </p:nvSpPr>
        <p:spPr>
          <a:xfrm>
            <a:off x="5565933" y="1514475"/>
            <a:ext cx="1060132"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Smart Home</a:t>
            </a:r>
          </a:p>
        </p:txBody>
      </p:sp>
      <p:sp>
        <p:nvSpPr>
          <p:cNvPr id="10" name="TextBox 9"/>
          <p:cNvSpPr txBox="1"/>
          <p:nvPr/>
        </p:nvSpPr>
        <p:spPr>
          <a:xfrm>
            <a:off x="8328183" y="1514475"/>
            <a:ext cx="1060132"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Smart Office</a:t>
            </a:r>
          </a:p>
        </p:txBody>
      </p:sp>
      <p:sp>
        <p:nvSpPr>
          <p:cNvPr id="12" name="TextBox 11"/>
          <p:cNvSpPr txBox="1"/>
          <p:nvPr/>
        </p:nvSpPr>
        <p:spPr>
          <a:xfrm>
            <a:off x="571500" y="3514129"/>
            <a:ext cx="5286375" cy="271462"/>
          </a:xfrm>
          <a:prstGeom prst="rect">
            <a:avLst/>
          </a:prstGeom>
          <a:noFill/>
        </p:spPr>
        <p:txBody>
          <a:bodyPr wrap="square" lIns="285750" tIns="0" rIns="0" bIns="0" anchor="t">
            <a:spAutoFit/>
          </a:bodyPr>
          <a:lstStyle/>
          <a:p>
            <a:pPr algn="l">
              <a:lnSpc>
                <a:spcPts val="2137"/>
              </a:lnSpc>
            </a:pPr>
            <a:r>
              <a:rPr sz="1425" b="0" i="0" u="none">
                <a:solidFill>
                  <a:srgbClr val="334155"/>
                </a:solidFill>
                <a:latin typeface="Open Sans"/>
              </a:rPr>
              <a:t>Smart Meter</a:t>
            </a:r>
          </a:p>
        </p:txBody>
      </p:sp>
      <p:sp>
        <p:nvSpPr>
          <p:cNvPr id="13" name="TextBox 12"/>
          <p:cNvSpPr txBox="1"/>
          <p:nvPr/>
        </p:nvSpPr>
        <p:spPr>
          <a:xfrm>
            <a:off x="571500" y="3928467"/>
            <a:ext cx="5286375" cy="271462"/>
          </a:xfrm>
          <a:prstGeom prst="rect">
            <a:avLst/>
          </a:prstGeom>
          <a:noFill/>
        </p:spPr>
        <p:txBody>
          <a:bodyPr wrap="square" lIns="285750" tIns="0" rIns="0" bIns="0" anchor="t">
            <a:spAutoFit/>
          </a:bodyPr>
          <a:lstStyle/>
          <a:p>
            <a:pPr algn="l">
              <a:lnSpc>
                <a:spcPts val="2137"/>
              </a:lnSpc>
            </a:pPr>
            <a:r>
              <a:rPr sz="1425" b="0" i="0" u="none">
                <a:solidFill>
                  <a:srgbClr val="334155"/>
                </a:solidFill>
                <a:latin typeface="Open Sans"/>
              </a:rPr>
              <a:t>IoT Devices</a:t>
            </a:r>
          </a:p>
        </p:txBody>
      </p:sp>
      <p:sp>
        <p:nvSpPr>
          <p:cNvPr id="14" name="TextBox 13"/>
          <p:cNvSpPr txBox="1"/>
          <p:nvPr/>
        </p:nvSpPr>
        <p:spPr>
          <a:xfrm>
            <a:off x="571500" y="4342804"/>
            <a:ext cx="5286375" cy="271462"/>
          </a:xfrm>
          <a:prstGeom prst="rect">
            <a:avLst/>
          </a:prstGeom>
          <a:noFill/>
        </p:spPr>
        <p:txBody>
          <a:bodyPr wrap="square" lIns="285750" tIns="0" rIns="0" bIns="0" anchor="t">
            <a:spAutoFit/>
          </a:bodyPr>
          <a:lstStyle/>
          <a:p>
            <a:pPr algn="l">
              <a:lnSpc>
                <a:spcPts val="2137"/>
              </a:lnSpc>
            </a:pPr>
            <a:r>
              <a:rPr sz="1425" b="0" i="0" u="none">
                <a:solidFill>
                  <a:srgbClr val="334155"/>
                </a:solidFill>
                <a:latin typeface="Open Sans"/>
              </a:rPr>
              <a:t>Water Monitoring</a:t>
            </a:r>
          </a:p>
        </p:txBody>
      </p:sp>
      <p:sp>
        <p:nvSpPr>
          <p:cNvPr id="15" name="TextBox 14"/>
          <p:cNvSpPr txBox="1"/>
          <p:nvPr/>
        </p:nvSpPr>
        <p:spPr>
          <a:xfrm>
            <a:off x="571500" y="4757142"/>
            <a:ext cx="5286375" cy="271462"/>
          </a:xfrm>
          <a:prstGeom prst="rect">
            <a:avLst/>
          </a:prstGeom>
          <a:noFill/>
        </p:spPr>
        <p:txBody>
          <a:bodyPr wrap="square" lIns="285750" tIns="0" rIns="0" bIns="0" anchor="t">
            <a:spAutoFit/>
          </a:bodyPr>
          <a:lstStyle/>
          <a:p>
            <a:pPr algn="l">
              <a:lnSpc>
                <a:spcPts val="2137"/>
              </a:lnSpc>
            </a:pPr>
            <a:r>
              <a:rPr sz="1425" b="0" i="0" u="none">
                <a:solidFill>
                  <a:srgbClr val="334155"/>
                </a:solidFill>
                <a:latin typeface="Open Sans"/>
              </a:rPr>
              <a:t>Energy Management</a:t>
            </a:r>
          </a:p>
        </p:txBody>
      </p:sp>
      <p:sp>
        <p:nvSpPr>
          <p:cNvPr id="16" name="TextBox 15"/>
          <p:cNvSpPr txBox="1"/>
          <p:nvPr/>
        </p:nvSpPr>
        <p:spPr>
          <a:xfrm>
            <a:off x="571500" y="5171479"/>
            <a:ext cx="5286375" cy="271462"/>
          </a:xfrm>
          <a:prstGeom prst="rect">
            <a:avLst/>
          </a:prstGeom>
          <a:noFill/>
        </p:spPr>
        <p:txBody>
          <a:bodyPr wrap="square" lIns="285750" tIns="0" rIns="0" bIns="0" anchor="t">
            <a:spAutoFit/>
          </a:bodyPr>
          <a:lstStyle/>
          <a:p>
            <a:pPr algn="l">
              <a:lnSpc>
                <a:spcPts val="2137"/>
              </a:lnSpc>
            </a:pPr>
            <a:r>
              <a:rPr sz="1425" b="0" i="0" u="none">
                <a:solidFill>
                  <a:srgbClr val="334155"/>
                </a:solidFill>
                <a:latin typeface="Open Sans"/>
              </a:rPr>
              <a:t>Emergency Alerts</a:t>
            </a:r>
          </a:p>
        </p:txBody>
      </p:sp>
      <p:pic>
        <p:nvPicPr>
          <p:cNvPr id="17" name="Picture 16" descr="image.png"/>
          <p:cNvPicPr>
            <a:picLocks noChangeAspect="1"/>
          </p:cNvPicPr>
          <p:nvPr/>
        </p:nvPicPr>
        <p:blipFill>
          <a:blip r:embed="rId7"/>
          <a:stretch>
            <a:fillRect/>
          </a:stretch>
        </p:blipFill>
        <p:spPr>
          <a:xfrm>
            <a:off x="571500" y="3556992"/>
            <a:ext cx="180975" cy="190500"/>
          </a:xfrm>
          <a:prstGeom prst="rect">
            <a:avLst/>
          </a:prstGeom>
        </p:spPr>
      </p:pic>
      <p:pic>
        <p:nvPicPr>
          <p:cNvPr id="18" name="Picture 17" descr="image.png"/>
          <p:cNvPicPr>
            <a:picLocks noChangeAspect="1"/>
          </p:cNvPicPr>
          <p:nvPr/>
        </p:nvPicPr>
        <p:blipFill>
          <a:blip r:embed="rId8"/>
          <a:stretch>
            <a:fillRect/>
          </a:stretch>
        </p:blipFill>
        <p:spPr>
          <a:xfrm>
            <a:off x="571500" y="3971329"/>
            <a:ext cx="228600" cy="190500"/>
          </a:xfrm>
          <a:prstGeom prst="rect">
            <a:avLst/>
          </a:prstGeom>
        </p:spPr>
      </p:pic>
      <p:pic>
        <p:nvPicPr>
          <p:cNvPr id="19" name="Picture 18" descr="image.png"/>
          <p:cNvPicPr>
            <a:picLocks noChangeAspect="1"/>
          </p:cNvPicPr>
          <p:nvPr/>
        </p:nvPicPr>
        <p:blipFill>
          <a:blip r:embed="rId9"/>
          <a:stretch>
            <a:fillRect/>
          </a:stretch>
        </p:blipFill>
        <p:spPr>
          <a:xfrm>
            <a:off x="571500" y="4385667"/>
            <a:ext cx="133350" cy="190500"/>
          </a:xfrm>
          <a:prstGeom prst="rect">
            <a:avLst/>
          </a:prstGeom>
        </p:spPr>
      </p:pic>
      <p:pic>
        <p:nvPicPr>
          <p:cNvPr id="20" name="Picture 19" descr="image.png"/>
          <p:cNvPicPr>
            <a:picLocks noChangeAspect="1"/>
          </p:cNvPicPr>
          <p:nvPr/>
        </p:nvPicPr>
        <p:blipFill>
          <a:blip r:embed="rId10"/>
          <a:stretch>
            <a:fillRect/>
          </a:stretch>
        </p:blipFill>
        <p:spPr>
          <a:xfrm>
            <a:off x="571500" y="4800004"/>
            <a:ext cx="161925" cy="190500"/>
          </a:xfrm>
          <a:prstGeom prst="rect">
            <a:avLst/>
          </a:prstGeom>
        </p:spPr>
      </p:pic>
      <p:pic>
        <p:nvPicPr>
          <p:cNvPr id="21" name="Picture 20" descr="image.png"/>
          <p:cNvPicPr>
            <a:picLocks noChangeAspect="1"/>
          </p:cNvPicPr>
          <p:nvPr/>
        </p:nvPicPr>
        <p:blipFill>
          <a:blip r:embed="rId11"/>
          <a:stretch>
            <a:fillRect/>
          </a:stretch>
        </p:blipFill>
        <p:spPr>
          <a:xfrm>
            <a:off x="571500" y="5214342"/>
            <a:ext cx="161925" cy="190500"/>
          </a:xfrm>
          <a:prstGeom prst="rect">
            <a:avLst/>
          </a:prstGeom>
        </p:spPr>
      </p:pic>
      <p:sp>
        <p:nvSpPr>
          <p:cNvPr id="22" name="TextBox 21"/>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Smart Home &amp; Office</a:t>
            </a:r>
          </a:p>
        </p:txBody>
      </p:sp>
      <p:sp>
        <p:nvSpPr>
          <p:cNvPr id="23" name="TextBox 22"/>
          <p:cNvSpPr txBox="1"/>
          <p:nvPr/>
        </p:nvSpPr>
        <p:spPr>
          <a:xfrm>
            <a:off x="4800601" y="6400800"/>
            <a:ext cx="7010400"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“The smart nation begins at home — every household becomes a hub of digital living.” </a:t>
            </a:r>
          </a:p>
        </p:txBody>
      </p:sp>
      <p:pic>
        <p:nvPicPr>
          <p:cNvPr id="25" name="Picture 24">
            <a:extLst>
              <a:ext uri="{FF2B5EF4-FFF2-40B4-BE49-F238E27FC236}">
                <a16:creationId xmlns:a16="http://schemas.microsoft.com/office/drawing/2014/main" id="{E809BC43-B0AB-2979-4F3E-ACF959221A63}"/>
              </a:ext>
            </a:extLst>
          </p:cNvPr>
          <p:cNvPicPr>
            <a:picLocks noChangeAspect="1"/>
          </p:cNvPicPr>
          <p:nvPr/>
        </p:nvPicPr>
        <p:blipFill>
          <a:blip r:embed="rId12"/>
          <a:srcRect l="11118" t="11263" r="11118"/>
          <a:stretch>
            <a:fillRect/>
          </a:stretch>
        </p:blipFill>
        <p:spPr>
          <a:xfrm>
            <a:off x="5202591" y="2181621"/>
            <a:ext cx="6294387" cy="391774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TextBox 6"/>
          <p:cNvSpPr txBox="1"/>
          <p:nvPr/>
        </p:nvSpPr>
        <p:spPr>
          <a:xfrm>
            <a:off x="571500" y="5956853"/>
            <a:ext cx="8639175" cy="271462"/>
          </a:xfrm>
          <a:prstGeom prst="rect">
            <a:avLst/>
          </a:prstGeom>
          <a:noFill/>
        </p:spPr>
        <p:txBody>
          <a:bodyPr wrap="square" lIns="0" tIns="0" rIns="0" bIns="0" anchor="t">
            <a:spAutoFit/>
          </a:bodyPr>
          <a:lstStyle/>
          <a:p>
            <a:pPr algn="ctr">
              <a:lnSpc>
                <a:spcPts val="2137"/>
              </a:lnSpc>
            </a:pPr>
            <a:r>
              <a:rPr sz="1425" b="1" i="0" u="none" dirty="0">
                <a:solidFill>
                  <a:srgbClr val="334155"/>
                </a:solidFill>
                <a:latin typeface="Open Sans"/>
              </a:rPr>
              <a:t>Services:</a:t>
            </a:r>
            <a:r>
              <a:rPr sz="1425" b="0" i="0" u="none" dirty="0">
                <a:solidFill>
                  <a:srgbClr val="334155"/>
                </a:solidFill>
                <a:latin typeface="Open Sans"/>
              </a:rPr>
              <a:t> Digital registration, tax, permits, waste, water, roads, emergency, local business, public info.</a:t>
            </a:r>
          </a:p>
        </p:txBody>
      </p:sp>
      <p:sp>
        <p:nvSpPr>
          <p:cNvPr id="13" name="TextBox 12"/>
          <p:cNvSpPr txBox="1"/>
          <p:nvPr/>
        </p:nvSpPr>
        <p:spPr>
          <a:xfrm>
            <a:off x="571500" y="204787"/>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Smart Palika</a:t>
            </a:r>
          </a:p>
        </p:txBody>
      </p:sp>
      <p:sp>
        <p:nvSpPr>
          <p:cNvPr id="14" name="TextBox 13"/>
          <p:cNvSpPr txBox="1"/>
          <p:nvPr/>
        </p:nvSpPr>
        <p:spPr>
          <a:xfrm>
            <a:off x="3595370" y="6457553"/>
            <a:ext cx="8315960"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“Transformation must start locally — smart </a:t>
            </a:r>
            <a:r>
              <a:rPr sz="1400" b="0" i="1" u="none" dirty="0" err="1">
                <a:solidFill>
                  <a:schemeClr val="bg1"/>
                </a:solidFill>
                <a:latin typeface="Open Sans"/>
              </a:rPr>
              <a:t>palikas</a:t>
            </a:r>
            <a:r>
              <a:rPr sz="1400" b="0" i="1" u="none" dirty="0">
                <a:solidFill>
                  <a:schemeClr val="bg1"/>
                </a:solidFill>
                <a:latin typeface="Open Sans"/>
              </a:rPr>
              <a:t> are the building blocks of Smart Nepal.” </a:t>
            </a:r>
          </a:p>
        </p:txBody>
      </p:sp>
      <p:pic>
        <p:nvPicPr>
          <p:cNvPr id="16" name="Picture 15">
            <a:extLst>
              <a:ext uri="{FF2B5EF4-FFF2-40B4-BE49-F238E27FC236}">
                <a16:creationId xmlns:a16="http://schemas.microsoft.com/office/drawing/2014/main" id="{3129D705-63BF-639C-F0CB-83A5C433A843}"/>
              </a:ext>
            </a:extLst>
          </p:cNvPr>
          <p:cNvPicPr>
            <a:picLocks noChangeAspect="1"/>
          </p:cNvPicPr>
          <p:nvPr/>
        </p:nvPicPr>
        <p:blipFill>
          <a:blip r:embed="rId2"/>
          <a:stretch>
            <a:fillRect/>
          </a:stretch>
        </p:blipFill>
        <p:spPr>
          <a:xfrm>
            <a:off x="1804416" y="1011418"/>
            <a:ext cx="8583168" cy="468172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4BD32589-D2EC-337E-2C16-7139C3F49E62}"/>
              </a:ext>
            </a:extLst>
          </p:cNvPr>
          <p:cNvPicPr>
            <a:picLocks noChangeAspect="1"/>
          </p:cNvPicPr>
          <p:nvPr/>
        </p:nvPicPr>
        <p:blipFill>
          <a:blip r:embed="rId2"/>
          <a:stretch>
            <a:fillRect/>
          </a:stretch>
        </p:blipFill>
        <p:spPr>
          <a:xfrm>
            <a:off x="2672238" y="1337218"/>
            <a:ext cx="6847523" cy="3735012"/>
          </a:xfrm>
          <a:prstGeom prst="rect">
            <a:avLst/>
          </a:prstGeom>
        </p:spPr>
      </p:pic>
      <p:sp>
        <p:nvSpPr>
          <p:cNvPr id="2" name="TextBox 1"/>
          <p:cNvSpPr txBox="1"/>
          <p:nvPr/>
        </p:nvSpPr>
        <p:spPr>
          <a:xfrm>
            <a:off x="2539365" y="958015"/>
            <a:ext cx="7210425" cy="293478"/>
          </a:xfrm>
          <a:prstGeom prst="rect">
            <a:avLst/>
          </a:prstGeom>
          <a:noFill/>
        </p:spPr>
        <p:txBody>
          <a:bodyPr wrap="square" lIns="0" tIns="0" rIns="0" bIns="0" anchor="t">
            <a:spAutoFit/>
          </a:bodyPr>
          <a:lstStyle/>
          <a:p>
            <a:pPr algn="ctr">
              <a:lnSpc>
                <a:spcPts val="2475"/>
              </a:lnSpc>
            </a:pPr>
            <a:r>
              <a:rPr sz="1400" b="0" i="0" u="none" dirty="0">
                <a:solidFill>
                  <a:srgbClr val="1B998B"/>
                </a:solidFill>
                <a:latin typeface="Open Sans SemiBold"/>
              </a:rPr>
              <a:t>Technology should make cities more livable — not merely more digital.</a:t>
            </a:r>
          </a:p>
        </p:txBody>
      </p:sp>
      <p:pic>
        <p:nvPicPr>
          <p:cNvPr id="3" name="Picture 2" descr="image.png"/>
          <p:cNvPicPr>
            <a:picLocks noChangeAspect="1"/>
          </p:cNvPicPr>
          <p:nvPr/>
        </p:nvPicPr>
        <p:blipFill>
          <a:blip r:embed="rId3"/>
          <a:stretch>
            <a:fillRect/>
          </a:stretch>
        </p:blipFill>
        <p:spPr>
          <a:xfrm>
            <a:off x="726122" y="5195888"/>
            <a:ext cx="1847850" cy="523875"/>
          </a:xfrm>
          <a:prstGeom prst="rect">
            <a:avLst/>
          </a:prstGeom>
        </p:spPr>
      </p:pic>
      <p:pic>
        <p:nvPicPr>
          <p:cNvPr id="4" name="Picture 3" descr="image.png"/>
          <p:cNvPicPr>
            <a:picLocks noChangeAspect="1"/>
          </p:cNvPicPr>
          <p:nvPr/>
        </p:nvPicPr>
        <p:blipFill>
          <a:blip r:embed="rId4"/>
          <a:stretch>
            <a:fillRect/>
          </a:stretch>
        </p:blipFill>
        <p:spPr>
          <a:xfrm>
            <a:off x="2716847" y="5195888"/>
            <a:ext cx="1600200" cy="523875"/>
          </a:xfrm>
          <a:prstGeom prst="rect">
            <a:avLst/>
          </a:prstGeom>
        </p:spPr>
      </p:pic>
      <p:pic>
        <p:nvPicPr>
          <p:cNvPr id="5" name="Picture 4" descr="image.png"/>
          <p:cNvPicPr>
            <a:picLocks noChangeAspect="1"/>
          </p:cNvPicPr>
          <p:nvPr/>
        </p:nvPicPr>
        <p:blipFill>
          <a:blip r:embed="rId5"/>
          <a:stretch>
            <a:fillRect/>
          </a:stretch>
        </p:blipFill>
        <p:spPr>
          <a:xfrm>
            <a:off x="4431347" y="5195888"/>
            <a:ext cx="1952625" cy="523875"/>
          </a:xfrm>
          <a:prstGeom prst="rect">
            <a:avLst/>
          </a:prstGeom>
        </p:spPr>
      </p:pic>
      <p:pic>
        <p:nvPicPr>
          <p:cNvPr id="6" name="Picture 5" descr="image.png"/>
          <p:cNvPicPr>
            <a:picLocks noChangeAspect="1"/>
          </p:cNvPicPr>
          <p:nvPr/>
        </p:nvPicPr>
        <p:blipFill>
          <a:blip r:embed="rId6"/>
          <a:stretch>
            <a:fillRect/>
          </a:stretch>
        </p:blipFill>
        <p:spPr>
          <a:xfrm>
            <a:off x="6498272" y="5195888"/>
            <a:ext cx="1543050" cy="523875"/>
          </a:xfrm>
          <a:prstGeom prst="rect">
            <a:avLst/>
          </a:prstGeom>
        </p:spPr>
      </p:pic>
      <p:pic>
        <p:nvPicPr>
          <p:cNvPr id="7" name="Picture 6" descr="image.png"/>
          <p:cNvPicPr>
            <a:picLocks noChangeAspect="1"/>
          </p:cNvPicPr>
          <p:nvPr/>
        </p:nvPicPr>
        <p:blipFill>
          <a:blip r:embed="rId7"/>
          <a:stretch>
            <a:fillRect/>
          </a:stretch>
        </p:blipFill>
        <p:spPr>
          <a:xfrm>
            <a:off x="8206740" y="5195888"/>
            <a:ext cx="1428750" cy="523875"/>
          </a:xfrm>
          <a:prstGeom prst="rect">
            <a:avLst/>
          </a:prstGeom>
        </p:spPr>
      </p:pic>
      <p:pic>
        <p:nvPicPr>
          <p:cNvPr id="8" name="Picture 7" descr="image.png"/>
          <p:cNvPicPr>
            <a:picLocks noChangeAspect="1"/>
          </p:cNvPicPr>
          <p:nvPr/>
        </p:nvPicPr>
        <p:blipFill>
          <a:blip r:embed="rId8"/>
          <a:stretch>
            <a:fillRect/>
          </a:stretch>
        </p:blipFill>
        <p:spPr>
          <a:xfrm>
            <a:off x="9749790" y="5195888"/>
            <a:ext cx="1933575" cy="523875"/>
          </a:xfrm>
          <a:prstGeom prst="rect">
            <a:avLst/>
          </a:prstGeom>
        </p:spPr>
      </p:pic>
      <p:pic>
        <p:nvPicPr>
          <p:cNvPr id="9" name="Picture 8" descr="image.png"/>
          <p:cNvPicPr>
            <a:picLocks noChangeAspect="1"/>
          </p:cNvPicPr>
          <p:nvPr/>
        </p:nvPicPr>
        <p:blipFill>
          <a:blip r:embed="rId9"/>
          <a:stretch>
            <a:fillRect/>
          </a:stretch>
        </p:blipFill>
        <p:spPr>
          <a:xfrm>
            <a:off x="5009515" y="5748338"/>
            <a:ext cx="2552700" cy="523875"/>
          </a:xfrm>
          <a:prstGeom prst="rect">
            <a:avLst/>
          </a:prstGeom>
        </p:spPr>
      </p:pic>
      <p:pic>
        <p:nvPicPr>
          <p:cNvPr id="10" name="Picture 9" descr="image.png"/>
          <p:cNvPicPr>
            <a:picLocks noChangeAspect="1"/>
          </p:cNvPicPr>
          <p:nvPr/>
        </p:nvPicPr>
        <p:blipFill>
          <a:blip r:embed="rId10"/>
          <a:stretch>
            <a:fillRect/>
          </a:stretch>
        </p:blipFill>
        <p:spPr>
          <a:xfrm>
            <a:off x="868997" y="5367338"/>
            <a:ext cx="123825" cy="190500"/>
          </a:xfrm>
          <a:prstGeom prst="rect">
            <a:avLst/>
          </a:prstGeom>
        </p:spPr>
      </p:pic>
      <p:pic>
        <p:nvPicPr>
          <p:cNvPr id="11" name="Picture 10" descr="image.png"/>
          <p:cNvPicPr>
            <a:picLocks noChangeAspect="1"/>
          </p:cNvPicPr>
          <p:nvPr/>
        </p:nvPicPr>
        <p:blipFill>
          <a:blip r:embed="rId11"/>
          <a:stretch>
            <a:fillRect/>
          </a:stretch>
        </p:blipFill>
        <p:spPr>
          <a:xfrm>
            <a:off x="2831147" y="5367338"/>
            <a:ext cx="238125" cy="190500"/>
          </a:xfrm>
          <a:prstGeom prst="rect">
            <a:avLst/>
          </a:prstGeom>
        </p:spPr>
      </p:pic>
      <p:pic>
        <p:nvPicPr>
          <p:cNvPr id="12" name="Picture 11" descr="image.png"/>
          <p:cNvPicPr>
            <a:picLocks noChangeAspect="1"/>
          </p:cNvPicPr>
          <p:nvPr/>
        </p:nvPicPr>
        <p:blipFill>
          <a:blip r:embed="rId12"/>
          <a:stretch>
            <a:fillRect/>
          </a:stretch>
        </p:blipFill>
        <p:spPr>
          <a:xfrm>
            <a:off x="4526597" y="5367338"/>
            <a:ext cx="190500" cy="190500"/>
          </a:xfrm>
          <a:prstGeom prst="rect">
            <a:avLst/>
          </a:prstGeom>
        </p:spPr>
      </p:pic>
      <p:pic>
        <p:nvPicPr>
          <p:cNvPr id="13" name="Picture 12" descr="image.png"/>
          <p:cNvPicPr>
            <a:picLocks noChangeAspect="1"/>
          </p:cNvPicPr>
          <p:nvPr/>
        </p:nvPicPr>
        <p:blipFill>
          <a:blip r:embed="rId13"/>
          <a:stretch>
            <a:fillRect/>
          </a:stretch>
        </p:blipFill>
        <p:spPr>
          <a:xfrm>
            <a:off x="6663690" y="5352808"/>
            <a:ext cx="123825" cy="190500"/>
          </a:xfrm>
          <a:prstGeom prst="rect">
            <a:avLst/>
          </a:prstGeom>
        </p:spPr>
      </p:pic>
      <p:pic>
        <p:nvPicPr>
          <p:cNvPr id="14" name="Picture 13" descr="image.png"/>
          <p:cNvPicPr>
            <a:picLocks noChangeAspect="1"/>
          </p:cNvPicPr>
          <p:nvPr/>
        </p:nvPicPr>
        <p:blipFill>
          <a:blip r:embed="rId14"/>
          <a:stretch>
            <a:fillRect/>
          </a:stretch>
        </p:blipFill>
        <p:spPr>
          <a:xfrm>
            <a:off x="8321040" y="5367338"/>
            <a:ext cx="171450" cy="190500"/>
          </a:xfrm>
          <a:prstGeom prst="rect">
            <a:avLst/>
          </a:prstGeom>
        </p:spPr>
      </p:pic>
      <p:pic>
        <p:nvPicPr>
          <p:cNvPr id="15" name="Picture 14" descr="image.png"/>
          <p:cNvPicPr>
            <a:picLocks noChangeAspect="1"/>
          </p:cNvPicPr>
          <p:nvPr/>
        </p:nvPicPr>
        <p:blipFill>
          <a:blip r:embed="rId15"/>
          <a:stretch>
            <a:fillRect/>
          </a:stretch>
        </p:blipFill>
        <p:spPr>
          <a:xfrm>
            <a:off x="9864090" y="5367338"/>
            <a:ext cx="171450" cy="190500"/>
          </a:xfrm>
          <a:prstGeom prst="rect">
            <a:avLst/>
          </a:prstGeom>
        </p:spPr>
      </p:pic>
      <p:pic>
        <p:nvPicPr>
          <p:cNvPr id="16" name="Picture 15" descr="image.png"/>
          <p:cNvPicPr>
            <a:picLocks noChangeAspect="1"/>
          </p:cNvPicPr>
          <p:nvPr/>
        </p:nvPicPr>
        <p:blipFill>
          <a:blip r:embed="rId16"/>
          <a:stretch>
            <a:fillRect/>
          </a:stretch>
        </p:blipFill>
        <p:spPr>
          <a:xfrm>
            <a:off x="5106987" y="5919788"/>
            <a:ext cx="238125" cy="190500"/>
          </a:xfrm>
          <a:prstGeom prst="rect">
            <a:avLst/>
          </a:prstGeom>
        </p:spPr>
      </p:pic>
      <p:sp>
        <p:nvSpPr>
          <p:cNvPr id="17" name="TextBox 16"/>
          <p:cNvSpPr txBox="1"/>
          <p:nvPr/>
        </p:nvSpPr>
        <p:spPr>
          <a:xfrm>
            <a:off x="389255" y="296227"/>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Smart City for Everyone</a:t>
            </a:r>
          </a:p>
        </p:txBody>
      </p:sp>
      <p:sp>
        <p:nvSpPr>
          <p:cNvPr id="18" name="TextBox 17"/>
          <p:cNvSpPr txBox="1"/>
          <p:nvPr/>
        </p:nvSpPr>
        <p:spPr>
          <a:xfrm>
            <a:off x="2419350" y="6567640"/>
            <a:ext cx="9615170"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“A smart city must be human-friendly, accessible, and green — technology should serve people, not overwhelm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txBox="1"/>
          <p:nvPr/>
        </p:nvSpPr>
        <p:spPr>
          <a:xfrm>
            <a:off x="640080" y="731520"/>
            <a:ext cx="9692640" cy="640080"/>
          </a:xfrm>
          <a:prstGeom prst="rect">
            <a:avLst/>
          </a:prstGeom>
          <a:noFill/>
          <a:ln/>
        </p:spPr>
        <p:txBody>
          <a:bodyPr wrap="square" lIns="0" tIns="0" rIns="0" bIns="0" rtlCol="0" anchor="ctr"/>
          <a:lstStyle/>
          <a:p>
            <a:r>
              <a:rPr lang="en-US" sz="2500" b="1" dirty="0">
                <a:solidFill>
                  <a:srgbClr val="C8102E"/>
                </a:solidFill>
                <a:latin typeface="Nirmala UI" pitchFamily="34" charset="0"/>
                <a:ea typeface="Nirmala UI" pitchFamily="34" charset="-122"/>
                <a:cs typeface="Nirmala UI" pitchFamily="34" charset="-120"/>
              </a:rPr>
              <a:t>Introduction and Background of the Presenter</a:t>
            </a:r>
            <a:endParaRPr lang="en-US" sz="2500" dirty="0">
              <a:solidFill>
                <a:srgbClr val="C8102E"/>
              </a:solidFill>
            </a:endParaRPr>
          </a:p>
        </p:txBody>
      </p:sp>
      <p:sp>
        <p:nvSpPr>
          <p:cNvPr id="6" name="Shape 3"/>
          <p:cNvSpPr/>
          <p:nvPr/>
        </p:nvSpPr>
        <p:spPr>
          <a:xfrm>
            <a:off x="11219688" y="128016"/>
            <a:ext cx="512064" cy="512064"/>
          </a:xfrm>
          <a:prstGeom prst="ellipse">
            <a:avLst/>
          </a:prstGeom>
          <a:solidFill>
            <a:srgbClr val="0B1F3A"/>
          </a:solidFill>
          <a:ln/>
        </p:spPr>
      </p:sp>
      <p:sp>
        <p:nvSpPr>
          <p:cNvPr id="7" name="Text 4"/>
          <p:cNvSpPr txBox="1"/>
          <p:nvPr/>
        </p:nvSpPr>
        <p:spPr>
          <a:xfrm>
            <a:off x="11219688" y="128016"/>
            <a:ext cx="512064" cy="512064"/>
          </a:xfrm>
          <a:prstGeom prst="rect">
            <a:avLst/>
          </a:prstGeom>
          <a:noFill/>
          <a:ln/>
        </p:spPr>
        <p:txBody>
          <a:bodyPr wrap="square" lIns="0" tIns="0" rIns="0" bIns="0" rtlCol="0" anchor="ctr"/>
          <a:lstStyle/>
          <a:p>
            <a:pPr marL="0" indent="0" algn="ctr">
              <a:buNone/>
            </a:pPr>
            <a:r>
              <a:rPr lang="en-US" sz="1100" b="1" dirty="0">
                <a:solidFill>
                  <a:srgbClr val="FFFFFF"/>
                </a:solidFill>
                <a:latin typeface="Nirmala UI" pitchFamily="34" charset="0"/>
                <a:ea typeface="Nirmala UI" pitchFamily="34" charset="-122"/>
                <a:cs typeface="Nirmala UI" pitchFamily="34" charset="-120"/>
              </a:rPr>
              <a:t>02</a:t>
            </a:r>
            <a:endParaRPr lang="en-US" sz="1100" dirty="0"/>
          </a:p>
        </p:txBody>
      </p:sp>
      <p:sp>
        <p:nvSpPr>
          <p:cNvPr id="8" name="Shape 5"/>
          <p:cNvSpPr/>
          <p:nvPr/>
        </p:nvSpPr>
        <p:spPr>
          <a:xfrm>
            <a:off x="8732520" y="1600200"/>
            <a:ext cx="2788920" cy="4160520"/>
          </a:xfrm>
          <a:prstGeom prst="roundRect">
            <a:avLst>
              <a:gd name="adj" fmla="val 3279"/>
            </a:avLst>
          </a:prstGeom>
          <a:solidFill>
            <a:srgbClr val="0B1F3A"/>
          </a:solidFill>
          <a:ln/>
          <a:effectLst>
            <a:outerShdw blurRad="127000" dist="38100" dir="5400000" algn="bl" rotWithShape="0">
              <a:srgbClr val="1B2A4A">
                <a:alpha val="18000"/>
              </a:srgbClr>
            </a:outerShdw>
          </a:effectLst>
        </p:spPr>
      </p:sp>
      <p:pic>
        <p:nvPicPr>
          <p:cNvPr id="9" name="Image 1" descr="/home/claude/orig_extract/ppt/media/image2.jpg"/>
          <p:cNvPicPr>
            <a:picLocks noChangeAspect="1"/>
          </p:cNvPicPr>
          <p:nvPr/>
        </p:nvPicPr>
        <p:blipFill>
          <a:blip r:embed="rId3"/>
          <a:srcRect/>
          <a:stretch/>
        </p:blipFill>
        <p:spPr>
          <a:xfrm>
            <a:off x="8827824" y="1672483"/>
            <a:ext cx="2614368" cy="3450189"/>
          </a:xfrm>
          <a:prstGeom prst="rect">
            <a:avLst/>
          </a:prstGeom>
        </p:spPr>
      </p:pic>
      <p:sp>
        <p:nvSpPr>
          <p:cNvPr id="10" name="Text 6"/>
          <p:cNvSpPr txBox="1"/>
          <p:nvPr/>
        </p:nvSpPr>
        <p:spPr>
          <a:xfrm>
            <a:off x="8755788" y="5200904"/>
            <a:ext cx="2758440" cy="384048"/>
          </a:xfrm>
          <a:prstGeom prst="rect">
            <a:avLst/>
          </a:prstGeom>
          <a:noFill/>
          <a:ln/>
        </p:spPr>
        <p:txBody>
          <a:bodyPr wrap="square" lIns="0" tIns="0" rIns="0" bIns="0" rtlCol="0" anchor="ctr"/>
          <a:lstStyle/>
          <a:p>
            <a:pPr marL="0" indent="0" algn="ctr">
              <a:buNone/>
            </a:pPr>
            <a:r>
              <a:rPr lang="en-US" sz="1400" dirty="0">
                <a:solidFill>
                  <a:srgbClr val="FFFF00"/>
                </a:solidFill>
                <a:latin typeface="Nirmala UI" pitchFamily="34" charset="0"/>
                <a:ea typeface="Nirmala UI" pitchFamily="34" charset="-122"/>
                <a:cs typeface="Nirmala UI" pitchFamily="34" charset="-120"/>
              </a:rPr>
              <a:t>www.hemantabaral.com.np</a:t>
            </a:r>
            <a:endParaRPr lang="en-US" sz="1400" dirty="0">
              <a:solidFill>
                <a:srgbClr val="FFFF00"/>
              </a:solidFill>
            </a:endParaRPr>
          </a:p>
        </p:txBody>
      </p:sp>
      <p:pic>
        <p:nvPicPr>
          <p:cNvPr id="11" name="Image 2" descr="/home/claude/orig_extract/ppt/media/image1.jpeg"/>
          <p:cNvPicPr>
            <a:picLocks noChangeAspect="1"/>
          </p:cNvPicPr>
          <p:nvPr/>
        </p:nvPicPr>
        <p:blipFill>
          <a:blip r:embed="rId4"/>
          <a:stretch>
            <a:fillRect/>
          </a:stretch>
        </p:blipFill>
        <p:spPr>
          <a:xfrm>
            <a:off x="9079992" y="5584952"/>
            <a:ext cx="2139696" cy="841614"/>
          </a:xfrm>
          <a:prstGeom prst="rect">
            <a:avLst/>
          </a:prstGeom>
        </p:spPr>
      </p:pic>
      <p:sp>
        <p:nvSpPr>
          <p:cNvPr id="12" name="Shape 7"/>
          <p:cNvSpPr/>
          <p:nvPr/>
        </p:nvSpPr>
        <p:spPr>
          <a:xfrm>
            <a:off x="640080" y="2860040"/>
            <a:ext cx="457200" cy="457200"/>
          </a:xfrm>
          <a:prstGeom prst="ellipse">
            <a:avLst/>
          </a:prstGeom>
          <a:solidFill>
            <a:srgbClr val="C8102E"/>
          </a:solidFill>
          <a:ln/>
        </p:spPr>
      </p:sp>
      <p:pic>
        <p:nvPicPr>
          <p:cNvPr id="13" name="Image 3" descr="/home/claude/deck/icons/briefcase_FFFFFF.png"/>
          <p:cNvPicPr>
            <a:picLocks noChangeAspect="1"/>
          </p:cNvPicPr>
          <p:nvPr/>
        </p:nvPicPr>
        <p:blipFill>
          <a:blip r:embed="rId5"/>
          <a:stretch>
            <a:fillRect/>
          </a:stretch>
        </p:blipFill>
        <p:spPr>
          <a:xfrm>
            <a:off x="749808" y="2969768"/>
            <a:ext cx="237744" cy="237744"/>
          </a:xfrm>
          <a:prstGeom prst="rect">
            <a:avLst/>
          </a:prstGeom>
        </p:spPr>
      </p:pic>
      <p:sp>
        <p:nvSpPr>
          <p:cNvPr id="14" name="Text 8"/>
          <p:cNvSpPr txBox="1"/>
          <p:nvPr/>
        </p:nvSpPr>
        <p:spPr>
          <a:xfrm>
            <a:off x="1261872" y="2832608"/>
            <a:ext cx="7772400" cy="292608"/>
          </a:xfrm>
          <a:prstGeom prst="rect">
            <a:avLst/>
          </a:prstGeom>
          <a:noFill/>
          <a:ln/>
        </p:spPr>
        <p:txBody>
          <a:bodyPr wrap="square" lIns="0" tIns="0" rIns="0" bIns="0" rtlCol="0" anchor="ctr"/>
          <a:lstStyle/>
          <a:p>
            <a:pPr marL="0" indent="0">
              <a:buNone/>
            </a:pPr>
            <a:r>
              <a:rPr lang="en-US" sz="1450" b="1" dirty="0">
                <a:solidFill>
                  <a:srgbClr val="132339"/>
                </a:solidFill>
                <a:latin typeface="Nirmala UI" pitchFamily="34" charset="0"/>
                <a:ea typeface="Nirmala UI" pitchFamily="34" charset="-122"/>
                <a:cs typeface="Nirmala UI" pitchFamily="34" charset="-120"/>
              </a:rPr>
              <a:t>Expertise</a:t>
            </a:r>
            <a:endParaRPr lang="en-US" sz="1450" dirty="0"/>
          </a:p>
        </p:txBody>
      </p:sp>
      <p:sp>
        <p:nvSpPr>
          <p:cNvPr id="15" name="Text 9"/>
          <p:cNvSpPr txBox="1"/>
          <p:nvPr/>
        </p:nvSpPr>
        <p:spPr>
          <a:xfrm>
            <a:off x="1261872" y="3134360"/>
            <a:ext cx="7772400" cy="704088"/>
          </a:xfrm>
          <a:prstGeom prst="rect">
            <a:avLst/>
          </a:prstGeom>
          <a:noFill/>
          <a:ln/>
        </p:spPr>
        <p:txBody>
          <a:bodyPr wrap="square" lIns="0" tIns="0" rIns="0" bIns="0" rtlCol="0" anchor="t"/>
          <a:lstStyle/>
          <a:p>
            <a:pPr marL="0" indent="0">
              <a:lnSpc>
                <a:spcPct val="120000"/>
              </a:lnSpc>
              <a:buNone/>
            </a:pPr>
            <a:r>
              <a:rPr lang="en-US" sz="1250" dirty="0">
                <a:solidFill>
                  <a:srgbClr val="55627A"/>
                </a:solidFill>
                <a:latin typeface="Nirmala UI" pitchFamily="34" charset="0"/>
                <a:ea typeface="Nirmala UI" pitchFamily="34" charset="-122"/>
                <a:cs typeface="Nirmala UI" pitchFamily="34" charset="-120"/>
              </a:rPr>
              <a:t>ICT, Data Centre and Smart City Consultant — Chief Business Officer (CBO), Mayahold Group</a:t>
            </a:r>
            <a:endParaRPr lang="en-US" sz="1250" dirty="0"/>
          </a:p>
        </p:txBody>
      </p:sp>
      <p:sp>
        <p:nvSpPr>
          <p:cNvPr id="16" name="Shape 10"/>
          <p:cNvSpPr/>
          <p:nvPr/>
        </p:nvSpPr>
        <p:spPr>
          <a:xfrm>
            <a:off x="640080" y="3884168"/>
            <a:ext cx="457200" cy="457200"/>
          </a:xfrm>
          <a:prstGeom prst="ellipse">
            <a:avLst/>
          </a:prstGeom>
          <a:solidFill>
            <a:srgbClr val="C8102E"/>
          </a:solidFill>
          <a:ln/>
        </p:spPr>
      </p:sp>
      <p:pic>
        <p:nvPicPr>
          <p:cNvPr id="17" name="Image 4" descr="/home/claude/deck/icons/book_FFFFFF.png"/>
          <p:cNvPicPr>
            <a:picLocks noChangeAspect="1"/>
          </p:cNvPicPr>
          <p:nvPr/>
        </p:nvPicPr>
        <p:blipFill>
          <a:blip r:embed="rId6"/>
          <a:stretch>
            <a:fillRect/>
          </a:stretch>
        </p:blipFill>
        <p:spPr>
          <a:xfrm>
            <a:off x="749808" y="3993896"/>
            <a:ext cx="237744" cy="237744"/>
          </a:xfrm>
          <a:prstGeom prst="rect">
            <a:avLst/>
          </a:prstGeom>
        </p:spPr>
      </p:pic>
      <p:sp>
        <p:nvSpPr>
          <p:cNvPr id="18" name="Text 11"/>
          <p:cNvSpPr txBox="1"/>
          <p:nvPr/>
        </p:nvSpPr>
        <p:spPr>
          <a:xfrm>
            <a:off x="1261872" y="3856736"/>
            <a:ext cx="7772400" cy="292608"/>
          </a:xfrm>
          <a:prstGeom prst="rect">
            <a:avLst/>
          </a:prstGeom>
          <a:noFill/>
          <a:ln/>
        </p:spPr>
        <p:txBody>
          <a:bodyPr wrap="square" lIns="0" tIns="0" rIns="0" bIns="0" rtlCol="0" anchor="ctr"/>
          <a:lstStyle/>
          <a:p>
            <a:pPr marL="0" indent="0">
              <a:buNone/>
            </a:pPr>
            <a:r>
              <a:rPr lang="en-US" sz="1450" b="1" dirty="0">
                <a:solidFill>
                  <a:srgbClr val="132339"/>
                </a:solidFill>
                <a:latin typeface="Nirmala UI" pitchFamily="34" charset="0"/>
                <a:ea typeface="Nirmala UI" pitchFamily="34" charset="-122"/>
                <a:cs typeface="Nirmala UI" pitchFamily="34" charset="-120"/>
              </a:rPr>
              <a:t>Experience</a:t>
            </a:r>
            <a:endParaRPr lang="en-US" sz="1450" dirty="0"/>
          </a:p>
        </p:txBody>
      </p:sp>
      <p:sp>
        <p:nvSpPr>
          <p:cNvPr id="19" name="Text 12"/>
          <p:cNvSpPr txBox="1"/>
          <p:nvPr/>
        </p:nvSpPr>
        <p:spPr>
          <a:xfrm>
            <a:off x="1261872" y="4158488"/>
            <a:ext cx="7772400" cy="704088"/>
          </a:xfrm>
          <a:prstGeom prst="rect">
            <a:avLst/>
          </a:prstGeom>
          <a:noFill/>
          <a:ln/>
        </p:spPr>
        <p:txBody>
          <a:bodyPr wrap="square" lIns="0" tIns="0" rIns="0" bIns="0" rtlCol="0" anchor="t"/>
          <a:lstStyle/>
          <a:p>
            <a:pPr marL="0" indent="0">
              <a:lnSpc>
                <a:spcPct val="120000"/>
              </a:lnSpc>
              <a:buNone/>
            </a:pPr>
            <a:r>
              <a:rPr lang="en-US" sz="1250" dirty="0">
                <a:solidFill>
                  <a:srgbClr val="55627A"/>
                </a:solidFill>
                <a:latin typeface="Nirmala UI" pitchFamily="34" charset="0"/>
                <a:ea typeface="Nirmala UI" pitchFamily="34" charset="-122"/>
                <a:cs typeface="Nirmala UI" pitchFamily="34" charset="-120"/>
              </a:rPr>
              <a:t>28+ Years in ICT Sector; Writer of 35+ ICT Books</a:t>
            </a:r>
            <a:endParaRPr lang="en-US" sz="1250" dirty="0"/>
          </a:p>
        </p:txBody>
      </p:sp>
      <p:sp>
        <p:nvSpPr>
          <p:cNvPr id="24" name="Shape 16"/>
          <p:cNvSpPr/>
          <p:nvPr/>
        </p:nvSpPr>
        <p:spPr>
          <a:xfrm>
            <a:off x="640080" y="4752848"/>
            <a:ext cx="457200" cy="457200"/>
          </a:xfrm>
          <a:prstGeom prst="ellipse">
            <a:avLst/>
          </a:prstGeom>
          <a:solidFill>
            <a:srgbClr val="C8102E"/>
          </a:solidFill>
          <a:ln/>
        </p:spPr>
      </p:sp>
      <p:pic>
        <p:nvPicPr>
          <p:cNvPr id="25" name="Image 6" descr="/home/claude/deck/icons/shield_FFFFFF.png"/>
          <p:cNvPicPr>
            <a:picLocks noChangeAspect="1"/>
          </p:cNvPicPr>
          <p:nvPr/>
        </p:nvPicPr>
        <p:blipFill>
          <a:blip r:embed="rId7"/>
          <a:stretch>
            <a:fillRect/>
          </a:stretch>
        </p:blipFill>
        <p:spPr>
          <a:xfrm>
            <a:off x="749808" y="4862576"/>
            <a:ext cx="237744" cy="237744"/>
          </a:xfrm>
          <a:prstGeom prst="rect">
            <a:avLst/>
          </a:prstGeom>
        </p:spPr>
      </p:pic>
      <p:sp>
        <p:nvSpPr>
          <p:cNvPr id="26" name="Text 17"/>
          <p:cNvSpPr txBox="1"/>
          <p:nvPr/>
        </p:nvSpPr>
        <p:spPr>
          <a:xfrm>
            <a:off x="1261872" y="4725416"/>
            <a:ext cx="7772400" cy="292608"/>
          </a:xfrm>
          <a:prstGeom prst="rect">
            <a:avLst/>
          </a:prstGeom>
          <a:noFill/>
          <a:ln/>
        </p:spPr>
        <p:txBody>
          <a:bodyPr wrap="square" lIns="0" tIns="0" rIns="0" bIns="0" rtlCol="0" anchor="ctr"/>
          <a:lstStyle/>
          <a:p>
            <a:pPr marL="0" indent="0">
              <a:buNone/>
            </a:pPr>
            <a:r>
              <a:rPr lang="en-US" sz="1450" b="1" dirty="0">
                <a:solidFill>
                  <a:srgbClr val="132339"/>
                </a:solidFill>
                <a:latin typeface="Nirmala UI" pitchFamily="34" charset="0"/>
                <a:ea typeface="Nirmala UI" pitchFamily="34" charset="-122"/>
                <a:cs typeface="Nirmala UI" pitchFamily="34" charset="-120"/>
              </a:rPr>
              <a:t>Certification</a:t>
            </a:r>
            <a:endParaRPr lang="en-US" sz="1450" dirty="0"/>
          </a:p>
        </p:txBody>
      </p:sp>
      <p:sp>
        <p:nvSpPr>
          <p:cNvPr id="27" name="Text 18"/>
          <p:cNvSpPr txBox="1"/>
          <p:nvPr/>
        </p:nvSpPr>
        <p:spPr>
          <a:xfrm>
            <a:off x="1261872" y="5027168"/>
            <a:ext cx="7772400" cy="704088"/>
          </a:xfrm>
          <a:prstGeom prst="rect">
            <a:avLst/>
          </a:prstGeom>
          <a:noFill/>
          <a:ln/>
        </p:spPr>
        <p:txBody>
          <a:bodyPr wrap="square" lIns="0" tIns="0" rIns="0" bIns="0" rtlCol="0" anchor="t"/>
          <a:lstStyle/>
          <a:p>
            <a:pPr marL="0" indent="0">
              <a:lnSpc>
                <a:spcPct val="120000"/>
              </a:lnSpc>
              <a:buNone/>
            </a:pPr>
            <a:r>
              <a:rPr lang="en-US" sz="1250" dirty="0">
                <a:solidFill>
                  <a:srgbClr val="55627A"/>
                </a:solidFill>
                <a:latin typeface="Nirmala UI" pitchFamily="34" charset="0"/>
                <a:ea typeface="Nirmala UI" pitchFamily="34" charset="-122"/>
                <a:cs typeface="Nirmala UI" pitchFamily="34" charset="-120"/>
              </a:rPr>
              <a:t>Certified Data Centre Professional (CDCP); Smart City Trainer – CAN, NAST &amp; ABAN</a:t>
            </a:r>
            <a:endParaRPr lang="en-US" sz="1250" dirty="0"/>
          </a:p>
        </p:txBody>
      </p:sp>
      <p:sp>
        <p:nvSpPr>
          <p:cNvPr id="28" name="Shape 13">
            <a:extLst>
              <a:ext uri="{FF2B5EF4-FFF2-40B4-BE49-F238E27FC236}">
                <a16:creationId xmlns:a16="http://schemas.microsoft.com/office/drawing/2014/main" id="{BF273923-5AE0-269B-7865-9803297479FA}"/>
              </a:ext>
            </a:extLst>
          </p:cNvPr>
          <p:cNvSpPr/>
          <p:nvPr/>
        </p:nvSpPr>
        <p:spPr>
          <a:xfrm>
            <a:off x="640080" y="1885696"/>
            <a:ext cx="457200" cy="457200"/>
          </a:xfrm>
          <a:prstGeom prst="ellipse">
            <a:avLst/>
          </a:prstGeom>
          <a:solidFill>
            <a:srgbClr val="C8102E"/>
          </a:solidFill>
          <a:ln/>
        </p:spPr>
      </p:sp>
      <p:pic>
        <p:nvPicPr>
          <p:cNvPr id="29" name="Image 5" descr="/home/claude/deck/icons/gradcap_FFFFFF.png">
            <a:extLst>
              <a:ext uri="{FF2B5EF4-FFF2-40B4-BE49-F238E27FC236}">
                <a16:creationId xmlns:a16="http://schemas.microsoft.com/office/drawing/2014/main" id="{80792431-5D16-E5BF-E318-C852DE239F05}"/>
              </a:ext>
            </a:extLst>
          </p:cNvPr>
          <p:cNvPicPr>
            <a:picLocks noChangeAspect="1"/>
          </p:cNvPicPr>
          <p:nvPr/>
        </p:nvPicPr>
        <p:blipFill>
          <a:blip r:embed="rId8"/>
          <a:stretch>
            <a:fillRect/>
          </a:stretch>
        </p:blipFill>
        <p:spPr>
          <a:xfrm>
            <a:off x="749808" y="1995424"/>
            <a:ext cx="237744" cy="237744"/>
          </a:xfrm>
          <a:prstGeom prst="rect">
            <a:avLst/>
          </a:prstGeom>
        </p:spPr>
      </p:pic>
      <p:sp>
        <p:nvSpPr>
          <p:cNvPr id="30" name="Text 14">
            <a:extLst>
              <a:ext uri="{FF2B5EF4-FFF2-40B4-BE49-F238E27FC236}">
                <a16:creationId xmlns:a16="http://schemas.microsoft.com/office/drawing/2014/main" id="{D75C74B6-A584-4712-5830-B5DFF7958E8D}"/>
              </a:ext>
            </a:extLst>
          </p:cNvPr>
          <p:cNvSpPr txBox="1"/>
          <p:nvPr/>
        </p:nvSpPr>
        <p:spPr>
          <a:xfrm>
            <a:off x="1261872" y="1858264"/>
            <a:ext cx="7772400" cy="292608"/>
          </a:xfrm>
          <a:prstGeom prst="rect">
            <a:avLst/>
          </a:prstGeom>
          <a:noFill/>
          <a:ln/>
        </p:spPr>
        <p:txBody>
          <a:bodyPr wrap="square" lIns="0" tIns="0" rIns="0" bIns="0" rtlCol="0" anchor="ctr"/>
          <a:lstStyle/>
          <a:p>
            <a:r>
              <a:rPr lang="en-US" sz="1450" b="1" dirty="0">
                <a:solidFill>
                  <a:srgbClr val="132339"/>
                </a:solidFill>
                <a:latin typeface="Nirmala UI" pitchFamily="34" charset="0"/>
                <a:ea typeface="Nirmala UI" pitchFamily="34" charset="-122"/>
                <a:cs typeface="Nirmala UI" pitchFamily="34" charset="-120"/>
              </a:rPr>
              <a:t>Academic Qualification</a:t>
            </a:r>
            <a:endParaRPr lang="en-US" sz="1450" dirty="0"/>
          </a:p>
        </p:txBody>
      </p:sp>
      <p:sp>
        <p:nvSpPr>
          <p:cNvPr id="31" name="Text 15">
            <a:extLst>
              <a:ext uri="{FF2B5EF4-FFF2-40B4-BE49-F238E27FC236}">
                <a16:creationId xmlns:a16="http://schemas.microsoft.com/office/drawing/2014/main" id="{9AAEA5E1-245A-043A-AD09-3266FA88F6D7}"/>
              </a:ext>
            </a:extLst>
          </p:cNvPr>
          <p:cNvSpPr txBox="1"/>
          <p:nvPr/>
        </p:nvSpPr>
        <p:spPr>
          <a:xfrm>
            <a:off x="1261872" y="2160016"/>
            <a:ext cx="7772400" cy="704088"/>
          </a:xfrm>
          <a:prstGeom prst="rect">
            <a:avLst/>
          </a:prstGeom>
          <a:noFill/>
          <a:ln/>
        </p:spPr>
        <p:txBody>
          <a:bodyPr wrap="square" lIns="0" tIns="0" rIns="0" bIns="0" rtlCol="0" anchor="t"/>
          <a:lstStyle/>
          <a:p>
            <a:pPr>
              <a:lnSpc>
                <a:spcPct val="120000"/>
              </a:lnSpc>
            </a:pPr>
            <a:r>
              <a:rPr lang="en-US" sz="1250" dirty="0">
                <a:solidFill>
                  <a:srgbClr val="55627A"/>
                </a:solidFill>
                <a:latin typeface="Nirmala UI" pitchFamily="34" charset="0"/>
                <a:ea typeface="Nirmala UI" pitchFamily="34" charset="-122"/>
                <a:cs typeface="Nirmala UI" pitchFamily="34" charset="-120"/>
              </a:rPr>
              <a:t>Master’s Degree in Information Technology from Anglia Ruskin University, 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341992" y="6078040"/>
            <a:ext cx="9725025" cy="271462"/>
          </a:xfrm>
          <a:prstGeom prst="rect">
            <a:avLst/>
          </a:prstGeom>
          <a:noFill/>
        </p:spPr>
        <p:txBody>
          <a:bodyPr wrap="square" lIns="0" tIns="0" rIns="0" bIns="0" anchor="t">
            <a:spAutoFit/>
          </a:bodyPr>
          <a:lstStyle/>
          <a:p>
            <a:pPr algn="ctr">
              <a:lnSpc>
                <a:spcPts val="2137"/>
              </a:lnSpc>
            </a:pPr>
            <a:r>
              <a:rPr sz="1425" b="1" i="0" u="none" dirty="0">
                <a:solidFill>
                  <a:srgbClr val="64748B"/>
                </a:solidFill>
                <a:latin typeface="Open Sans"/>
              </a:rPr>
              <a:t>Overlay:</a:t>
            </a:r>
            <a:r>
              <a:rPr sz="1425" b="0" i="0" u="none" dirty="0">
                <a:solidFill>
                  <a:srgbClr val="64748B"/>
                </a:solidFill>
                <a:latin typeface="Open Sans"/>
              </a:rPr>
              <a:t> Smart roads, GPS, traffic management, smart parking, public transport, fleet management, digital tolling.</a:t>
            </a:r>
          </a:p>
        </p:txBody>
      </p:sp>
      <p:pic>
        <p:nvPicPr>
          <p:cNvPr id="3" name="Picture 2" descr="image.png"/>
          <p:cNvPicPr>
            <a:picLocks noChangeAspect="1"/>
          </p:cNvPicPr>
          <p:nvPr/>
        </p:nvPicPr>
        <p:blipFill>
          <a:blip r:embed="rId2"/>
          <a:stretch>
            <a:fillRect/>
          </a:stretch>
        </p:blipFill>
        <p:spPr>
          <a:xfrm>
            <a:off x="2237977" y="5605024"/>
            <a:ext cx="171450" cy="190500"/>
          </a:xfrm>
          <a:prstGeom prst="rect">
            <a:avLst/>
          </a:prstGeom>
        </p:spPr>
      </p:pic>
      <p:pic>
        <p:nvPicPr>
          <p:cNvPr id="4" name="Picture 3" descr="image.png"/>
          <p:cNvPicPr>
            <a:picLocks noChangeAspect="1"/>
          </p:cNvPicPr>
          <p:nvPr/>
        </p:nvPicPr>
        <p:blipFill>
          <a:blip r:embed="rId3"/>
          <a:stretch>
            <a:fillRect/>
          </a:stretch>
        </p:blipFill>
        <p:spPr>
          <a:xfrm>
            <a:off x="4146102" y="5605024"/>
            <a:ext cx="171450" cy="190500"/>
          </a:xfrm>
          <a:prstGeom prst="rect">
            <a:avLst/>
          </a:prstGeom>
        </p:spPr>
      </p:pic>
      <p:pic>
        <p:nvPicPr>
          <p:cNvPr id="5" name="Picture 4" descr="image.png"/>
          <p:cNvPicPr>
            <a:picLocks noChangeAspect="1"/>
          </p:cNvPicPr>
          <p:nvPr/>
        </p:nvPicPr>
        <p:blipFill>
          <a:blip r:embed="rId3"/>
          <a:stretch>
            <a:fillRect/>
          </a:stretch>
        </p:blipFill>
        <p:spPr>
          <a:xfrm>
            <a:off x="6054228" y="5605024"/>
            <a:ext cx="171450" cy="190500"/>
          </a:xfrm>
          <a:prstGeom prst="rect">
            <a:avLst/>
          </a:prstGeom>
        </p:spPr>
      </p:pic>
      <p:pic>
        <p:nvPicPr>
          <p:cNvPr id="6" name="Picture 5" descr="image.png"/>
          <p:cNvPicPr>
            <a:picLocks noChangeAspect="1"/>
          </p:cNvPicPr>
          <p:nvPr/>
        </p:nvPicPr>
        <p:blipFill>
          <a:blip r:embed="rId2"/>
          <a:stretch>
            <a:fillRect/>
          </a:stretch>
        </p:blipFill>
        <p:spPr>
          <a:xfrm>
            <a:off x="7962353" y="5605024"/>
            <a:ext cx="171450" cy="190500"/>
          </a:xfrm>
          <a:prstGeom prst="rect">
            <a:avLst/>
          </a:prstGeom>
        </p:spPr>
      </p:pic>
      <p:pic>
        <p:nvPicPr>
          <p:cNvPr id="7" name="Picture 6" descr="image.png"/>
          <p:cNvPicPr>
            <a:picLocks noChangeAspect="1"/>
          </p:cNvPicPr>
          <p:nvPr/>
        </p:nvPicPr>
        <p:blipFill>
          <a:blip r:embed="rId3"/>
          <a:stretch>
            <a:fillRect/>
          </a:stretch>
        </p:blipFill>
        <p:spPr>
          <a:xfrm>
            <a:off x="9870478" y="5605024"/>
            <a:ext cx="171450" cy="190500"/>
          </a:xfrm>
          <a:prstGeom prst="rect">
            <a:avLst/>
          </a:prstGeom>
        </p:spPr>
      </p:pic>
      <p:pic>
        <p:nvPicPr>
          <p:cNvPr id="8" name="Picture 7" descr="image.png"/>
          <p:cNvPicPr>
            <a:picLocks noChangeAspect="1"/>
          </p:cNvPicPr>
          <p:nvPr/>
        </p:nvPicPr>
        <p:blipFill>
          <a:blip r:embed="rId4"/>
          <a:stretch>
            <a:fillRect/>
          </a:stretch>
        </p:blipFill>
        <p:spPr>
          <a:xfrm>
            <a:off x="1202877" y="5418394"/>
            <a:ext cx="333375" cy="266700"/>
          </a:xfrm>
          <a:prstGeom prst="rect">
            <a:avLst/>
          </a:prstGeom>
        </p:spPr>
      </p:pic>
      <p:sp>
        <p:nvSpPr>
          <p:cNvPr id="9" name="TextBox 8"/>
          <p:cNvSpPr txBox="1"/>
          <p:nvPr/>
        </p:nvSpPr>
        <p:spPr>
          <a:xfrm>
            <a:off x="1149537" y="5799394"/>
            <a:ext cx="440055"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Farm</a:t>
            </a:r>
          </a:p>
        </p:txBody>
      </p:sp>
      <p:pic>
        <p:nvPicPr>
          <p:cNvPr id="10" name="Picture 9" descr="image.png"/>
          <p:cNvPicPr>
            <a:picLocks noChangeAspect="1"/>
          </p:cNvPicPr>
          <p:nvPr/>
        </p:nvPicPr>
        <p:blipFill>
          <a:blip r:embed="rId5"/>
          <a:stretch>
            <a:fillRect/>
          </a:stretch>
        </p:blipFill>
        <p:spPr>
          <a:xfrm>
            <a:off x="3125290" y="5418394"/>
            <a:ext cx="304800" cy="266700"/>
          </a:xfrm>
          <a:prstGeom prst="rect">
            <a:avLst/>
          </a:prstGeom>
        </p:spPr>
      </p:pic>
      <p:sp>
        <p:nvSpPr>
          <p:cNvPr id="11" name="TextBox 10"/>
          <p:cNvSpPr txBox="1"/>
          <p:nvPr/>
        </p:nvSpPr>
        <p:spPr>
          <a:xfrm>
            <a:off x="2857638" y="5799394"/>
            <a:ext cx="840105"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Collection</a:t>
            </a:r>
          </a:p>
        </p:txBody>
      </p:sp>
      <p:pic>
        <p:nvPicPr>
          <p:cNvPr id="12" name="Picture 11" descr="image.png"/>
          <p:cNvPicPr>
            <a:picLocks noChangeAspect="1"/>
          </p:cNvPicPr>
          <p:nvPr/>
        </p:nvPicPr>
        <p:blipFill>
          <a:blip r:embed="rId6"/>
          <a:stretch>
            <a:fillRect/>
          </a:stretch>
        </p:blipFill>
        <p:spPr>
          <a:xfrm>
            <a:off x="5033416" y="5418394"/>
            <a:ext cx="304800" cy="266700"/>
          </a:xfrm>
          <a:prstGeom prst="rect">
            <a:avLst/>
          </a:prstGeom>
        </p:spPr>
      </p:pic>
      <p:sp>
        <p:nvSpPr>
          <p:cNvPr id="13" name="TextBox 12"/>
          <p:cNvSpPr txBox="1"/>
          <p:nvPr/>
        </p:nvSpPr>
        <p:spPr>
          <a:xfrm>
            <a:off x="4720757" y="5799394"/>
            <a:ext cx="930116"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Processing</a:t>
            </a:r>
          </a:p>
        </p:txBody>
      </p:sp>
      <p:pic>
        <p:nvPicPr>
          <p:cNvPr id="14" name="Picture 13" descr="image.png"/>
          <p:cNvPicPr>
            <a:picLocks noChangeAspect="1"/>
          </p:cNvPicPr>
          <p:nvPr/>
        </p:nvPicPr>
        <p:blipFill>
          <a:blip r:embed="rId7"/>
          <a:stretch>
            <a:fillRect/>
          </a:stretch>
        </p:blipFill>
        <p:spPr>
          <a:xfrm>
            <a:off x="6927253" y="5418394"/>
            <a:ext cx="333375" cy="266700"/>
          </a:xfrm>
          <a:prstGeom prst="rect">
            <a:avLst/>
          </a:prstGeom>
        </p:spPr>
      </p:pic>
      <p:sp>
        <p:nvSpPr>
          <p:cNvPr id="15" name="TextBox 14"/>
          <p:cNvSpPr txBox="1"/>
          <p:nvPr/>
        </p:nvSpPr>
        <p:spPr>
          <a:xfrm>
            <a:off x="6613881" y="5799394"/>
            <a:ext cx="96012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Warehouse</a:t>
            </a:r>
          </a:p>
        </p:txBody>
      </p:sp>
      <p:pic>
        <p:nvPicPr>
          <p:cNvPr id="16" name="Picture 15" descr="image.png"/>
          <p:cNvPicPr>
            <a:picLocks noChangeAspect="1"/>
          </p:cNvPicPr>
          <p:nvPr/>
        </p:nvPicPr>
        <p:blipFill>
          <a:blip r:embed="rId8"/>
          <a:stretch>
            <a:fillRect/>
          </a:stretch>
        </p:blipFill>
        <p:spPr>
          <a:xfrm>
            <a:off x="8849666" y="5418394"/>
            <a:ext cx="304800" cy="266700"/>
          </a:xfrm>
          <a:prstGeom prst="rect">
            <a:avLst/>
          </a:prstGeom>
        </p:spPr>
      </p:pic>
      <p:sp>
        <p:nvSpPr>
          <p:cNvPr id="17" name="TextBox 16"/>
          <p:cNvSpPr txBox="1"/>
          <p:nvPr/>
        </p:nvSpPr>
        <p:spPr>
          <a:xfrm>
            <a:off x="8707029" y="5799394"/>
            <a:ext cx="59007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Market</a:t>
            </a:r>
          </a:p>
        </p:txBody>
      </p:sp>
      <p:pic>
        <p:nvPicPr>
          <p:cNvPr id="18" name="Picture 17" descr="image.png"/>
          <p:cNvPicPr>
            <a:picLocks noChangeAspect="1"/>
          </p:cNvPicPr>
          <p:nvPr/>
        </p:nvPicPr>
        <p:blipFill>
          <a:blip r:embed="rId9"/>
          <a:stretch>
            <a:fillRect/>
          </a:stretch>
        </p:blipFill>
        <p:spPr>
          <a:xfrm>
            <a:off x="10743504" y="5418394"/>
            <a:ext cx="333375" cy="266700"/>
          </a:xfrm>
          <a:prstGeom prst="rect">
            <a:avLst/>
          </a:prstGeom>
        </p:spPr>
      </p:pic>
      <p:sp>
        <p:nvSpPr>
          <p:cNvPr id="19" name="TextBox 18"/>
          <p:cNvSpPr txBox="1"/>
          <p:nvPr/>
        </p:nvSpPr>
        <p:spPr>
          <a:xfrm>
            <a:off x="10475137" y="5799394"/>
            <a:ext cx="870108"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Consumer</a:t>
            </a:r>
          </a:p>
        </p:txBody>
      </p:sp>
      <p:sp>
        <p:nvSpPr>
          <p:cNvPr id="20" name="TextBox 19"/>
          <p:cNvSpPr txBox="1"/>
          <p:nvPr/>
        </p:nvSpPr>
        <p:spPr>
          <a:xfrm>
            <a:off x="647520" y="247091"/>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ACT V: Smart Transportation</a:t>
            </a:r>
          </a:p>
        </p:txBody>
      </p:sp>
      <p:sp>
        <p:nvSpPr>
          <p:cNvPr id="21" name="TextBox 20"/>
          <p:cNvSpPr txBox="1"/>
          <p:nvPr/>
        </p:nvSpPr>
        <p:spPr>
          <a:xfrm>
            <a:off x="3982720" y="6558757"/>
            <a:ext cx="7828280"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“Transportation is about moving people — but for Nepal, it’s also about moving economic value.” </a:t>
            </a:r>
          </a:p>
        </p:txBody>
      </p:sp>
      <p:pic>
        <p:nvPicPr>
          <p:cNvPr id="25" name="Picture 24">
            <a:extLst>
              <a:ext uri="{FF2B5EF4-FFF2-40B4-BE49-F238E27FC236}">
                <a16:creationId xmlns:a16="http://schemas.microsoft.com/office/drawing/2014/main" id="{5EEE07A7-DD15-7AD6-0BFE-D8DC953209F4}"/>
              </a:ext>
            </a:extLst>
          </p:cNvPr>
          <p:cNvPicPr>
            <a:picLocks noChangeAspect="1"/>
          </p:cNvPicPr>
          <p:nvPr/>
        </p:nvPicPr>
        <p:blipFill>
          <a:blip r:embed="rId10"/>
          <a:stretch>
            <a:fillRect/>
          </a:stretch>
        </p:blipFill>
        <p:spPr>
          <a:xfrm>
            <a:off x="2323702" y="876932"/>
            <a:ext cx="8067040" cy="440020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4760015"/>
            <a:ext cx="5334000" cy="733425"/>
          </a:xfrm>
          <a:prstGeom prst="rect">
            <a:avLst/>
          </a:prstGeom>
        </p:spPr>
      </p:pic>
      <p:pic>
        <p:nvPicPr>
          <p:cNvPr id="3" name="Picture 2" descr="image.png"/>
          <p:cNvPicPr>
            <a:picLocks noChangeAspect="1"/>
          </p:cNvPicPr>
          <p:nvPr/>
        </p:nvPicPr>
        <p:blipFill>
          <a:blip r:embed="rId3"/>
          <a:stretch>
            <a:fillRect/>
          </a:stretch>
        </p:blipFill>
        <p:spPr>
          <a:xfrm>
            <a:off x="6286500" y="4760015"/>
            <a:ext cx="5334000" cy="733425"/>
          </a:xfrm>
          <a:prstGeom prst="rect">
            <a:avLst/>
          </a:prstGeom>
        </p:spPr>
      </p:pic>
      <p:sp>
        <p:nvSpPr>
          <p:cNvPr id="21" name="TextBox 20"/>
          <p:cNvSpPr txBox="1"/>
          <p:nvPr/>
        </p:nvSpPr>
        <p:spPr>
          <a:xfrm>
            <a:off x="2098357" y="5026715"/>
            <a:ext cx="2280285" cy="276225"/>
          </a:xfrm>
          <a:prstGeom prst="rect">
            <a:avLst/>
          </a:prstGeom>
          <a:noFill/>
        </p:spPr>
        <p:txBody>
          <a:bodyPr wrap="square" lIns="0" tIns="0" rIns="0" bIns="0" anchor="t">
            <a:spAutoFit/>
          </a:bodyPr>
          <a:lstStyle/>
          <a:p>
            <a:pPr algn="ctr"/>
            <a:r>
              <a:rPr sz="1800" b="1" i="0" u="none">
                <a:solidFill>
                  <a:srgbClr val="DC143C"/>
                </a:solidFill>
                <a:latin typeface="Montserrat"/>
              </a:rPr>
              <a:t>Every delay = Cost</a:t>
            </a:r>
          </a:p>
        </p:txBody>
      </p:sp>
      <p:sp>
        <p:nvSpPr>
          <p:cNvPr id="22" name="TextBox 21"/>
          <p:cNvSpPr txBox="1"/>
          <p:nvPr/>
        </p:nvSpPr>
        <p:spPr>
          <a:xfrm>
            <a:off x="6523196" y="5026715"/>
            <a:ext cx="4860607" cy="276225"/>
          </a:xfrm>
          <a:prstGeom prst="rect">
            <a:avLst/>
          </a:prstGeom>
          <a:noFill/>
        </p:spPr>
        <p:txBody>
          <a:bodyPr wrap="square" lIns="0" tIns="0" rIns="0" bIns="0" anchor="t">
            <a:spAutoFit/>
          </a:bodyPr>
          <a:lstStyle/>
          <a:p>
            <a:pPr algn="ctr"/>
            <a:r>
              <a:rPr sz="1800" b="1" i="0" u="none">
                <a:solidFill>
                  <a:srgbClr val="1B998B"/>
                </a:solidFill>
                <a:latin typeface="Montserrat"/>
              </a:rPr>
              <a:t>Every improvement = Competitiveness</a:t>
            </a:r>
          </a:p>
        </p:txBody>
      </p:sp>
      <p:sp>
        <p:nvSpPr>
          <p:cNvPr id="23" name="TextBox 22"/>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Logistics as Infrastructure</a:t>
            </a:r>
          </a:p>
        </p:txBody>
      </p:sp>
      <p:sp>
        <p:nvSpPr>
          <p:cNvPr id="24" name="TextBox 23"/>
          <p:cNvSpPr txBox="1"/>
          <p:nvPr/>
        </p:nvSpPr>
        <p:spPr>
          <a:xfrm>
            <a:off x="7052441" y="6522442"/>
            <a:ext cx="4895193" cy="205184"/>
          </a:xfrm>
          <a:prstGeom prst="rect">
            <a:avLst/>
          </a:prstGeom>
          <a:noFill/>
        </p:spPr>
        <p:txBody>
          <a:bodyPr wrap="square" lIns="0" tIns="0" rIns="0" bIns="0" anchor="t">
            <a:spAutoFit/>
          </a:bodyPr>
          <a:lstStyle/>
          <a:p>
            <a:pPr algn="r">
              <a:lnSpc>
                <a:spcPts val="1575"/>
              </a:lnSpc>
            </a:pPr>
            <a:r>
              <a:rPr sz="1400" b="0" i="1" u="none" dirty="0">
                <a:solidFill>
                  <a:srgbClr val="FFFF00"/>
                </a:solidFill>
                <a:latin typeface="Open Sans"/>
              </a:rPr>
              <a:t> “Production has no value until it reaches the consumer.” </a:t>
            </a:r>
          </a:p>
        </p:txBody>
      </p:sp>
      <p:pic>
        <p:nvPicPr>
          <p:cNvPr id="26" name="Picture 25">
            <a:extLst>
              <a:ext uri="{FF2B5EF4-FFF2-40B4-BE49-F238E27FC236}">
                <a16:creationId xmlns:a16="http://schemas.microsoft.com/office/drawing/2014/main" id="{E32B8451-2232-283B-8B6D-78CDA785B826}"/>
              </a:ext>
            </a:extLst>
          </p:cNvPr>
          <p:cNvPicPr>
            <a:picLocks noChangeAspect="1"/>
          </p:cNvPicPr>
          <p:nvPr/>
        </p:nvPicPr>
        <p:blipFill>
          <a:blip r:embed="rId4">
            <a:clrChange>
              <a:clrFrom>
                <a:srgbClr val="FFFFFF"/>
              </a:clrFrom>
              <a:clrTo>
                <a:srgbClr val="FFFFFF">
                  <a:alpha val="0"/>
                </a:srgbClr>
              </a:clrTo>
            </a:clrChange>
          </a:blip>
          <a:srcRect t="35736" b="32180"/>
          <a:stretch>
            <a:fillRect/>
          </a:stretch>
        </p:blipFill>
        <p:spPr>
          <a:xfrm>
            <a:off x="0" y="1945585"/>
            <a:ext cx="12192000" cy="21336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2007096" y="5732243"/>
            <a:ext cx="171450" cy="190500"/>
          </a:xfrm>
          <a:prstGeom prst="rect">
            <a:avLst/>
          </a:prstGeom>
        </p:spPr>
      </p:pic>
      <p:pic>
        <p:nvPicPr>
          <p:cNvPr id="3" name="Picture 2" descr="image.png"/>
          <p:cNvPicPr>
            <a:picLocks noChangeAspect="1"/>
          </p:cNvPicPr>
          <p:nvPr/>
        </p:nvPicPr>
        <p:blipFill>
          <a:blip r:embed="rId3"/>
          <a:stretch>
            <a:fillRect/>
          </a:stretch>
        </p:blipFill>
        <p:spPr>
          <a:xfrm>
            <a:off x="3642717" y="5732243"/>
            <a:ext cx="171450" cy="190500"/>
          </a:xfrm>
          <a:prstGeom prst="rect">
            <a:avLst/>
          </a:prstGeom>
        </p:spPr>
      </p:pic>
      <p:pic>
        <p:nvPicPr>
          <p:cNvPr id="4" name="Picture 3" descr="image.png"/>
          <p:cNvPicPr>
            <a:picLocks noChangeAspect="1"/>
          </p:cNvPicPr>
          <p:nvPr/>
        </p:nvPicPr>
        <p:blipFill>
          <a:blip r:embed="rId3"/>
          <a:stretch>
            <a:fillRect/>
          </a:stretch>
        </p:blipFill>
        <p:spPr>
          <a:xfrm>
            <a:off x="5278338" y="5732243"/>
            <a:ext cx="171450" cy="190500"/>
          </a:xfrm>
          <a:prstGeom prst="rect">
            <a:avLst/>
          </a:prstGeom>
        </p:spPr>
      </p:pic>
      <p:pic>
        <p:nvPicPr>
          <p:cNvPr id="5" name="Picture 4" descr="image.png"/>
          <p:cNvPicPr>
            <a:picLocks noChangeAspect="1"/>
          </p:cNvPicPr>
          <p:nvPr/>
        </p:nvPicPr>
        <p:blipFill>
          <a:blip r:embed="rId2"/>
          <a:stretch>
            <a:fillRect/>
          </a:stretch>
        </p:blipFill>
        <p:spPr>
          <a:xfrm>
            <a:off x="6913959" y="5732243"/>
            <a:ext cx="171450" cy="190500"/>
          </a:xfrm>
          <a:prstGeom prst="rect">
            <a:avLst/>
          </a:prstGeom>
        </p:spPr>
      </p:pic>
      <p:pic>
        <p:nvPicPr>
          <p:cNvPr id="6" name="Picture 5" descr="image.png"/>
          <p:cNvPicPr>
            <a:picLocks noChangeAspect="1"/>
          </p:cNvPicPr>
          <p:nvPr/>
        </p:nvPicPr>
        <p:blipFill>
          <a:blip r:embed="rId2"/>
          <a:stretch>
            <a:fillRect/>
          </a:stretch>
        </p:blipFill>
        <p:spPr>
          <a:xfrm>
            <a:off x="8549580" y="5732243"/>
            <a:ext cx="171450" cy="190500"/>
          </a:xfrm>
          <a:prstGeom prst="rect">
            <a:avLst/>
          </a:prstGeom>
        </p:spPr>
      </p:pic>
      <p:pic>
        <p:nvPicPr>
          <p:cNvPr id="7" name="Picture 6" descr="image.png"/>
          <p:cNvPicPr>
            <a:picLocks noChangeAspect="1"/>
          </p:cNvPicPr>
          <p:nvPr/>
        </p:nvPicPr>
        <p:blipFill>
          <a:blip r:embed="rId3"/>
          <a:stretch>
            <a:fillRect/>
          </a:stretch>
        </p:blipFill>
        <p:spPr>
          <a:xfrm>
            <a:off x="10185201" y="5732243"/>
            <a:ext cx="171450" cy="190500"/>
          </a:xfrm>
          <a:prstGeom prst="rect">
            <a:avLst/>
          </a:prstGeom>
        </p:spPr>
      </p:pic>
      <p:pic>
        <p:nvPicPr>
          <p:cNvPr id="8" name="Picture 7" descr="image.png"/>
          <p:cNvPicPr>
            <a:picLocks noChangeAspect="1"/>
          </p:cNvPicPr>
          <p:nvPr/>
        </p:nvPicPr>
        <p:blipFill>
          <a:blip r:embed="rId4"/>
          <a:stretch>
            <a:fillRect/>
          </a:stretch>
        </p:blipFill>
        <p:spPr>
          <a:xfrm>
            <a:off x="1141660" y="5545613"/>
            <a:ext cx="266700" cy="266700"/>
          </a:xfrm>
          <a:prstGeom prst="rect">
            <a:avLst/>
          </a:prstGeom>
        </p:spPr>
      </p:pic>
      <p:sp>
        <p:nvSpPr>
          <p:cNvPr id="9" name="TextBox 8"/>
          <p:cNvSpPr txBox="1"/>
          <p:nvPr/>
        </p:nvSpPr>
        <p:spPr>
          <a:xfrm>
            <a:off x="794950" y="5926613"/>
            <a:ext cx="96012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Emergency</a:t>
            </a:r>
          </a:p>
        </p:txBody>
      </p:sp>
      <p:pic>
        <p:nvPicPr>
          <p:cNvPr id="10" name="Picture 9" descr="image.png"/>
          <p:cNvPicPr>
            <a:picLocks noChangeAspect="1"/>
          </p:cNvPicPr>
          <p:nvPr/>
        </p:nvPicPr>
        <p:blipFill>
          <a:blip r:embed="rId5"/>
          <a:stretch>
            <a:fillRect/>
          </a:stretch>
        </p:blipFill>
        <p:spPr>
          <a:xfrm>
            <a:off x="2777281" y="5545613"/>
            <a:ext cx="266700" cy="266700"/>
          </a:xfrm>
          <a:prstGeom prst="rect">
            <a:avLst/>
          </a:prstGeom>
        </p:spPr>
      </p:pic>
      <p:sp>
        <p:nvSpPr>
          <p:cNvPr id="11" name="TextBox 10"/>
          <p:cNvSpPr txBox="1"/>
          <p:nvPr/>
        </p:nvSpPr>
        <p:spPr>
          <a:xfrm>
            <a:off x="2465576" y="5926613"/>
            <a:ext cx="890111"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112 System</a:t>
            </a:r>
          </a:p>
        </p:txBody>
      </p:sp>
      <p:pic>
        <p:nvPicPr>
          <p:cNvPr id="12" name="Picture 11" descr="image.png"/>
          <p:cNvPicPr>
            <a:picLocks noChangeAspect="1"/>
          </p:cNvPicPr>
          <p:nvPr/>
        </p:nvPicPr>
        <p:blipFill>
          <a:blip r:embed="rId6"/>
          <a:stretch>
            <a:fillRect/>
          </a:stretch>
        </p:blipFill>
        <p:spPr>
          <a:xfrm>
            <a:off x="4412902" y="5545613"/>
            <a:ext cx="266700" cy="266700"/>
          </a:xfrm>
          <a:prstGeom prst="rect">
            <a:avLst/>
          </a:prstGeom>
        </p:spPr>
      </p:pic>
      <p:sp>
        <p:nvSpPr>
          <p:cNvPr id="13" name="TextBox 12"/>
          <p:cNvSpPr txBox="1"/>
          <p:nvPr/>
        </p:nvSpPr>
        <p:spPr>
          <a:xfrm>
            <a:off x="4186207" y="5926613"/>
            <a:ext cx="72009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Location</a:t>
            </a:r>
          </a:p>
        </p:txBody>
      </p:sp>
      <p:pic>
        <p:nvPicPr>
          <p:cNvPr id="14" name="Picture 13" descr="image.png"/>
          <p:cNvPicPr>
            <a:picLocks noChangeAspect="1"/>
          </p:cNvPicPr>
          <p:nvPr/>
        </p:nvPicPr>
        <p:blipFill>
          <a:blip r:embed="rId7"/>
          <a:stretch>
            <a:fillRect/>
          </a:stretch>
        </p:blipFill>
        <p:spPr>
          <a:xfrm>
            <a:off x="6015186" y="5545613"/>
            <a:ext cx="333375" cy="266700"/>
          </a:xfrm>
          <a:prstGeom prst="rect">
            <a:avLst/>
          </a:prstGeom>
        </p:spPr>
      </p:pic>
      <p:sp>
        <p:nvSpPr>
          <p:cNvPr id="15" name="TextBox 14"/>
          <p:cNvSpPr txBox="1"/>
          <p:nvPr/>
        </p:nvSpPr>
        <p:spPr>
          <a:xfrm>
            <a:off x="5701813" y="5926613"/>
            <a:ext cx="96012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Ambulance</a:t>
            </a:r>
          </a:p>
        </p:txBody>
      </p:sp>
      <p:pic>
        <p:nvPicPr>
          <p:cNvPr id="16" name="Picture 15" descr="image.png"/>
          <p:cNvPicPr>
            <a:picLocks noChangeAspect="1"/>
          </p:cNvPicPr>
          <p:nvPr/>
        </p:nvPicPr>
        <p:blipFill>
          <a:blip r:embed="rId8"/>
          <a:stretch>
            <a:fillRect/>
          </a:stretch>
        </p:blipFill>
        <p:spPr>
          <a:xfrm>
            <a:off x="7731769" y="5545613"/>
            <a:ext cx="171450" cy="266700"/>
          </a:xfrm>
          <a:prstGeom prst="rect">
            <a:avLst/>
          </a:prstGeom>
        </p:spPr>
      </p:pic>
      <p:sp>
        <p:nvSpPr>
          <p:cNvPr id="17" name="TextBox 16"/>
          <p:cNvSpPr txBox="1"/>
          <p:nvPr/>
        </p:nvSpPr>
        <p:spPr>
          <a:xfrm>
            <a:off x="7352436" y="5926613"/>
            <a:ext cx="930116"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Traffic Opt.</a:t>
            </a:r>
          </a:p>
        </p:txBody>
      </p:sp>
      <p:pic>
        <p:nvPicPr>
          <p:cNvPr id="18" name="Picture 17" descr="image.png"/>
          <p:cNvPicPr>
            <a:picLocks noChangeAspect="1"/>
          </p:cNvPicPr>
          <p:nvPr/>
        </p:nvPicPr>
        <p:blipFill>
          <a:blip r:embed="rId9"/>
          <a:stretch>
            <a:fillRect/>
          </a:stretch>
        </p:blipFill>
        <p:spPr>
          <a:xfrm>
            <a:off x="9286428" y="5545613"/>
            <a:ext cx="333375" cy="266700"/>
          </a:xfrm>
          <a:prstGeom prst="rect">
            <a:avLst/>
          </a:prstGeom>
        </p:spPr>
      </p:pic>
      <p:sp>
        <p:nvSpPr>
          <p:cNvPr id="19" name="TextBox 18"/>
          <p:cNvSpPr txBox="1"/>
          <p:nvPr/>
        </p:nvSpPr>
        <p:spPr>
          <a:xfrm>
            <a:off x="9103072" y="5926613"/>
            <a:ext cx="700087"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Hospital</a:t>
            </a:r>
          </a:p>
        </p:txBody>
      </p:sp>
      <p:pic>
        <p:nvPicPr>
          <p:cNvPr id="20" name="Picture 19" descr="image.png"/>
          <p:cNvPicPr>
            <a:picLocks noChangeAspect="1"/>
          </p:cNvPicPr>
          <p:nvPr/>
        </p:nvPicPr>
        <p:blipFill>
          <a:blip r:embed="rId10"/>
          <a:stretch>
            <a:fillRect/>
          </a:stretch>
        </p:blipFill>
        <p:spPr>
          <a:xfrm>
            <a:off x="10955387" y="5545613"/>
            <a:ext cx="266700" cy="266700"/>
          </a:xfrm>
          <a:prstGeom prst="rect">
            <a:avLst/>
          </a:prstGeom>
        </p:spPr>
      </p:pic>
      <p:sp>
        <p:nvSpPr>
          <p:cNvPr id="21" name="TextBox 20"/>
          <p:cNvSpPr txBox="1"/>
          <p:nvPr/>
        </p:nvSpPr>
        <p:spPr>
          <a:xfrm>
            <a:off x="10643681" y="5926613"/>
            <a:ext cx="890111"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Treatment</a:t>
            </a:r>
          </a:p>
        </p:txBody>
      </p:sp>
      <p:sp>
        <p:nvSpPr>
          <p:cNvPr id="22" name="TextBox 21"/>
          <p:cNvSpPr txBox="1"/>
          <p:nvPr/>
        </p:nvSpPr>
        <p:spPr>
          <a:xfrm>
            <a:off x="838200" y="742622"/>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Smart Emergency Response</a:t>
            </a:r>
          </a:p>
        </p:txBody>
      </p:sp>
      <p:sp>
        <p:nvSpPr>
          <p:cNvPr id="23" name="TextBox 22"/>
          <p:cNvSpPr txBox="1"/>
          <p:nvPr/>
        </p:nvSpPr>
        <p:spPr>
          <a:xfrm>
            <a:off x="6638925" y="6568210"/>
            <a:ext cx="5326117" cy="205184"/>
          </a:xfrm>
          <a:prstGeom prst="rect">
            <a:avLst/>
          </a:prstGeom>
          <a:noFill/>
        </p:spPr>
        <p:txBody>
          <a:bodyPr wrap="square" lIns="0" tIns="0" rIns="0" bIns="0" anchor="t">
            <a:spAutoFit/>
          </a:bodyPr>
          <a:lstStyle/>
          <a:p>
            <a:pPr algn="r">
              <a:lnSpc>
                <a:spcPts val="1575"/>
              </a:lnSpc>
            </a:pPr>
            <a:r>
              <a:rPr sz="1400" b="0" i="1" u="none" dirty="0">
                <a:latin typeface="Open Sans"/>
              </a:rPr>
              <a:t> “Every second matters — smart emergency systems save lives.” </a:t>
            </a:r>
          </a:p>
        </p:txBody>
      </p:sp>
      <p:pic>
        <p:nvPicPr>
          <p:cNvPr id="25" name="Picture 24">
            <a:extLst>
              <a:ext uri="{FF2B5EF4-FFF2-40B4-BE49-F238E27FC236}">
                <a16:creationId xmlns:a16="http://schemas.microsoft.com/office/drawing/2014/main" id="{FE3361F3-2ADD-58A4-DF79-AEC3299509F7}"/>
              </a:ext>
            </a:extLst>
          </p:cNvPr>
          <p:cNvPicPr>
            <a:picLocks noChangeAspect="1"/>
          </p:cNvPicPr>
          <p:nvPr/>
        </p:nvPicPr>
        <p:blipFill>
          <a:blip r:embed="rId11"/>
          <a:stretch>
            <a:fillRect/>
          </a:stretch>
        </p:blipFill>
        <p:spPr>
          <a:xfrm>
            <a:off x="2617232" y="1572844"/>
            <a:ext cx="6742509" cy="367773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358797" y="5046741"/>
            <a:ext cx="6257993" cy="704850"/>
          </a:xfrm>
          <a:prstGeom prst="rect">
            <a:avLst/>
          </a:prstGeom>
        </p:spPr>
      </p:pic>
      <p:pic>
        <p:nvPicPr>
          <p:cNvPr id="4" name="Picture 3" descr="image.png"/>
          <p:cNvPicPr>
            <a:picLocks noChangeAspect="1"/>
          </p:cNvPicPr>
          <p:nvPr/>
        </p:nvPicPr>
        <p:blipFill>
          <a:blip r:embed="rId4"/>
          <a:stretch>
            <a:fillRect/>
          </a:stretch>
        </p:blipFill>
        <p:spPr>
          <a:xfrm>
            <a:off x="966739" y="1636994"/>
            <a:ext cx="514350" cy="457200"/>
          </a:xfrm>
          <a:prstGeom prst="rect">
            <a:avLst/>
          </a:prstGeom>
        </p:spPr>
      </p:pic>
      <p:sp>
        <p:nvSpPr>
          <p:cNvPr id="5" name="TextBox 4"/>
          <p:cNvSpPr txBox="1"/>
          <p:nvPr/>
        </p:nvSpPr>
        <p:spPr>
          <a:xfrm>
            <a:off x="658843" y="2284694"/>
            <a:ext cx="1130141" cy="184666"/>
          </a:xfrm>
          <a:prstGeom prst="rect">
            <a:avLst/>
          </a:prstGeom>
          <a:noFill/>
        </p:spPr>
        <p:txBody>
          <a:bodyPr wrap="square" lIns="0" tIns="0" rIns="0" bIns="0" anchor="t">
            <a:spAutoFit/>
          </a:bodyPr>
          <a:lstStyle/>
          <a:p>
            <a:pPr algn="ctr"/>
            <a:r>
              <a:rPr sz="1200" b="1" i="0" u="none">
                <a:solidFill>
                  <a:srgbClr val="FFFFFF"/>
                </a:solidFill>
                <a:latin typeface="Montserrat"/>
              </a:rPr>
              <a:t>CCTV &amp; AI</a:t>
            </a:r>
          </a:p>
        </p:txBody>
      </p:sp>
      <p:pic>
        <p:nvPicPr>
          <p:cNvPr id="6" name="Picture 5" descr="image.png"/>
          <p:cNvPicPr>
            <a:picLocks noChangeAspect="1"/>
          </p:cNvPicPr>
          <p:nvPr/>
        </p:nvPicPr>
        <p:blipFill>
          <a:blip r:embed="rId5"/>
          <a:stretch>
            <a:fillRect/>
          </a:stretch>
        </p:blipFill>
        <p:spPr>
          <a:xfrm>
            <a:off x="1110797" y="2995040"/>
            <a:ext cx="342900" cy="457200"/>
          </a:xfrm>
          <a:prstGeom prst="rect">
            <a:avLst/>
          </a:prstGeom>
        </p:spPr>
      </p:pic>
      <p:sp>
        <p:nvSpPr>
          <p:cNvPr id="7" name="TextBox 6"/>
          <p:cNvSpPr txBox="1"/>
          <p:nvPr/>
        </p:nvSpPr>
        <p:spPr>
          <a:xfrm>
            <a:off x="157106" y="3642740"/>
            <a:ext cx="2250281" cy="184666"/>
          </a:xfrm>
          <a:prstGeom prst="rect">
            <a:avLst/>
          </a:prstGeom>
          <a:noFill/>
        </p:spPr>
        <p:txBody>
          <a:bodyPr wrap="square" lIns="0" tIns="0" rIns="0" bIns="0" anchor="t">
            <a:spAutoFit/>
          </a:bodyPr>
          <a:lstStyle/>
          <a:p>
            <a:pPr algn="ctr"/>
            <a:r>
              <a:rPr sz="1200" b="1" i="0" u="none">
                <a:solidFill>
                  <a:srgbClr val="FFFFFF"/>
                </a:solidFill>
                <a:latin typeface="Montserrat"/>
              </a:rPr>
              <a:t>Emergency Comms</a:t>
            </a:r>
          </a:p>
        </p:txBody>
      </p:sp>
      <p:pic>
        <p:nvPicPr>
          <p:cNvPr id="8" name="Picture 7" descr="image.png"/>
          <p:cNvPicPr>
            <a:picLocks noChangeAspect="1"/>
          </p:cNvPicPr>
          <p:nvPr/>
        </p:nvPicPr>
        <p:blipFill>
          <a:blip r:embed="rId6"/>
          <a:stretch>
            <a:fillRect/>
          </a:stretch>
        </p:blipFill>
        <p:spPr>
          <a:xfrm>
            <a:off x="2928048" y="1673031"/>
            <a:ext cx="342900" cy="457200"/>
          </a:xfrm>
          <a:prstGeom prst="rect">
            <a:avLst/>
          </a:prstGeom>
        </p:spPr>
      </p:pic>
      <p:sp>
        <p:nvSpPr>
          <p:cNvPr id="9" name="TextBox 8"/>
          <p:cNvSpPr txBox="1"/>
          <p:nvPr/>
        </p:nvSpPr>
        <p:spPr>
          <a:xfrm>
            <a:off x="2234389" y="2320731"/>
            <a:ext cx="1730216" cy="184666"/>
          </a:xfrm>
          <a:prstGeom prst="rect">
            <a:avLst/>
          </a:prstGeom>
          <a:noFill/>
        </p:spPr>
        <p:txBody>
          <a:bodyPr wrap="square" lIns="0" tIns="0" rIns="0" bIns="0" anchor="t">
            <a:spAutoFit/>
          </a:bodyPr>
          <a:lstStyle/>
          <a:p>
            <a:pPr algn="ctr"/>
            <a:r>
              <a:rPr sz="1200" b="1" i="0" u="none" dirty="0">
                <a:solidFill>
                  <a:srgbClr val="FFFFFF"/>
                </a:solidFill>
                <a:latin typeface="Montserrat"/>
              </a:rPr>
              <a:t>Smart Lighting</a:t>
            </a:r>
          </a:p>
        </p:txBody>
      </p:sp>
      <p:pic>
        <p:nvPicPr>
          <p:cNvPr id="10" name="Picture 9" descr="image.png"/>
          <p:cNvPicPr>
            <a:picLocks noChangeAspect="1"/>
          </p:cNvPicPr>
          <p:nvPr/>
        </p:nvPicPr>
        <p:blipFill>
          <a:blip r:embed="rId7"/>
          <a:stretch>
            <a:fillRect/>
          </a:stretch>
        </p:blipFill>
        <p:spPr>
          <a:xfrm>
            <a:off x="2870897" y="3033874"/>
            <a:ext cx="457200" cy="457200"/>
          </a:xfrm>
          <a:prstGeom prst="rect">
            <a:avLst/>
          </a:prstGeom>
        </p:spPr>
      </p:pic>
      <p:sp>
        <p:nvSpPr>
          <p:cNvPr id="11" name="TextBox 10"/>
          <p:cNvSpPr txBox="1"/>
          <p:nvPr/>
        </p:nvSpPr>
        <p:spPr>
          <a:xfrm>
            <a:off x="2139377" y="3681574"/>
            <a:ext cx="1920240" cy="184666"/>
          </a:xfrm>
          <a:prstGeom prst="rect">
            <a:avLst/>
          </a:prstGeom>
          <a:noFill/>
        </p:spPr>
        <p:txBody>
          <a:bodyPr wrap="square" lIns="0" tIns="0" rIns="0" bIns="0" anchor="t">
            <a:spAutoFit/>
          </a:bodyPr>
          <a:lstStyle/>
          <a:p>
            <a:pPr algn="ctr"/>
            <a:r>
              <a:rPr sz="1200" b="1" i="0" u="none" dirty="0">
                <a:solidFill>
                  <a:srgbClr val="FFFFFF"/>
                </a:solidFill>
                <a:latin typeface="Montserrat"/>
              </a:rPr>
              <a:t>Disaster Monitor</a:t>
            </a:r>
          </a:p>
        </p:txBody>
      </p:sp>
      <p:pic>
        <p:nvPicPr>
          <p:cNvPr id="12" name="Picture 11" descr="image.png"/>
          <p:cNvPicPr>
            <a:picLocks noChangeAspect="1"/>
          </p:cNvPicPr>
          <p:nvPr/>
        </p:nvPicPr>
        <p:blipFill>
          <a:blip r:embed="rId8"/>
          <a:stretch>
            <a:fillRect/>
          </a:stretch>
        </p:blipFill>
        <p:spPr>
          <a:xfrm>
            <a:off x="2021682" y="4317049"/>
            <a:ext cx="457200" cy="457200"/>
          </a:xfrm>
          <a:prstGeom prst="rect">
            <a:avLst/>
          </a:prstGeom>
        </p:spPr>
      </p:pic>
      <p:sp>
        <p:nvSpPr>
          <p:cNvPr id="13" name="TextBox 12"/>
          <p:cNvSpPr txBox="1"/>
          <p:nvPr/>
        </p:nvSpPr>
        <p:spPr>
          <a:xfrm>
            <a:off x="1455182" y="4964749"/>
            <a:ext cx="1590198" cy="184666"/>
          </a:xfrm>
          <a:prstGeom prst="rect">
            <a:avLst/>
          </a:prstGeom>
          <a:noFill/>
        </p:spPr>
        <p:txBody>
          <a:bodyPr wrap="square" lIns="0" tIns="0" rIns="0" bIns="0" anchor="t">
            <a:spAutoFit/>
          </a:bodyPr>
          <a:lstStyle/>
          <a:p>
            <a:pPr algn="ctr"/>
            <a:r>
              <a:rPr sz="1200" b="1" i="0" u="none">
                <a:solidFill>
                  <a:srgbClr val="FFFFFF"/>
                </a:solidFill>
                <a:latin typeface="Montserrat"/>
              </a:rPr>
              <a:t>Cybersecurity</a:t>
            </a:r>
          </a:p>
        </p:txBody>
      </p:sp>
      <p:pic>
        <p:nvPicPr>
          <p:cNvPr id="14" name="Picture 13" descr="image.png"/>
          <p:cNvPicPr>
            <a:picLocks noChangeAspect="1"/>
          </p:cNvPicPr>
          <p:nvPr/>
        </p:nvPicPr>
        <p:blipFill>
          <a:blip r:embed="rId9"/>
          <a:stretch>
            <a:fillRect/>
          </a:stretch>
        </p:blipFill>
        <p:spPr>
          <a:xfrm>
            <a:off x="5738454" y="5313441"/>
            <a:ext cx="5633739" cy="238125"/>
          </a:xfrm>
          <a:prstGeom prst="rect">
            <a:avLst/>
          </a:prstGeom>
        </p:spPr>
      </p:pic>
      <p:sp>
        <p:nvSpPr>
          <p:cNvPr id="15" name="TextBox 14"/>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FFFFFF"/>
                </a:solidFill>
                <a:latin typeface="Montserrat"/>
              </a:rPr>
              <a:t>Smart Security</a:t>
            </a:r>
          </a:p>
        </p:txBody>
      </p:sp>
      <p:sp>
        <p:nvSpPr>
          <p:cNvPr id="16" name="TextBox 15"/>
          <p:cNvSpPr txBox="1"/>
          <p:nvPr/>
        </p:nvSpPr>
        <p:spPr>
          <a:xfrm>
            <a:off x="-91974" y="6484473"/>
            <a:ext cx="6840142" cy="205184"/>
          </a:xfrm>
          <a:prstGeom prst="rect">
            <a:avLst/>
          </a:prstGeom>
          <a:noFill/>
        </p:spPr>
        <p:txBody>
          <a:bodyPr wrap="square" lIns="0" tIns="0" rIns="0" bIns="0" anchor="t">
            <a:spAutoFit/>
          </a:bodyPr>
          <a:lstStyle/>
          <a:p>
            <a:pPr algn="r">
              <a:lnSpc>
                <a:spcPts val="1575"/>
              </a:lnSpc>
            </a:pPr>
            <a:r>
              <a:rPr sz="1400" b="0" i="1" u="none" dirty="0">
                <a:solidFill>
                  <a:srgbClr val="FFFF00"/>
                </a:solidFill>
                <a:latin typeface="Open Sans"/>
              </a:rPr>
              <a:t> “Safer communities are built when technology and human response work together.” </a:t>
            </a:r>
          </a:p>
        </p:txBody>
      </p:sp>
      <p:pic>
        <p:nvPicPr>
          <p:cNvPr id="18" name="Picture 17">
            <a:extLst>
              <a:ext uri="{FF2B5EF4-FFF2-40B4-BE49-F238E27FC236}">
                <a16:creationId xmlns:a16="http://schemas.microsoft.com/office/drawing/2014/main" id="{60DFE526-E414-D13F-D1F9-C179906447D4}"/>
              </a:ext>
            </a:extLst>
          </p:cNvPr>
          <p:cNvPicPr>
            <a:picLocks noChangeAspect="1"/>
          </p:cNvPicPr>
          <p:nvPr/>
        </p:nvPicPr>
        <p:blipFill>
          <a:blip r:embed="rId10"/>
          <a:stretch>
            <a:fillRect/>
          </a:stretch>
        </p:blipFill>
        <p:spPr>
          <a:xfrm>
            <a:off x="4252904" y="103909"/>
            <a:ext cx="7844941" cy="427905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Picture 5" descr="image.png"/>
          <p:cNvPicPr>
            <a:picLocks noChangeAspect="1"/>
          </p:cNvPicPr>
          <p:nvPr/>
        </p:nvPicPr>
        <p:blipFill>
          <a:blip r:embed="rId2"/>
          <a:stretch>
            <a:fillRect/>
          </a:stretch>
        </p:blipFill>
        <p:spPr>
          <a:xfrm>
            <a:off x="1601745" y="5135123"/>
            <a:ext cx="342900" cy="457200"/>
          </a:xfrm>
          <a:prstGeom prst="rect">
            <a:avLst/>
          </a:prstGeom>
        </p:spPr>
      </p:pic>
      <p:sp>
        <p:nvSpPr>
          <p:cNvPr id="7" name="TextBox 6"/>
          <p:cNvSpPr txBox="1"/>
          <p:nvPr/>
        </p:nvSpPr>
        <p:spPr>
          <a:xfrm>
            <a:off x="1413150" y="5782823"/>
            <a:ext cx="720090" cy="257175"/>
          </a:xfrm>
          <a:prstGeom prst="rect">
            <a:avLst/>
          </a:prstGeom>
          <a:noFill/>
        </p:spPr>
        <p:txBody>
          <a:bodyPr wrap="square" lIns="0" tIns="0" rIns="0" bIns="0" anchor="t">
            <a:spAutoFit/>
          </a:bodyPr>
          <a:lstStyle/>
          <a:p>
            <a:pPr algn="ctr"/>
            <a:r>
              <a:rPr sz="1650" b="1" i="0" u="none">
                <a:solidFill>
                  <a:srgbClr val="0A2342"/>
                </a:solidFill>
                <a:latin typeface="Montserrat"/>
              </a:rPr>
              <a:t>Water</a:t>
            </a:r>
          </a:p>
        </p:txBody>
      </p:sp>
      <p:sp>
        <p:nvSpPr>
          <p:cNvPr id="8" name="TextBox 7"/>
          <p:cNvSpPr txBox="1"/>
          <p:nvPr/>
        </p:nvSpPr>
        <p:spPr>
          <a:xfrm>
            <a:off x="511132" y="6106673"/>
            <a:ext cx="252412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Smart meters, leak detection.</a:t>
            </a:r>
          </a:p>
        </p:txBody>
      </p:sp>
      <p:pic>
        <p:nvPicPr>
          <p:cNvPr id="9" name="Picture 8" descr="image.png"/>
          <p:cNvPicPr>
            <a:picLocks noChangeAspect="1"/>
          </p:cNvPicPr>
          <p:nvPr/>
        </p:nvPicPr>
        <p:blipFill>
          <a:blip r:embed="rId3"/>
          <a:stretch>
            <a:fillRect/>
          </a:stretch>
        </p:blipFill>
        <p:spPr>
          <a:xfrm>
            <a:off x="4376246" y="5135123"/>
            <a:ext cx="400050" cy="457200"/>
          </a:xfrm>
          <a:prstGeom prst="rect">
            <a:avLst/>
          </a:prstGeom>
        </p:spPr>
      </p:pic>
      <p:sp>
        <p:nvSpPr>
          <p:cNvPr id="10" name="TextBox 9"/>
          <p:cNvSpPr txBox="1"/>
          <p:nvPr/>
        </p:nvSpPr>
        <p:spPr>
          <a:xfrm>
            <a:off x="3991197" y="5782823"/>
            <a:ext cx="1170146" cy="257175"/>
          </a:xfrm>
          <a:prstGeom prst="rect">
            <a:avLst/>
          </a:prstGeom>
          <a:noFill/>
        </p:spPr>
        <p:txBody>
          <a:bodyPr wrap="square" lIns="0" tIns="0" rIns="0" bIns="0" anchor="t">
            <a:spAutoFit/>
          </a:bodyPr>
          <a:lstStyle/>
          <a:p>
            <a:pPr algn="ctr"/>
            <a:r>
              <a:rPr sz="1650" b="1" i="0" u="none">
                <a:solidFill>
                  <a:srgbClr val="0A2342"/>
                </a:solidFill>
                <a:latin typeface="Montserrat"/>
              </a:rPr>
              <a:t>Electricity</a:t>
            </a:r>
          </a:p>
        </p:txBody>
      </p:sp>
      <p:sp>
        <p:nvSpPr>
          <p:cNvPr id="11" name="TextBox 10"/>
          <p:cNvSpPr txBox="1"/>
          <p:nvPr/>
        </p:nvSpPr>
        <p:spPr>
          <a:xfrm>
            <a:off x="3476133" y="6106673"/>
            <a:ext cx="220027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Smart meters, smart grid.</a:t>
            </a:r>
          </a:p>
        </p:txBody>
      </p:sp>
      <p:pic>
        <p:nvPicPr>
          <p:cNvPr id="12" name="Picture 11" descr="image.png"/>
          <p:cNvPicPr>
            <a:picLocks noChangeAspect="1"/>
          </p:cNvPicPr>
          <p:nvPr/>
        </p:nvPicPr>
        <p:blipFill>
          <a:blip r:embed="rId4"/>
          <a:stretch>
            <a:fillRect/>
          </a:stretch>
        </p:blipFill>
        <p:spPr>
          <a:xfrm>
            <a:off x="7093498" y="5147029"/>
            <a:ext cx="457200" cy="457200"/>
          </a:xfrm>
          <a:prstGeom prst="rect">
            <a:avLst/>
          </a:prstGeom>
        </p:spPr>
      </p:pic>
      <p:sp>
        <p:nvSpPr>
          <p:cNvPr id="13" name="TextBox 12"/>
          <p:cNvSpPr txBox="1"/>
          <p:nvPr/>
        </p:nvSpPr>
        <p:spPr>
          <a:xfrm>
            <a:off x="6947051" y="5794729"/>
            <a:ext cx="750093" cy="257175"/>
          </a:xfrm>
          <a:prstGeom prst="rect">
            <a:avLst/>
          </a:prstGeom>
          <a:noFill/>
        </p:spPr>
        <p:txBody>
          <a:bodyPr wrap="square" lIns="0" tIns="0" rIns="0" bIns="0" anchor="t">
            <a:spAutoFit/>
          </a:bodyPr>
          <a:lstStyle/>
          <a:p>
            <a:pPr algn="ctr"/>
            <a:r>
              <a:rPr sz="1650" b="1" i="0" u="none" dirty="0">
                <a:solidFill>
                  <a:srgbClr val="0A2342"/>
                </a:solidFill>
                <a:latin typeface="Montserrat"/>
              </a:rPr>
              <a:t>Waste</a:t>
            </a:r>
          </a:p>
        </p:txBody>
      </p:sp>
      <p:sp>
        <p:nvSpPr>
          <p:cNvPr id="14" name="TextBox 13"/>
          <p:cNvSpPr txBox="1"/>
          <p:nvPr/>
        </p:nvSpPr>
        <p:spPr>
          <a:xfrm>
            <a:off x="6188623" y="6106673"/>
            <a:ext cx="2266950" cy="271462"/>
          </a:xfrm>
          <a:prstGeom prst="rect">
            <a:avLst/>
          </a:prstGeom>
          <a:noFill/>
        </p:spPr>
        <p:txBody>
          <a:bodyPr wrap="square" lIns="0" tIns="0" rIns="0" bIns="0" anchor="t">
            <a:spAutoFit/>
          </a:bodyPr>
          <a:lstStyle/>
          <a:p>
            <a:pPr algn="ctr">
              <a:lnSpc>
                <a:spcPts val="2137"/>
              </a:lnSpc>
            </a:pPr>
            <a:r>
              <a:rPr sz="1425" b="0" i="0" u="none" dirty="0">
                <a:solidFill>
                  <a:srgbClr val="334155"/>
                </a:solidFill>
                <a:latin typeface="Open Sans"/>
              </a:rPr>
              <a:t>Smart collection, recycling.</a:t>
            </a:r>
          </a:p>
        </p:txBody>
      </p:sp>
      <p:pic>
        <p:nvPicPr>
          <p:cNvPr id="15" name="Picture 14" descr="image.png"/>
          <p:cNvPicPr>
            <a:picLocks noChangeAspect="1"/>
          </p:cNvPicPr>
          <p:nvPr/>
        </p:nvPicPr>
        <p:blipFill>
          <a:blip r:embed="rId5"/>
          <a:stretch>
            <a:fillRect/>
          </a:stretch>
        </p:blipFill>
        <p:spPr>
          <a:xfrm>
            <a:off x="10067925" y="5135123"/>
            <a:ext cx="457200" cy="457200"/>
          </a:xfrm>
          <a:prstGeom prst="rect">
            <a:avLst/>
          </a:prstGeom>
        </p:spPr>
      </p:pic>
      <p:sp>
        <p:nvSpPr>
          <p:cNvPr id="16" name="TextBox 15"/>
          <p:cNvSpPr txBox="1"/>
          <p:nvPr/>
        </p:nvSpPr>
        <p:spPr>
          <a:xfrm>
            <a:off x="9546431" y="5782823"/>
            <a:ext cx="1500187" cy="257175"/>
          </a:xfrm>
          <a:prstGeom prst="rect">
            <a:avLst/>
          </a:prstGeom>
          <a:noFill/>
        </p:spPr>
        <p:txBody>
          <a:bodyPr wrap="square" lIns="0" tIns="0" rIns="0" bIns="0" anchor="t">
            <a:spAutoFit/>
          </a:bodyPr>
          <a:lstStyle/>
          <a:p>
            <a:pPr algn="ctr"/>
            <a:r>
              <a:rPr sz="1650" b="1" i="0" u="none">
                <a:solidFill>
                  <a:srgbClr val="0A2342"/>
                </a:solidFill>
                <a:latin typeface="Montserrat"/>
              </a:rPr>
              <a:t>Environment</a:t>
            </a:r>
          </a:p>
        </p:txBody>
      </p:sp>
      <p:sp>
        <p:nvSpPr>
          <p:cNvPr id="17" name="TextBox 16"/>
          <p:cNvSpPr txBox="1"/>
          <p:nvPr/>
        </p:nvSpPr>
        <p:spPr>
          <a:xfrm>
            <a:off x="8953500" y="6106673"/>
            <a:ext cx="2686050"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Air, noise, pollution monitoring.</a:t>
            </a:r>
          </a:p>
        </p:txBody>
      </p:sp>
      <p:sp>
        <p:nvSpPr>
          <p:cNvPr id="18" name="TextBox 17"/>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Smart Utilities</a:t>
            </a:r>
          </a:p>
        </p:txBody>
      </p:sp>
      <p:sp>
        <p:nvSpPr>
          <p:cNvPr id="19" name="TextBox 18"/>
          <p:cNvSpPr txBox="1"/>
          <p:nvPr/>
        </p:nvSpPr>
        <p:spPr>
          <a:xfrm>
            <a:off x="5644055" y="6558757"/>
            <a:ext cx="6166945"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“Smart utilities make everyday life efficient, sustainable, and transparent.” </a:t>
            </a:r>
          </a:p>
        </p:txBody>
      </p:sp>
      <p:pic>
        <p:nvPicPr>
          <p:cNvPr id="23" name="Picture 22">
            <a:extLst>
              <a:ext uri="{FF2B5EF4-FFF2-40B4-BE49-F238E27FC236}">
                <a16:creationId xmlns:a16="http://schemas.microsoft.com/office/drawing/2014/main" id="{5F730978-1267-7AF8-05D2-168595FAE2CD}"/>
              </a:ext>
            </a:extLst>
          </p:cNvPr>
          <p:cNvPicPr>
            <a:picLocks noChangeAspect="1"/>
          </p:cNvPicPr>
          <p:nvPr/>
        </p:nvPicPr>
        <p:blipFill>
          <a:blip r:embed="rId6"/>
          <a:stretch>
            <a:fillRect/>
          </a:stretch>
        </p:blipFill>
        <p:spPr>
          <a:xfrm>
            <a:off x="2019629" y="1088496"/>
            <a:ext cx="7313558" cy="398921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04812" y="5970462"/>
            <a:ext cx="11049000" cy="246221"/>
          </a:xfrm>
          <a:prstGeom prst="rect">
            <a:avLst/>
          </a:prstGeom>
          <a:noFill/>
        </p:spPr>
        <p:txBody>
          <a:bodyPr wrap="square" lIns="0" tIns="0" rIns="0" bIns="0" anchor="t">
            <a:spAutoFit/>
          </a:bodyPr>
          <a:lstStyle/>
          <a:p>
            <a:pPr algn="ctr"/>
            <a:r>
              <a:rPr sz="1600" b="0" i="0" u="none" dirty="0">
                <a:solidFill>
                  <a:srgbClr val="1B998B"/>
                </a:solidFill>
                <a:latin typeface="Open Sans ExtraBold"/>
              </a:rPr>
              <a:t>PRODUCE</a:t>
            </a:r>
            <a:r>
              <a:rPr sz="1600" b="0" i="0" u="none" dirty="0">
                <a:solidFill>
                  <a:srgbClr val="000000"/>
                </a:solidFill>
                <a:latin typeface="Open Sans"/>
              </a:rPr>
              <a:t> • </a:t>
            </a:r>
            <a:r>
              <a:rPr sz="1600" b="0" i="0" u="none" dirty="0">
                <a:solidFill>
                  <a:srgbClr val="1B998B"/>
                </a:solidFill>
                <a:latin typeface="Open Sans ExtraBold"/>
              </a:rPr>
              <a:t>PROCESS</a:t>
            </a:r>
            <a:r>
              <a:rPr sz="1600" b="0" i="0" u="none" dirty="0">
                <a:solidFill>
                  <a:srgbClr val="000000"/>
                </a:solidFill>
                <a:latin typeface="Open Sans"/>
              </a:rPr>
              <a:t> • </a:t>
            </a:r>
            <a:r>
              <a:rPr sz="1600" b="0" i="0" u="none" dirty="0">
                <a:solidFill>
                  <a:srgbClr val="1B998B"/>
                </a:solidFill>
                <a:latin typeface="Open Sans ExtraBold"/>
              </a:rPr>
              <a:t>BRAND</a:t>
            </a:r>
            <a:r>
              <a:rPr sz="1600" b="0" i="0" u="none" dirty="0">
                <a:solidFill>
                  <a:srgbClr val="000000"/>
                </a:solidFill>
                <a:latin typeface="Open Sans"/>
              </a:rPr>
              <a:t> • </a:t>
            </a:r>
            <a:r>
              <a:rPr sz="1600" b="0" i="0" u="none" dirty="0">
                <a:solidFill>
                  <a:srgbClr val="1B998B"/>
                </a:solidFill>
                <a:latin typeface="Open Sans ExtraBold"/>
              </a:rPr>
              <a:t>EXPORT</a:t>
            </a:r>
          </a:p>
        </p:txBody>
      </p:sp>
      <p:pic>
        <p:nvPicPr>
          <p:cNvPr id="3" name="Picture 2" descr="image.png"/>
          <p:cNvPicPr>
            <a:picLocks noChangeAspect="1"/>
          </p:cNvPicPr>
          <p:nvPr/>
        </p:nvPicPr>
        <p:blipFill>
          <a:blip r:embed="rId2"/>
          <a:stretch>
            <a:fillRect/>
          </a:stretch>
        </p:blipFill>
        <p:spPr>
          <a:xfrm>
            <a:off x="1250840" y="5366446"/>
            <a:ext cx="171450" cy="190500"/>
          </a:xfrm>
          <a:prstGeom prst="rect">
            <a:avLst/>
          </a:prstGeom>
        </p:spPr>
      </p:pic>
      <p:pic>
        <p:nvPicPr>
          <p:cNvPr id="4" name="Picture 3" descr="image.png"/>
          <p:cNvPicPr>
            <a:picLocks noChangeAspect="1"/>
          </p:cNvPicPr>
          <p:nvPr/>
        </p:nvPicPr>
        <p:blipFill>
          <a:blip r:embed="rId3"/>
          <a:stretch>
            <a:fillRect/>
          </a:stretch>
        </p:blipFill>
        <p:spPr>
          <a:xfrm>
            <a:off x="2856547" y="5366446"/>
            <a:ext cx="171450" cy="190500"/>
          </a:xfrm>
          <a:prstGeom prst="rect">
            <a:avLst/>
          </a:prstGeom>
        </p:spPr>
      </p:pic>
      <p:pic>
        <p:nvPicPr>
          <p:cNvPr id="5" name="Picture 4" descr="image.png"/>
          <p:cNvPicPr>
            <a:picLocks noChangeAspect="1"/>
          </p:cNvPicPr>
          <p:nvPr/>
        </p:nvPicPr>
        <p:blipFill>
          <a:blip r:embed="rId2"/>
          <a:stretch>
            <a:fillRect/>
          </a:stretch>
        </p:blipFill>
        <p:spPr>
          <a:xfrm>
            <a:off x="4462254" y="5366446"/>
            <a:ext cx="171450" cy="190500"/>
          </a:xfrm>
          <a:prstGeom prst="rect">
            <a:avLst/>
          </a:prstGeom>
        </p:spPr>
      </p:pic>
      <p:pic>
        <p:nvPicPr>
          <p:cNvPr id="6" name="Picture 5" descr="image.png"/>
          <p:cNvPicPr>
            <a:picLocks noChangeAspect="1"/>
          </p:cNvPicPr>
          <p:nvPr/>
        </p:nvPicPr>
        <p:blipFill>
          <a:blip r:embed="rId3"/>
          <a:stretch>
            <a:fillRect/>
          </a:stretch>
        </p:blipFill>
        <p:spPr>
          <a:xfrm>
            <a:off x="6067960" y="5366446"/>
            <a:ext cx="171450" cy="190500"/>
          </a:xfrm>
          <a:prstGeom prst="rect">
            <a:avLst/>
          </a:prstGeom>
        </p:spPr>
      </p:pic>
      <p:pic>
        <p:nvPicPr>
          <p:cNvPr id="7" name="Picture 6" descr="image.png"/>
          <p:cNvPicPr>
            <a:picLocks noChangeAspect="1"/>
          </p:cNvPicPr>
          <p:nvPr/>
        </p:nvPicPr>
        <p:blipFill>
          <a:blip r:embed="rId2"/>
          <a:stretch>
            <a:fillRect/>
          </a:stretch>
        </p:blipFill>
        <p:spPr>
          <a:xfrm>
            <a:off x="7673667" y="5366446"/>
            <a:ext cx="171450" cy="190500"/>
          </a:xfrm>
          <a:prstGeom prst="rect">
            <a:avLst/>
          </a:prstGeom>
        </p:spPr>
      </p:pic>
      <p:pic>
        <p:nvPicPr>
          <p:cNvPr id="8" name="Picture 7" descr="image.png"/>
          <p:cNvPicPr>
            <a:picLocks noChangeAspect="1"/>
          </p:cNvPicPr>
          <p:nvPr/>
        </p:nvPicPr>
        <p:blipFill>
          <a:blip r:embed="rId3"/>
          <a:stretch>
            <a:fillRect/>
          </a:stretch>
        </p:blipFill>
        <p:spPr>
          <a:xfrm>
            <a:off x="9279374" y="5366446"/>
            <a:ext cx="171450" cy="190500"/>
          </a:xfrm>
          <a:prstGeom prst="rect">
            <a:avLst/>
          </a:prstGeom>
        </p:spPr>
      </p:pic>
      <p:pic>
        <p:nvPicPr>
          <p:cNvPr id="9" name="Picture 8" descr="image.png"/>
          <p:cNvPicPr>
            <a:picLocks noChangeAspect="1"/>
          </p:cNvPicPr>
          <p:nvPr/>
        </p:nvPicPr>
        <p:blipFill>
          <a:blip r:embed="rId3"/>
          <a:stretch>
            <a:fillRect/>
          </a:stretch>
        </p:blipFill>
        <p:spPr>
          <a:xfrm>
            <a:off x="10885080" y="5366446"/>
            <a:ext cx="171450" cy="190500"/>
          </a:xfrm>
          <a:prstGeom prst="rect">
            <a:avLst/>
          </a:prstGeom>
        </p:spPr>
      </p:pic>
      <p:pic>
        <p:nvPicPr>
          <p:cNvPr id="10" name="Picture 9" descr="image.png"/>
          <p:cNvPicPr>
            <a:picLocks noChangeAspect="1"/>
          </p:cNvPicPr>
          <p:nvPr/>
        </p:nvPicPr>
        <p:blipFill>
          <a:blip r:embed="rId4"/>
          <a:stretch>
            <a:fillRect/>
          </a:stretch>
        </p:blipFill>
        <p:spPr>
          <a:xfrm>
            <a:off x="381238" y="5179815"/>
            <a:ext cx="304800" cy="266700"/>
          </a:xfrm>
          <a:prstGeom prst="rect">
            <a:avLst/>
          </a:prstGeom>
        </p:spPr>
      </p:pic>
      <p:sp>
        <p:nvSpPr>
          <p:cNvPr id="11" name="TextBox 10"/>
          <p:cNvSpPr txBox="1"/>
          <p:nvPr/>
        </p:nvSpPr>
        <p:spPr>
          <a:xfrm>
            <a:off x="203596" y="5560815"/>
            <a:ext cx="660082"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Sensors</a:t>
            </a:r>
          </a:p>
        </p:txBody>
      </p:sp>
      <p:pic>
        <p:nvPicPr>
          <p:cNvPr id="12" name="Picture 11" descr="image.png"/>
          <p:cNvPicPr>
            <a:picLocks noChangeAspect="1"/>
          </p:cNvPicPr>
          <p:nvPr/>
        </p:nvPicPr>
        <p:blipFill>
          <a:blip r:embed="rId5"/>
          <a:stretch>
            <a:fillRect/>
          </a:stretch>
        </p:blipFill>
        <p:spPr>
          <a:xfrm>
            <a:off x="2020282" y="5179815"/>
            <a:ext cx="238125" cy="266700"/>
          </a:xfrm>
          <a:prstGeom prst="rect">
            <a:avLst/>
          </a:prstGeom>
        </p:spPr>
      </p:pic>
      <p:sp>
        <p:nvSpPr>
          <p:cNvPr id="13" name="TextBox 12"/>
          <p:cNvSpPr txBox="1"/>
          <p:nvPr/>
        </p:nvSpPr>
        <p:spPr>
          <a:xfrm>
            <a:off x="1939319" y="5560815"/>
            <a:ext cx="40005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Data</a:t>
            </a:r>
          </a:p>
        </p:txBody>
      </p:sp>
      <p:pic>
        <p:nvPicPr>
          <p:cNvPr id="14" name="Picture 13" descr="image.png"/>
          <p:cNvPicPr>
            <a:picLocks noChangeAspect="1"/>
          </p:cNvPicPr>
          <p:nvPr/>
        </p:nvPicPr>
        <p:blipFill>
          <a:blip r:embed="rId6"/>
          <a:stretch>
            <a:fillRect/>
          </a:stretch>
        </p:blipFill>
        <p:spPr>
          <a:xfrm>
            <a:off x="3611701" y="5179815"/>
            <a:ext cx="266700" cy="266700"/>
          </a:xfrm>
          <a:prstGeom prst="rect">
            <a:avLst/>
          </a:prstGeom>
        </p:spPr>
      </p:pic>
      <p:sp>
        <p:nvSpPr>
          <p:cNvPr id="15" name="TextBox 14"/>
          <p:cNvSpPr txBox="1"/>
          <p:nvPr/>
        </p:nvSpPr>
        <p:spPr>
          <a:xfrm>
            <a:off x="3355002" y="5560815"/>
            <a:ext cx="780097"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Irrigation</a:t>
            </a:r>
          </a:p>
        </p:txBody>
      </p:sp>
      <p:pic>
        <p:nvPicPr>
          <p:cNvPr id="16" name="Picture 15" descr="image.png"/>
          <p:cNvPicPr>
            <a:picLocks noChangeAspect="1"/>
          </p:cNvPicPr>
          <p:nvPr/>
        </p:nvPicPr>
        <p:blipFill>
          <a:blip r:embed="rId7"/>
          <a:stretch>
            <a:fillRect/>
          </a:stretch>
        </p:blipFill>
        <p:spPr>
          <a:xfrm>
            <a:off x="5184070" y="5179815"/>
            <a:ext cx="333375" cy="266700"/>
          </a:xfrm>
          <a:prstGeom prst="rect">
            <a:avLst/>
          </a:prstGeom>
        </p:spPr>
      </p:pic>
      <p:sp>
        <p:nvSpPr>
          <p:cNvPr id="17" name="TextBox 16"/>
          <p:cNvSpPr txBox="1"/>
          <p:nvPr/>
        </p:nvSpPr>
        <p:spPr>
          <a:xfrm>
            <a:off x="4735829" y="5560815"/>
            <a:ext cx="123015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Mechanization</a:t>
            </a:r>
          </a:p>
        </p:txBody>
      </p:sp>
      <p:pic>
        <p:nvPicPr>
          <p:cNvPr id="18" name="Picture 17" descr="image.png"/>
          <p:cNvPicPr>
            <a:picLocks noChangeAspect="1"/>
          </p:cNvPicPr>
          <p:nvPr/>
        </p:nvPicPr>
        <p:blipFill>
          <a:blip r:embed="rId8"/>
          <a:stretch>
            <a:fillRect/>
          </a:stretch>
        </p:blipFill>
        <p:spPr>
          <a:xfrm>
            <a:off x="6804064" y="5179815"/>
            <a:ext cx="304800" cy="266700"/>
          </a:xfrm>
          <a:prstGeom prst="rect">
            <a:avLst/>
          </a:prstGeom>
        </p:spPr>
      </p:pic>
      <p:sp>
        <p:nvSpPr>
          <p:cNvPr id="19" name="TextBox 18"/>
          <p:cNvSpPr txBox="1"/>
          <p:nvPr/>
        </p:nvSpPr>
        <p:spPr>
          <a:xfrm>
            <a:off x="6491555" y="5560815"/>
            <a:ext cx="930116"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Processing</a:t>
            </a:r>
          </a:p>
        </p:txBody>
      </p:sp>
      <p:pic>
        <p:nvPicPr>
          <p:cNvPr id="20" name="Picture 19" descr="image.png"/>
          <p:cNvPicPr>
            <a:picLocks noChangeAspect="1"/>
          </p:cNvPicPr>
          <p:nvPr/>
        </p:nvPicPr>
        <p:blipFill>
          <a:blip r:embed="rId9"/>
          <a:stretch>
            <a:fillRect/>
          </a:stretch>
        </p:blipFill>
        <p:spPr>
          <a:xfrm>
            <a:off x="8443108" y="5179815"/>
            <a:ext cx="238125" cy="266700"/>
          </a:xfrm>
          <a:prstGeom prst="rect">
            <a:avLst/>
          </a:prstGeom>
        </p:spPr>
      </p:pic>
      <p:sp>
        <p:nvSpPr>
          <p:cNvPr id="21" name="TextBox 20"/>
          <p:cNvSpPr txBox="1"/>
          <p:nvPr/>
        </p:nvSpPr>
        <p:spPr>
          <a:xfrm>
            <a:off x="8117264" y="5560815"/>
            <a:ext cx="890111"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Packaging</a:t>
            </a:r>
          </a:p>
        </p:txBody>
      </p:sp>
      <p:pic>
        <p:nvPicPr>
          <p:cNvPr id="22" name="Picture 21" descr="image.png"/>
          <p:cNvPicPr>
            <a:picLocks noChangeAspect="1"/>
          </p:cNvPicPr>
          <p:nvPr/>
        </p:nvPicPr>
        <p:blipFill>
          <a:blip r:embed="rId10"/>
          <a:stretch>
            <a:fillRect/>
          </a:stretch>
        </p:blipFill>
        <p:spPr>
          <a:xfrm>
            <a:off x="10048815" y="5179815"/>
            <a:ext cx="238125" cy="266700"/>
          </a:xfrm>
          <a:prstGeom prst="rect">
            <a:avLst/>
          </a:prstGeom>
        </p:spPr>
      </p:pic>
      <p:sp>
        <p:nvSpPr>
          <p:cNvPr id="23" name="TextBox 22"/>
          <p:cNvSpPr txBox="1"/>
          <p:nvPr/>
        </p:nvSpPr>
        <p:spPr>
          <a:xfrm>
            <a:off x="9782829" y="5560815"/>
            <a:ext cx="770096"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Branding</a:t>
            </a:r>
          </a:p>
        </p:txBody>
      </p:sp>
      <p:pic>
        <p:nvPicPr>
          <p:cNvPr id="24" name="Picture 23" descr="image.png"/>
          <p:cNvPicPr>
            <a:picLocks noChangeAspect="1"/>
          </p:cNvPicPr>
          <p:nvPr/>
        </p:nvPicPr>
        <p:blipFill>
          <a:blip r:embed="rId11"/>
          <a:stretch>
            <a:fillRect/>
          </a:stretch>
        </p:blipFill>
        <p:spPr>
          <a:xfrm>
            <a:off x="11517183" y="5187347"/>
            <a:ext cx="333375" cy="266700"/>
          </a:xfrm>
          <a:prstGeom prst="rect">
            <a:avLst/>
          </a:prstGeom>
        </p:spPr>
      </p:pic>
      <p:sp>
        <p:nvSpPr>
          <p:cNvPr id="25" name="TextBox 24"/>
          <p:cNvSpPr txBox="1"/>
          <p:nvPr/>
        </p:nvSpPr>
        <p:spPr>
          <a:xfrm>
            <a:off x="11403836" y="5568347"/>
            <a:ext cx="56007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Export</a:t>
            </a:r>
          </a:p>
        </p:txBody>
      </p:sp>
      <p:sp>
        <p:nvSpPr>
          <p:cNvPr id="26" name="TextBox 25"/>
          <p:cNvSpPr txBox="1"/>
          <p:nvPr/>
        </p:nvSpPr>
        <p:spPr>
          <a:xfrm>
            <a:off x="438685" y="129595"/>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ACT VI: Agriculture</a:t>
            </a:r>
          </a:p>
        </p:txBody>
      </p:sp>
      <p:sp>
        <p:nvSpPr>
          <p:cNvPr id="27" name="TextBox 26"/>
          <p:cNvSpPr txBox="1"/>
          <p:nvPr/>
        </p:nvSpPr>
        <p:spPr>
          <a:xfrm>
            <a:off x="5505450" y="6419850"/>
            <a:ext cx="6305550" cy="191143"/>
          </a:xfrm>
          <a:prstGeom prst="rect">
            <a:avLst/>
          </a:prstGeom>
          <a:noFill/>
        </p:spPr>
        <p:txBody>
          <a:bodyPr wrap="square" lIns="0" tIns="0" rIns="0" bIns="0" anchor="t">
            <a:spAutoFit/>
          </a:bodyPr>
          <a:lstStyle/>
          <a:p>
            <a:pPr algn="r">
              <a:lnSpc>
                <a:spcPts val="1575"/>
              </a:lnSpc>
            </a:pPr>
            <a:r>
              <a:rPr sz="1125" b="0" i="1" u="none" dirty="0">
                <a:solidFill>
                  <a:schemeClr val="bg1"/>
                </a:solidFill>
                <a:latin typeface="Open Sans"/>
              </a:rPr>
              <a:t> “From farming to </a:t>
            </a:r>
            <a:r>
              <a:rPr sz="1125" b="0" i="1" u="none" dirty="0" err="1">
                <a:solidFill>
                  <a:schemeClr val="bg1"/>
                </a:solidFill>
                <a:latin typeface="Open Sans"/>
              </a:rPr>
              <a:t>agri</a:t>
            </a:r>
            <a:r>
              <a:rPr sz="1125" b="0" i="1" u="none" dirty="0">
                <a:solidFill>
                  <a:schemeClr val="bg1"/>
                </a:solidFill>
                <a:latin typeface="Open Sans"/>
              </a:rPr>
              <a:t>-industry — technology turns agriculture into a competitive export engine.” </a:t>
            </a:r>
          </a:p>
        </p:txBody>
      </p:sp>
      <p:pic>
        <p:nvPicPr>
          <p:cNvPr id="29" name="Picture 28">
            <a:extLst>
              <a:ext uri="{FF2B5EF4-FFF2-40B4-BE49-F238E27FC236}">
                <a16:creationId xmlns:a16="http://schemas.microsoft.com/office/drawing/2014/main" id="{E405D77A-5556-1213-4139-C9F83358A740}"/>
              </a:ext>
            </a:extLst>
          </p:cNvPr>
          <p:cNvPicPr>
            <a:picLocks noChangeAspect="1"/>
          </p:cNvPicPr>
          <p:nvPr/>
        </p:nvPicPr>
        <p:blipFill>
          <a:blip r:embed="rId12"/>
          <a:stretch>
            <a:fillRect/>
          </a:stretch>
        </p:blipFill>
        <p:spPr>
          <a:xfrm>
            <a:off x="2079284" y="680791"/>
            <a:ext cx="7977352" cy="435128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649920" y="5855554"/>
            <a:ext cx="5153025" cy="342900"/>
          </a:xfrm>
          <a:prstGeom prst="rect">
            <a:avLst/>
          </a:prstGeom>
          <a:noFill/>
        </p:spPr>
        <p:txBody>
          <a:bodyPr wrap="square" lIns="0" tIns="0" rIns="0" bIns="0" anchor="t">
            <a:spAutoFit/>
          </a:bodyPr>
          <a:lstStyle/>
          <a:p>
            <a:pPr algn="ctr">
              <a:lnSpc>
                <a:spcPts val="2700"/>
              </a:lnSpc>
            </a:pPr>
            <a:r>
              <a:rPr sz="1800" b="0" i="0" u="none">
                <a:solidFill>
                  <a:srgbClr val="1B998B"/>
                </a:solidFill>
                <a:latin typeface="Open Sans SemiBold"/>
              </a:rPr>
              <a:t>Use energy to create value, not just electricity.</a:t>
            </a:r>
          </a:p>
        </p:txBody>
      </p:sp>
      <p:pic>
        <p:nvPicPr>
          <p:cNvPr id="3" name="Picture 2" descr="image.png"/>
          <p:cNvPicPr>
            <a:picLocks noChangeAspect="1"/>
          </p:cNvPicPr>
          <p:nvPr/>
        </p:nvPicPr>
        <p:blipFill>
          <a:blip r:embed="rId2"/>
          <a:stretch>
            <a:fillRect/>
          </a:stretch>
        </p:blipFill>
        <p:spPr>
          <a:xfrm>
            <a:off x="2335977" y="5343223"/>
            <a:ext cx="171450" cy="190500"/>
          </a:xfrm>
          <a:prstGeom prst="rect">
            <a:avLst/>
          </a:prstGeom>
        </p:spPr>
      </p:pic>
      <p:pic>
        <p:nvPicPr>
          <p:cNvPr id="4" name="Picture 3" descr="image.png"/>
          <p:cNvPicPr>
            <a:picLocks noChangeAspect="1"/>
          </p:cNvPicPr>
          <p:nvPr/>
        </p:nvPicPr>
        <p:blipFill>
          <a:blip r:embed="rId3"/>
          <a:stretch>
            <a:fillRect/>
          </a:stretch>
        </p:blipFill>
        <p:spPr>
          <a:xfrm>
            <a:off x="4244102" y="5343223"/>
            <a:ext cx="171450" cy="190500"/>
          </a:xfrm>
          <a:prstGeom prst="rect">
            <a:avLst/>
          </a:prstGeom>
        </p:spPr>
      </p:pic>
      <p:pic>
        <p:nvPicPr>
          <p:cNvPr id="5" name="Picture 4" descr="image.png"/>
          <p:cNvPicPr>
            <a:picLocks noChangeAspect="1"/>
          </p:cNvPicPr>
          <p:nvPr/>
        </p:nvPicPr>
        <p:blipFill>
          <a:blip r:embed="rId3"/>
          <a:stretch>
            <a:fillRect/>
          </a:stretch>
        </p:blipFill>
        <p:spPr>
          <a:xfrm>
            <a:off x="6152228" y="5343223"/>
            <a:ext cx="171450" cy="190500"/>
          </a:xfrm>
          <a:prstGeom prst="rect">
            <a:avLst/>
          </a:prstGeom>
        </p:spPr>
      </p:pic>
      <p:pic>
        <p:nvPicPr>
          <p:cNvPr id="6" name="Picture 5" descr="image.png"/>
          <p:cNvPicPr>
            <a:picLocks noChangeAspect="1"/>
          </p:cNvPicPr>
          <p:nvPr/>
        </p:nvPicPr>
        <p:blipFill>
          <a:blip r:embed="rId2"/>
          <a:stretch>
            <a:fillRect/>
          </a:stretch>
        </p:blipFill>
        <p:spPr>
          <a:xfrm>
            <a:off x="8060353" y="5343223"/>
            <a:ext cx="171450" cy="190500"/>
          </a:xfrm>
          <a:prstGeom prst="rect">
            <a:avLst/>
          </a:prstGeom>
        </p:spPr>
      </p:pic>
      <p:pic>
        <p:nvPicPr>
          <p:cNvPr id="7" name="Picture 6" descr="image.png"/>
          <p:cNvPicPr>
            <a:picLocks noChangeAspect="1"/>
          </p:cNvPicPr>
          <p:nvPr/>
        </p:nvPicPr>
        <p:blipFill>
          <a:blip r:embed="rId3"/>
          <a:stretch>
            <a:fillRect/>
          </a:stretch>
        </p:blipFill>
        <p:spPr>
          <a:xfrm>
            <a:off x="9968478" y="5343223"/>
            <a:ext cx="171450" cy="190500"/>
          </a:xfrm>
          <a:prstGeom prst="rect">
            <a:avLst/>
          </a:prstGeom>
        </p:spPr>
      </p:pic>
      <p:pic>
        <p:nvPicPr>
          <p:cNvPr id="8" name="Picture 7" descr="image.png"/>
          <p:cNvPicPr>
            <a:picLocks noChangeAspect="1"/>
          </p:cNvPicPr>
          <p:nvPr/>
        </p:nvPicPr>
        <p:blipFill>
          <a:blip r:embed="rId4"/>
          <a:stretch>
            <a:fillRect/>
          </a:stretch>
        </p:blipFill>
        <p:spPr>
          <a:xfrm>
            <a:off x="1315165" y="5156593"/>
            <a:ext cx="304800" cy="266700"/>
          </a:xfrm>
          <a:prstGeom prst="rect">
            <a:avLst/>
          </a:prstGeom>
        </p:spPr>
      </p:pic>
      <p:sp>
        <p:nvSpPr>
          <p:cNvPr id="9" name="TextBox 8"/>
          <p:cNvSpPr txBox="1"/>
          <p:nvPr/>
        </p:nvSpPr>
        <p:spPr>
          <a:xfrm>
            <a:off x="947500" y="5537593"/>
            <a:ext cx="104013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Hydropower</a:t>
            </a:r>
          </a:p>
        </p:txBody>
      </p:sp>
      <p:pic>
        <p:nvPicPr>
          <p:cNvPr id="10" name="Picture 9" descr="image.png"/>
          <p:cNvPicPr>
            <a:picLocks noChangeAspect="1"/>
          </p:cNvPicPr>
          <p:nvPr/>
        </p:nvPicPr>
        <p:blipFill>
          <a:blip r:embed="rId5"/>
          <a:stretch>
            <a:fillRect/>
          </a:stretch>
        </p:blipFill>
        <p:spPr>
          <a:xfrm>
            <a:off x="3237503" y="5177126"/>
            <a:ext cx="238125" cy="266700"/>
          </a:xfrm>
          <a:prstGeom prst="rect">
            <a:avLst/>
          </a:prstGeom>
        </p:spPr>
      </p:pic>
      <p:sp>
        <p:nvSpPr>
          <p:cNvPr id="11" name="TextBox 10"/>
          <p:cNvSpPr txBox="1"/>
          <p:nvPr/>
        </p:nvSpPr>
        <p:spPr>
          <a:xfrm>
            <a:off x="2704918" y="5558126"/>
            <a:ext cx="1303444" cy="365521"/>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Reliable Energy</a:t>
            </a:r>
          </a:p>
        </p:txBody>
      </p:sp>
      <p:pic>
        <p:nvPicPr>
          <p:cNvPr id="12" name="Picture 11" descr="image.png"/>
          <p:cNvPicPr>
            <a:picLocks noChangeAspect="1"/>
          </p:cNvPicPr>
          <p:nvPr/>
        </p:nvPicPr>
        <p:blipFill>
          <a:blip r:embed="rId6"/>
          <a:stretch>
            <a:fillRect/>
          </a:stretch>
        </p:blipFill>
        <p:spPr>
          <a:xfrm>
            <a:off x="5131416" y="5156593"/>
            <a:ext cx="304800" cy="266700"/>
          </a:xfrm>
          <a:prstGeom prst="rect">
            <a:avLst/>
          </a:prstGeom>
        </p:spPr>
      </p:pic>
      <p:sp>
        <p:nvSpPr>
          <p:cNvPr id="13" name="TextBox 12"/>
          <p:cNvSpPr txBox="1"/>
          <p:nvPr/>
        </p:nvSpPr>
        <p:spPr>
          <a:xfrm>
            <a:off x="4663738" y="5537593"/>
            <a:ext cx="1240155"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Manufacturing</a:t>
            </a:r>
          </a:p>
        </p:txBody>
      </p:sp>
      <p:pic>
        <p:nvPicPr>
          <p:cNvPr id="14" name="Picture 13" descr="image.png"/>
          <p:cNvPicPr>
            <a:picLocks noChangeAspect="1"/>
          </p:cNvPicPr>
          <p:nvPr/>
        </p:nvPicPr>
        <p:blipFill>
          <a:blip r:embed="rId7"/>
          <a:stretch>
            <a:fillRect/>
          </a:stretch>
        </p:blipFill>
        <p:spPr>
          <a:xfrm>
            <a:off x="7058591" y="5156593"/>
            <a:ext cx="266700" cy="266700"/>
          </a:xfrm>
          <a:prstGeom prst="rect">
            <a:avLst/>
          </a:prstGeom>
        </p:spPr>
      </p:pic>
      <p:sp>
        <p:nvSpPr>
          <p:cNvPr id="15" name="TextBox 14"/>
          <p:cNvSpPr txBox="1"/>
          <p:nvPr/>
        </p:nvSpPr>
        <p:spPr>
          <a:xfrm>
            <a:off x="6636872" y="5537593"/>
            <a:ext cx="1110138"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Data Centres</a:t>
            </a:r>
          </a:p>
        </p:txBody>
      </p:sp>
      <p:pic>
        <p:nvPicPr>
          <p:cNvPr id="16" name="Picture 15" descr="image.png"/>
          <p:cNvPicPr>
            <a:picLocks noChangeAspect="1"/>
          </p:cNvPicPr>
          <p:nvPr/>
        </p:nvPicPr>
        <p:blipFill>
          <a:blip r:embed="rId8"/>
          <a:stretch>
            <a:fillRect/>
          </a:stretch>
        </p:blipFill>
        <p:spPr>
          <a:xfrm>
            <a:off x="8933379" y="5156593"/>
            <a:ext cx="333375" cy="266700"/>
          </a:xfrm>
          <a:prstGeom prst="rect">
            <a:avLst/>
          </a:prstGeom>
        </p:spPr>
      </p:pic>
      <p:sp>
        <p:nvSpPr>
          <p:cNvPr id="17" name="TextBox 16"/>
          <p:cNvSpPr txBox="1"/>
          <p:nvPr/>
        </p:nvSpPr>
        <p:spPr>
          <a:xfrm>
            <a:off x="8945047" y="5537593"/>
            <a:ext cx="310038"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EVs</a:t>
            </a:r>
          </a:p>
        </p:txBody>
      </p:sp>
      <p:pic>
        <p:nvPicPr>
          <p:cNvPr id="18" name="Picture 17" descr="image.png"/>
          <p:cNvPicPr>
            <a:picLocks noChangeAspect="1"/>
          </p:cNvPicPr>
          <p:nvPr/>
        </p:nvPicPr>
        <p:blipFill>
          <a:blip r:embed="rId9"/>
          <a:stretch>
            <a:fillRect/>
          </a:stretch>
        </p:blipFill>
        <p:spPr>
          <a:xfrm>
            <a:off x="10874842" y="5156593"/>
            <a:ext cx="266700" cy="266700"/>
          </a:xfrm>
          <a:prstGeom prst="rect">
            <a:avLst/>
          </a:prstGeom>
        </p:spPr>
      </p:pic>
      <p:sp>
        <p:nvSpPr>
          <p:cNvPr id="19" name="TextBox 18"/>
          <p:cNvSpPr txBox="1"/>
          <p:nvPr/>
        </p:nvSpPr>
        <p:spPr>
          <a:xfrm>
            <a:off x="10683151" y="5537593"/>
            <a:ext cx="650081"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Exports</a:t>
            </a:r>
          </a:p>
        </p:txBody>
      </p:sp>
      <p:sp>
        <p:nvSpPr>
          <p:cNvPr id="20" name="TextBox 19"/>
          <p:cNvSpPr txBox="1"/>
          <p:nvPr/>
        </p:nvSpPr>
        <p:spPr>
          <a:xfrm>
            <a:off x="864367" y="3157537"/>
            <a:ext cx="10575721" cy="542925"/>
          </a:xfrm>
          <a:prstGeom prst="rect">
            <a:avLst/>
          </a:prstGeom>
          <a:noFill/>
        </p:spPr>
        <p:txBody>
          <a:bodyPr wrap="square" lIns="0" tIns="0" rIns="0" bIns="0" anchor="t">
            <a:spAutoFit/>
          </a:bodyPr>
          <a:lstStyle/>
          <a:p>
            <a:pPr algn="l"/>
            <a:r>
              <a:rPr sz="3450" b="1" i="0" u="none" dirty="0">
                <a:solidFill>
                  <a:srgbClr val="0A2342"/>
                </a:solidFill>
                <a:latin typeface="Montserrat"/>
              </a:rPr>
              <a:t>Energy</a:t>
            </a:r>
          </a:p>
        </p:txBody>
      </p:sp>
      <p:sp>
        <p:nvSpPr>
          <p:cNvPr id="21" name="TextBox 20"/>
          <p:cNvSpPr txBox="1"/>
          <p:nvPr/>
        </p:nvSpPr>
        <p:spPr>
          <a:xfrm>
            <a:off x="5131416" y="6522442"/>
            <a:ext cx="6679584" cy="205184"/>
          </a:xfrm>
          <a:prstGeom prst="rect">
            <a:avLst/>
          </a:prstGeom>
          <a:noFill/>
        </p:spPr>
        <p:txBody>
          <a:bodyPr wrap="square" lIns="0" tIns="0" rIns="0" bIns="0" anchor="t">
            <a:spAutoFit/>
          </a:bodyPr>
          <a:lstStyle/>
          <a:p>
            <a:pPr algn="r">
              <a:lnSpc>
                <a:spcPts val="1575"/>
              </a:lnSpc>
            </a:pPr>
            <a:r>
              <a:rPr sz="1400" b="0" i="1" u="none" dirty="0">
                <a:latin typeface="Open Sans"/>
              </a:rPr>
              <a:t> “Hydropower must fuel industries, jobs, and exports — not stop at generation.” </a:t>
            </a:r>
          </a:p>
        </p:txBody>
      </p:sp>
      <p:pic>
        <p:nvPicPr>
          <p:cNvPr id="23" name="Picture 22">
            <a:extLst>
              <a:ext uri="{FF2B5EF4-FFF2-40B4-BE49-F238E27FC236}">
                <a16:creationId xmlns:a16="http://schemas.microsoft.com/office/drawing/2014/main" id="{4C1DF214-BCA8-1220-FED5-688E8EC23827}"/>
              </a:ext>
            </a:extLst>
          </p:cNvPr>
          <p:cNvPicPr>
            <a:picLocks noChangeAspect="1"/>
          </p:cNvPicPr>
          <p:nvPr/>
        </p:nvPicPr>
        <p:blipFill>
          <a:blip r:embed="rId10"/>
          <a:srcRect l="8746" t="8363" r="2654" b="9079"/>
          <a:stretch>
            <a:fillRect/>
          </a:stretch>
        </p:blipFill>
        <p:spPr>
          <a:xfrm>
            <a:off x="2994711" y="1023306"/>
            <a:ext cx="7880131" cy="400510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5387494"/>
            <a:ext cx="11049000" cy="1323975"/>
          </a:xfrm>
          <a:prstGeom prst="rect">
            <a:avLst/>
          </a:prstGeom>
        </p:spPr>
      </p:pic>
      <p:pic>
        <p:nvPicPr>
          <p:cNvPr id="4" name="Picture 3" descr="image.png"/>
          <p:cNvPicPr>
            <a:picLocks noChangeAspect="1"/>
          </p:cNvPicPr>
          <p:nvPr/>
        </p:nvPicPr>
        <p:blipFill>
          <a:blip r:embed="rId4"/>
          <a:stretch>
            <a:fillRect/>
          </a:stretch>
        </p:blipFill>
        <p:spPr>
          <a:xfrm>
            <a:off x="1866900" y="5039053"/>
            <a:ext cx="171450" cy="190500"/>
          </a:xfrm>
          <a:prstGeom prst="rect">
            <a:avLst/>
          </a:prstGeom>
        </p:spPr>
      </p:pic>
      <p:pic>
        <p:nvPicPr>
          <p:cNvPr id="5" name="Picture 4" descr="image.png"/>
          <p:cNvPicPr>
            <a:picLocks noChangeAspect="1"/>
          </p:cNvPicPr>
          <p:nvPr/>
        </p:nvPicPr>
        <p:blipFill>
          <a:blip r:embed="rId4"/>
          <a:stretch>
            <a:fillRect/>
          </a:stretch>
        </p:blipFill>
        <p:spPr>
          <a:xfrm>
            <a:off x="3524250" y="5039053"/>
            <a:ext cx="171450" cy="190500"/>
          </a:xfrm>
          <a:prstGeom prst="rect">
            <a:avLst/>
          </a:prstGeom>
        </p:spPr>
      </p:pic>
      <p:pic>
        <p:nvPicPr>
          <p:cNvPr id="6" name="Picture 5" descr="image.png"/>
          <p:cNvPicPr>
            <a:picLocks noChangeAspect="1"/>
          </p:cNvPicPr>
          <p:nvPr/>
        </p:nvPicPr>
        <p:blipFill>
          <a:blip r:embed="rId4"/>
          <a:stretch>
            <a:fillRect/>
          </a:stretch>
        </p:blipFill>
        <p:spPr>
          <a:xfrm>
            <a:off x="5181600" y="5039053"/>
            <a:ext cx="171450" cy="190500"/>
          </a:xfrm>
          <a:prstGeom prst="rect">
            <a:avLst/>
          </a:prstGeom>
        </p:spPr>
      </p:pic>
      <p:pic>
        <p:nvPicPr>
          <p:cNvPr id="7" name="Picture 6" descr="image.png"/>
          <p:cNvPicPr>
            <a:picLocks noChangeAspect="1"/>
          </p:cNvPicPr>
          <p:nvPr/>
        </p:nvPicPr>
        <p:blipFill>
          <a:blip r:embed="rId4"/>
          <a:stretch>
            <a:fillRect/>
          </a:stretch>
        </p:blipFill>
        <p:spPr>
          <a:xfrm>
            <a:off x="6838950" y="5039053"/>
            <a:ext cx="171450" cy="190500"/>
          </a:xfrm>
          <a:prstGeom prst="rect">
            <a:avLst/>
          </a:prstGeom>
        </p:spPr>
      </p:pic>
      <p:pic>
        <p:nvPicPr>
          <p:cNvPr id="8" name="Picture 7" descr="image.png"/>
          <p:cNvPicPr>
            <a:picLocks noChangeAspect="1"/>
          </p:cNvPicPr>
          <p:nvPr/>
        </p:nvPicPr>
        <p:blipFill>
          <a:blip r:embed="rId4"/>
          <a:stretch>
            <a:fillRect/>
          </a:stretch>
        </p:blipFill>
        <p:spPr>
          <a:xfrm>
            <a:off x="8496300" y="5039053"/>
            <a:ext cx="171450" cy="190500"/>
          </a:xfrm>
          <a:prstGeom prst="rect">
            <a:avLst/>
          </a:prstGeom>
        </p:spPr>
      </p:pic>
      <p:pic>
        <p:nvPicPr>
          <p:cNvPr id="9" name="Picture 8" descr="image.png"/>
          <p:cNvPicPr>
            <a:picLocks noChangeAspect="1"/>
          </p:cNvPicPr>
          <p:nvPr/>
        </p:nvPicPr>
        <p:blipFill>
          <a:blip r:embed="rId4"/>
          <a:stretch>
            <a:fillRect/>
          </a:stretch>
        </p:blipFill>
        <p:spPr>
          <a:xfrm>
            <a:off x="10153650" y="5039053"/>
            <a:ext cx="171450" cy="190500"/>
          </a:xfrm>
          <a:prstGeom prst="rect">
            <a:avLst/>
          </a:prstGeom>
        </p:spPr>
      </p:pic>
      <p:pic>
        <p:nvPicPr>
          <p:cNvPr id="10" name="Picture 9" descr="image.png"/>
          <p:cNvPicPr>
            <a:picLocks noChangeAspect="1"/>
          </p:cNvPicPr>
          <p:nvPr/>
        </p:nvPicPr>
        <p:blipFill>
          <a:blip r:embed="rId5"/>
          <a:stretch>
            <a:fillRect/>
          </a:stretch>
        </p:blipFill>
        <p:spPr>
          <a:xfrm>
            <a:off x="990600" y="4852422"/>
            <a:ext cx="266700" cy="266700"/>
          </a:xfrm>
          <a:prstGeom prst="rect">
            <a:avLst/>
          </a:prstGeom>
        </p:spPr>
      </p:pic>
      <p:sp>
        <p:nvSpPr>
          <p:cNvPr id="11" name="TextBox 10"/>
          <p:cNvSpPr txBox="1"/>
          <p:nvPr/>
        </p:nvSpPr>
        <p:spPr>
          <a:xfrm>
            <a:off x="758904" y="5233422"/>
            <a:ext cx="730091" cy="182760"/>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Discover</a:t>
            </a:r>
          </a:p>
        </p:txBody>
      </p:sp>
      <p:pic>
        <p:nvPicPr>
          <p:cNvPr id="12" name="Picture 11" descr="image.png"/>
          <p:cNvPicPr>
            <a:picLocks noChangeAspect="1"/>
          </p:cNvPicPr>
          <p:nvPr/>
        </p:nvPicPr>
        <p:blipFill>
          <a:blip r:embed="rId6"/>
          <a:stretch>
            <a:fillRect/>
          </a:stretch>
        </p:blipFill>
        <p:spPr>
          <a:xfrm>
            <a:off x="2662237" y="4761042"/>
            <a:ext cx="238125" cy="266700"/>
          </a:xfrm>
          <a:prstGeom prst="rect">
            <a:avLst/>
          </a:prstGeom>
        </p:spPr>
      </p:pic>
      <p:sp>
        <p:nvSpPr>
          <p:cNvPr id="13" name="TextBox 12"/>
          <p:cNvSpPr txBox="1"/>
          <p:nvPr/>
        </p:nvSpPr>
        <p:spPr>
          <a:xfrm>
            <a:off x="2341245" y="5142042"/>
            <a:ext cx="880110" cy="365521"/>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Digital Book</a:t>
            </a:r>
          </a:p>
        </p:txBody>
      </p:sp>
      <p:pic>
        <p:nvPicPr>
          <p:cNvPr id="14" name="Picture 13" descr="image.png"/>
          <p:cNvPicPr>
            <a:picLocks noChangeAspect="1"/>
          </p:cNvPicPr>
          <p:nvPr/>
        </p:nvPicPr>
        <p:blipFill>
          <a:blip r:embed="rId7"/>
          <a:stretch>
            <a:fillRect/>
          </a:stretch>
        </p:blipFill>
        <p:spPr>
          <a:xfrm>
            <a:off x="4286250" y="4761042"/>
            <a:ext cx="304800" cy="266700"/>
          </a:xfrm>
          <a:prstGeom prst="rect">
            <a:avLst/>
          </a:prstGeom>
        </p:spPr>
      </p:pic>
      <p:sp>
        <p:nvSpPr>
          <p:cNvPr id="15" name="TextBox 14"/>
          <p:cNvSpPr txBox="1"/>
          <p:nvPr/>
        </p:nvSpPr>
        <p:spPr>
          <a:xfrm>
            <a:off x="3998595" y="5142042"/>
            <a:ext cx="880110" cy="365521"/>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Smart Trans.</a:t>
            </a:r>
          </a:p>
        </p:txBody>
      </p:sp>
      <p:pic>
        <p:nvPicPr>
          <p:cNvPr id="16" name="Picture 15" descr="image.png"/>
          <p:cNvPicPr>
            <a:picLocks noChangeAspect="1"/>
          </p:cNvPicPr>
          <p:nvPr/>
        </p:nvPicPr>
        <p:blipFill>
          <a:blip r:embed="rId8"/>
          <a:stretch>
            <a:fillRect/>
          </a:stretch>
        </p:blipFill>
        <p:spPr>
          <a:xfrm>
            <a:off x="5976937" y="4761042"/>
            <a:ext cx="238125" cy="266700"/>
          </a:xfrm>
          <a:prstGeom prst="rect">
            <a:avLst/>
          </a:prstGeom>
        </p:spPr>
      </p:pic>
      <p:sp>
        <p:nvSpPr>
          <p:cNvPr id="17" name="TextBox 16"/>
          <p:cNvSpPr txBox="1"/>
          <p:nvPr/>
        </p:nvSpPr>
        <p:spPr>
          <a:xfrm>
            <a:off x="5655945" y="5142042"/>
            <a:ext cx="880110" cy="365521"/>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QR Heritage</a:t>
            </a:r>
          </a:p>
        </p:txBody>
      </p:sp>
      <p:pic>
        <p:nvPicPr>
          <p:cNvPr id="18" name="Picture 17" descr="image.png"/>
          <p:cNvPicPr>
            <a:picLocks noChangeAspect="1"/>
          </p:cNvPicPr>
          <p:nvPr/>
        </p:nvPicPr>
        <p:blipFill>
          <a:blip r:embed="rId9"/>
          <a:stretch>
            <a:fillRect/>
          </a:stretch>
        </p:blipFill>
        <p:spPr>
          <a:xfrm>
            <a:off x="7653337" y="4761042"/>
            <a:ext cx="200025" cy="266700"/>
          </a:xfrm>
          <a:prstGeom prst="rect">
            <a:avLst/>
          </a:prstGeom>
        </p:spPr>
      </p:pic>
      <p:sp>
        <p:nvSpPr>
          <p:cNvPr id="19" name="TextBox 18"/>
          <p:cNvSpPr txBox="1"/>
          <p:nvPr/>
        </p:nvSpPr>
        <p:spPr>
          <a:xfrm>
            <a:off x="7313295" y="5142042"/>
            <a:ext cx="880110" cy="365521"/>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Digital Pay</a:t>
            </a:r>
          </a:p>
        </p:txBody>
      </p:sp>
      <p:pic>
        <p:nvPicPr>
          <p:cNvPr id="20" name="Picture 19" descr="image.png"/>
          <p:cNvPicPr>
            <a:picLocks noChangeAspect="1"/>
          </p:cNvPicPr>
          <p:nvPr/>
        </p:nvPicPr>
        <p:blipFill>
          <a:blip r:embed="rId10"/>
          <a:stretch>
            <a:fillRect/>
          </a:stretch>
        </p:blipFill>
        <p:spPr>
          <a:xfrm>
            <a:off x="9277350" y="4852422"/>
            <a:ext cx="266700" cy="266700"/>
          </a:xfrm>
          <a:prstGeom prst="rect">
            <a:avLst/>
          </a:prstGeom>
        </p:spPr>
      </p:pic>
      <p:sp>
        <p:nvSpPr>
          <p:cNvPr id="21" name="TextBox 20"/>
          <p:cNvSpPr txBox="1"/>
          <p:nvPr/>
        </p:nvSpPr>
        <p:spPr>
          <a:xfrm>
            <a:off x="9145666" y="5233422"/>
            <a:ext cx="530066" cy="182760"/>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Safety</a:t>
            </a:r>
          </a:p>
        </p:txBody>
      </p:sp>
      <p:pic>
        <p:nvPicPr>
          <p:cNvPr id="22" name="Picture 21" descr="image.png"/>
          <p:cNvPicPr>
            <a:picLocks noChangeAspect="1"/>
          </p:cNvPicPr>
          <p:nvPr/>
        </p:nvPicPr>
        <p:blipFill>
          <a:blip r:embed="rId11"/>
          <a:stretch>
            <a:fillRect/>
          </a:stretch>
        </p:blipFill>
        <p:spPr>
          <a:xfrm>
            <a:off x="10915650" y="4852422"/>
            <a:ext cx="304800" cy="266700"/>
          </a:xfrm>
          <a:prstGeom prst="rect">
            <a:avLst/>
          </a:prstGeom>
        </p:spPr>
      </p:pic>
      <p:sp>
        <p:nvSpPr>
          <p:cNvPr id="23" name="TextBox 22"/>
          <p:cNvSpPr txBox="1"/>
          <p:nvPr/>
        </p:nvSpPr>
        <p:spPr>
          <a:xfrm>
            <a:off x="10758011" y="5233422"/>
            <a:ext cx="620077" cy="182760"/>
          </a:xfrm>
          <a:prstGeom prst="rect">
            <a:avLst/>
          </a:prstGeom>
          <a:noFill/>
        </p:spPr>
        <p:txBody>
          <a:bodyPr wrap="square" lIns="0" tIns="0" rIns="0" bIns="0" anchor="t">
            <a:spAutoFit/>
          </a:bodyPr>
          <a:lstStyle/>
          <a:p>
            <a:pPr algn="ctr">
              <a:lnSpc>
                <a:spcPts val="1439"/>
              </a:lnSpc>
            </a:pPr>
            <a:r>
              <a:rPr sz="1200" b="1" i="0" u="none">
                <a:solidFill>
                  <a:srgbClr val="FFFFFF"/>
                </a:solidFill>
                <a:latin typeface="Montserrat"/>
              </a:rPr>
              <a:t>Review</a:t>
            </a:r>
          </a:p>
        </p:txBody>
      </p:sp>
      <p:pic>
        <p:nvPicPr>
          <p:cNvPr id="24" name="Picture 23" descr="image.png"/>
          <p:cNvPicPr>
            <a:picLocks noChangeAspect="1"/>
          </p:cNvPicPr>
          <p:nvPr/>
        </p:nvPicPr>
        <p:blipFill>
          <a:blip r:embed="rId12"/>
          <a:stretch>
            <a:fillRect/>
          </a:stretch>
        </p:blipFill>
        <p:spPr>
          <a:xfrm>
            <a:off x="5149334" y="5949469"/>
            <a:ext cx="6228754" cy="276225"/>
          </a:xfrm>
          <a:prstGeom prst="rect">
            <a:avLst/>
          </a:prstGeom>
        </p:spPr>
      </p:pic>
      <p:sp>
        <p:nvSpPr>
          <p:cNvPr id="25" name="TextBox 24"/>
          <p:cNvSpPr txBox="1"/>
          <p:nvPr/>
        </p:nvSpPr>
        <p:spPr>
          <a:xfrm>
            <a:off x="1001521" y="1925107"/>
            <a:ext cx="2073658" cy="542925"/>
          </a:xfrm>
          <a:prstGeom prst="rect">
            <a:avLst/>
          </a:prstGeom>
          <a:noFill/>
        </p:spPr>
        <p:txBody>
          <a:bodyPr wrap="square" lIns="0" tIns="0" rIns="0" bIns="0" anchor="t">
            <a:spAutoFit/>
          </a:bodyPr>
          <a:lstStyle/>
          <a:p>
            <a:pPr algn="l"/>
            <a:r>
              <a:rPr sz="3450" b="1" i="0" u="none" dirty="0">
                <a:solidFill>
                  <a:srgbClr val="FFFFFF"/>
                </a:solidFill>
                <a:latin typeface="Montserrat"/>
              </a:rPr>
              <a:t>Tourism</a:t>
            </a:r>
          </a:p>
        </p:txBody>
      </p:sp>
      <p:sp>
        <p:nvSpPr>
          <p:cNvPr id="26" name="TextBox 25"/>
          <p:cNvSpPr txBox="1"/>
          <p:nvPr/>
        </p:nvSpPr>
        <p:spPr>
          <a:xfrm>
            <a:off x="423385" y="6432945"/>
            <a:ext cx="8910639" cy="205184"/>
          </a:xfrm>
          <a:prstGeom prst="rect">
            <a:avLst/>
          </a:prstGeom>
          <a:noFill/>
        </p:spPr>
        <p:txBody>
          <a:bodyPr wrap="square" lIns="0" tIns="0" rIns="0" bIns="0" anchor="t">
            <a:spAutoFit/>
          </a:bodyPr>
          <a:lstStyle/>
          <a:p>
            <a:pPr algn="r">
              <a:lnSpc>
                <a:spcPts val="1575"/>
              </a:lnSpc>
            </a:pPr>
            <a:r>
              <a:rPr sz="1400" b="0" i="1" u="none" dirty="0">
                <a:solidFill>
                  <a:srgbClr val="FFFF00"/>
                </a:solidFill>
                <a:latin typeface="Open Sans"/>
              </a:rPr>
              <a:t> “Tourism becomes more valuable when enhanced by technology — from booking to safety to digital heritage.” </a:t>
            </a:r>
          </a:p>
        </p:txBody>
      </p:sp>
      <p:pic>
        <p:nvPicPr>
          <p:cNvPr id="29" name="Picture 28">
            <a:extLst>
              <a:ext uri="{FF2B5EF4-FFF2-40B4-BE49-F238E27FC236}">
                <a16:creationId xmlns:a16="http://schemas.microsoft.com/office/drawing/2014/main" id="{7106A83F-6523-E36D-2335-9DF39FED1D1C}"/>
              </a:ext>
            </a:extLst>
          </p:cNvPr>
          <p:cNvPicPr>
            <a:picLocks noChangeAspect="1"/>
          </p:cNvPicPr>
          <p:nvPr/>
        </p:nvPicPr>
        <p:blipFill>
          <a:blip r:embed="rId13"/>
          <a:stretch>
            <a:fillRect/>
          </a:stretch>
        </p:blipFill>
        <p:spPr>
          <a:xfrm>
            <a:off x="3825766" y="146531"/>
            <a:ext cx="8187888" cy="446612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260193" y="5180040"/>
            <a:ext cx="990600" cy="523875"/>
          </a:xfrm>
          <a:prstGeom prst="rect">
            <a:avLst/>
          </a:prstGeom>
        </p:spPr>
      </p:pic>
      <p:pic>
        <p:nvPicPr>
          <p:cNvPr id="3" name="Picture 2" descr="image.png"/>
          <p:cNvPicPr>
            <a:picLocks noChangeAspect="1"/>
          </p:cNvPicPr>
          <p:nvPr/>
        </p:nvPicPr>
        <p:blipFill>
          <a:blip r:embed="rId3"/>
          <a:stretch>
            <a:fillRect/>
          </a:stretch>
        </p:blipFill>
        <p:spPr>
          <a:xfrm>
            <a:off x="4664470" y="5171254"/>
            <a:ext cx="1647825" cy="523875"/>
          </a:xfrm>
          <a:prstGeom prst="rect">
            <a:avLst/>
          </a:prstGeom>
        </p:spPr>
      </p:pic>
      <p:pic>
        <p:nvPicPr>
          <p:cNvPr id="4" name="Picture 3" descr="image.png"/>
          <p:cNvPicPr>
            <a:picLocks noChangeAspect="1"/>
          </p:cNvPicPr>
          <p:nvPr/>
        </p:nvPicPr>
        <p:blipFill>
          <a:blip r:embed="rId4"/>
          <a:stretch>
            <a:fillRect/>
          </a:stretch>
        </p:blipFill>
        <p:spPr>
          <a:xfrm>
            <a:off x="6725972" y="5180040"/>
            <a:ext cx="2105025" cy="523875"/>
          </a:xfrm>
          <a:prstGeom prst="rect">
            <a:avLst/>
          </a:prstGeom>
        </p:spPr>
      </p:pic>
      <p:pic>
        <p:nvPicPr>
          <p:cNvPr id="5" name="Picture 4" descr="image.png"/>
          <p:cNvPicPr>
            <a:picLocks noChangeAspect="1"/>
          </p:cNvPicPr>
          <p:nvPr/>
        </p:nvPicPr>
        <p:blipFill>
          <a:blip r:embed="rId5"/>
          <a:stretch>
            <a:fillRect/>
          </a:stretch>
        </p:blipFill>
        <p:spPr>
          <a:xfrm>
            <a:off x="1634044" y="5787259"/>
            <a:ext cx="1390650" cy="523875"/>
          </a:xfrm>
          <a:prstGeom prst="rect">
            <a:avLst/>
          </a:prstGeom>
        </p:spPr>
      </p:pic>
      <p:pic>
        <p:nvPicPr>
          <p:cNvPr id="6" name="Picture 5" descr="image.png"/>
          <p:cNvPicPr>
            <a:picLocks noChangeAspect="1"/>
          </p:cNvPicPr>
          <p:nvPr/>
        </p:nvPicPr>
        <p:blipFill>
          <a:blip r:embed="rId6"/>
          <a:stretch>
            <a:fillRect/>
          </a:stretch>
        </p:blipFill>
        <p:spPr>
          <a:xfrm>
            <a:off x="3136857" y="5787259"/>
            <a:ext cx="1238250" cy="523875"/>
          </a:xfrm>
          <a:prstGeom prst="rect">
            <a:avLst/>
          </a:prstGeom>
        </p:spPr>
      </p:pic>
      <p:pic>
        <p:nvPicPr>
          <p:cNvPr id="7" name="Picture 6" descr="image.png"/>
          <p:cNvPicPr>
            <a:picLocks noChangeAspect="1"/>
          </p:cNvPicPr>
          <p:nvPr/>
        </p:nvPicPr>
        <p:blipFill>
          <a:blip r:embed="rId7"/>
          <a:stretch>
            <a:fillRect/>
          </a:stretch>
        </p:blipFill>
        <p:spPr>
          <a:xfrm>
            <a:off x="4487270" y="5787259"/>
            <a:ext cx="1971675" cy="523875"/>
          </a:xfrm>
          <a:prstGeom prst="rect">
            <a:avLst/>
          </a:prstGeom>
        </p:spPr>
      </p:pic>
      <p:pic>
        <p:nvPicPr>
          <p:cNvPr id="8" name="Picture 7" descr="image.png"/>
          <p:cNvPicPr>
            <a:picLocks noChangeAspect="1"/>
          </p:cNvPicPr>
          <p:nvPr/>
        </p:nvPicPr>
        <p:blipFill>
          <a:blip r:embed="rId8"/>
          <a:stretch>
            <a:fillRect/>
          </a:stretch>
        </p:blipFill>
        <p:spPr>
          <a:xfrm>
            <a:off x="6571108" y="5787259"/>
            <a:ext cx="2419350" cy="523875"/>
          </a:xfrm>
          <a:prstGeom prst="rect">
            <a:avLst/>
          </a:prstGeom>
        </p:spPr>
      </p:pic>
      <p:pic>
        <p:nvPicPr>
          <p:cNvPr id="9" name="Picture 8" descr="image.png"/>
          <p:cNvPicPr>
            <a:picLocks noChangeAspect="1"/>
          </p:cNvPicPr>
          <p:nvPr/>
        </p:nvPicPr>
        <p:blipFill>
          <a:blip r:embed="rId9"/>
          <a:stretch>
            <a:fillRect/>
          </a:stretch>
        </p:blipFill>
        <p:spPr>
          <a:xfrm>
            <a:off x="9102621" y="5787259"/>
            <a:ext cx="1876425" cy="523875"/>
          </a:xfrm>
          <a:prstGeom prst="rect">
            <a:avLst/>
          </a:prstGeom>
        </p:spPr>
      </p:pic>
      <p:pic>
        <p:nvPicPr>
          <p:cNvPr id="10" name="Picture 9" descr="image.png"/>
          <p:cNvPicPr>
            <a:picLocks noChangeAspect="1"/>
          </p:cNvPicPr>
          <p:nvPr/>
        </p:nvPicPr>
        <p:blipFill>
          <a:blip r:embed="rId10"/>
          <a:stretch>
            <a:fillRect/>
          </a:stretch>
        </p:blipFill>
        <p:spPr>
          <a:xfrm>
            <a:off x="3430330" y="5351490"/>
            <a:ext cx="190500" cy="190500"/>
          </a:xfrm>
          <a:prstGeom prst="rect">
            <a:avLst/>
          </a:prstGeom>
        </p:spPr>
      </p:pic>
      <p:pic>
        <p:nvPicPr>
          <p:cNvPr id="11" name="Picture 10" descr="image.png"/>
          <p:cNvPicPr>
            <a:picLocks noChangeAspect="1"/>
          </p:cNvPicPr>
          <p:nvPr/>
        </p:nvPicPr>
        <p:blipFill>
          <a:blip r:embed="rId11"/>
          <a:stretch>
            <a:fillRect/>
          </a:stretch>
        </p:blipFill>
        <p:spPr>
          <a:xfrm>
            <a:off x="4771543" y="5342704"/>
            <a:ext cx="238125" cy="190500"/>
          </a:xfrm>
          <a:prstGeom prst="rect">
            <a:avLst/>
          </a:prstGeom>
        </p:spPr>
      </p:pic>
      <p:pic>
        <p:nvPicPr>
          <p:cNvPr id="12" name="Picture 11" descr="image.png"/>
          <p:cNvPicPr>
            <a:picLocks noChangeAspect="1"/>
          </p:cNvPicPr>
          <p:nvPr/>
        </p:nvPicPr>
        <p:blipFill>
          <a:blip r:embed="rId12"/>
          <a:stretch>
            <a:fillRect/>
          </a:stretch>
        </p:blipFill>
        <p:spPr>
          <a:xfrm>
            <a:off x="6854072" y="5351490"/>
            <a:ext cx="190500" cy="190500"/>
          </a:xfrm>
          <a:prstGeom prst="rect">
            <a:avLst/>
          </a:prstGeom>
        </p:spPr>
      </p:pic>
      <p:pic>
        <p:nvPicPr>
          <p:cNvPr id="13" name="Picture 12" descr="image.png"/>
          <p:cNvPicPr>
            <a:picLocks noChangeAspect="1"/>
          </p:cNvPicPr>
          <p:nvPr/>
        </p:nvPicPr>
        <p:blipFill>
          <a:blip r:embed="rId13"/>
          <a:stretch>
            <a:fillRect/>
          </a:stretch>
        </p:blipFill>
        <p:spPr>
          <a:xfrm>
            <a:off x="1741123" y="5953946"/>
            <a:ext cx="238125" cy="190500"/>
          </a:xfrm>
          <a:prstGeom prst="rect">
            <a:avLst/>
          </a:prstGeom>
        </p:spPr>
      </p:pic>
      <p:pic>
        <p:nvPicPr>
          <p:cNvPr id="14" name="Picture 13" descr="image.png"/>
          <p:cNvPicPr>
            <a:picLocks noChangeAspect="1"/>
          </p:cNvPicPr>
          <p:nvPr/>
        </p:nvPicPr>
        <p:blipFill>
          <a:blip r:embed="rId14"/>
          <a:stretch>
            <a:fillRect/>
          </a:stretch>
        </p:blipFill>
        <p:spPr>
          <a:xfrm>
            <a:off x="3285975" y="5953946"/>
            <a:ext cx="171450" cy="190500"/>
          </a:xfrm>
          <a:prstGeom prst="rect">
            <a:avLst/>
          </a:prstGeom>
        </p:spPr>
      </p:pic>
      <p:pic>
        <p:nvPicPr>
          <p:cNvPr id="15" name="Picture 14" descr="image.png"/>
          <p:cNvPicPr>
            <a:picLocks noChangeAspect="1"/>
          </p:cNvPicPr>
          <p:nvPr/>
        </p:nvPicPr>
        <p:blipFill>
          <a:blip r:embed="rId15"/>
          <a:stretch>
            <a:fillRect/>
          </a:stretch>
        </p:blipFill>
        <p:spPr>
          <a:xfrm>
            <a:off x="4604860" y="5953946"/>
            <a:ext cx="238125" cy="190500"/>
          </a:xfrm>
          <a:prstGeom prst="rect">
            <a:avLst/>
          </a:prstGeom>
        </p:spPr>
      </p:pic>
      <p:pic>
        <p:nvPicPr>
          <p:cNvPr id="16" name="Picture 15" descr="image.png"/>
          <p:cNvPicPr>
            <a:picLocks noChangeAspect="1"/>
          </p:cNvPicPr>
          <p:nvPr/>
        </p:nvPicPr>
        <p:blipFill>
          <a:blip r:embed="rId16"/>
          <a:stretch>
            <a:fillRect/>
          </a:stretch>
        </p:blipFill>
        <p:spPr>
          <a:xfrm>
            <a:off x="6709712" y="5953946"/>
            <a:ext cx="142875" cy="190500"/>
          </a:xfrm>
          <a:prstGeom prst="rect">
            <a:avLst/>
          </a:prstGeom>
        </p:spPr>
      </p:pic>
      <p:pic>
        <p:nvPicPr>
          <p:cNvPr id="17" name="Picture 16" descr="image.png"/>
          <p:cNvPicPr>
            <a:picLocks noChangeAspect="1"/>
          </p:cNvPicPr>
          <p:nvPr/>
        </p:nvPicPr>
        <p:blipFill>
          <a:blip r:embed="rId17"/>
          <a:stretch>
            <a:fillRect/>
          </a:stretch>
        </p:blipFill>
        <p:spPr>
          <a:xfrm>
            <a:off x="9230720" y="5953946"/>
            <a:ext cx="190500" cy="190500"/>
          </a:xfrm>
          <a:prstGeom prst="rect">
            <a:avLst/>
          </a:prstGeom>
        </p:spPr>
      </p:pic>
      <p:sp>
        <p:nvSpPr>
          <p:cNvPr id="18" name="TextBox 17"/>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ACT VII: Smart Education</a:t>
            </a:r>
          </a:p>
        </p:txBody>
      </p:sp>
      <p:sp>
        <p:nvSpPr>
          <p:cNvPr id="19" name="TextBox 18"/>
          <p:cNvSpPr txBox="1"/>
          <p:nvPr/>
        </p:nvSpPr>
        <p:spPr>
          <a:xfrm>
            <a:off x="2249214" y="6495393"/>
            <a:ext cx="9561786"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“The greatest infrastructure Nepal can build is not concrete — it is human capability. Don’t educate for yesterday’s jobs.” </a:t>
            </a:r>
          </a:p>
        </p:txBody>
      </p:sp>
      <p:pic>
        <p:nvPicPr>
          <p:cNvPr id="21" name="Picture 20">
            <a:extLst>
              <a:ext uri="{FF2B5EF4-FFF2-40B4-BE49-F238E27FC236}">
                <a16:creationId xmlns:a16="http://schemas.microsoft.com/office/drawing/2014/main" id="{B33A0AE4-45F1-D34C-2AE9-408C74C01257}"/>
              </a:ext>
            </a:extLst>
          </p:cNvPr>
          <p:cNvPicPr>
            <a:picLocks noChangeAspect="1"/>
          </p:cNvPicPr>
          <p:nvPr/>
        </p:nvPicPr>
        <p:blipFill>
          <a:blip r:embed="rId18"/>
          <a:stretch>
            <a:fillRect/>
          </a:stretch>
        </p:blipFill>
        <p:spPr>
          <a:xfrm>
            <a:off x="2729324" y="1154085"/>
            <a:ext cx="6993160" cy="381445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381125" y="5888830"/>
            <a:ext cx="9429750" cy="271462"/>
          </a:xfrm>
          <a:prstGeom prst="rect">
            <a:avLst/>
          </a:prstGeom>
          <a:noFill/>
        </p:spPr>
        <p:txBody>
          <a:bodyPr wrap="square" lIns="0" tIns="0" rIns="0" bIns="0" anchor="t">
            <a:spAutoFit/>
          </a:bodyPr>
          <a:lstStyle/>
          <a:p>
            <a:pPr algn="ctr">
              <a:lnSpc>
                <a:spcPts val="2137"/>
              </a:lnSpc>
            </a:pPr>
            <a:r>
              <a:rPr sz="1425" b="1" i="0" u="none" dirty="0">
                <a:solidFill>
                  <a:srgbClr val="334155"/>
                </a:solidFill>
                <a:latin typeface="Open Sans"/>
              </a:rPr>
              <a:t>Features:</a:t>
            </a:r>
            <a:r>
              <a:rPr sz="1425" b="0" i="0" u="none" dirty="0">
                <a:solidFill>
                  <a:srgbClr val="334155"/>
                </a:solidFill>
                <a:latin typeface="Open Sans"/>
              </a:rPr>
              <a:t> Electronic health records, telemedicine, digital appointments, ambulance integration, AI diagnostics.</a:t>
            </a:r>
          </a:p>
        </p:txBody>
      </p:sp>
      <p:pic>
        <p:nvPicPr>
          <p:cNvPr id="3" name="Picture 2" descr="image.png"/>
          <p:cNvPicPr>
            <a:picLocks noChangeAspect="1"/>
          </p:cNvPicPr>
          <p:nvPr/>
        </p:nvPicPr>
        <p:blipFill>
          <a:blip r:embed="rId2"/>
          <a:stretch>
            <a:fillRect/>
          </a:stretch>
        </p:blipFill>
        <p:spPr>
          <a:xfrm>
            <a:off x="1768971" y="5242195"/>
            <a:ext cx="171450" cy="190500"/>
          </a:xfrm>
          <a:prstGeom prst="rect">
            <a:avLst/>
          </a:prstGeom>
        </p:spPr>
      </p:pic>
      <p:pic>
        <p:nvPicPr>
          <p:cNvPr id="4" name="Picture 3" descr="image.png"/>
          <p:cNvPicPr>
            <a:picLocks noChangeAspect="1"/>
          </p:cNvPicPr>
          <p:nvPr/>
        </p:nvPicPr>
        <p:blipFill>
          <a:blip r:embed="rId3"/>
          <a:stretch>
            <a:fillRect/>
          </a:stretch>
        </p:blipFill>
        <p:spPr>
          <a:xfrm>
            <a:off x="3404592" y="5242195"/>
            <a:ext cx="171450" cy="190500"/>
          </a:xfrm>
          <a:prstGeom prst="rect">
            <a:avLst/>
          </a:prstGeom>
        </p:spPr>
      </p:pic>
      <p:pic>
        <p:nvPicPr>
          <p:cNvPr id="5" name="Picture 4" descr="image.png"/>
          <p:cNvPicPr>
            <a:picLocks noChangeAspect="1"/>
          </p:cNvPicPr>
          <p:nvPr/>
        </p:nvPicPr>
        <p:blipFill>
          <a:blip r:embed="rId3"/>
          <a:stretch>
            <a:fillRect/>
          </a:stretch>
        </p:blipFill>
        <p:spPr>
          <a:xfrm>
            <a:off x="5040213" y="5242195"/>
            <a:ext cx="171450" cy="190500"/>
          </a:xfrm>
          <a:prstGeom prst="rect">
            <a:avLst/>
          </a:prstGeom>
        </p:spPr>
      </p:pic>
      <p:pic>
        <p:nvPicPr>
          <p:cNvPr id="6" name="Picture 5" descr="image.png"/>
          <p:cNvPicPr>
            <a:picLocks noChangeAspect="1"/>
          </p:cNvPicPr>
          <p:nvPr/>
        </p:nvPicPr>
        <p:blipFill>
          <a:blip r:embed="rId2"/>
          <a:stretch>
            <a:fillRect/>
          </a:stretch>
        </p:blipFill>
        <p:spPr>
          <a:xfrm>
            <a:off x="6675834" y="5242195"/>
            <a:ext cx="171450" cy="190500"/>
          </a:xfrm>
          <a:prstGeom prst="rect">
            <a:avLst/>
          </a:prstGeom>
        </p:spPr>
      </p:pic>
      <p:pic>
        <p:nvPicPr>
          <p:cNvPr id="7" name="Picture 6" descr="image.png"/>
          <p:cNvPicPr>
            <a:picLocks noChangeAspect="1"/>
          </p:cNvPicPr>
          <p:nvPr/>
        </p:nvPicPr>
        <p:blipFill>
          <a:blip r:embed="rId2"/>
          <a:stretch>
            <a:fillRect/>
          </a:stretch>
        </p:blipFill>
        <p:spPr>
          <a:xfrm>
            <a:off x="8311455" y="5242195"/>
            <a:ext cx="171450" cy="190500"/>
          </a:xfrm>
          <a:prstGeom prst="rect">
            <a:avLst/>
          </a:prstGeom>
        </p:spPr>
      </p:pic>
      <p:pic>
        <p:nvPicPr>
          <p:cNvPr id="8" name="Picture 7" descr="image.png"/>
          <p:cNvPicPr>
            <a:picLocks noChangeAspect="1"/>
          </p:cNvPicPr>
          <p:nvPr/>
        </p:nvPicPr>
        <p:blipFill>
          <a:blip r:embed="rId3"/>
          <a:stretch>
            <a:fillRect/>
          </a:stretch>
        </p:blipFill>
        <p:spPr>
          <a:xfrm>
            <a:off x="9947076" y="5242195"/>
            <a:ext cx="171450" cy="190500"/>
          </a:xfrm>
          <a:prstGeom prst="rect">
            <a:avLst/>
          </a:prstGeom>
        </p:spPr>
      </p:pic>
      <p:pic>
        <p:nvPicPr>
          <p:cNvPr id="9" name="Picture 8" descr="image.png"/>
          <p:cNvPicPr>
            <a:picLocks noChangeAspect="1"/>
          </p:cNvPicPr>
          <p:nvPr/>
        </p:nvPicPr>
        <p:blipFill>
          <a:blip r:embed="rId4"/>
          <a:stretch>
            <a:fillRect/>
          </a:stretch>
        </p:blipFill>
        <p:spPr>
          <a:xfrm>
            <a:off x="917823" y="5055565"/>
            <a:ext cx="238125" cy="266700"/>
          </a:xfrm>
          <a:prstGeom prst="rect">
            <a:avLst/>
          </a:prstGeom>
        </p:spPr>
      </p:pic>
      <p:sp>
        <p:nvSpPr>
          <p:cNvPr id="10" name="TextBox 9"/>
          <p:cNvSpPr txBox="1"/>
          <p:nvPr/>
        </p:nvSpPr>
        <p:spPr>
          <a:xfrm>
            <a:off x="741848" y="5436565"/>
            <a:ext cx="59007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Citizen</a:t>
            </a:r>
          </a:p>
        </p:txBody>
      </p:sp>
      <p:pic>
        <p:nvPicPr>
          <p:cNvPr id="11" name="Picture 10" descr="image.png"/>
          <p:cNvPicPr>
            <a:picLocks noChangeAspect="1"/>
          </p:cNvPicPr>
          <p:nvPr/>
        </p:nvPicPr>
        <p:blipFill>
          <a:blip r:embed="rId5"/>
          <a:stretch>
            <a:fillRect/>
          </a:stretch>
        </p:blipFill>
        <p:spPr>
          <a:xfrm>
            <a:off x="2520106" y="5055565"/>
            <a:ext cx="304800" cy="266700"/>
          </a:xfrm>
          <a:prstGeom prst="rect">
            <a:avLst/>
          </a:prstGeom>
        </p:spPr>
      </p:pic>
      <p:sp>
        <p:nvSpPr>
          <p:cNvPr id="12" name="TextBox 11"/>
          <p:cNvSpPr txBox="1"/>
          <p:nvPr/>
        </p:nvSpPr>
        <p:spPr>
          <a:xfrm>
            <a:off x="2277457" y="5436565"/>
            <a:ext cx="790098"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Health ID</a:t>
            </a:r>
          </a:p>
        </p:txBody>
      </p:sp>
      <p:pic>
        <p:nvPicPr>
          <p:cNvPr id="13" name="Picture 12" descr="image.png"/>
          <p:cNvPicPr>
            <a:picLocks noChangeAspect="1"/>
          </p:cNvPicPr>
          <p:nvPr/>
        </p:nvPicPr>
        <p:blipFill>
          <a:blip r:embed="rId6"/>
          <a:stretch>
            <a:fillRect/>
          </a:stretch>
        </p:blipFill>
        <p:spPr>
          <a:xfrm>
            <a:off x="4155727" y="5055565"/>
            <a:ext cx="304800" cy="266700"/>
          </a:xfrm>
          <a:prstGeom prst="rect">
            <a:avLst/>
          </a:prstGeom>
        </p:spPr>
      </p:pic>
      <p:sp>
        <p:nvSpPr>
          <p:cNvPr id="14" name="TextBox 13"/>
          <p:cNvSpPr txBox="1"/>
          <p:nvPr/>
        </p:nvSpPr>
        <p:spPr>
          <a:xfrm>
            <a:off x="3748057" y="5436565"/>
            <a:ext cx="112014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Telemedicine</a:t>
            </a:r>
          </a:p>
        </p:txBody>
      </p:sp>
      <p:pic>
        <p:nvPicPr>
          <p:cNvPr id="15" name="Picture 14" descr="image.png"/>
          <p:cNvPicPr>
            <a:picLocks noChangeAspect="1"/>
          </p:cNvPicPr>
          <p:nvPr/>
        </p:nvPicPr>
        <p:blipFill>
          <a:blip r:embed="rId7"/>
          <a:stretch>
            <a:fillRect/>
          </a:stretch>
        </p:blipFill>
        <p:spPr>
          <a:xfrm>
            <a:off x="5777061" y="5055565"/>
            <a:ext cx="333375" cy="266700"/>
          </a:xfrm>
          <a:prstGeom prst="rect">
            <a:avLst/>
          </a:prstGeom>
        </p:spPr>
      </p:pic>
      <p:sp>
        <p:nvSpPr>
          <p:cNvPr id="16" name="TextBox 15"/>
          <p:cNvSpPr txBox="1"/>
          <p:nvPr/>
        </p:nvSpPr>
        <p:spPr>
          <a:xfrm>
            <a:off x="5593705" y="5436565"/>
            <a:ext cx="700087"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Hospital</a:t>
            </a:r>
          </a:p>
        </p:txBody>
      </p:sp>
      <p:pic>
        <p:nvPicPr>
          <p:cNvPr id="17" name="Picture 16" descr="image.png"/>
          <p:cNvPicPr>
            <a:picLocks noChangeAspect="1"/>
          </p:cNvPicPr>
          <p:nvPr/>
        </p:nvPicPr>
        <p:blipFill>
          <a:blip r:embed="rId8"/>
          <a:stretch>
            <a:fillRect/>
          </a:stretch>
        </p:blipFill>
        <p:spPr>
          <a:xfrm>
            <a:off x="7460307" y="5055565"/>
            <a:ext cx="238125" cy="266700"/>
          </a:xfrm>
          <a:prstGeom prst="rect">
            <a:avLst/>
          </a:prstGeom>
        </p:spPr>
      </p:pic>
      <p:sp>
        <p:nvSpPr>
          <p:cNvPr id="18" name="TextBox 17"/>
          <p:cNvSpPr txBox="1"/>
          <p:nvPr/>
        </p:nvSpPr>
        <p:spPr>
          <a:xfrm>
            <a:off x="7424350" y="5436565"/>
            <a:ext cx="310038"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Lab</a:t>
            </a:r>
          </a:p>
        </p:txBody>
      </p:sp>
      <p:pic>
        <p:nvPicPr>
          <p:cNvPr id="19" name="Picture 18" descr="image.png"/>
          <p:cNvPicPr>
            <a:picLocks noChangeAspect="1"/>
          </p:cNvPicPr>
          <p:nvPr/>
        </p:nvPicPr>
        <p:blipFill>
          <a:blip r:embed="rId9"/>
          <a:stretch>
            <a:fillRect/>
          </a:stretch>
        </p:blipFill>
        <p:spPr>
          <a:xfrm>
            <a:off x="9062591" y="5055565"/>
            <a:ext cx="304800" cy="266700"/>
          </a:xfrm>
          <a:prstGeom prst="rect">
            <a:avLst/>
          </a:prstGeom>
        </p:spPr>
      </p:pic>
      <p:sp>
        <p:nvSpPr>
          <p:cNvPr id="20" name="TextBox 19"/>
          <p:cNvSpPr txBox="1"/>
          <p:nvPr/>
        </p:nvSpPr>
        <p:spPr>
          <a:xfrm>
            <a:off x="8784937" y="5436565"/>
            <a:ext cx="860107"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Pharmacy</a:t>
            </a:r>
          </a:p>
        </p:txBody>
      </p:sp>
      <p:pic>
        <p:nvPicPr>
          <p:cNvPr id="21" name="Picture 20" descr="image.png"/>
          <p:cNvPicPr>
            <a:picLocks noChangeAspect="1"/>
          </p:cNvPicPr>
          <p:nvPr/>
        </p:nvPicPr>
        <p:blipFill>
          <a:blip r:embed="rId10"/>
          <a:stretch>
            <a:fillRect/>
          </a:stretch>
        </p:blipFill>
        <p:spPr>
          <a:xfrm>
            <a:off x="10731549" y="5055565"/>
            <a:ext cx="238125" cy="266700"/>
          </a:xfrm>
          <a:prstGeom prst="rect">
            <a:avLst/>
          </a:prstGeom>
        </p:spPr>
      </p:pic>
      <p:sp>
        <p:nvSpPr>
          <p:cNvPr id="22" name="TextBox 21"/>
          <p:cNvSpPr txBox="1"/>
          <p:nvPr/>
        </p:nvSpPr>
        <p:spPr>
          <a:xfrm>
            <a:off x="10435560" y="5436565"/>
            <a:ext cx="83010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Follow-up</a:t>
            </a:r>
          </a:p>
        </p:txBody>
      </p:sp>
      <p:sp>
        <p:nvSpPr>
          <p:cNvPr id="23" name="TextBox 22"/>
          <p:cNvSpPr txBox="1"/>
          <p:nvPr/>
        </p:nvSpPr>
        <p:spPr>
          <a:xfrm>
            <a:off x="802533" y="695750"/>
            <a:ext cx="10769357" cy="542925"/>
          </a:xfrm>
          <a:prstGeom prst="rect">
            <a:avLst/>
          </a:prstGeom>
          <a:noFill/>
        </p:spPr>
        <p:txBody>
          <a:bodyPr wrap="square" lIns="0" tIns="0" rIns="0" bIns="0" anchor="t">
            <a:spAutoFit/>
          </a:bodyPr>
          <a:lstStyle/>
          <a:p>
            <a:pPr algn="l"/>
            <a:r>
              <a:rPr sz="3450" b="1" i="0" u="none" dirty="0">
                <a:solidFill>
                  <a:srgbClr val="0A2342"/>
                </a:solidFill>
                <a:latin typeface="Montserrat"/>
              </a:rPr>
              <a:t>Smart Health</a:t>
            </a:r>
          </a:p>
        </p:txBody>
      </p:sp>
      <p:sp>
        <p:nvSpPr>
          <p:cNvPr id="24" name="TextBox 23"/>
          <p:cNvSpPr txBox="1"/>
          <p:nvPr/>
        </p:nvSpPr>
        <p:spPr>
          <a:xfrm>
            <a:off x="4308127" y="6521177"/>
            <a:ext cx="7502873" cy="205184"/>
          </a:xfrm>
          <a:prstGeom prst="rect">
            <a:avLst/>
          </a:prstGeom>
          <a:noFill/>
        </p:spPr>
        <p:txBody>
          <a:bodyPr wrap="square" lIns="0" tIns="0" rIns="0" bIns="0" anchor="t">
            <a:spAutoFit/>
          </a:bodyPr>
          <a:lstStyle/>
          <a:p>
            <a:pPr algn="r">
              <a:lnSpc>
                <a:spcPts val="1575"/>
              </a:lnSpc>
            </a:pPr>
            <a:r>
              <a:rPr sz="1400" b="0" i="1" u="none" dirty="0">
                <a:latin typeface="Open Sans"/>
              </a:rPr>
              <a:t> “Healthcare anywhere, anytime — technology ensures treatment is timely and accessible.” </a:t>
            </a:r>
          </a:p>
        </p:txBody>
      </p:sp>
      <p:pic>
        <p:nvPicPr>
          <p:cNvPr id="26" name="Picture 25">
            <a:extLst>
              <a:ext uri="{FF2B5EF4-FFF2-40B4-BE49-F238E27FC236}">
                <a16:creationId xmlns:a16="http://schemas.microsoft.com/office/drawing/2014/main" id="{F5B37E23-E2A7-8FAB-C7D9-A752B55A4C64}"/>
              </a:ext>
            </a:extLst>
          </p:cNvPr>
          <p:cNvPicPr>
            <a:picLocks noChangeAspect="1"/>
          </p:cNvPicPr>
          <p:nvPr/>
        </p:nvPicPr>
        <p:blipFill>
          <a:blip r:embed="rId11"/>
          <a:stretch>
            <a:fillRect/>
          </a:stretch>
        </p:blipFill>
        <p:spPr>
          <a:xfrm>
            <a:off x="3150134" y="1395835"/>
            <a:ext cx="6074153" cy="33902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3C5ECF7-044F-2BFC-4272-85516E8125AA}"/>
              </a:ext>
            </a:extLst>
          </p:cNvPr>
          <p:cNvPicPr>
            <a:picLocks noChangeAspect="1"/>
          </p:cNvPicPr>
          <p:nvPr/>
        </p:nvPicPr>
        <p:blipFill>
          <a:blip r:embed="rId2"/>
          <a:srcRect t="6551"/>
          <a:stretch>
            <a:fillRect/>
          </a:stretch>
        </p:blipFill>
        <p:spPr>
          <a:xfrm>
            <a:off x="7810420" y="304799"/>
            <a:ext cx="4124389" cy="5781287"/>
          </a:xfrm>
          <a:prstGeom prst="rect">
            <a:avLst/>
          </a:prstGeom>
        </p:spPr>
      </p:pic>
      <p:sp>
        <p:nvSpPr>
          <p:cNvPr id="2" name="TextBox 1"/>
          <p:cNvSpPr txBox="1"/>
          <p:nvPr/>
        </p:nvSpPr>
        <p:spPr>
          <a:xfrm>
            <a:off x="571582" y="1597818"/>
            <a:ext cx="5286375" cy="814387"/>
          </a:xfrm>
          <a:prstGeom prst="rect">
            <a:avLst/>
          </a:prstGeom>
          <a:noFill/>
        </p:spPr>
        <p:txBody>
          <a:bodyPr wrap="square" lIns="0" tIns="0" rIns="0" bIns="0" anchor="t">
            <a:spAutoFit/>
          </a:bodyPr>
          <a:lstStyle/>
          <a:p>
            <a:pPr>
              <a:lnSpc>
                <a:spcPts val="2137"/>
              </a:lnSpc>
            </a:pPr>
            <a:r>
              <a:rPr lang="en-US" sz="1600" dirty="0"/>
              <a:t>Start with the society we want to build—not the technology we want to deploy. Technology should serve our people and outcomes, not become the goal itself.</a:t>
            </a:r>
            <a:endParaRPr sz="1425" b="0" i="0" u="none" dirty="0">
              <a:solidFill>
                <a:srgbClr val="334155"/>
              </a:solidFill>
              <a:latin typeface="Open Sans"/>
            </a:endParaRPr>
          </a:p>
        </p:txBody>
      </p:sp>
      <p:sp>
        <p:nvSpPr>
          <p:cNvPr id="10" name="TextBox 9"/>
          <p:cNvSpPr txBox="1"/>
          <p:nvPr/>
        </p:nvSpPr>
        <p:spPr>
          <a:xfrm>
            <a:off x="571500" y="476250"/>
            <a:ext cx="11601450" cy="1061829"/>
          </a:xfrm>
          <a:prstGeom prst="rect">
            <a:avLst/>
          </a:prstGeom>
          <a:noFill/>
        </p:spPr>
        <p:txBody>
          <a:bodyPr wrap="square" lIns="0" tIns="0" rIns="0" bIns="0" anchor="t">
            <a:spAutoFit/>
          </a:bodyPr>
          <a:lstStyle/>
          <a:p>
            <a:pPr algn="l"/>
            <a:r>
              <a:rPr sz="3450" b="1" i="0" u="none" dirty="0">
                <a:solidFill>
                  <a:srgbClr val="0A2342"/>
                </a:solidFill>
                <a:latin typeface="Montserrat"/>
              </a:rPr>
              <a:t>What Kind of Nepal </a:t>
            </a:r>
            <a:endParaRPr lang="en-US" sz="3450" b="1" i="0" u="none" dirty="0">
              <a:solidFill>
                <a:srgbClr val="0A2342"/>
              </a:solidFill>
              <a:latin typeface="Montserrat"/>
            </a:endParaRPr>
          </a:p>
          <a:p>
            <a:pPr algn="l"/>
            <a:r>
              <a:rPr sz="3450" b="1" i="0" u="none" dirty="0">
                <a:solidFill>
                  <a:srgbClr val="0A2342"/>
                </a:solidFill>
                <a:latin typeface="Montserrat"/>
              </a:rPr>
              <a:t>Do We Want?</a:t>
            </a:r>
          </a:p>
        </p:txBody>
      </p:sp>
      <p:sp>
        <p:nvSpPr>
          <p:cNvPr id="11" name="TextBox 10"/>
          <p:cNvSpPr txBox="1"/>
          <p:nvPr/>
        </p:nvSpPr>
        <p:spPr>
          <a:xfrm>
            <a:off x="-368027" y="6522442"/>
            <a:ext cx="7165428"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“Before asking what technology we need, we must ask what kind of country we want.” </a:t>
            </a:r>
          </a:p>
        </p:txBody>
      </p:sp>
      <p:pic>
        <p:nvPicPr>
          <p:cNvPr id="14" name="Picture 13">
            <a:extLst>
              <a:ext uri="{FF2B5EF4-FFF2-40B4-BE49-F238E27FC236}">
                <a16:creationId xmlns:a16="http://schemas.microsoft.com/office/drawing/2014/main" id="{A50E55EF-7381-BFDE-9F24-17A7493E197E}"/>
              </a:ext>
            </a:extLst>
          </p:cNvPr>
          <p:cNvPicPr>
            <a:picLocks noChangeAspect="1"/>
          </p:cNvPicPr>
          <p:nvPr/>
        </p:nvPicPr>
        <p:blipFill>
          <a:blip r:embed="rId3"/>
          <a:srcRect t="10117"/>
          <a:stretch>
            <a:fillRect/>
          </a:stretch>
        </p:blipFill>
        <p:spPr>
          <a:xfrm>
            <a:off x="566246" y="2705110"/>
            <a:ext cx="6896099" cy="338097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04937"/>
            <a:ext cx="2583656" cy="2319337"/>
          </a:xfrm>
          <a:prstGeom prst="rect">
            <a:avLst/>
          </a:prstGeom>
        </p:spPr>
      </p:pic>
      <p:pic>
        <p:nvPicPr>
          <p:cNvPr id="3" name="Picture 2" descr="image.png"/>
          <p:cNvPicPr>
            <a:picLocks noChangeAspect="1"/>
          </p:cNvPicPr>
          <p:nvPr/>
        </p:nvPicPr>
        <p:blipFill>
          <a:blip r:embed="rId3"/>
          <a:stretch>
            <a:fillRect/>
          </a:stretch>
        </p:blipFill>
        <p:spPr>
          <a:xfrm>
            <a:off x="3393281" y="1404937"/>
            <a:ext cx="2583656" cy="2319337"/>
          </a:xfrm>
          <a:prstGeom prst="rect">
            <a:avLst/>
          </a:prstGeom>
        </p:spPr>
      </p:pic>
      <p:pic>
        <p:nvPicPr>
          <p:cNvPr id="4" name="Picture 3" descr="image.png"/>
          <p:cNvPicPr>
            <a:picLocks noChangeAspect="1"/>
          </p:cNvPicPr>
          <p:nvPr/>
        </p:nvPicPr>
        <p:blipFill>
          <a:blip r:embed="rId4"/>
          <a:stretch>
            <a:fillRect/>
          </a:stretch>
        </p:blipFill>
        <p:spPr>
          <a:xfrm>
            <a:off x="6215062" y="1404937"/>
            <a:ext cx="2583656" cy="2319337"/>
          </a:xfrm>
          <a:prstGeom prst="rect">
            <a:avLst/>
          </a:prstGeom>
        </p:spPr>
      </p:pic>
      <p:pic>
        <p:nvPicPr>
          <p:cNvPr id="5" name="Picture 4" descr="image.png"/>
          <p:cNvPicPr>
            <a:picLocks noChangeAspect="1"/>
          </p:cNvPicPr>
          <p:nvPr/>
        </p:nvPicPr>
        <p:blipFill>
          <a:blip r:embed="rId4"/>
          <a:stretch>
            <a:fillRect/>
          </a:stretch>
        </p:blipFill>
        <p:spPr>
          <a:xfrm>
            <a:off x="9036843" y="1404937"/>
            <a:ext cx="2583656" cy="2319337"/>
          </a:xfrm>
          <a:prstGeom prst="rect">
            <a:avLst/>
          </a:prstGeom>
        </p:spPr>
      </p:pic>
      <p:pic>
        <p:nvPicPr>
          <p:cNvPr id="6" name="Picture 5" descr="image.png"/>
          <p:cNvPicPr>
            <a:picLocks noChangeAspect="1"/>
          </p:cNvPicPr>
          <p:nvPr/>
        </p:nvPicPr>
        <p:blipFill>
          <a:blip r:embed="rId5"/>
          <a:stretch>
            <a:fillRect/>
          </a:stretch>
        </p:blipFill>
        <p:spPr>
          <a:xfrm>
            <a:off x="571500" y="3962400"/>
            <a:ext cx="2583656" cy="2319337"/>
          </a:xfrm>
          <a:prstGeom prst="rect">
            <a:avLst/>
          </a:prstGeom>
        </p:spPr>
      </p:pic>
      <p:pic>
        <p:nvPicPr>
          <p:cNvPr id="7" name="Picture 6" descr="image.png"/>
          <p:cNvPicPr>
            <a:picLocks noChangeAspect="1"/>
          </p:cNvPicPr>
          <p:nvPr/>
        </p:nvPicPr>
        <p:blipFill>
          <a:blip r:embed="rId6"/>
          <a:stretch>
            <a:fillRect/>
          </a:stretch>
        </p:blipFill>
        <p:spPr>
          <a:xfrm>
            <a:off x="3393281" y="3962400"/>
            <a:ext cx="2583656" cy="2319337"/>
          </a:xfrm>
          <a:prstGeom prst="rect">
            <a:avLst/>
          </a:prstGeom>
        </p:spPr>
      </p:pic>
      <p:pic>
        <p:nvPicPr>
          <p:cNvPr id="8" name="Picture 7" descr="image.png"/>
          <p:cNvPicPr>
            <a:picLocks noChangeAspect="1"/>
          </p:cNvPicPr>
          <p:nvPr/>
        </p:nvPicPr>
        <p:blipFill>
          <a:blip r:embed="rId7"/>
          <a:stretch>
            <a:fillRect/>
          </a:stretch>
        </p:blipFill>
        <p:spPr>
          <a:xfrm>
            <a:off x="6215062" y="3962400"/>
            <a:ext cx="2583656" cy="2319337"/>
          </a:xfrm>
          <a:prstGeom prst="rect">
            <a:avLst/>
          </a:prstGeom>
        </p:spPr>
      </p:pic>
      <p:pic>
        <p:nvPicPr>
          <p:cNvPr id="9" name="Picture 8" descr="image.png"/>
          <p:cNvPicPr>
            <a:picLocks noChangeAspect="1"/>
          </p:cNvPicPr>
          <p:nvPr/>
        </p:nvPicPr>
        <p:blipFill>
          <a:blip r:embed="rId7"/>
          <a:stretch>
            <a:fillRect/>
          </a:stretch>
        </p:blipFill>
        <p:spPr>
          <a:xfrm>
            <a:off x="9036843" y="3962400"/>
            <a:ext cx="2583656" cy="2319337"/>
          </a:xfrm>
          <a:prstGeom prst="rect">
            <a:avLst/>
          </a:prstGeom>
        </p:spPr>
      </p:pic>
      <p:pic>
        <p:nvPicPr>
          <p:cNvPr id="10" name="Picture 9" descr="image.png"/>
          <p:cNvPicPr>
            <a:picLocks noChangeAspect="1"/>
          </p:cNvPicPr>
          <p:nvPr/>
        </p:nvPicPr>
        <p:blipFill>
          <a:blip r:embed="rId8"/>
          <a:stretch>
            <a:fillRect/>
          </a:stretch>
        </p:blipFill>
        <p:spPr>
          <a:xfrm>
            <a:off x="1606153" y="1700212"/>
            <a:ext cx="514350" cy="457200"/>
          </a:xfrm>
          <a:prstGeom prst="rect">
            <a:avLst/>
          </a:prstGeom>
        </p:spPr>
      </p:pic>
      <p:sp>
        <p:nvSpPr>
          <p:cNvPr id="11" name="TextBox 10"/>
          <p:cNvSpPr txBox="1"/>
          <p:nvPr/>
        </p:nvSpPr>
        <p:spPr>
          <a:xfrm>
            <a:off x="1613296" y="2347912"/>
            <a:ext cx="500062" cy="257175"/>
          </a:xfrm>
          <a:prstGeom prst="rect">
            <a:avLst/>
          </a:prstGeom>
          <a:noFill/>
        </p:spPr>
        <p:txBody>
          <a:bodyPr wrap="square" lIns="0" tIns="0" rIns="0" bIns="0" anchor="t">
            <a:spAutoFit/>
          </a:bodyPr>
          <a:lstStyle/>
          <a:p>
            <a:pPr algn="ctr"/>
            <a:r>
              <a:rPr sz="1650" b="1" i="0" u="none">
                <a:solidFill>
                  <a:srgbClr val="0A2342"/>
                </a:solidFill>
                <a:latin typeface="Montserrat"/>
              </a:rPr>
              <a:t>Civil</a:t>
            </a:r>
          </a:p>
        </p:txBody>
      </p:sp>
      <p:sp>
        <p:nvSpPr>
          <p:cNvPr id="12" name="TextBox 11"/>
          <p:cNvSpPr txBox="1"/>
          <p:nvPr/>
        </p:nvSpPr>
        <p:spPr>
          <a:xfrm>
            <a:off x="887015" y="2928937"/>
            <a:ext cx="195262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Roads / Bridges / Cities</a:t>
            </a:r>
          </a:p>
        </p:txBody>
      </p:sp>
      <p:pic>
        <p:nvPicPr>
          <p:cNvPr id="13" name="Picture 12" descr="image.png"/>
          <p:cNvPicPr>
            <a:picLocks noChangeAspect="1"/>
          </p:cNvPicPr>
          <p:nvPr/>
        </p:nvPicPr>
        <p:blipFill>
          <a:blip r:embed="rId9"/>
          <a:stretch>
            <a:fillRect/>
          </a:stretch>
        </p:blipFill>
        <p:spPr>
          <a:xfrm>
            <a:off x="4485084" y="1700212"/>
            <a:ext cx="400050" cy="457200"/>
          </a:xfrm>
          <a:prstGeom prst="rect">
            <a:avLst/>
          </a:prstGeom>
        </p:spPr>
      </p:pic>
      <p:sp>
        <p:nvSpPr>
          <p:cNvPr id="14" name="TextBox 13"/>
          <p:cNvSpPr txBox="1"/>
          <p:nvPr/>
        </p:nvSpPr>
        <p:spPr>
          <a:xfrm>
            <a:off x="4140041" y="2347912"/>
            <a:ext cx="1090136" cy="257175"/>
          </a:xfrm>
          <a:prstGeom prst="rect">
            <a:avLst/>
          </a:prstGeom>
          <a:noFill/>
        </p:spPr>
        <p:txBody>
          <a:bodyPr wrap="square" lIns="0" tIns="0" rIns="0" bIns="0" anchor="t">
            <a:spAutoFit/>
          </a:bodyPr>
          <a:lstStyle/>
          <a:p>
            <a:pPr algn="ctr"/>
            <a:r>
              <a:rPr sz="1650" b="1" i="0" u="none">
                <a:solidFill>
                  <a:srgbClr val="0A2342"/>
                </a:solidFill>
                <a:latin typeface="Montserrat"/>
              </a:rPr>
              <a:t>Electrical</a:t>
            </a:r>
          </a:p>
        </p:txBody>
      </p:sp>
      <p:sp>
        <p:nvSpPr>
          <p:cNvPr id="15" name="TextBox 14"/>
          <p:cNvSpPr txBox="1"/>
          <p:nvPr/>
        </p:nvSpPr>
        <p:spPr>
          <a:xfrm>
            <a:off x="4123134" y="2928937"/>
            <a:ext cx="1123950"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Energy / Grid</a:t>
            </a:r>
          </a:p>
        </p:txBody>
      </p:sp>
      <p:pic>
        <p:nvPicPr>
          <p:cNvPr id="16" name="Picture 15" descr="image.png"/>
          <p:cNvPicPr>
            <a:picLocks noChangeAspect="1"/>
          </p:cNvPicPr>
          <p:nvPr/>
        </p:nvPicPr>
        <p:blipFill>
          <a:blip r:embed="rId10"/>
          <a:stretch>
            <a:fillRect/>
          </a:stretch>
        </p:blipFill>
        <p:spPr>
          <a:xfrm>
            <a:off x="7278290" y="1700212"/>
            <a:ext cx="457200" cy="457200"/>
          </a:xfrm>
          <a:prstGeom prst="rect">
            <a:avLst/>
          </a:prstGeom>
        </p:spPr>
      </p:pic>
      <p:sp>
        <p:nvSpPr>
          <p:cNvPr id="17" name="TextBox 16"/>
          <p:cNvSpPr txBox="1"/>
          <p:nvPr/>
        </p:nvSpPr>
        <p:spPr>
          <a:xfrm>
            <a:off x="6861810" y="2347912"/>
            <a:ext cx="1290161" cy="257175"/>
          </a:xfrm>
          <a:prstGeom prst="rect">
            <a:avLst/>
          </a:prstGeom>
          <a:noFill/>
        </p:spPr>
        <p:txBody>
          <a:bodyPr wrap="square" lIns="0" tIns="0" rIns="0" bIns="0" anchor="t">
            <a:spAutoFit/>
          </a:bodyPr>
          <a:lstStyle/>
          <a:p>
            <a:pPr algn="ctr"/>
            <a:r>
              <a:rPr sz="1650" b="1" i="0" u="none">
                <a:solidFill>
                  <a:srgbClr val="0A2342"/>
                </a:solidFill>
                <a:latin typeface="Montserrat"/>
              </a:rPr>
              <a:t>Electronics</a:t>
            </a:r>
          </a:p>
        </p:txBody>
      </p:sp>
      <p:sp>
        <p:nvSpPr>
          <p:cNvPr id="18" name="TextBox 17"/>
          <p:cNvSpPr txBox="1"/>
          <p:nvPr/>
        </p:nvSpPr>
        <p:spPr>
          <a:xfrm>
            <a:off x="6968728" y="2928937"/>
            <a:ext cx="107632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Sensors / IoT</a:t>
            </a:r>
          </a:p>
        </p:txBody>
      </p:sp>
      <p:pic>
        <p:nvPicPr>
          <p:cNvPr id="19" name="Picture 18" descr="image.png"/>
          <p:cNvPicPr>
            <a:picLocks noChangeAspect="1"/>
          </p:cNvPicPr>
          <p:nvPr/>
        </p:nvPicPr>
        <p:blipFill>
          <a:blip r:embed="rId11"/>
          <a:stretch>
            <a:fillRect/>
          </a:stretch>
        </p:blipFill>
        <p:spPr>
          <a:xfrm>
            <a:off x="10042921" y="1700212"/>
            <a:ext cx="571500" cy="457200"/>
          </a:xfrm>
          <a:prstGeom prst="rect">
            <a:avLst/>
          </a:prstGeom>
        </p:spPr>
      </p:pic>
      <p:sp>
        <p:nvSpPr>
          <p:cNvPr id="20" name="TextBox 19"/>
          <p:cNvSpPr txBox="1"/>
          <p:nvPr/>
        </p:nvSpPr>
        <p:spPr>
          <a:xfrm>
            <a:off x="9748599" y="2347912"/>
            <a:ext cx="1160145" cy="257175"/>
          </a:xfrm>
          <a:prstGeom prst="rect">
            <a:avLst/>
          </a:prstGeom>
          <a:noFill/>
        </p:spPr>
        <p:txBody>
          <a:bodyPr wrap="square" lIns="0" tIns="0" rIns="0" bIns="0" anchor="t">
            <a:spAutoFit/>
          </a:bodyPr>
          <a:lstStyle/>
          <a:p>
            <a:pPr algn="ctr"/>
            <a:r>
              <a:rPr sz="1650" b="1" i="0" u="none">
                <a:solidFill>
                  <a:srgbClr val="0A2342"/>
                </a:solidFill>
                <a:latin typeface="Montserrat"/>
              </a:rPr>
              <a:t>Computer</a:t>
            </a:r>
          </a:p>
        </p:txBody>
      </p:sp>
      <p:sp>
        <p:nvSpPr>
          <p:cNvPr id="21" name="TextBox 20"/>
          <p:cNvSpPr txBox="1"/>
          <p:nvPr/>
        </p:nvSpPr>
        <p:spPr>
          <a:xfrm>
            <a:off x="9304734" y="2928937"/>
            <a:ext cx="204787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AI / Software / Networks</a:t>
            </a:r>
          </a:p>
        </p:txBody>
      </p:sp>
      <p:pic>
        <p:nvPicPr>
          <p:cNvPr id="22" name="Picture 21" descr="image.png"/>
          <p:cNvPicPr>
            <a:picLocks noChangeAspect="1"/>
          </p:cNvPicPr>
          <p:nvPr/>
        </p:nvPicPr>
        <p:blipFill>
          <a:blip r:embed="rId12"/>
          <a:stretch>
            <a:fillRect/>
          </a:stretch>
        </p:blipFill>
        <p:spPr>
          <a:xfrm>
            <a:off x="1577578" y="4257675"/>
            <a:ext cx="571500" cy="457200"/>
          </a:xfrm>
          <a:prstGeom prst="rect">
            <a:avLst/>
          </a:prstGeom>
        </p:spPr>
      </p:pic>
      <p:sp>
        <p:nvSpPr>
          <p:cNvPr id="23" name="TextBox 22"/>
          <p:cNvSpPr txBox="1"/>
          <p:nvPr/>
        </p:nvSpPr>
        <p:spPr>
          <a:xfrm>
            <a:off x="1198245" y="4905375"/>
            <a:ext cx="1330166" cy="257175"/>
          </a:xfrm>
          <a:prstGeom prst="rect">
            <a:avLst/>
          </a:prstGeom>
          <a:noFill/>
        </p:spPr>
        <p:txBody>
          <a:bodyPr wrap="square" lIns="0" tIns="0" rIns="0" bIns="0" anchor="t">
            <a:spAutoFit/>
          </a:bodyPr>
          <a:lstStyle/>
          <a:p>
            <a:pPr algn="ctr"/>
            <a:r>
              <a:rPr sz="1650" b="1" i="0" u="none">
                <a:solidFill>
                  <a:srgbClr val="0A2342"/>
                </a:solidFill>
                <a:latin typeface="Montserrat"/>
              </a:rPr>
              <a:t>Mechanical</a:t>
            </a:r>
          </a:p>
        </p:txBody>
      </p:sp>
      <p:sp>
        <p:nvSpPr>
          <p:cNvPr id="24" name="TextBox 23"/>
          <p:cNvSpPr txBox="1"/>
          <p:nvPr/>
        </p:nvSpPr>
        <p:spPr>
          <a:xfrm>
            <a:off x="1096565" y="5486400"/>
            <a:ext cx="153352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Automation / Mfg.</a:t>
            </a:r>
          </a:p>
        </p:txBody>
      </p:sp>
      <p:pic>
        <p:nvPicPr>
          <p:cNvPr id="25" name="Picture 24" descr="image.png"/>
          <p:cNvPicPr>
            <a:picLocks noChangeAspect="1"/>
          </p:cNvPicPr>
          <p:nvPr/>
        </p:nvPicPr>
        <p:blipFill>
          <a:blip r:embed="rId13"/>
          <a:stretch>
            <a:fillRect/>
          </a:stretch>
        </p:blipFill>
        <p:spPr>
          <a:xfrm>
            <a:off x="4456509" y="4257675"/>
            <a:ext cx="457200" cy="457200"/>
          </a:xfrm>
          <a:prstGeom prst="rect">
            <a:avLst/>
          </a:prstGeom>
        </p:spPr>
      </p:pic>
      <p:sp>
        <p:nvSpPr>
          <p:cNvPr id="26" name="TextBox 25"/>
          <p:cNvSpPr txBox="1"/>
          <p:nvPr/>
        </p:nvSpPr>
        <p:spPr>
          <a:xfrm>
            <a:off x="3830002" y="4905375"/>
            <a:ext cx="1710213" cy="257175"/>
          </a:xfrm>
          <a:prstGeom prst="rect">
            <a:avLst/>
          </a:prstGeom>
          <a:noFill/>
        </p:spPr>
        <p:txBody>
          <a:bodyPr wrap="square" lIns="0" tIns="0" rIns="0" bIns="0" anchor="t">
            <a:spAutoFit/>
          </a:bodyPr>
          <a:lstStyle/>
          <a:p>
            <a:pPr algn="ctr"/>
            <a:r>
              <a:rPr sz="1650" b="1" i="0" u="none">
                <a:solidFill>
                  <a:srgbClr val="0A2342"/>
                </a:solidFill>
                <a:latin typeface="Montserrat"/>
              </a:rPr>
              <a:t>Environmental</a:t>
            </a:r>
          </a:p>
        </p:txBody>
      </p:sp>
      <p:sp>
        <p:nvSpPr>
          <p:cNvPr id="27" name="TextBox 26"/>
          <p:cNvSpPr txBox="1"/>
          <p:nvPr/>
        </p:nvSpPr>
        <p:spPr>
          <a:xfrm>
            <a:off x="3961209" y="5486400"/>
            <a:ext cx="1447800"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Waste / Pollution</a:t>
            </a:r>
          </a:p>
        </p:txBody>
      </p:sp>
      <p:pic>
        <p:nvPicPr>
          <p:cNvPr id="28" name="Picture 27" descr="image.png"/>
          <p:cNvPicPr>
            <a:picLocks noChangeAspect="1"/>
          </p:cNvPicPr>
          <p:nvPr/>
        </p:nvPicPr>
        <p:blipFill>
          <a:blip r:embed="rId14"/>
          <a:stretch>
            <a:fillRect/>
          </a:stretch>
        </p:blipFill>
        <p:spPr>
          <a:xfrm>
            <a:off x="7221140" y="4257675"/>
            <a:ext cx="571500" cy="457200"/>
          </a:xfrm>
          <a:prstGeom prst="rect">
            <a:avLst/>
          </a:prstGeom>
        </p:spPr>
      </p:pic>
      <p:sp>
        <p:nvSpPr>
          <p:cNvPr id="29" name="TextBox 28"/>
          <p:cNvSpPr txBox="1"/>
          <p:nvPr/>
        </p:nvSpPr>
        <p:spPr>
          <a:xfrm>
            <a:off x="6821805" y="4905375"/>
            <a:ext cx="1370171" cy="257175"/>
          </a:xfrm>
          <a:prstGeom prst="rect">
            <a:avLst/>
          </a:prstGeom>
          <a:noFill/>
        </p:spPr>
        <p:txBody>
          <a:bodyPr wrap="square" lIns="0" tIns="0" rIns="0" bIns="0" anchor="t">
            <a:spAutoFit/>
          </a:bodyPr>
          <a:lstStyle/>
          <a:p>
            <a:pPr algn="ctr"/>
            <a:r>
              <a:rPr sz="1650" b="1" i="0" u="none">
                <a:solidFill>
                  <a:srgbClr val="0A2342"/>
                </a:solidFill>
                <a:latin typeface="Montserrat"/>
              </a:rPr>
              <a:t>Agricultural</a:t>
            </a:r>
          </a:p>
        </p:txBody>
      </p:sp>
      <p:sp>
        <p:nvSpPr>
          <p:cNvPr id="30" name="TextBox 29"/>
          <p:cNvSpPr txBox="1"/>
          <p:nvPr/>
        </p:nvSpPr>
        <p:spPr>
          <a:xfrm>
            <a:off x="6873478" y="5486400"/>
            <a:ext cx="126682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Smart Farming</a:t>
            </a:r>
          </a:p>
        </p:txBody>
      </p:sp>
      <p:pic>
        <p:nvPicPr>
          <p:cNvPr id="31" name="Picture 30" descr="image.png"/>
          <p:cNvPicPr>
            <a:picLocks noChangeAspect="1"/>
          </p:cNvPicPr>
          <p:nvPr/>
        </p:nvPicPr>
        <p:blipFill>
          <a:blip r:embed="rId15"/>
          <a:stretch>
            <a:fillRect/>
          </a:stretch>
        </p:blipFill>
        <p:spPr>
          <a:xfrm>
            <a:off x="10157221" y="4257675"/>
            <a:ext cx="342900" cy="457200"/>
          </a:xfrm>
          <a:prstGeom prst="rect">
            <a:avLst/>
          </a:prstGeom>
        </p:spPr>
      </p:pic>
      <p:sp>
        <p:nvSpPr>
          <p:cNvPr id="32" name="TextBox 31"/>
          <p:cNvSpPr txBox="1"/>
          <p:nvPr/>
        </p:nvSpPr>
        <p:spPr>
          <a:xfrm>
            <a:off x="9598580" y="4905375"/>
            <a:ext cx="1460182" cy="257175"/>
          </a:xfrm>
          <a:prstGeom prst="rect">
            <a:avLst/>
          </a:prstGeom>
          <a:noFill/>
        </p:spPr>
        <p:txBody>
          <a:bodyPr wrap="square" lIns="0" tIns="0" rIns="0" bIns="0" anchor="t">
            <a:spAutoFit/>
          </a:bodyPr>
          <a:lstStyle/>
          <a:p>
            <a:pPr algn="ctr"/>
            <a:r>
              <a:rPr sz="1650" b="1" i="0" u="none">
                <a:solidFill>
                  <a:srgbClr val="0A2342"/>
                </a:solidFill>
                <a:latin typeface="Montserrat"/>
              </a:rPr>
              <a:t>Architecture</a:t>
            </a:r>
          </a:p>
        </p:txBody>
      </p:sp>
      <p:sp>
        <p:nvSpPr>
          <p:cNvPr id="33" name="TextBox 32"/>
          <p:cNvSpPr txBox="1"/>
          <p:nvPr/>
        </p:nvSpPr>
        <p:spPr>
          <a:xfrm>
            <a:off x="9657159" y="5486400"/>
            <a:ext cx="1343025" cy="271462"/>
          </a:xfrm>
          <a:prstGeom prst="rect">
            <a:avLst/>
          </a:prstGeom>
          <a:noFill/>
        </p:spPr>
        <p:txBody>
          <a:bodyPr wrap="square" lIns="0" tIns="0" rIns="0" bIns="0" anchor="t">
            <a:spAutoFit/>
          </a:bodyPr>
          <a:lstStyle/>
          <a:p>
            <a:pPr algn="ctr">
              <a:lnSpc>
                <a:spcPts val="2137"/>
              </a:lnSpc>
            </a:pPr>
            <a:r>
              <a:rPr sz="1425" b="0" i="0" u="none">
                <a:solidFill>
                  <a:srgbClr val="334155"/>
                </a:solidFill>
                <a:latin typeface="Open Sans"/>
              </a:rPr>
              <a:t>Smart Buildings</a:t>
            </a:r>
          </a:p>
        </p:txBody>
      </p:sp>
      <p:sp>
        <p:nvSpPr>
          <p:cNvPr id="34" name="TextBox 33"/>
          <p:cNvSpPr txBox="1"/>
          <p:nvPr/>
        </p:nvSpPr>
        <p:spPr>
          <a:xfrm>
            <a:off x="295275" y="862012"/>
            <a:ext cx="11601450" cy="542925"/>
          </a:xfrm>
          <a:prstGeom prst="rect">
            <a:avLst/>
          </a:prstGeom>
          <a:noFill/>
        </p:spPr>
        <p:txBody>
          <a:bodyPr wrap="square" lIns="0" tIns="0" rIns="0" bIns="0" anchor="t">
            <a:spAutoFit/>
          </a:bodyPr>
          <a:lstStyle/>
          <a:p>
            <a:pPr algn="ctr"/>
            <a:r>
              <a:rPr sz="3450" b="1" i="0" u="none" dirty="0">
                <a:solidFill>
                  <a:srgbClr val="0A2342"/>
                </a:solidFill>
                <a:latin typeface="Montserrat"/>
              </a:rPr>
              <a:t>Engineering for Development</a:t>
            </a:r>
          </a:p>
        </p:txBody>
      </p:sp>
      <p:sp>
        <p:nvSpPr>
          <p:cNvPr id="35" name="TextBox 34"/>
          <p:cNvSpPr txBox="1"/>
          <p:nvPr/>
        </p:nvSpPr>
        <p:spPr>
          <a:xfrm>
            <a:off x="6096000" y="6533890"/>
            <a:ext cx="5715000" cy="205184"/>
          </a:xfrm>
          <a:prstGeom prst="rect">
            <a:avLst/>
          </a:prstGeom>
          <a:noFill/>
        </p:spPr>
        <p:txBody>
          <a:bodyPr wrap="square" lIns="0" tIns="0" rIns="0" bIns="0" anchor="t">
            <a:spAutoFit/>
          </a:bodyPr>
          <a:lstStyle/>
          <a:p>
            <a:pPr algn="r">
              <a:lnSpc>
                <a:spcPts val="1575"/>
              </a:lnSpc>
            </a:pPr>
            <a:r>
              <a:rPr sz="1400" b="0" i="1" u="none" dirty="0">
                <a:latin typeface="Open Sans"/>
              </a:rPr>
              <a:t> “Every engineering discipline has a role in building Smart Nepal.”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686998" y="5191709"/>
            <a:ext cx="5038725" cy="312714"/>
          </a:xfrm>
          <a:prstGeom prst="rect">
            <a:avLst/>
          </a:prstGeom>
          <a:noFill/>
        </p:spPr>
        <p:txBody>
          <a:bodyPr wrap="square" lIns="0" tIns="0" rIns="0" bIns="0" anchor="t">
            <a:spAutoFit/>
          </a:bodyPr>
          <a:lstStyle/>
          <a:p>
            <a:pPr algn="ctr">
              <a:lnSpc>
                <a:spcPts val="2700"/>
              </a:lnSpc>
            </a:pPr>
            <a:r>
              <a:rPr sz="1400" b="0" i="0" u="none" dirty="0">
                <a:solidFill>
                  <a:srgbClr val="0A2342"/>
                </a:solidFill>
                <a:latin typeface="Open Sans SemiBold"/>
              </a:rPr>
              <a:t>Don’t just import. Build, improve, and export.</a:t>
            </a:r>
          </a:p>
        </p:txBody>
      </p:sp>
      <p:pic>
        <p:nvPicPr>
          <p:cNvPr id="3" name="Picture 2" descr="image.png"/>
          <p:cNvPicPr>
            <a:picLocks noChangeAspect="1"/>
          </p:cNvPicPr>
          <p:nvPr/>
        </p:nvPicPr>
        <p:blipFill>
          <a:blip r:embed="rId2"/>
          <a:stretch>
            <a:fillRect/>
          </a:stretch>
        </p:blipFill>
        <p:spPr>
          <a:xfrm>
            <a:off x="2240249" y="5883403"/>
            <a:ext cx="171450" cy="190500"/>
          </a:xfrm>
          <a:prstGeom prst="rect">
            <a:avLst/>
          </a:prstGeom>
        </p:spPr>
      </p:pic>
      <p:pic>
        <p:nvPicPr>
          <p:cNvPr id="4" name="Picture 3" descr="image.png"/>
          <p:cNvPicPr>
            <a:picLocks noChangeAspect="1"/>
          </p:cNvPicPr>
          <p:nvPr/>
        </p:nvPicPr>
        <p:blipFill>
          <a:blip r:embed="rId3"/>
          <a:stretch>
            <a:fillRect/>
          </a:stretch>
        </p:blipFill>
        <p:spPr>
          <a:xfrm>
            <a:off x="3572696" y="5883403"/>
            <a:ext cx="171450" cy="190500"/>
          </a:xfrm>
          <a:prstGeom prst="rect">
            <a:avLst/>
          </a:prstGeom>
        </p:spPr>
      </p:pic>
      <p:pic>
        <p:nvPicPr>
          <p:cNvPr id="5" name="Picture 4" descr="image.png"/>
          <p:cNvPicPr>
            <a:picLocks noChangeAspect="1"/>
          </p:cNvPicPr>
          <p:nvPr/>
        </p:nvPicPr>
        <p:blipFill>
          <a:blip r:embed="rId2"/>
          <a:stretch>
            <a:fillRect/>
          </a:stretch>
        </p:blipFill>
        <p:spPr>
          <a:xfrm>
            <a:off x="4968203" y="5883403"/>
            <a:ext cx="171450" cy="190500"/>
          </a:xfrm>
          <a:prstGeom prst="rect">
            <a:avLst/>
          </a:prstGeom>
        </p:spPr>
      </p:pic>
      <p:pic>
        <p:nvPicPr>
          <p:cNvPr id="6" name="Picture 5" descr="image.png"/>
          <p:cNvPicPr>
            <a:picLocks noChangeAspect="1"/>
          </p:cNvPicPr>
          <p:nvPr/>
        </p:nvPicPr>
        <p:blipFill>
          <a:blip r:embed="rId3"/>
          <a:stretch>
            <a:fillRect/>
          </a:stretch>
        </p:blipFill>
        <p:spPr>
          <a:xfrm>
            <a:off x="6468809" y="5883403"/>
            <a:ext cx="171450" cy="190500"/>
          </a:xfrm>
          <a:prstGeom prst="rect">
            <a:avLst/>
          </a:prstGeom>
        </p:spPr>
      </p:pic>
      <p:pic>
        <p:nvPicPr>
          <p:cNvPr id="7" name="Picture 6" descr="image.png"/>
          <p:cNvPicPr>
            <a:picLocks noChangeAspect="1"/>
          </p:cNvPicPr>
          <p:nvPr/>
        </p:nvPicPr>
        <p:blipFill>
          <a:blip r:embed="rId2"/>
          <a:stretch>
            <a:fillRect/>
          </a:stretch>
        </p:blipFill>
        <p:spPr>
          <a:xfrm>
            <a:off x="7864316" y="5883403"/>
            <a:ext cx="171450" cy="190500"/>
          </a:xfrm>
          <a:prstGeom prst="rect">
            <a:avLst/>
          </a:prstGeom>
        </p:spPr>
      </p:pic>
      <p:pic>
        <p:nvPicPr>
          <p:cNvPr id="8" name="Picture 7" descr="image.png"/>
          <p:cNvPicPr>
            <a:picLocks noChangeAspect="1"/>
          </p:cNvPicPr>
          <p:nvPr/>
        </p:nvPicPr>
        <p:blipFill>
          <a:blip r:embed="rId3"/>
          <a:stretch>
            <a:fillRect/>
          </a:stretch>
        </p:blipFill>
        <p:spPr>
          <a:xfrm>
            <a:off x="9364923" y="5883403"/>
            <a:ext cx="171450" cy="190500"/>
          </a:xfrm>
          <a:prstGeom prst="rect">
            <a:avLst/>
          </a:prstGeom>
        </p:spPr>
      </p:pic>
      <p:pic>
        <p:nvPicPr>
          <p:cNvPr id="9" name="Picture 8" descr="image.png"/>
          <p:cNvPicPr>
            <a:picLocks noChangeAspect="1"/>
          </p:cNvPicPr>
          <p:nvPr/>
        </p:nvPicPr>
        <p:blipFill>
          <a:blip r:embed="rId3"/>
          <a:stretch>
            <a:fillRect/>
          </a:stretch>
        </p:blipFill>
        <p:spPr>
          <a:xfrm>
            <a:off x="10550229" y="5883403"/>
            <a:ext cx="171450" cy="190500"/>
          </a:xfrm>
          <a:prstGeom prst="rect">
            <a:avLst/>
          </a:prstGeom>
        </p:spPr>
      </p:pic>
      <p:pic>
        <p:nvPicPr>
          <p:cNvPr id="10" name="Picture 9" descr="image.png"/>
          <p:cNvPicPr>
            <a:picLocks noChangeAspect="1"/>
          </p:cNvPicPr>
          <p:nvPr/>
        </p:nvPicPr>
        <p:blipFill>
          <a:blip r:embed="rId4"/>
          <a:stretch>
            <a:fillRect/>
          </a:stretch>
        </p:blipFill>
        <p:spPr>
          <a:xfrm>
            <a:off x="1515818" y="5605392"/>
            <a:ext cx="266700" cy="266700"/>
          </a:xfrm>
          <a:prstGeom prst="rect">
            <a:avLst/>
          </a:prstGeom>
        </p:spPr>
      </p:pic>
      <p:sp>
        <p:nvSpPr>
          <p:cNvPr id="11" name="TextBox 10"/>
          <p:cNvSpPr txBox="1"/>
          <p:nvPr/>
        </p:nvSpPr>
        <p:spPr>
          <a:xfrm>
            <a:off x="1236300" y="5986392"/>
            <a:ext cx="825884" cy="365521"/>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Raw Material</a:t>
            </a:r>
          </a:p>
        </p:txBody>
      </p:sp>
      <p:pic>
        <p:nvPicPr>
          <p:cNvPr id="12" name="Picture 11" descr="image.png"/>
          <p:cNvPicPr>
            <a:picLocks noChangeAspect="1"/>
          </p:cNvPicPr>
          <p:nvPr/>
        </p:nvPicPr>
        <p:blipFill>
          <a:blip r:embed="rId5"/>
          <a:stretch>
            <a:fillRect/>
          </a:stretch>
        </p:blipFill>
        <p:spPr>
          <a:xfrm>
            <a:off x="2827243" y="5696772"/>
            <a:ext cx="266700" cy="266700"/>
          </a:xfrm>
          <a:prstGeom prst="rect">
            <a:avLst/>
          </a:prstGeom>
        </p:spPr>
      </p:pic>
      <p:sp>
        <p:nvSpPr>
          <p:cNvPr id="13" name="TextBox 12"/>
          <p:cNvSpPr txBox="1"/>
          <p:nvPr/>
        </p:nvSpPr>
        <p:spPr>
          <a:xfrm>
            <a:off x="2445678" y="6077772"/>
            <a:ext cx="1030128"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Engineering</a:t>
            </a:r>
          </a:p>
        </p:txBody>
      </p:sp>
      <p:pic>
        <p:nvPicPr>
          <p:cNvPr id="14" name="Picture 13" descr="image.png"/>
          <p:cNvPicPr>
            <a:picLocks noChangeAspect="1"/>
          </p:cNvPicPr>
          <p:nvPr/>
        </p:nvPicPr>
        <p:blipFill>
          <a:blip r:embed="rId6"/>
          <a:stretch>
            <a:fillRect/>
          </a:stretch>
        </p:blipFill>
        <p:spPr>
          <a:xfrm>
            <a:off x="4189412" y="5696772"/>
            <a:ext cx="333375" cy="266700"/>
          </a:xfrm>
          <a:prstGeom prst="rect">
            <a:avLst/>
          </a:prstGeom>
        </p:spPr>
      </p:pic>
      <p:sp>
        <p:nvSpPr>
          <p:cNvPr id="15" name="TextBox 14"/>
          <p:cNvSpPr txBox="1"/>
          <p:nvPr/>
        </p:nvSpPr>
        <p:spPr>
          <a:xfrm>
            <a:off x="3916194" y="6077772"/>
            <a:ext cx="88011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Machinery</a:t>
            </a:r>
          </a:p>
        </p:txBody>
      </p:sp>
      <p:pic>
        <p:nvPicPr>
          <p:cNvPr id="16" name="Picture 15" descr="image.png"/>
          <p:cNvPicPr>
            <a:picLocks noChangeAspect="1"/>
          </p:cNvPicPr>
          <p:nvPr/>
        </p:nvPicPr>
        <p:blipFill>
          <a:blip r:embed="rId7"/>
          <a:stretch>
            <a:fillRect/>
          </a:stretch>
        </p:blipFill>
        <p:spPr>
          <a:xfrm>
            <a:off x="5690019" y="5696772"/>
            <a:ext cx="333375" cy="266700"/>
          </a:xfrm>
          <a:prstGeom prst="rect">
            <a:avLst/>
          </a:prstGeom>
        </p:spPr>
      </p:pic>
      <p:sp>
        <p:nvSpPr>
          <p:cNvPr id="17" name="TextBox 16"/>
          <p:cNvSpPr txBox="1"/>
          <p:nvPr/>
        </p:nvSpPr>
        <p:spPr>
          <a:xfrm>
            <a:off x="5356793" y="6077772"/>
            <a:ext cx="1000125"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Automation</a:t>
            </a:r>
          </a:p>
        </p:txBody>
      </p:sp>
      <p:pic>
        <p:nvPicPr>
          <p:cNvPr id="18" name="Picture 17" descr="image.png"/>
          <p:cNvPicPr>
            <a:picLocks noChangeAspect="1"/>
          </p:cNvPicPr>
          <p:nvPr/>
        </p:nvPicPr>
        <p:blipFill>
          <a:blip r:embed="rId8"/>
          <a:stretch>
            <a:fillRect/>
          </a:stretch>
        </p:blipFill>
        <p:spPr>
          <a:xfrm>
            <a:off x="7133151" y="5605392"/>
            <a:ext cx="238125" cy="266700"/>
          </a:xfrm>
          <a:prstGeom prst="rect">
            <a:avLst/>
          </a:prstGeom>
        </p:spPr>
      </p:pic>
      <p:sp>
        <p:nvSpPr>
          <p:cNvPr id="19" name="TextBox 18"/>
          <p:cNvSpPr txBox="1"/>
          <p:nvPr/>
        </p:nvSpPr>
        <p:spPr>
          <a:xfrm>
            <a:off x="6839345" y="5986392"/>
            <a:ext cx="825884" cy="365521"/>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Quality Control</a:t>
            </a:r>
          </a:p>
        </p:txBody>
      </p:sp>
      <p:pic>
        <p:nvPicPr>
          <p:cNvPr id="20" name="Picture 19" descr="image.png"/>
          <p:cNvPicPr>
            <a:picLocks noChangeAspect="1"/>
          </p:cNvPicPr>
          <p:nvPr/>
        </p:nvPicPr>
        <p:blipFill>
          <a:blip r:embed="rId9"/>
          <a:stretch>
            <a:fillRect/>
          </a:stretch>
        </p:blipFill>
        <p:spPr>
          <a:xfrm>
            <a:off x="8586132" y="5696772"/>
            <a:ext cx="333375" cy="266700"/>
          </a:xfrm>
          <a:prstGeom prst="rect">
            <a:avLst/>
          </a:prstGeom>
        </p:spPr>
      </p:pic>
      <p:sp>
        <p:nvSpPr>
          <p:cNvPr id="21" name="TextBox 20"/>
          <p:cNvSpPr txBox="1"/>
          <p:nvPr/>
        </p:nvSpPr>
        <p:spPr>
          <a:xfrm>
            <a:off x="8307913" y="6077772"/>
            <a:ext cx="890111"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Packaging</a:t>
            </a:r>
          </a:p>
        </p:txBody>
      </p:sp>
      <p:pic>
        <p:nvPicPr>
          <p:cNvPr id="22" name="Picture 21" descr="image.png"/>
          <p:cNvPicPr>
            <a:picLocks noChangeAspect="1"/>
          </p:cNvPicPr>
          <p:nvPr/>
        </p:nvPicPr>
        <p:blipFill>
          <a:blip r:embed="rId10"/>
          <a:stretch>
            <a:fillRect/>
          </a:stretch>
        </p:blipFill>
        <p:spPr>
          <a:xfrm>
            <a:off x="9924164" y="5696772"/>
            <a:ext cx="238125" cy="266700"/>
          </a:xfrm>
          <a:prstGeom prst="rect">
            <a:avLst/>
          </a:prstGeom>
        </p:spPr>
      </p:pic>
      <p:sp>
        <p:nvSpPr>
          <p:cNvPr id="23" name="TextBox 22"/>
          <p:cNvSpPr txBox="1"/>
          <p:nvPr/>
        </p:nvSpPr>
        <p:spPr>
          <a:xfrm>
            <a:off x="9793195" y="6077772"/>
            <a:ext cx="500062"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Brand</a:t>
            </a:r>
          </a:p>
        </p:txBody>
      </p:sp>
      <p:pic>
        <p:nvPicPr>
          <p:cNvPr id="24" name="Picture 23" descr="image.png"/>
          <p:cNvPicPr>
            <a:picLocks noChangeAspect="1"/>
          </p:cNvPicPr>
          <p:nvPr/>
        </p:nvPicPr>
        <p:blipFill>
          <a:blip r:embed="rId11"/>
          <a:stretch>
            <a:fillRect/>
          </a:stretch>
        </p:blipFill>
        <p:spPr>
          <a:xfrm>
            <a:off x="11335005" y="5696772"/>
            <a:ext cx="266700" cy="266700"/>
          </a:xfrm>
          <a:prstGeom prst="rect">
            <a:avLst/>
          </a:prstGeom>
        </p:spPr>
      </p:pic>
      <p:sp>
        <p:nvSpPr>
          <p:cNvPr id="25" name="TextBox 24"/>
          <p:cNvSpPr txBox="1"/>
          <p:nvPr/>
        </p:nvSpPr>
        <p:spPr>
          <a:xfrm>
            <a:off x="10883281" y="6077772"/>
            <a:ext cx="1170146"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Global Market</a:t>
            </a:r>
          </a:p>
        </p:txBody>
      </p:sp>
      <p:sp>
        <p:nvSpPr>
          <p:cNvPr id="26" name="TextBox 25"/>
          <p:cNvSpPr txBox="1"/>
          <p:nvPr/>
        </p:nvSpPr>
        <p:spPr>
          <a:xfrm>
            <a:off x="458184" y="284691"/>
            <a:ext cx="7252425" cy="542925"/>
          </a:xfrm>
          <a:prstGeom prst="rect">
            <a:avLst/>
          </a:prstGeom>
          <a:noFill/>
        </p:spPr>
        <p:txBody>
          <a:bodyPr wrap="square" lIns="0" tIns="0" rIns="0" bIns="0" anchor="t">
            <a:spAutoFit/>
          </a:bodyPr>
          <a:lstStyle/>
          <a:p>
            <a:pPr algn="l"/>
            <a:r>
              <a:rPr sz="3450" b="1" i="0" u="none" dirty="0">
                <a:solidFill>
                  <a:srgbClr val="0A2342"/>
                </a:solidFill>
                <a:latin typeface="Montserrat"/>
              </a:rPr>
              <a:t>ACT VIII: Modernize Industries</a:t>
            </a:r>
          </a:p>
        </p:txBody>
      </p:sp>
      <p:sp>
        <p:nvSpPr>
          <p:cNvPr id="27" name="TextBox 26"/>
          <p:cNvSpPr txBox="1"/>
          <p:nvPr/>
        </p:nvSpPr>
        <p:spPr>
          <a:xfrm>
            <a:off x="4062909" y="6544316"/>
            <a:ext cx="7754007"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“Technology should make Nepali industries globally competitive — not dependent on imports.” </a:t>
            </a:r>
          </a:p>
        </p:txBody>
      </p:sp>
      <p:pic>
        <p:nvPicPr>
          <p:cNvPr id="29" name="Picture 28">
            <a:extLst>
              <a:ext uri="{FF2B5EF4-FFF2-40B4-BE49-F238E27FC236}">
                <a16:creationId xmlns:a16="http://schemas.microsoft.com/office/drawing/2014/main" id="{D582406A-15F4-967A-9726-5C6ED9A03CF7}"/>
              </a:ext>
            </a:extLst>
          </p:cNvPr>
          <p:cNvPicPr>
            <a:picLocks noChangeAspect="1"/>
          </p:cNvPicPr>
          <p:nvPr/>
        </p:nvPicPr>
        <p:blipFill>
          <a:blip r:embed="rId12"/>
          <a:stretch>
            <a:fillRect/>
          </a:stretch>
        </p:blipFill>
        <p:spPr>
          <a:xfrm>
            <a:off x="2399330" y="917373"/>
            <a:ext cx="7754007" cy="422945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666710" y="5879108"/>
            <a:ext cx="8791903" cy="295081"/>
          </a:xfrm>
          <a:prstGeom prst="rect">
            <a:avLst/>
          </a:prstGeom>
          <a:noFill/>
        </p:spPr>
        <p:txBody>
          <a:bodyPr wrap="square" lIns="0" tIns="0" rIns="0" bIns="0" anchor="t">
            <a:spAutoFit/>
          </a:bodyPr>
          <a:lstStyle/>
          <a:p>
            <a:pPr algn="ctr">
              <a:lnSpc>
                <a:spcPts val="2475"/>
              </a:lnSpc>
            </a:pPr>
            <a:r>
              <a:rPr sz="1650" b="0" i="0" u="none" dirty="0">
                <a:solidFill>
                  <a:srgbClr val="DC143C"/>
                </a:solidFill>
                <a:latin typeface="Open Sans SemiBold"/>
              </a:rPr>
              <a:t>Don’t adopt technology because it is new. Adopt it because it solves a real problem.</a:t>
            </a:r>
          </a:p>
        </p:txBody>
      </p:sp>
      <p:pic>
        <p:nvPicPr>
          <p:cNvPr id="3" name="Picture 2" descr="image.png"/>
          <p:cNvPicPr>
            <a:picLocks noChangeAspect="1"/>
          </p:cNvPicPr>
          <p:nvPr/>
        </p:nvPicPr>
        <p:blipFill>
          <a:blip r:embed="rId2"/>
          <a:stretch>
            <a:fillRect/>
          </a:stretch>
        </p:blipFill>
        <p:spPr>
          <a:xfrm>
            <a:off x="1115903" y="1701852"/>
            <a:ext cx="990600" cy="523875"/>
          </a:xfrm>
          <a:prstGeom prst="rect">
            <a:avLst/>
          </a:prstGeom>
        </p:spPr>
      </p:pic>
      <p:pic>
        <p:nvPicPr>
          <p:cNvPr id="4" name="Picture 3" descr="image.png"/>
          <p:cNvPicPr>
            <a:picLocks noChangeAspect="1"/>
          </p:cNvPicPr>
          <p:nvPr/>
        </p:nvPicPr>
        <p:blipFill>
          <a:blip r:embed="rId3"/>
          <a:stretch>
            <a:fillRect/>
          </a:stretch>
        </p:blipFill>
        <p:spPr>
          <a:xfrm>
            <a:off x="2371562" y="1701852"/>
            <a:ext cx="1133475" cy="523875"/>
          </a:xfrm>
          <a:prstGeom prst="rect">
            <a:avLst/>
          </a:prstGeom>
        </p:spPr>
      </p:pic>
      <p:pic>
        <p:nvPicPr>
          <p:cNvPr id="5" name="Picture 4" descr="image.png"/>
          <p:cNvPicPr>
            <a:picLocks noChangeAspect="1"/>
          </p:cNvPicPr>
          <p:nvPr/>
        </p:nvPicPr>
        <p:blipFill>
          <a:blip r:embed="rId4"/>
          <a:stretch>
            <a:fillRect/>
          </a:stretch>
        </p:blipFill>
        <p:spPr>
          <a:xfrm>
            <a:off x="3700954" y="1701852"/>
            <a:ext cx="1647825" cy="523875"/>
          </a:xfrm>
          <a:prstGeom prst="rect">
            <a:avLst/>
          </a:prstGeom>
        </p:spPr>
      </p:pic>
      <p:pic>
        <p:nvPicPr>
          <p:cNvPr id="6" name="Picture 5" descr="image.png"/>
          <p:cNvPicPr>
            <a:picLocks noChangeAspect="1"/>
          </p:cNvPicPr>
          <p:nvPr/>
        </p:nvPicPr>
        <p:blipFill>
          <a:blip r:embed="rId5"/>
          <a:stretch>
            <a:fillRect/>
          </a:stretch>
        </p:blipFill>
        <p:spPr>
          <a:xfrm>
            <a:off x="1115903" y="2466117"/>
            <a:ext cx="1485900" cy="523875"/>
          </a:xfrm>
          <a:prstGeom prst="rect">
            <a:avLst/>
          </a:prstGeom>
        </p:spPr>
      </p:pic>
      <p:pic>
        <p:nvPicPr>
          <p:cNvPr id="7" name="Picture 6" descr="image.png"/>
          <p:cNvPicPr>
            <a:picLocks noChangeAspect="1"/>
          </p:cNvPicPr>
          <p:nvPr/>
        </p:nvPicPr>
        <p:blipFill>
          <a:blip r:embed="rId6"/>
          <a:stretch>
            <a:fillRect/>
          </a:stretch>
        </p:blipFill>
        <p:spPr>
          <a:xfrm>
            <a:off x="1115903" y="3217364"/>
            <a:ext cx="1171575" cy="523875"/>
          </a:xfrm>
          <a:prstGeom prst="rect">
            <a:avLst/>
          </a:prstGeom>
        </p:spPr>
      </p:pic>
      <p:pic>
        <p:nvPicPr>
          <p:cNvPr id="8" name="Picture 7" descr="image.png"/>
          <p:cNvPicPr>
            <a:picLocks noChangeAspect="1"/>
          </p:cNvPicPr>
          <p:nvPr/>
        </p:nvPicPr>
        <p:blipFill>
          <a:blip r:embed="rId7"/>
          <a:stretch>
            <a:fillRect/>
          </a:stretch>
        </p:blipFill>
        <p:spPr>
          <a:xfrm>
            <a:off x="2752067" y="2449694"/>
            <a:ext cx="2571750" cy="523875"/>
          </a:xfrm>
          <a:prstGeom prst="rect">
            <a:avLst/>
          </a:prstGeom>
        </p:spPr>
      </p:pic>
      <p:pic>
        <p:nvPicPr>
          <p:cNvPr id="9" name="Picture 8" descr="image.png"/>
          <p:cNvPicPr>
            <a:picLocks noChangeAspect="1"/>
          </p:cNvPicPr>
          <p:nvPr/>
        </p:nvPicPr>
        <p:blipFill>
          <a:blip r:embed="rId8"/>
          <a:stretch>
            <a:fillRect/>
          </a:stretch>
        </p:blipFill>
        <p:spPr>
          <a:xfrm>
            <a:off x="2422470" y="3217364"/>
            <a:ext cx="2000250" cy="523875"/>
          </a:xfrm>
          <a:prstGeom prst="rect">
            <a:avLst/>
          </a:prstGeom>
        </p:spPr>
      </p:pic>
      <p:pic>
        <p:nvPicPr>
          <p:cNvPr id="10" name="Picture 9" descr="image.png"/>
          <p:cNvPicPr>
            <a:picLocks noChangeAspect="1"/>
          </p:cNvPicPr>
          <p:nvPr/>
        </p:nvPicPr>
        <p:blipFill>
          <a:blip r:embed="rId9"/>
          <a:stretch>
            <a:fillRect/>
          </a:stretch>
        </p:blipFill>
        <p:spPr>
          <a:xfrm>
            <a:off x="1115903" y="3950621"/>
            <a:ext cx="1962150" cy="523875"/>
          </a:xfrm>
          <a:prstGeom prst="rect">
            <a:avLst/>
          </a:prstGeom>
        </p:spPr>
      </p:pic>
      <p:pic>
        <p:nvPicPr>
          <p:cNvPr id="11" name="Picture 10" descr="image.png"/>
          <p:cNvPicPr>
            <a:picLocks noChangeAspect="1"/>
          </p:cNvPicPr>
          <p:nvPr/>
        </p:nvPicPr>
        <p:blipFill>
          <a:blip r:embed="rId10"/>
          <a:stretch>
            <a:fillRect/>
          </a:stretch>
        </p:blipFill>
        <p:spPr>
          <a:xfrm>
            <a:off x="3223720" y="3952176"/>
            <a:ext cx="1866900" cy="523875"/>
          </a:xfrm>
          <a:prstGeom prst="rect">
            <a:avLst/>
          </a:prstGeom>
        </p:spPr>
      </p:pic>
      <p:pic>
        <p:nvPicPr>
          <p:cNvPr id="12" name="Picture 11" descr="image.png"/>
          <p:cNvPicPr>
            <a:picLocks noChangeAspect="1"/>
          </p:cNvPicPr>
          <p:nvPr/>
        </p:nvPicPr>
        <p:blipFill>
          <a:blip r:embed="rId11"/>
          <a:stretch>
            <a:fillRect/>
          </a:stretch>
        </p:blipFill>
        <p:spPr>
          <a:xfrm>
            <a:off x="1115903" y="4679204"/>
            <a:ext cx="2647950" cy="523875"/>
          </a:xfrm>
          <a:prstGeom prst="rect">
            <a:avLst/>
          </a:prstGeom>
        </p:spPr>
      </p:pic>
      <p:pic>
        <p:nvPicPr>
          <p:cNvPr id="13" name="Picture 12" descr="image.png"/>
          <p:cNvPicPr>
            <a:picLocks noChangeAspect="1"/>
          </p:cNvPicPr>
          <p:nvPr/>
        </p:nvPicPr>
        <p:blipFill>
          <a:blip r:embed="rId12"/>
          <a:stretch>
            <a:fillRect/>
          </a:stretch>
        </p:blipFill>
        <p:spPr>
          <a:xfrm>
            <a:off x="1301641" y="1873302"/>
            <a:ext cx="190500" cy="190500"/>
          </a:xfrm>
          <a:prstGeom prst="rect">
            <a:avLst/>
          </a:prstGeom>
        </p:spPr>
      </p:pic>
      <p:pic>
        <p:nvPicPr>
          <p:cNvPr id="14" name="Picture 13" descr="image.png"/>
          <p:cNvPicPr>
            <a:picLocks noChangeAspect="1"/>
          </p:cNvPicPr>
          <p:nvPr/>
        </p:nvPicPr>
        <p:blipFill>
          <a:blip r:embed="rId13"/>
          <a:stretch>
            <a:fillRect/>
          </a:stretch>
        </p:blipFill>
        <p:spPr>
          <a:xfrm>
            <a:off x="2514437" y="1873302"/>
            <a:ext cx="238125" cy="190500"/>
          </a:xfrm>
          <a:prstGeom prst="rect">
            <a:avLst/>
          </a:prstGeom>
        </p:spPr>
      </p:pic>
      <p:pic>
        <p:nvPicPr>
          <p:cNvPr id="15" name="Picture 14" descr="image.png"/>
          <p:cNvPicPr>
            <a:picLocks noChangeAspect="1"/>
          </p:cNvPicPr>
          <p:nvPr/>
        </p:nvPicPr>
        <p:blipFill>
          <a:blip r:embed="rId14"/>
          <a:stretch>
            <a:fillRect/>
          </a:stretch>
        </p:blipFill>
        <p:spPr>
          <a:xfrm>
            <a:off x="3815254" y="1873302"/>
            <a:ext cx="238125" cy="190500"/>
          </a:xfrm>
          <a:prstGeom prst="rect">
            <a:avLst/>
          </a:prstGeom>
        </p:spPr>
      </p:pic>
      <p:pic>
        <p:nvPicPr>
          <p:cNvPr id="16" name="Picture 15" descr="image.png"/>
          <p:cNvPicPr>
            <a:picLocks noChangeAspect="1"/>
          </p:cNvPicPr>
          <p:nvPr/>
        </p:nvPicPr>
        <p:blipFill>
          <a:blip r:embed="rId15"/>
          <a:stretch>
            <a:fillRect/>
          </a:stretch>
        </p:blipFill>
        <p:spPr>
          <a:xfrm>
            <a:off x="1230203" y="2637567"/>
            <a:ext cx="190500" cy="190500"/>
          </a:xfrm>
          <a:prstGeom prst="rect">
            <a:avLst/>
          </a:prstGeom>
        </p:spPr>
      </p:pic>
      <p:pic>
        <p:nvPicPr>
          <p:cNvPr id="17" name="Picture 16" descr="image.png"/>
          <p:cNvPicPr>
            <a:picLocks noChangeAspect="1"/>
          </p:cNvPicPr>
          <p:nvPr/>
        </p:nvPicPr>
        <p:blipFill>
          <a:blip r:embed="rId16"/>
          <a:stretch>
            <a:fillRect/>
          </a:stretch>
        </p:blipFill>
        <p:spPr>
          <a:xfrm>
            <a:off x="1215916" y="3388814"/>
            <a:ext cx="238125" cy="190500"/>
          </a:xfrm>
          <a:prstGeom prst="rect">
            <a:avLst/>
          </a:prstGeom>
        </p:spPr>
      </p:pic>
      <p:pic>
        <p:nvPicPr>
          <p:cNvPr id="18" name="Picture 17" descr="image.png"/>
          <p:cNvPicPr>
            <a:picLocks noChangeAspect="1"/>
          </p:cNvPicPr>
          <p:nvPr/>
        </p:nvPicPr>
        <p:blipFill>
          <a:blip r:embed="rId17"/>
          <a:stretch>
            <a:fillRect/>
          </a:stretch>
        </p:blipFill>
        <p:spPr>
          <a:xfrm>
            <a:off x="2877533" y="2621144"/>
            <a:ext cx="238125" cy="190500"/>
          </a:xfrm>
          <a:prstGeom prst="rect">
            <a:avLst/>
          </a:prstGeom>
        </p:spPr>
      </p:pic>
      <p:pic>
        <p:nvPicPr>
          <p:cNvPr id="19" name="Picture 18" descr="image.png"/>
          <p:cNvPicPr>
            <a:picLocks noChangeAspect="1"/>
          </p:cNvPicPr>
          <p:nvPr/>
        </p:nvPicPr>
        <p:blipFill>
          <a:blip r:embed="rId18"/>
          <a:stretch>
            <a:fillRect/>
          </a:stretch>
        </p:blipFill>
        <p:spPr>
          <a:xfrm>
            <a:off x="2545473" y="3388814"/>
            <a:ext cx="190500" cy="190500"/>
          </a:xfrm>
          <a:prstGeom prst="rect">
            <a:avLst/>
          </a:prstGeom>
        </p:spPr>
      </p:pic>
      <p:pic>
        <p:nvPicPr>
          <p:cNvPr id="20" name="Picture 19" descr="image.png"/>
          <p:cNvPicPr>
            <a:picLocks noChangeAspect="1"/>
          </p:cNvPicPr>
          <p:nvPr/>
        </p:nvPicPr>
        <p:blipFill>
          <a:blip r:embed="rId19"/>
          <a:stretch>
            <a:fillRect/>
          </a:stretch>
        </p:blipFill>
        <p:spPr>
          <a:xfrm>
            <a:off x="1261570" y="4122071"/>
            <a:ext cx="238125" cy="190500"/>
          </a:xfrm>
          <a:prstGeom prst="rect">
            <a:avLst/>
          </a:prstGeom>
        </p:spPr>
      </p:pic>
      <p:pic>
        <p:nvPicPr>
          <p:cNvPr id="21" name="Picture 20" descr="image.png"/>
          <p:cNvPicPr>
            <a:picLocks noChangeAspect="1"/>
          </p:cNvPicPr>
          <p:nvPr/>
        </p:nvPicPr>
        <p:blipFill>
          <a:blip r:embed="rId20"/>
          <a:stretch>
            <a:fillRect/>
          </a:stretch>
        </p:blipFill>
        <p:spPr>
          <a:xfrm>
            <a:off x="3328494" y="4123626"/>
            <a:ext cx="238125" cy="190500"/>
          </a:xfrm>
          <a:prstGeom prst="rect">
            <a:avLst/>
          </a:prstGeom>
        </p:spPr>
      </p:pic>
      <p:pic>
        <p:nvPicPr>
          <p:cNvPr id="22" name="Picture 21" descr="image.png"/>
          <p:cNvPicPr>
            <a:picLocks noChangeAspect="1"/>
          </p:cNvPicPr>
          <p:nvPr/>
        </p:nvPicPr>
        <p:blipFill>
          <a:blip r:embed="rId21"/>
          <a:stretch>
            <a:fillRect/>
          </a:stretch>
        </p:blipFill>
        <p:spPr>
          <a:xfrm>
            <a:off x="5362083" y="4123626"/>
            <a:ext cx="190500" cy="190500"/>
          </a:xfrm>
          <a:prstGeom prst="rect">
            <a:avLst/>
          </a:prstGeom>
        </p:spPr>
      </p:pic>
      <p:sp>
        <p:nvSpPr>
          <p:cNvPr id="23" name="TextBox 22"/>
          <p:cNvSpPr txBox="1"/>
          <p:nvPr/>
        </p:nvSpPr>
        <p:spPr>
          <a:xfrm>
            <a:off x="718645" y="652743"/>
            <a:ext cx="10884776" cy="542925"/>
          </a:xfrm>
          <a:prstGeom prst="rect">
            <a:avLst/>
          </a:prstGeom>
          <a:noFill/>
        </p:spPr>
        <p:txBody>
          <a:bodyPr wrap="square" lIns="0" tIns="0" rIns="0" bIns="0" anchor="t">
            <a:spAutoFit/>
          </a:bodyPr>
          <a:lstStyle/>
          <a:p>
            <a:pPr algn="l"/>
            <a:r>
              <a:rPr sz="3450" b="1" i="0" u="none" dirty="0">
                <a:solidFill>
                  <a:srgbClr val="0A2342"/>
                </a:solidFill>
                <a:latin typeface="Montserrat"/>
              </a:rPr>
              <a:t>Innovation for Nepal</a:t>
            </a:r>
          </a:p>
        </p:txBody>
      </p:sp>
      <p:sp>
        <p:nvSpPr>
          <p:cNvPr id="24" name="TextBox 23"/>
          <p:cNvSpPr txBox="1"/>
          <p:nvPr/>
        </p:nvSpPr>
        <p:spPr>
          <a:xfrm>
            <a:off x="3363311" y="6545858"/>
            <a:ext cx="8447690" cy="205184"/>
          </a:xfrm>
          <a:prstGeom prst="rect">
            <a:avLst/>
          </a:prstGeom>
          <a:noFill/>
        </p:spPr>
        <p:txBody>
          <a:bodyPr wrap="square" lIns="0" tIns="0" rIns="0" bIns="0" anchor="t">
            <a:spAutoFit/>
          </a:bodyPr>
          <a:lstStyle/>
          <a:p>
            <a:pPr algn="r">
              <a:lnSpc>
                <a:spcPts val="1575"/>
              </a:lnSpc>
            </a:pPr>
            <a:r>
              <a:rPr sz="1400" b="0" i="1" u="none" dirty="0">
                <a:latin typeface="Open Sans"/>
              </a:rPr>
              <a:t> “Global innovation must be applied to solve local problems — that’s how Nepal leapfrogs into the future.” </a:t>
            </a:r>
          </a:p>
        </p:txBody>
      </p:sp>
      <p:pic>
        <p:nvPicPr>
          <p:cNvPr id="26" name="Picture 25">
            <a:extLst>
              <a:ext uri="{FF2B5EF4-FFF2-40B4-BE49-F238E27FC236}">
                <a16:creationId xmlns:a16="http://schemas.microsoft.com/office/drawing/2014/main" id="{400A0954-155B-4D92-097A-C2E2FA63EFC0}"/>
              </a:ext>
            </a:extLst>
          </p:cNvPr>
          <p:cNvPicPr>
            <a:picLocks noChangeAspect="1"/>
          </p:cNvPicPr>
          <p:nvPr/>
        </p:nvPicPr>
        <p:blipFill>
          <a:blip r:embed="rId22"/>
          <a:srcRect l="11149" t="12720" r="11149" b="9971"/>
          <a:stretch>
            <a:fillRect/>
          </a:stretch>
        </p:blipFill>
        <p:spPr>
          <a:xfrm>
            <a:off x="5599880" y="1439915"/>
            <a:ext cx="5706133" cy="378487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TextBox 11"/>
          <p:cNvSpPr txBox="1"/>
          <p:nvPr/>
        </p:nvSpPr>
        <p:spPr>
          <a:xfrm>
            <a:off x="571500" y="476250"/>
            <a:ext cx="11601450" cy="542925"/>
          </a:xfrm>
          <a:prstGeom prst="rect">
            <a:avLst/>
          </a:prstGeom>
          <a:noFill/>
        </p:spPr>
        <p:txBody>
          <a:bodyPr wrap="square" lIns="0" tIns="0" rIns="0" bIns="0" anchor="t">
            <a:spAutoFit/>
          </a:bodyPr>
          <a:lstStyle/>
          <a:p>
            <a:pPr algn="l"/>
            <a:r>
              <a:rPr sz="3450" b="1" i="0" u="none">
                <a:solidFill>
                  <a:srgbClr val="0A2342"/>
                </a:solidFill>
                <a:latin typeface="Montserrat"/>
              </a:rPr>
              <a:t>ACT IX: Smart Nepal Architecture</a:t>
            </a:r>
          </a:p>
        </p:txBody>
      </p:sp>
      <p:sp>
        <p:nvSpPr>
          <p:cNvPr id="13" name="TextBox 12"/>
          <p:cNvSpPr txBox="1"/>
          <p:nvPr/>
        </p:nvSpPr>
        <p:spPr>
          <a:xfrm>
            <a:off x="4330263" y="6625034"/>
            <a:ext cx="7606862" cy="205184"/>
          </a:xfrm>
          <a:prstGeom prst="rect">
            <a:avLst/>
          </a:prstGeom>
          <a:noFill/>
        </p:spPr>
        <p:txBody>
          <a:bodyPr wrap="square" lIns="0" tIns="0" rIns="0" bIns="0" anchor="t">
            <a:spAutoFit/>
          </a:bodyPr>
          <a:lstStyle/>
          <a:p>
            <a:pPr algn="r">
              <a:lnSpc>
                <a:spcPts val="1575"/>
              </a:lnSpc>
            </a:pPr>
            <a:r>
              <a:rPr sz="1400" b="0" i="1" u="none" dirty="0">
                <a:latin typeface="Open Sans"/>
              </a:rPr>
              <a:t> “Across all levels, ICT + Engineering + Data + Governance form the architecture of Smart Nepal.” </a:t>
            </a:r>
          </a:p>
        </p:txBody>
      </p:sp>
      <p:pic>
        <p:nvPicPr>
          <p:cNvPr id="15" name="Picture 14">
            <a:extLst>
              <a:ext uri="{FF2B5EF4-FFF2-40B4-BE49-F238E27FC236}">
                <a16:creationId xmlns:a16="http://schemas.microsoft.com/office/drawing/2014/main" id="{67258A90-4B52-BE58-B0A9-48175DF05780}"/>
              </a:ext>
            </a:extLst>
          </p:cNvPr>
          <p:cNvPicPr>
            <a:picLocks noChangeAspect="1"/>
          </p:cNvPicPr>
          <p:nvPr/>
        </p:nvPicPr>
        <p:blipFill>
          <a:blip r:embed="rId2"/>
          <a:srcRect t="16857" b="9937"/>
          <a:stretch>
            <a:fillRect/>
          </a:stretch>
        </p:blipFill>
        <p:spPr>
          <a:xfrm>
            <a:off x="3764983" y="1157355"/>
            <a:ext cx="4662034" cy="511929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1047749" y="4646886"/>
            <a:ext cx="2686050" cy="676275"/>
          </a:xfrm>
          <a:prstGeom prst="rect">
            <a:avLst/>
          </a:prstGeom>
        </p:spPr>
      </p:pic>
      <p:pic>
        <p:nvPicPr>
          <p:cNvPr id="3" name="Picture 2" descr="image.png"/>
          <p:cNvPicPr>
            <a:picLocks noChangeAspect="1"/>
          </p:cNvPicPr>
          <p:nvPr/>
        </p:nvPicPr>
        <p:blipFill>
          <a:blip r:embed="rId3"/>
          <a:stretch>
            <a:fillRect/>
          </a:stretch>
        </p:blipFill>
        <p:spPr>
          <a:xfrm>
            <a:off x="3876674" y="4646886"/>
            <a:ext cx="2809875" cy="676275"/>
          </a:xfrm>
          <a:prstGeom prst="rect">
            <a:avLst/>
          </a:prstGeom>
        </p:spPr>
      </p:pic>
      <p:pic>
        <p:nvPicPr>
          <p:cNvPr id="4" name="Picture 3" descr="image.png"/>
          <p:cNvPicPr>
            <a:picLocks noChangeAspect="1"/>
          </p:cNvPicPr>
          <p:nvPr/>
        </p:nvPicPr>
        <p:blipFill>
          <a:blip r:embed="rId4"/>
          <a:stretch>
            <a:fillRect/>
          </a:stretch>
        </p:blipFill>
        <p:spPr>
          <a:xfrm>
            <a:off x="6829424" y="4646886"/>
            <a:ext cx="2962275" cy="676275"/>
          </a:xfrm>
          <a:prstGeom prst="rect">
            <a:avLst/>
          </a:prstGeom>
        </p:spPr>
      </p:pic>
      <p:pic>
        <p:nvPicPr>
          <p:cNvPr id="5" name="Picture 4" descr="image.png"/>
          <p:cNvPicPr>
            <a:picLocks noChangeAspect="1"/>
          </p:cNvPicPr>
          <p:nvPr/>
        </p:nvPicPr>
        <p:blipFill>
          <a:blip r:embed="rId5"/>
          <a:stretch>
            <a:fillRect/>
          </a:stretch>
        </p:blipFill>
        <p:spPr>
          <a:xfrm>
            <a:off x="9934574" y="4646886"/>
            <a:ext cx="1466850" cy="676275"/>
          </a:xfrm>
          <a:prstGeom prst="rect">
            <a:avLst/>
          </a:prstGeom>
        </p:spPr>
      </p:pic>
      <p:pic>
        <p:nvPicPr>
          <p:cNvPr id="6" name="Picture 5" descr="image.png"/>
          <p:cNvPicPr>
            <a:picLocks noChangeAspect="1"/>
          </p:cNvPicPr>
          <p:nvPr/>
        </p:nvPicPr>
        <p:blipFill>
          <a:blip r:embed="rId6"/>
          <a:stretch>
            <a:fillRect/>
          </a:stretch>
        </p:blipFill>
        <p:spPr>
          <a:xfrm>
            <a:off x="2071687" y="5466036"/>
            <a:ext cx="1657350" cy="676275"/>
          </a:xfrm>
          <a:prstGeom prst="rect">
            <a:avLst/>
          </a:prstGeom>
        </p:spPr>
      </p:pic>
      <p:pic>
        <p:nvPicPr>
          <p:cNvPr id="7" name="Picture 6" descr="image.png"/>
          <p:cNvPicPr>
            <a:picLocks noChangeAspect="1"/>
          </p:cNvPicPr>
          <p:nvPr/>
        </p:nvPicPr>
        <p:blipFill>
          <a:blip r:embed="rId7"/>
          <a:stretch>
            <a:fillRect/>
          </a:stretch>
        </p:blipFill>
        <p:spPr>
          <a:xfrm>
            <a:off x="3871912" y="5466036"/>
            <a:ext cx="2686050" cy="676275"/>
          </a:xfrm>
          <a:prstGeom prst="rect">
            <a:avLst/>
          </a:prstGeom>
        </p:spPr>
      </p:pic>
      <p:pic>
        <p:nvPicPr>
          <p:cNvPr id="8" name="Picture 7" descr="image.png"/>
          <p:cNvPicPr>
            <a:picLocks noChangeAspect="1"/>
          </p:cNvPicPr>
          <p:nvPr/>
        </p:nvPicPr>
        <p:blipFill>
          <a:blip r:embed="rId8"/>
          <a:stretch>
            <a:fillRect/>
          </a:stretch>
        </p:blipFill>
        <p:spPr>
          <a:xfrm>
            <a:off x="6700837" y="5466036"/>
            <a:ext cx="3676650" cy="676275"/>
          </a:xfrm>
          <a:prstGeom prst="rect">
            <a:avLst/>
          </a:prstGeom>
        </p:spPr>
      </p:pic>
      <p:pic>
        <p:nvPicPr>
          <p:cNvPr id="9" name="Picture 8" descr="image.png"/>
          <p:cNvPicPr>
            <a:picLocks noChangeAspect="1"/>
          </p:cNvPicPr>
          <p:nvPr/>
        </p:nvPicPr>
        <p:blipFill>
          <a:blip r:embed="rId9"/>
          <a:stretch>
            <a:fillRect/>
          </a:stretch>
        </p:blipFill>
        <p:spPr>
          <a:xfrm>
            <a:off x="1184389" y="4894536"/>
            <a:ext cx="190500" cy="190500"/>
          </a:xfrm>
          <a:prstGeom prst="rect">
            <a:avLst/>
          </a:prstGeom>
        </p:spPr>
      </p:pic>
      <p:pic>
        <p:nvPicPr>
          <p:cNvPr id="10" name="Picture 9" descr="image.png"/>
          <p:cNvPicPr>
            <a:picLocks noChangeAspect="1"/>
          </p:cNvPicPr>
          <p:nvPr/>
        </p:nvPicPr>
        <p:blipFill>
          <a:blip r:embed="rId10"/>
          <a:stretch>
            <a:fillRect/>
          </a:stretch>
        </p:blipFill>
        <p:spPr>
          <a:xfrm>
            <a:off x="3981777" y="4894536"/>
            <a:ext cx="219075" cy="190500"/>
          </a:xfrm>
          <a:prstGeom prst="rect">
            <a:avLst/>
          </a:prstGeom>
        </p:spPr>
      </p:pic>
      <p:pic>
        <p:nvPicPr>
          <p:cNvPr id="11" name="Picture 10" descr="image.png"/>
          <p:cNvPicPr>
            <a:picLocks noChangeAspect="1"/>
          </p:cNvPicPr>
          <p:nvPr/>
        </p:nvPicPr>
        <p:blipFill>
          <a:blip r:embed="rId11"/>
          <a:stretch>
            <a:fillRect/>
          </a:stretch>
        </p:blipFill>
        <p:spPr>
          <a:xfrm>
            <a:off x="6955551" y="4894536"/>
            <a:ext cx="238125" cy="190500"/>
          </a:xfrm>
          <a:prstGeom prst="rect">
            <a:avLst/>
          </a:prstGeom>
        </p:spPr>
      </p:pic>
      <p:pic>
        <p:nvPicPr>
          <p:cNvPr id="12" name="Picture 11" descr="image.png"/>
          <p:cNvPicPr>
            <a:picLocks noChangeAspect="1"/>
          </p:cNvPicPr>
          <p:nvPr/>
        </p:nvPicPr>
        <p:blipFill>
          <a:blip r:embed="rId12"/>
          <a:stretch>
            <a:fillRect/>
          </a:stretch>
        </p:blipFill>
        <p:spPr>
          <a:xfrm>
            <a:off x="10092228" y="4894536"/>
            <a:ext cx="171450" cy="190500"/>
          </a:xfrm>
          <a:prstGeom prst="rect">
            <a:avLst/>
          </a:prstGeom>
        </p:spPr>
      </p:pic>
      <p:pic>
        <p:nvPicPr>
          <p:cNvPr id="13" name="Picture 12" descr="image.png"/>
          <p:cNvPicPr>
            <a:picLocks noChangeAspect="1"/>
          </p:cNvPicPr>
          <p:nvPr/>
        </p:nvPicPr>
        <p:blipFill>
          <a:blip r:embed="rId13"/>
          <a:stretch>
            <a:fillRect/>
          </a:stretch>
        </p:blipFill>
        <p:spPr>
          <a:xfrm>
            <a:off x="2176792" y="5713686"/>
            <a:ext cx="238125" cy="190500"/>
          </a:xfrm>
          <a:prstGeom prst="rect">
            <a:avLst/>
          </a:prstGeom>
        </p:spPr>
      </p:pic>
      <p:pic>
        <p:nvPicPr>
          <p:cNvPr id="14" name="Picture 13" descr="image.png"/>
          <p:cNvPicPr>
            <a:picLocks noChangeAspect="1"/>
          </p:cNvPicPr>
          <p:nvPr/>
        </p:nvPicPr>
        <p:blipFill>
          <a:blip r:embed="rId14"/>
          <a:stretch>
            <a:fillRect/>
          </a:stretch>
        </p:blipFill>
        <p:spPr>
          <a:xfrm>
            <a:off x="3987531" y="5713686"/>
            <a:ext cx="238125" cy="190500"/>
          </a:xfrm>
          <a:prstGeom prst="rect">
            <a:avLst/>
          </a:prstGeom>
        </p:spPr>
      </p:pic>
      <p:pic>
        <p:nvPicPr>
          <p:cNvPr id="15" name="Picture 14" descr="image.png"/>
          <p:cNvPicPr>
            <a:picLocks noChangeAspect="1"/>
          </p:cNvPicPr>
          <p:nvPr/>
        </p:nvPicPr>
        <p:blipFill>
          <a:blip r:embed="rId15"/>
          <a:stretch>
            <a:fillRect/>
          </a:stretch>
        </p:blipFill>
        <p:spPr>
          <a:xfrm>
            <a:off x="6837472" y="5713686"/>
            <a:ext cx="171450" cy="190500"/>
          </a:xfrm>
          <a:prstGeom prst="rect">
            <a:avLst/>
          </a:prstGeom>
        </p:spPr>
      </p:pic>
      <p:sp>
        <p:nvSpPr>
          <p:cNvPr id="16" name="TextBox 15"/>
          <p:cNvSpPr txBox="1"/>
          <p:nvPr/>
        </p:nvSpPr>
        <p:spPr>
          <a:xfrm>
            <a:off x="885824" y="715361"/>
            <a:ext cx="10515600" cy="542925"/>
          </a:xfrm>
          <a:prstGeom prst="rect">
            <a:avLst/>
          </a:prstGeom>
          <a:noFill/>
        </p:spPr>
        <p:txBody>
          <a:bodyPr wrap="square" lIns="0" tIns="0" rIns="0" bIns="0" anchor="t">
            <a:spAutoFit/>
          </a:bodyPr>
          <a:lstStyle/>
          <a:p>
            <a:pPr algn="l"/>
            <a:r>
              <a:rPr sz="3450" b="1" i="0" u="none" dirty="0">
                <a:solidFill>
                  <a:srgbClr val="0A2342"/>
                </a:solidFill>
                <a:latin typeface="Montserrat"/>
              </a:rPr>
              <a:t>7 National Priorities</a:t>
            </a:r>
          </a:p>
        </p:txBody>
      </p:sp>
      <p:sp>
        <p:nvSpPr>
          <p:cNvPr id="17" name="TextBox 16"/>
          <p:cNvSpPr txBox="1"/>
          <p:nvPr/>
        </p:nvSpPr>
        <p:spPr>
          <a:xfrm>
            <a:off x="5423339" y="6522442"/>
            <a:ext cx="6566338" cy="205184"/>
          </a:xfrm>
          <a:prstGeom prst="rect">
            <a:avLst/>
          </a:prstGeom>
          <a:noFill/>
        </p:spPr>
        <p:txBody>
          <a:bodyPr wrap="square" lIns="0" tIns="0" rIns="0" bIns="0" anchor="t">
            <a:spAutoFit/>
          </a:bodyPr>
          <a:lstStyle/>
          <a:p>
            <a:pPr algn="r">
              <a:lnSpc>
                <a:spcPts val="1575"/>
              </a:lnSpc>
            </a:pPr>
            <a:r>
              <a:rPr sz="1400" b="0" i="1" u="none" dirty="0">
                <a:latin typeface="Open Sans"/>
              </a:rPr>
              <a:t> “These seven priorities define the roadmap for national transformation.” </a:t>
            </a:r>
          </a:p>
        </p:txBody>
      </p:sp>
      <p:pic>
        <p:nvPicPr>
          <p:cNvPr id="19" name="Picture 18">
            <a:extLst>
              <a:ext uri="{FF2B5EF4-FFF2-40B4-BE49-F238E27FC236}">
                <a16:creationId xmlns:a16="http://schemas.microsoft.com/office/drawing/2014/main" id="{2DAAAD66-3371-A72F-E6B9-6FD7DE16BE14}"/>
              </a:ext>
            </a:extLst>
          </p:cNvPr>
          <p:cNvPicPr>
            <a:picLocks noChangeAspect="1"/>
          </p:cNvPicPr>
          <p:nvPr/>
        </p:nvPicPr>
        <p:blipFill>
          <a:blip r:embed="rId16"/>
          <a:srcRect t="33410" b="30714"/>
          <a:stretch>
            <a:fillRect/>
          </a:stretch>
        </p:blipFill>
        <p:spPr>
          <a:xfrm>
            <a:off x="885824" y="1703988"/>
            <a:ext cx="10287000" cy="246040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13" y="6013656"/>
            <a:ext cx="11049000" cy="247184"/>
          </a:xfrm>
          <a:prstGeom prst="rect">
            <a:avLst/>
          </a:prstGeom>
          <a:noFill/>
        </p:spPr>
        <p:txBody>
          <a:bodyPr wrap="square" lIns="0" tIns="0" rIns="0" bIns="0" anchor="t">
            <a:spAutoFit/>
          </a:bodyPr>
          <a:lstStyle/>
          <a:p>
            <a:pPr algn="ctr">
              <a:lnSpc>
                <a:spcPts val="2137"/>
              </a:lnSpc>
            </a:pPr>
            <a:r>
              <a:rPr sz="1400" b="1" i="0" u="none" dirty="0">
                <a:solidFill>
                  <a:srgbClr val="334155"/>
                </a:solidFill>
                <a:latin typeface="Open Sans"/>
              </a:rPr>
              <a:t>Focus:</a:t>
            </a:r>
            <a:r>
              <a:rPr sz="1400" b="0" i="0" u="none" dirty="0">
                <a:solidFill>
                  <a:srgbClr val="334155"/>
                </a:solidFill>
                <a:latin typeface="Open Sans"/>
              </a:rPr>
              <a:t> University students — knowledge → technology → solving Nepal’s problems → businesses/jobs → national transformation.</a:t>
            </a:r>
          </a:p>
        </p:txBody>
      </p:sp>
      <p:pic>
        <p:nvPicPr>
          <p:cNvPr id="3" name="Picture 2" descr="image.png"/>
          <p:cNvPicPr>
            <a:picLocks noChangeAspect="1"/>
          </p:cNvPicPr>
          <p:nvPr/>
        </p:nvPicPr>
        <p:blipFill>
          <a:blip r:embed="rId2"/>
          <a:stretch>
            <a:fillRect/>
          </a:stretch>
        </p:blipFill>
        <p:spPr>
          <a:xfrm>
            <a:off x="2262486" y="5413559"/>
            <a:ext cx="171450" cy="190500"/>
          </a:xfrm>
          <a:prstGeom prst="rect">
            <a:avLst/>
          </a:prstGeom>
        </p:spPr>
      </p:pic>
      <p:pic>
        <p:nvPicPr>
          <p:cNvPr id="4" name="Picture 3" descr="image.png"/>
          <p:cNvPicPr>
            <a:picLocks noChangeAspect="1"/>
          </p:cNvPicPr>
          <p:nvPr/>
        </p:nvPicPr>
        <p:blipFill>
          <a:blip r:embed="rId3"/>
          <a:stretch>
            <a:fillRect/>
          </a:stretch>
        </p:blipFill>
        <p:spPr>
          <a:xfrm>
            <a:off x="4552356" y="5413559"/>
            <a:ext cx="171450" cy="190500"/>
          </a:xfrm>
          <a:prstGeom prst="rect">
            <a:avLst/>
          </a:prstGeom>
        </p:spPr>
      </p:pic>
      <p:pic>
        <p:nvPicPr>
          <p:cNvPr id="5" name="Picture 4" descr="image.png"/>
          <p:cNvPicPr>
            <a:picLocks noChangeAspect="1"/>
          </p:cNvPicPr>
          <p:nvPr/>
        </p:nvPicPr>
        <p:blipFill>
          <a:blip r:embed="rId2"/>
          <a:stretch>
            <a:fillRect/>
          </a:stretch>
        </p:blipFill>
        <p:spPr>
          <a:xfrm>
            <a:off x="6842225" y="5413559"/>
            <a:ext cx="171450" cy="190500"/>
          </a:xfrm>
          <a:prstGeom prst="rect">
            <a:avLst/>
          </a:prstGeom>
        </p:spPr>
      </p:pic>
      <p:pic>
        <p:nvPicPr>
          <p:cNvPr id="6" name="Picture 5" descr="image.png"/>
          <p:cNvPicPr>
            <a:picLocks noChangeAspect="1"/>
          </p:cNvPicPr>
          <p:nvPr/>
        </p:nvPicPr>
        <p:blipFill>
          <a:blip r:embed="rId3"/>
          <a:stretch>
            <a:fillRect/>
          </a:stretch>
        </p:blipFill>
        <p:spPr>
          <a:xfrm>
            <a:off x="9132095" y="5413559"/>
            <a:ext cx="171450" cy="190500"/>
          </a:xfrm>
          <a:prstGeom prst="rect">
            <a:avLst/>
          </a:prstGeom>
        </p:spPr>
      </p:pic>
      <p:pic>
        <p:nvPicPr>
          <p:cNvPr id="7" name="Picture 6" descr="image.png"/>
          <p:cNvPicPr>
            <a:picLocks noChangeAspect="1"/>
          </p:cNvPicPr>
          <p:nvPr/>
        </p:nvPicPr>
        <p:blipFill>
          <a:blip r:embed="rId4"/>
          <a:stretch>
            <a:fillRect/>
          </a:stretch>
        </p:blipFill>
        <p:spPr>
          <a:xfrm>
            <a:off x="1050876" y="5226929"/>
            <a:ext cx="304800" cy="266700"/>
          </a:xfrm>
          <a:prstGeom prst="rect">
            <a:avLst/>
          </a:prstGeom>
        </p:spPr>
      </p:pic>
      <p:sp>
        <p:nvSpPr>
          <p:cNvPr id="8" name="TextBox 7"/>
          <p:cNvSpPr txBox="1"/>
          <p:nvPr/>
        </p:nvSpPr>
        <p:spPr>
          <a:xfrm>
            <a:off x="963246" y="5607929"/>
            <a:ext cx="48006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Learn</a:t>
            </a:r>
          </a:p>
        </p:txBody>
      </p:sp>
      <p:pic>
        <p:nvPicPr>
          <p:cNvPr id="9" name="Picture 8" descr="image.png"/>
          <p:cNvPicPr>
            <a:picLocks noChangeAspect="1"/>
          </p:cNvPicPr>
          <p:nvPr/>
        </p:nvPicPr>
        <p:blipFill>
          <a:blip r:embed="rId5"/>
          <a:stretch>
            <a:fillRect/>
          </a:stretch>
        </p:blipFill>
        <p:spPr>
          <a:xfrm>
            <a:off x="3340746" y="5226929"/>
            <a:ext cx="304800" cy="266700"/>
          </a:xfrm>
          <a:prstGeom prst="rect">
            <a:avLst/>
          </a:prstGeom>
        </p:spPr>
      </p:pic>
      <p:sp>
        <p:nvSpPr>
          <p:cNvPr id="10" name="TextBox 9"/>
          <p:cNvSpPr txBox="1"/>
          <p:nvPr/>
        </p:nvSpPr>
        <p:spPr>
          <a:xfrm>
            <a:off x="3273118" y="5607929"/>
            <a:ext cx="440055"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Build</a:t>
            </a:r>
          </a:p>
        </p:txBody>
      </p:sp>
      <p:pic>
        <p:nvPicPr>
          <p:cNvPr id="11" name="Picture 10" descr="image.png"/>
          <p:cNvPicPr>
            <a:picLocks noChangeAspect="1"/>
          </p:cNvPicPr>
          <p:nvPr/>
        </p:nvPicPr>
        <p:blipFill>
          <a:blip r:embed="rId6"/>
          <a:stretch>
            <a:fillRect/>
          </a:stretch>
        </p:blipFill>
        <p:spPr>
          <a:xfrm>
            <a:off x="5649665" y="5226929"/>
            <a:ext cx="266700" cy="266700"/>
          </a:xfrm>
          <a:prstGeom prst="rect">
            <a:avLst/>
          </a:prstGeom>
        </p:spPr>
      </p:pic>
      <p:sp>
        <p:nvSpPr>
          <p:cNvPr id="12" name="TextBox 11"/>
          <p:cNvSpPr txBox="1"/>
          <p:nvPr/>
        </p:nvSpPr>
        <p:spPr>
          <a:xfrm>
            <a:off x="5557987" y="5607929"/>
            <a:ext cx="450056"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Solve</a:t>
            </a:r>
          </a:p>
        </p:txBody>
      </p:sp>
      <p:pic>
        <p:nvPicPr>
          <p:cNvPr id="13" name="Picture 12" descr="image.png"/>
          <p:cNvPicPr>
            <a:picLocks noChangeAspect="1"/>
          </p:cNvPicPr>
          <p:nvPr/>
        </p:nvPicPr>
        <p:blipFill>
          <a:blip r:embed="rId7"/>
          <a:stretch>
            <a:fillRect/>
          </a:stretch>
        </p:blipFill>
        <p:spPr>
          <a:xfrm>
            <a:off x="7972872" y="5226929"/>
            <a:ext cx="200025" cy="266700"/>
          </a:xfrm>
          <a:prstGeom prst="rect">
            <a:avLst/>
          </a:prstGeom>
        </p:spPr>
      </p:pic>
      <p:sp>
        <p:nvSpPr>
          <p:cNvPr id="14" name="TextBox 13"/>
          <p:cNvSpPr txBox="1"/>
          <p:nvPr/>
        </p:nvSpPr>
        <p:spPr>
          <a:xfrm>
            <a:off x="7792850" y="5607929"/>
            <a:ext cx="56007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Create</a:t>
            </a:r>
          </a:p>
        </p:txBody>
      </p:sp>
      <p:pic>
        <p:nvPicPr>
          <p:cNvPr id="15" name="Picture 14" descr="image.png"/>
          <p:cNvPicPr>
            <a:picLocks noChangeAspect="1"/>
          </p:cNvPicPr>
          <p:nvPr/>
        </p:nvPicPr>
        <p:blipFill>
          <a:blip r:embed="rId8"/>
          <a:stretch>
            <a:fillRect/>
          </a:stretch>
        </p:blipFill>
        <p:spPr>
          <a:xfrm>
            <a:off x="10229404" y="5226929"/>
            <a:ext cx="266700" cy="266700"/>
          </a:xfrm>
          <a:prstGeom prst="rect">
            <a:avLst/>
          </a:prstGeom>
        </p:spPr>
      </p:pic>
      <p:sp>
        <p:nvSpPr>
          <p:cNvPr id="16" name="TextBox 15"/>
          <p:cNvSpPr txBox="1"/>
          <p:nvPr/>
        </p:nvSpPr>
        <p:spPr>
          <a:xfrm>
            <a:off x="9932701" y="5607929"/>
            <a:ext cx="860107"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Transform</a:t>
            </a:r>
          </a:p>
        </p:txBody>
      </p:sp>
      <p:sp>
        <p:nvSpPr>
          <p:cNvPr id="17" name="TextBox 16"/>
          <p:cNvSpPr txBox="1"/>
          <p:nvPr/>
        </p:nvSpPr>
        <p:spPr>
          <a:xfrm>
            <a:off x="543464" y="556342"/>
            <a:ext cx="9819290" cy="542925"/>
          </a:xfrm>
          <a:prstGeom prst="rect">
            <a:avLst/>
          </a:prstGeom>
          <a:noFill/>
        </p:spPr>
        <p:txBody>
          <a:bodyPr wrap="square" lIns="0" tIns="0" rIns="0" bIns="0" anchor="t">
            <a:spAutoFit/>
          </a:bodyPr>
          <a:lstStyle/>
          <a:p>
            <a:pPr algn="l"/>
            <a:r>
              <a:rPr sz="3450" b="1" i="0" u="none" dirty="0">
                <a:solidFill>
                  <a:srgbClr val="0A2342"/>
                </a:solidFill>
                <a:latin typeface="Montserrat"/>
              </a:rPr>
              <a:t>Your Role</a:t>
            </a:r>
          </a:p>
        </p:txBody>
      </p:sp>
      <p:sp>
        <p:nvSpPr>
          <p:cNvPr id="18" name="TextBox 17"/>
          <p:cNvSpPr txBox="1"/>
          <p:nvPr/>
        </p:nvSpPr>
        <p:spPr>
          <a:xfrm>
            <a:off x="4503594" y="6444387"/>
            <a:ext cx="7564821"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“You don’t have to wait to become a minister or CEO. Start by solving one real problem today.” </a:t>
            </a:r>
          </a:p>
        </p:txBody>
      </p:sp>
      <p:pic>
        <p:nvPicPr>
          <p:cNvPr id="20" name="Picture 19">
            <a:extLst>
              <a:ext uri="{FF2B5EF4-FFF2-40B4-BE49-F238E27FC236}">
                <a16:creationId xmlns:a16="http://schemas.microsoft.com/office/drawing/2014/main" id="{637A3624-78DD-FCC7-1181-6AE4A9E7FBB1}"/>
              </a:ext>
            </a:extLst>
          </p:cNvPr>
          <p:cNvPicPr>
            <a:picLocks noChangeAspect="1"/>
          </p:cNvPicPr>
          <p:nvPr/>
        </p:nvPicPr>
        <p:blipFill>
          <a:blip r:embed="rId9"/>
          <a:srcRect l="5796" r="7084" b="55413"/>
          <a:stretch>
            <a:fillRect/>
          </a:stretch>
        </p:blipFill>
        <p:spPr>
          <a:xfrm>
            <a:off x="325820" y="1470158"/>
            <a:ext cx="11460451" cy="319925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4" name="TextBox 3"/>
          <p:cNvSpPr txBox="1"/>
          <p:nvPr/>
        </p:nvSpPr>
        <p:spPr>
          <a:xfrm>
            <a:off x="1333500" y="5518854"/>
            <a:ext cx="9525000" cy="215444"/>
          </a:xfrm>
          <a:prstGeom prst="rect">
            <a:avLst/>
          </a:prstGeom>
          <a:noFill/>
        </p:spPr>
        <p:txBody>
          <a:bodyPr wrap="square" lIns="0" tIns="0" rIns="0" bIns="0" anchor="t">
            <a:spAutoFit/>
          </a:bodyPr>
          <a:lstStyle/>
          <a:p>
            <a:pPr algn="ctr"/>
            <a:r>
              <a:rPr sz="1400" b="0" i="0" u="none" dirty="0">
                <a:solidFill>
                  <a:srgbClr val="FFFF00"/>
                </a:solidFill>
                <a:latin typeface="Open Sans ExtraBold"/>
              </a:rPr>
              <a:t>Smart</a:t>
            </a:r>
            <a:r>
              <a:rPr sz="1400" b="0" i="0" u="none" dirty="0">
                <a:solidFill>
                  <a:srgbClr val="FFFF00"/>
                </a:solidFill>
                <a:latin typeface="Open Sans"/>
              </a:rPr>
              <a:t> • </a:t>
            </a:r>
            <a:r>
              <a:rPr sz="1400" b="0" i="0" u="none" dirty="0">
                <a:solidFill>
                  <a:srgbClr val="FFFF00"/>
                </a:solidFill>
                <a:latin typeface="Open Sans ExtraBold"/>
              </a:rPr>
              <a:t>Clean</a:t>
            </a:r>
            <a:r>
              <a:rPr sz="1400" b="0" i="0" u="none" dirty="0">
                <a:solidFill>
                  <a:srgbClr val="FFFF00"/>
                </a:solidFill>
                <a:latin typeface="Open Sans"/>
              </a:rPr>
              <a:t> • </a:t>
            </a:r>
            <a:r>
              <a:rPr sz="1400" b="0" i="0" u="none" dirty="0">
                <a:solidFill>
                  <a:srgbClr val="FFFF00"/>
                </a:solidFill>
                <a:latin typeface="Open Sans ExtraBold"/>
              </a:rPr>
              <a:t>Green</a:t>
            </a:r>
            <a:r>
              <a:rPr sz="1400" b="0" i="0" u="none" dirty="0">
                <a:solidFill>
                  <a:srgbClr val="FFFF00"/>
                </a:solidFill>
                <a:latin typeface="Open Sans"/>
              </a:rPr>
              <a:t> • </a:t>
            </a:r>
            <a:r>
              <a:rPr sz="1400" b="0" i="0" u="none" dirty="0">
                <a:solidFill>
                  <a:srgbClr val="FFFF00"/>
                </a:solidFill>
                <a:latin typeface="Open Sans ExtraBold"/>
              </a:rPr>
              <a:t>Safe</a:t>
            </a:r>
            <a:r>
              <a:rPr sz="1400" b="0" i="0" u="none" dirty="0">
                <a:solidFill>
                  <a:srgbClr val="FFFF00"/>
                </a:solidFill>
                <a:latin typeface="Open Sans"/>
              </a:rPr>
              <a:t> • </a:t>
            </a:r>
            <a:r>
              <a:rPr sz="1400" b="0" i="0" u="none" dirty="0">
                <a:solidFill>
                  <a:srgbClr val="FFFF00"/>
                </a:solidFill>
                <a:latin typeface="Open Sans ExtraBold"/>
              </a:rPr>
              <a:t>Inclusive</a:t>
            </a:r>
            <a:r>
              <a:rPr sz="1400" b="0" i="0" u="none" dirty="0">
                <a:solidFill>
                  <a:srgbClr val="FFFF00"/>
                </a:solidFill>
                <a:latin typeface="Open Sans"/>
              </a:rPr>
              <a:t> • </a:t>
            </a:r>
            <a:r>
              <a:rPr sz="1400" b="0" i="0" u="none" dirty="0">
                <a:solidFill>
                  <a:srgbClr val="FFFF00"/>
                </a:solidFill>
                <a:latin typeface="Open Sans ExtraBold"/>
              </a:rPr>
              <a:t>Transparent</a:t>
            </a:r>
            <a:r>
              <a:rPr sz="1400" b="0" i="0" u="none" dirty="0">
                <a:solidFill>
                  <a:srgbClr val="FFFF00"/>
                </a:solidFill>
                <a:latin typeface="Open Sans"/>
              </a:rPr>
              <a:t> • </a:t>
            </a:r>
            <a:r>
              <a:rPr sz="1400" b="0" i="0" u="none" dirty="0">
                <a:solidFill>
                  <a:srgbClr val="FFFF00"/>
                </a:solidFill>
                <a:latin typeface="Open Sans ExtraBold"/>
              </a:rPr>
              <a:t>Productive</a:t>
            </a:r>
          </a:p>
        </p:txBody>
      </p:sp>
      <p:sp>
        <p:nvSpPr>
          <p:cNvPr id="6" name="TextBox 5"/>
          <p:cNvSpPr txBox="1"/>
          <p:nvPr/>
        </p:nvSpPr>
        <p:spPr>
          <a:xfrm>
            <a:off x="381000" y="5890329"/>
            <a:ext cx="11674366" cy="809196"/>
          </a:xfrm>
          <a:prstGeom prst="rect">
            <a:avLst/>
          </a:prstGeom>
          <a:noFill/>
        </p:spPr>
        <p:txBody>
          <a:bodyPr wrap="square" lIns="0" tIns="0" rIns="0" bIns="0" anchor="t">
            <a:spAutoFit/>
          </a:bodyPr>
          <a:lstStyle/>
          <a:p>
            <a:pPr algn="l">
              <a:lnSpc>
                <a:spcPts val="1600"/>
              </a:lnSpc>
            </a:pPr>
            <a:r>
              <a:rPr sz="1200" b="0" i="1" u="none" dirty="0">
                <a:solidFill>
                  <a:schemeClr val="bg1"/>
                </a:solidFill>
                <a:latin typeface="Open Sans"/>
              </a:rPr>
              <a:t> “A smart Nepal is not a country full of computers. It is where a farmer earns more, a student learns more, a patient receives treatment on time, and a citizen receives services without queues or middlemen. ICT gives us intelligence. Engineering gives us infrastructure. Innovation gives us possibilities. And our young people give us the energy to make it happen. The future of Nepal will not be built by technology alone — it will be built by Nepali people who know how to use technology to solve Nepali problems. Let us engineer it. Let us digitize it. Let us build it. Prosperous Nepal. Happy Nepali.” </a:t>
            </a:r>
          </a:p>
        </p:txBody>
      </p:sp>
      <p:pic>
        <p:nvPicPr>
          <p:cNvPr id="8" name="Picture 7">
            <a:extLst>
              <a:ext uri="{FF2B5EF4-FFF2-40B4-BE49-F238E27FC236}">
                <a16:creationId xmlns:a16="http://schemas.microsoft.com/office/drawing/2014/main" id="{194F9C1F-53B9-303B-B209-C99875988341}"/>
              </a:ext>
            </a:extLst>
          </p:cNvPr>
          <p:cNvPicPr>
            <a:picLocks noChangeAspect="1"/>
          </p:cNvPicPr>
          <p:nvPr/>
        </p:nvPicPr>
        <p:blipFill>
          <a:blip r:embed="rId3">
            <a:clrChange>
              <a:clrFrom>
                <a:srgbClr val="0A131C"/>
              </a:clrFrom>
              <a:clrTo>
                <a:srgbClr val="0A131C">
                  <a:alpha val="0"/>
                </a:srgbClr>
              </a:clrTo>
            </a:clrChange>
          </a:blip>
          <a:srcRect b="8954"/>
          <a:stretch>
            <a:fillRect/>
          </a:stretch>
        </p:blipFill>
        <p:spPr>
          <a:xfrm>
            <a:off x="879431" y="161103"/>
            <a:ext cx="10433134" cy="53017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1137687" y="5414145"/>
            <a:ext cx="401763" cy="357123"/>
          </a:xfrm>
          <a:prstGeom prst="rect">
            <a:avLst/>
          </a:prstGeom>
        </p:spPr>
      </p:pic>
      <p:sp>
        <p:nvSpPr>
          <p:cNvPr id="3" name="TextBox 2"/>
          <p:cNvSpPr txBox="1"/>
          <p:nvPr/>
        </p:nvSpPr>
        <p:spPr>
          <a:xfrm>
            <a:off x="515244" y="5856093"/>
            <a:ext cx="1624907" cy="153888"/>
          </a:xfrm>
          <a:prstGeom prst="rect">
            <a:avLst/>
          </a:prstGeom>
          <a:noFill/>
        </p:spPr>
        <p:txBody>
          <a:bodyPr wrap="square" lIns="0" tIns="0" rIns="0" bIns="0" anchor="t">
            <a:spAutoFit/>
          </a:bodyPr>
          <a:lstStyle/>
          <a:p>
            <a:pPr algn="ctr"/>
            <a:r>
              <a:rPr sz="1000" b="1" i="0" u="none">
                <a:solidFill>
                  <a:srgbClr val="0A2342"/>
                </a:solidFill>
                <a:latin typeface="Montserrat"/>
              </a:rPr>
              <a:t>Manual Processes</a:t>
            </a:r>
          </a:p>
        </p:txBody>
      </p:sp>
      <p:pic>
        <p:nvPicPr>
          <p:cNvPr id="4" name="Picture 3" descr="image.png"/>
          <p:cNvPicPr>
            <a:picLocks noChangeAspect="1"/>
          </p:cNvPicPr>
          <p:nvPr/>
        </p:nvPicPr>
        <p:blipFill>
          <a:blip r:embed="rId3"/>
          <a:stretch>
            <a:fillRect/>
          </a:stretch>
        </p:blipFill>
        <p:spPr>
          <a:xfrm>
            <a:off x="2408164" y="5414145"/>
            <a:ext cx="446403" cy="357122"/>
          </a:xfrm>
          <a:prstGeom prst="rect">
            <a:avLst/>
          </a:prstGeom>
        </p:spPr>
      </p:pic>
      <p:sp>
        <p:nvSpPr>
          <p:cNvPr id="5" name="TextBox 4"/>
          <p:cNvSpPr txBox="1"/>
          <p:nvPr/>
        </p:nvSpPr>
        <p:spPr>
          <a:xfrm>
            <a:off x="2109439" y="5856093"/>
            <a:ext cx="1093687" cy="153888"/>
          </a:xfrm>
          <a:prstGeom prst="rect">
            <a:avLst/>
          </a:prstGeom>
          <a:noFill/>
        </p:spPr>
        <p:txBody>
          <a:bodyPr wrap="square" lIns="0" tIns="0" rIns="0" bIns="0" anchor="t">
            <a:spAutoFit/>
          </a:bodyPr>
          <a:lstStyle/>
          <a:p>
            <a:pPr algn="ctr"/>
            <a:r>
              <a:rPr sz="1000" b="1" i="0" u="none">
                <a:solidFill>
                  <a:srgbClr val="0A2342"/>
                </a:solidFill>
                <a:latin typeface="Montserrat"/>
              </a:rPr>
              <a:t>Traffic Jams</a:t>
            </a:r>
          </a:p>
        </p:txBody>
      </p:sp>
      <p:pic>
        <p:nvPicPr>
          <p:cNvPr id="6" name="Picture 5" descr="image.png"/>
          <p:cNvPicPr>
            <a:picLocks noChangeAspect="1"/>
          </p:cNvPicPr>
          <p:nvPr/>
        </p:nvPicPr>
        <p:blipFill>
          <a:blip r:embed="rId4"/>
          <a:stretch>
            <a:fillRect/>
          </a:stretch>
        </p:blipFill>
        <p:spPr>
          <a:xfrm>
            <a:off x="3593742" y="5414145"/>
            <a:ext cx="446403" cy="357122"/>
          </a:xfrm>
          <a:prstGeom prst="rect">
            <a:avLst/>
          </a:prstGeom>
        </p:spPr>
      </p:pic>
      <p:sp>
        <p:nvSpPr>
          <p:cNvPr id="7" name="TextBox 6"/>
          <p:cNvSpPr txBox="1"/>
          <p:nvPr/>
        </p:nvSpPr>
        <p:spPr>
          <a:xfrm>
            <a:off x="3386558" y="5856093"/>
            <a:ext cx="820265" cy="153888"/>
          </a:xfrm>
          <a:prstGeom prst="rect">
            <a:avLst/>
          </a:prstGeom>
          <a:noFill/>
        </p:spPr>
        <p:txBody>
          <a:bodyPr wrap="square" lIns="0" tIns="0" rIns="0" bIns="0" anchor="t">
            <a:spAutoFit/>
          </a:bodyPr>
          <a:lstStyle/>
          <a:p>
            <a:pPr algn="ctr"/>
            <a:r>
              <a:rPr sz="1000" b="1" i="0" u="none">
                <a:solidFill>
                  <a:srgbClr val="0A2342"/>
                </a:solidFill>
                <a:latin typeface="Montserrat"/>
              </a:rPr>
              <a:t>Pollution</a:t>
            </a:r>
          </a:p>
        </p:txBody>
      </p:sp>
      <p:pic>
        <p:nvPicPr>
          <p:cNvPr id="8" name="Picture 7" descr="image.png"/>
          <p:cNvPicPr>
            <a:picLocks noChangeAspect="1"/>
          </p:cNvPicPr>
          <p:nvPr/>
        </p:nvPicPr>
        <p:blipFill>
          <a:blip r:embed="rId5"/>
          <a:stretch>
            <a:fillRect/>
          </a:stretch>
        </p:blipFill>
        <p:spPr>
          <a:xfrm>
            <a:off x="4911826" y="5414145"/>
            <a:ext cx="446403" cy="357122"/>
          </a:xfrm>
          <a:prstGeom prst="rect">
            <a:avLst/>
          </a:prstGeom>
        </p:spPr>
      </p:pic>
      <p:sp>
        <p:nvSpPr>
          <p:cNvPr id="9" name="TextBox 8"/>
          <p:cNvSpPr txBox="1"/>
          <p:nvPr/>
        </p:nvSpPr>
        <p:spPr>
          <a:xfrm>
            <a:off x="4197033" y="5856093"/>
            <a:ext cx="1710839" cy="153888"/>
          </a:xfrm>
          <a:prstGeom prst="rect">
            <a:avLst/>
          </a:prstGeom>
          <a:noFill/>
        </p:spPr>
        <p:txBody>
          <a:bodyPr wrap="square" lIns="0" tIns="0" rIns="0" bIns="0" anchor="t">
            <a:spAutoFit/>
          </a:bodyPr>
          <a:lstStyle/>
          <a:p>
            <a:pPr algn="ctr"/>
            <a:r>
              <a:rPr sz="1000" b="1" i="0" u="none">
                <a:solidFill>
                  <a:srgbClr val="0A2342"/>
                </a:solidFill>
                <a:latin typeface="Montserrat"/>
              </a:rPr>
              <a:t>Unplanned Growth</a:t>
            </a:r>
          </a:p>
        </p:txBody>
      </p:sp>
      <p:pic>
        <p:nvPicPr>
          <p:cNvPr id="10" name="Picture 9" descr="image.png"/>
          <p:cNvPicPr>
            <a:picLocks noChangeAspect="1"/>
          </p:cNvPicPr>
          <p:nvPr/>
        </p:nvPicPr>
        <p:blipFill>
          <a:blip r:embed="rId6"/>
          <a:stretch>
            <a:fillRect/>
          </a:stretch>
        </p:blipFill>
        <p:spPr>
          <a:xfrm>
            <a:off x="6336022" y="5414145"/>
            <a:ext cx="446403" cy="357122"/>
          </a:xfrm>
          <a:prstGeom prst="rect">
            <a:avLst/>
          </a:prstGeom>
        </p:spPr>
      </p:pic>
      <p:sp>
        <p:nvSpPr>
          <p:cNvPr id="11" name="TextBox 10"/>
          <p:cNvSpPr txBox="1"/>
          <p:nvPr/>
        </p:nvSpPr>
        <p:spPr>
          <a:xfrm>
            <a:off x="5814330" y="5856093"/>
            <a:ext cx="1492101" cy="153888"/>
          </a:xfrm>
          <a:prstGeom prst="rect">
            <a:avLst/>
          </a:prstGeom>
          <a:noFill/>
        </p:spPr>
        <p:txBody>
          <a:bodyPr wrap="square" lIns="0" tIns="0" rIns="0" bIns="0" anchor="t">
            <a:spAutoFit/>
          </a:bodyPr>
          <a:lstStyle/>
          <a:p>
            <a:pPr algn="ctr"/>
            <a:r>
              <a:rPr sz="1000" b="1" i="0" u="none">
                <a:solidFill>
                  <a:srgbClr val="0A2342"/>
                </a:solidFill>
                <a:latin typeface="Montserrat"/>
              </a:rPr>
              <a:t>Agri-Inefficiency</a:t>
            </a:r>
          </a:p>
        </p:txBody>
      </p:sp>
      <p:pic>
        <p:nvPicPr>
          <p:cNvPr id="12" name="Picture 11" descr="image.png"/>
          <p:cNvPicPr>
            <a:picLocks noChangeAspect="1"/>
          </p:cNvPicPr>
          <p:nvPr/>
        </p:nvPicPr>
        <p:blipFill>
          <a:blip r:embed="rId7"/>
          <a:stretch>
            <a:fillRect/>
          </a:stretch>
        </p:blipFill>
        <p:spPr>
          <a:xfrm>
            <a:off x="7672052" y="5414145"/>
            <a:ext cx="401763" cy="357123"/>
          </a:xfrm>
          <a:prstGeom prst="rect">
            <a:avLst/>
          </a:prstGeom>
        </p:spPr>
      </p:pic>
      <p:sp>
        <p:nvSpPr>
          <p:cNvPr id="13" name="TextBox 12"/>
          <p:cNvSpPr txBox="1"/>
          <p:nvPr/>
        </p:nvSpPr>
        <p:spPr>
          <a:xfrm>
            <a:off x="7184991" y="5856093"/>
            <a:ext cx="1476478" cy="153888"/>
          </a:xfrm>
          <a:prstGeom prst="rect">
            <a:avLst/>
          </a:prstGeom>
          <a:noFill/>
        </p:spPr>
        <p:txBody>
          <a:bodyPr wrap="square" lIns="0" tIns="0" rIns="0" bIns="0" anchor="t">
            <a:spAutoFit/>
          </a:bodyPr>
          <a:lstStyle/>
          <a:p>
            <a:pPr algn="ctr"/>
            <a:r>
              <a:rPr sz="1000" b="1" i="0" u="none">
                <a:solidFill>
                  <a:srgbClr val="0A2342"/>
                </a:solidFill>
                <a:latin typeface="Montserrat"/>
              </a:rPr>
              <a:t>Industrial Limits</a:t>
            </a:r>
          </a:p>
        </p:txBody>
      </p:sp>
      <p:pic>
        <p:nvPicPr>
          <p:cNvPr id="14" name="Picture 13" descr="image.png"/>
          <p:cNvPicPr>
            <a:picLocks noChangeAspect="1"/>
          </p:cNvPicPr>
          <p:nvPr/>
        </p:nvPicPr>
        <p:blipFill>
          <a:blip r:embed="rId8"/>
          <a:stretch>
            <a:fillRect/>
          </a:stretch>
        </p:blipFill>
        <p:spPr>
          <a:xfrm>
            <a:off x="9019462" y="5414145"/>
            <a:ext cx="357122" cy="357122"/>
          </a:xfrm>
          <a:prstGeom prst="rect">
            <a:avLst/>
          </a:prstGeom>
        </p:spPr>
      </p:pic>
      <p:sp>
        <p:nvSpPr>
          <p:cNvPr id="15" name="TextBox 14"/>
          <p:cNvSpPr txBox="1"/>
          <p:nvPr/>
        </p:nvSpPr>
        <p:spPr>
          <a:xfrm>
            <a:off x="8601509" y="5856093"/>
            <a:ext cx="1312425" cy="153888"/>
          </a:xfrm>
          <a:prstGeom prst="rect">
            <a:avLst/>
          </a:prstGeom>
          <a:noFill/>
        </p:spPr>
        <p:txBody>
          <a:bodyPr wrap="square" lIns="0" tIns="0" rIns="0" bIns="0" anchor="t">
            <a:spAutoFit/>
          </a:bodyPr>
          <a:lstStyle/>
          <a:p>
            <a:pPr algn="ctr"/>
            <a:r>
              <a:rPr sz="1000" b="1" i="0" u="none">
                <a:solidFill>
                  <a:srgbClr val="0A2342"/>
                </a:solidFill>
                <a:latin typeface="Montserrat"/>
              </a:rPr>
              <a:t>Service Delays</a:t>
            </a:r>
          </a:p>
        </p:txBody>
      </p:sp>
      <p:pic>
        <p:nvPicPr>
          <p:cNvPr id="16" name="Picture 15" descr="image.png"/>
          <p:cNvPicPr>
            <a:picLocks noChangeAspect="1"/>
          </p:cNvPicPr>
          <p:nvPr/>
        </p:nvPicPr>
        <p:blipFill>
          <a:blip r:embed="rId9"/>
          <a:stretch>
            <a:fillRect/>
          </a:stretch>
        </p:blipFill>
        <p:spPr>
          <a:xfrm>
            <a:off x="10426827" y="5414145"/>
            <a:ext cx="446403" cy="357122"/>
          </a:xfrm>
          <a:prstGeom prst="rect">
            <a:avLst/>
          </a:prstGeom>
        </p:spPr>
      </p:pic>
      <p:sp>
        <p:nvSpPr>
          <p:cNvPr id="17" name="TextBox 16"/>
          <p:cNvSpPr txBox="1"/>
          <p:nvPr/>
        </p:nvSpPr>
        <p:spPr>
          <a:xfrm>
            <a:off x="9789386" y="5856093"/>
            <a:ext cx="1790913" cy="153888"/>
          </a:xfrm>
          <a:prstGeom prst="rect">
            <a:avLst/>
          </a:prstGeom>
          <a:noFill/>
        </p:spPr>
        <p:txBody>
          <a:bodyPr wrap="square" lIns="0" tIns="0" rIns="0" bIns="0" anchor="t">
            <a:spAutoFit/>
          </a:bodyPr>
          <a:lstStyle/>
          <a:p>
            <a:pPr algn="ctr"/>
            <a:r>
              <a:rPr sz="1000" b="1" i="0" u="none">
                <a:solidFill>
                  <a:srgbClr val="0A2342"/>
                </a:solidFill>
                <a:latin typeface="Montserrat"/>
              </a:rPr>
              <a:t>Digital Fragmentation</a:t>
            </a:r>
          </a:p>
        </p:txBody>
      </p:sp>
      <p:sp>
        <p:nvSpPr>
          <p:cNvPr id="18" name="TextBox 17"/>
          <p:cNvSpPr txBox="1"/>
          <p:nvPr/>
        </p:nvSpPr>
        <p:spPr>
          <a:xfrm>
            <a:off x="758498" y="659681"/>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Nepal Today: The Challenges</a:t>
            </a:r>
          </a:p>
        </p:txBody>
      </p:sp>
      <p:sp>
        <p:nvSpPr>
          <p:cNvPr id="19" name="TextBox 18"/>
          <p:cNvSpPr txBox="1"/>
          <p:nvPr/>
        </p:nvSpPr>
        <p:spPr>
          <a:xfrm>
            <a:off x="3432441" y="6522441"/>
            <a:ext cx="8479221" cy="205184"/>
          </a:xfrm>
          <a:prstGeom prst="rect">
            <a:avLst/>
          </a:prstGeom>
          <a:noFill/>
        </p:spPr>
        <p:txBody>
          <a:bodyPr wrap="square" lIns="0" tIns="0" rIns="0" bIns="0" anchor="t">
            <a:spAutoFit/>
          </a:bodyPr>
          <a:lstStyle/>
          <a:p>
            <a:pPr algn="r">
              <a:lnSpc>
                <a:spcPts val="1575"/>
              </a:lnSpc>
            </a:pPr>
            <a:r>
              <a:rPr sz="1400" b="0" i="1" u="none" dirty="0">
                <a:latin typeface="Open Sans"/>
              </a:rPr>
              <a:t> “Potential alone does not create prosperity. Productivity, infrastructure, governance and innovation do.” </a:t>
            </a:r>
          </a:p>
        </p:txBody>
      </p:sp>
      <p:pic>
        <p:nvPicPr>
          <p:cNvPr id="25" name="Picture 24">
            <a:extLst>
              <a:ext uri="{FF2B5EF4-FFF2-40B4-BE49-F238E27FC236}">
                <a16:creationId xmlns:a16="http://schemas.microsoft.com/office/drawing/2014/main" id="{B95FCCED-3DFA-6B38-DE5A-4F308AAC38D4}"/>
              </a:ext>
            </a:extLst>
          </p:cNvPr>
          <p:cNvPicPr>
            <a:picLocks noChangeAspect="1"/>
          </p:cNvPicPr>
          <p:nvPr/>
        </p:nvPicPr>
        <p:blipFill>
          <a:blip r:embed="rId10"/>
          <a:stretch>
            <a:fillRect/>
          </a:stretch>
        </p:blipFill>
        <p:spPr>
          <a:xfrm>
            <a:off x="2668272" y="1480417"/>
            <a:ext cx="6479200" cy="35341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1717318" y="2305489"/>
            <a:ext cx="457200" cy="457200"/>
          </a:xfrm>
          <a:prstGeom prst="rect">
            <a:avLst/>
          </a:prstGeom>
        </p:spPr>
      </p:pic>
      <p:sp>
        <p:nvSpPr>
          <p:cNvPr id="3" name="TextBox 2"/>
          <p:cNvSpPr txBox="1"/>
          <p:nvPr/>
        </p:nvSpPr>
        <p:spPr>
          <a:xfrm>
            <a:off x="891969" y="2902564"/>
            <a:ext cx="1310163" cy="257175"/>
          </a:xfrm>
          <a:prstGeom prst="rect">
            <a:avLst/>
          </a:prstGeom>
          <a:noFill/>
        </p:spPr>
        <p:txBody>
          <a:bodyPr wrap="square" lIns="0" tIns="0" rIns="0" bIns="0" anchor="t">
            <a:spAutoFit/>
          </a:bodyPr>
          <a:lstStyle/>
          <a:p>
            <a:pPr algn="ctr"/>
            <a:r>
              <a:rPr sz="1650" b="1" i="0" u="none">
                <a:solidFill>
                  <a:srgbClr val="0A2342"/>
                </a:solidFill>
                <a:latin typeface="Montserrat"/>
              </a:rPr>
              <a:t>Agriculture</a:t>
            </a:r>
          </a:p>
        </p:txBody>
      </p:sp>
      <p:pic>
        <p:nvPicPr>
          <p:cNvPr id="4" name="Picture 3" descr="image.png"/>
          <p:cNvPicPr>
            <a:picLocks noChangeAspect="1"/>
          </p:cNvPicPr>
          <p:nvPr/>
        </p:nvPicPr>
        <p:blipFill>
          <a:blip r:embed="rId3"/>
          <a:stretch>
            <a:fillRect/>
          </a:stretch>
        </p:blipFill>
        <p:spPr>
          <a:xfrm>
            <a:off x="7100569" y="2478753"/>
            <a:ext cx="400050" cy="457200"/>
          </a:xfrm>
          <a:prstGeom prst="rect">
            <a:avLst/>
          </a:prstGeom>
        </p:spPr>
      </p:pic>
      <p:sp>
        <p:nvSpPr>
          <p:cNvPr id="5" name="TextBox 4"/>
          <p:cNvSpPr txBox="1"/>
          <p:nvPr/>
        </p:nvSpPr>
        <p:spPr>
          <a:xfrm>
            <a:off x="6695519" y="3009270"/>
            <a:ext cx="810101" cy="257175"/>
          </a:xfrm>
          <a:prstGeom prst="rect">
            <a:avLst/>
          </a:prstGeom>
          <a:noFill/>
        </p:spPr>
        <p:txBody>
          <a:bodyPr wrap="square" lIns="0" tIns="0" rIns="0" bIns="0" anchor="t">
            <a:spAutoFit/>
          </a:bodyPr>
          <a:lstStyle/>
          <a:p>
            <a:pPr algn="ctr"/>
            <a:r>
              <a:rPr sz="1650" b="1" i="0" u="none">
                <a:solidFill>
                  <a:srgbClr val="0A2342"/>
                </a:solidFill>
                <a:latin typeface="Montserrat"/>
              </a:rPr>
              <a:t>Energy</a:t>
            </a:r>
          </a:p>
        </p:txBody>
      </p:sp>
      <p:pic>
        <p:nvPicPr>
          <p:cNvPr id="6" name="Picture 5" descr="image.png"/>
          <p:cNvPicPr>
            <a:picLocks noChangeAspect="1"/>
          </p:cNvPicPr>
          <p:nvPr/>
        </p:nvPicPr>
        <p:blipFill>
          <a:blip r:embed="rId4"/>
          <a:stretch>
            <a:fillRect/>
          </a:stretch>
        </p:blipFill>
        <p:spPr>
          <a:xfrm>
            <a:off x="1603018" y="4491709"/>
            <a:ext cx="571500" cy="457200"/>
          </a:xfrm>
          <a:prstGeom prst="rect">
            <a:avLst/>
          </a:prstGeom>
        </p:spPr>
      </p:pic>
      <p:sp>
        <p:nvSpPr>
          <p:cNvPr id="7" name="TextBox 6"/>
          <p:cNvSpPr txBox="1"/>
          <p:nvPr/>
        </p:nvSpPr>
        <p:spPr>
          <a:xfrm>
            <a:off x="1244402" y="5065231"/>
            <a:ext cx="930116" cy="257175"/>
          </a:xfrm>
          <a:prstGeom prst="rect">
            <a:avLst/>
          </a:prstGeom>
          <a:noFill/>
        </p:spPr>
        <p:txBody>
          <a:bodyPr wrap="square" lIns="0" tIns="0" rIns="0" bIns="0" anchor="t">
            <a:spAutoFit/>
          </a:bodyPr>
          <a:lstStyle/>
          <a:p>
            <a:pPr algn="ctr"/>
            <a:r>
              <a:rPr sz="1650" b="1" i="0" u="none">
                <a:solidFill>
                  <a:srgbClr val="0A2342"/>
                </a:solidFill>
                <a:latin typeface="Montserrat"/>
              </a:rPr>
              <a:t>Tourism</a:t>
            </a:r>
          </a:p>
        </p:txBody>
      </p:sp>
      <p:pic>
        <p:nvPicPr>
          <p:cNvPr id="8" name="Picture 7" descr="image.png"/>
          <p:cNvPicPr>
            <a:picLocks noChangeAspect="1"/>
          </p:cNvPicPr>
          <p:nvPr/>
        </p:nvPicPr>
        <p:blipFill>
          <a:blip r:embed="rId5"/>
          <a:stretch>
            <a:fillRect/>
          </a:stretch>
        </p:blipFill>
        <p:spPr>
          <a:xfrm>
            <a:off x="6827402" y="4472767"/>
            <a:ext cx="571500" cy="457200"/>
          </a:xfrm>
          <a:prstGeom prst="rect">
            <a:avLst/>
          </a:prstGeom>
        </p:spPr>
      </p:pic>
      <p:sp>
        <p:nvSpPr>
          <p:cNvPr id="9" name="TextBox 8"/>
          <p:cNvSpPr txBox="1"/>
          <p:nvPr/>
        </p:nvSpPr>
        <p:spPr>
          <a:xfrm>
            <a:off x="5910648" y="5040146"/>
            <a:ext cx="1640205" cy="257175"/>
          </a:xfrm>
          <a:prstGeom prst="rect">
            <a:avLst/>
          </a:prstGeom>
          <a:noFill/>
        </p:spPr>
        <p:txBody>
          <a:bodyPr wrap="square" lIns="0" tIns="0" rIns="0" bIns="0" anchor="t">
            <a:spAutoFit/>
          </a:bodyPr>
          <a:lstStyle/>
          <a:p>
            <a:pPr algn="ctr"/>
            <a:r>
              <a:rPr sz="1650" b="1" i="0" u="none">
                <a:solidFill>
                  <a:srgbClr val="0A2342"/>
                </a:solidFill>
                <a:latin typeface="Montserrat"/>
              </a:rPr>
              <a:t>Human Talent</a:t>
            </a:r>
          </a:p>
        </p:txBody>
      </p:sp>
      <p:sp>
        <p:nvSpPr>
          <p:cNvPr id="10" name="TextBox 9"/>
          <p:cNvSpPr txBox="1"/>
          <p:nvPr/>
        </p:nvSpPr>
        <p:spPr>
          <a:xfrm>
            <a:off x="1758368" y="725275"/>
            <a:ext cx="10052632" cy="542925"/>
          </a:xfrm>
          <a:prstGeom prst="rect">
            <a:avLst/>
          </a:prstGeom>
          <a:noFill/>
        </p:spPr>
        <p:txBody>
          <a:bodyPr wrap="square" lIns="0" tIns="0" rIns="0" bIns="0" anchor="t">
            <a:spAutoFit/>
          </a:bodyPr>
          <a:lstStyle/>
          <a:p>
            <a:pPr algn="l"/>
            <a:r>
              <a:rPr sz="3450" b="1" i="0" u="none" dirty="0">
                <a:solidFill>
                  <a:srgbClr val="0A2342"/>
                </a:solidFill>
                <a:latin typeface="Montserrat"/>
              </a:rPr>
              <a:t>Nepal Has What the World Needs</a:t>
            </a:r>
          </a:p>
        </p:txBody>
      </p:sp>
      <p:sp>
        <p:nvSpPr>
          <p:cNvPr id="11" name="TextBox 10"/>
          <p:cNvSpPr txBox="1"/>
          <p:nvPr/>
        </p:nvSpPr>
        <p:spPr>
          <a:xfrm>
            <a:off x="1986455" y="6474372"/>
            <a:ext cx="9824545" cy="205184"/>
          </a:xfrm>
          <a:prstGeom prst="rect">
            <a:avLst/>
          </a:prstGeom>
          <a:noFill/>
        </p:spPr>
        <p:txBody>
          <a:bodyPr wrap="square" lIns="0" tIns="0" rIns="0" bIns="0" anchor="t">
            <a:spAutoFit/>
          </a:bodyPr>
          <a:lstStyle/>
          <a:p>
            <a:pPr algn="r">
              <a:lnSpc>
                <a:spcPts val="1575"/>
              </a:lnSpc>
            </a:pPr>
            <a:r>
              <a:rPr sz="1400" b="0" i="1" u="none" dirty="0">
                <a:latin typeface="Open Sans"/>
              </a:rPr>
              <a:t> “Our challenge is not that Nepal has nothing. Our challenge is converting what Nepal already has into economic value.” </a:t>
            </a:r>
          </a:p>
        </p:txBody>
      </p:sp>
      <p:pic>
        <p:nvPicPr>
          <p:cNvPr id="19" name="Picture 18">
            <a:extLst>
              <a:ext uri="{FF2B5EF4-FFF2-40B4-BE49-F238E27FC236}">
                <a16:creationId xmlns:a16="http://schemas.microsoft.com/office/drawing/2014/main" id="{EB9AC5D8-49CB-0588-B9A2-413DB0A1E183}"/>
              </a:ext>
            </a:extLst>
          </p:cNvPr>
          <p:cNvPicPr>
            <a:picLocks noChangeAspect="1"/>
          </p:cNvPicPr>
          <p:nvPr/>
        </p:nvPicPr>
        <p:blipFill>
          <a:blip r:embed="rId6"/>
          <a:srcRect l="52068" t="50440"/>
          <a:stretch>
            <a:fillRect/>
          </a:stretch>
        </p:blipFill>
        <p:spPr>
          <a:xfrm>
            <a:off x="7671131" y="4036038"/>
            <a:ext cx="3105973" cy="1677385"/>
          </a:xfrm>
          <a:prstGeom prst="rect">
            <a:avLst/>
          </a:prstGeom>
        </p:spPr>
      </p:pic>
      <p:pic>
        <p:nvPicPr>
          <p:cNvPr id="20" name="Picture 19">
            <a:extLst>
              <a:ext uri="{FF2B5EF4-FFF2-40B4-BE49-F238E27FC236}">
                <a16:creationId xmlns:a16="http://schemas.microsoft.com/office/drawing/2014/main" id="{566E8E6D-22D7-D327-05C1-A9E7971C2938}"/>
              </a:ext>
            </a:extLst>
          </p:cNvPr>
          <p:cNvPicPr>
            <a:picLocks noChangeAspect="1"/>
          </p:cNvPicPr>
          <p:nvPr/>
        </p:nvPicPr>
        <p:blipFill>
          <a:blip r:embed="rId6"/>
          <a:srcRect l="50071" b="50280"/>
          <a:stretch>
            <a:fillRect/>
          </a:stretch>
        </p:blipFill>
        <p:spPr>
          <a:xfrm>
            <a:off x="7692152" y="1923997"/>
            <a:ext cx="3088153" cy="1677385"/>
          </a:xfrm>
          <a:prstGeom prst="rect">
            <a:avLst/>
          </a:prstGeom>
        </p:spPr>
      </p:pic>
      <p:pic>
        <p:nvPicPr>
          <p:cNvPr id="21" name="Picture 20">
            <a:extLst>
              <a:ext uri="{FF2B5EF4-FFF2-40B4-BE49-F238E27FC236}">
                <a16:creationId xmlns:a16="http://schemas.microsoft.com/office/drawing/2014/main" id="{33C4828C-3ED6-2260-DEA7-A729DCD754D8}"/>
              </a:ext>
            </a:extLst>
          </p:cNvPr>
          <p:cNvPicPr>
            <a:picLocks noChangeAspect="1"/>
          </p:cNvPicPr>
          <p:nvPr/>
        </p:nvPicPr>
        <p:blipFill>
          <a:blip r:embed="rId6"/>
          <a:srcRect r="50071" b="50280"/>
          <a:stretch>
            <a:fillRect/>
          </a:stretch>
        </p:blipFill>
        <p:spPr>
          <a:xfrm>
            <a:off x="2408330" y="1977438"/>
            <a:ext cx="3088153" cy="1677385"/>
          </a:xfrm>
          <a:prstGeom prst="rect">
            <a:avLst/>
          </a:prstGeom>
        </p:spPr>
      </p:pic>
      <p:pic>
        <p:nvPicPr>
          <p:cNvPr id="22" name="Picture 21">
            <a:extLst>
              <a:ext uri="{FF2B5EF4-FFF2-40B4-BE49-F238E27FC236}">
                <a16:creationId xmlns:a16="http://schemas.microsoft.com/office/drawing/2014/main" id="{EC57C424-0280-5AFE-2F6E-DFB34137731B}"/>
              </a:ext>
            </a:extLst>
          </p:cNvPr>
          <p:cNvPicPr>
            <a:picLocks noChangeAspect="1"/>
          </p:cNvPicPr>
          <p:nvPr/>
        </p:nvPicPr>
        <p:blipFill>
          <a:blip r:embed="rId6"/>
          <a:srcRect t="50440" r="50567"/>
          <a:stretch>
            <a:fillRect/>
          </a:stretch>
        </p:blipFill>
        <p:spPr>
          <a:xfrm>
            <a:off x="2409237" y="4077601"/>
            <a:ext cx="3087384" cy="167738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2205037"/>
            <a:ext cx="11049000" cy="3276600"/>
          </a:xfrm>
          <a:prstGeom prst="rect">
            <a:avLst/>
          </a:prstGeom>
        </p:spPr>
      </p:pic>
      <p:sp>
        <p:nvSpPr>
          <p:cNvPr id="6" name="TextBox 5"/>
          <p:cNvSpPr txBox="1"/>
          <p:nvPr/>
        </p:nvSpPr>
        <p:spPr>
          <a:xfrm>
            <a:off x="865789" y="914399"/>
            <a:ext cx="10548445" cy="542925"/>
          </a:xfrm>
          <a:prstGeom prst="rect">
            <a:avLst/>
          </a:prstGeom>
          <a:noFill/>
        </p:spPr>
        <p:txBody>
          <a:bodyPr wrap="square" lIns="0" tIns="0" rIns="0" bIns="0" anchor="t">
            <a:spAutoFit/>
          </a:bodyPr>
          <a:lstStyle/>
          <a:p>
            <a:pPr algn="l"/>
            <a:r>
              <a:rPr sz="3450" b="1" i="0" u="none" dirty="0">
                <a:solidFill>
                  <a:srgbClr val="0A2342"/>
                </a:solidFill>
                <a:latin typeface="Montserrat"/>
              </a:rPr>
              <a:t>The National Formula</a:t>
            </a:r>
          </a:p>
        </p:txBody>
      </p:sp>
      <p:sp>
        <p:nvSpPr>
          <p:cNvPr id="7" name="TextBox 6"/>
          <p:cNvSpPr txBox="1"/>
          <p:nvPr/>
        </p:nvSpPr>
        <p:spPr>
          <a:xfrm>
            <a:off x="3331780" y="6536469"/>
            <a:ext cx="8563303" cy="205184"/>
          </a:xfrm>
          <a:prstGeom prst="rect">
            <a:avLst/>
          </a:prstGeom>
          <a:noFill/>
        </p:spPr>
        <p:txBody>
          <a:bodyPr wrap="square" lIns="0" tIns="0" rIns="0" bIns="0" anchor="t">
            <a:spAutoFit/>
          </a:bodyPr>
          <a:lstStyle/>
          <a:p>
            <a:pPr algn="r">
              <a:lnSpc>
                <a:spcPts val="1575"/>
              </a:lnSpc>
            </a:pPr>
            <a:r>
              <a:rPr sz="1400" b="0" i="1" u="none" dirty="0">
                <a:latin typeface="Open Sans"/>
              </a:rPr>
              <a:t> “ICT provides intelligence. Engineering provides infrastructure. Good governance provides trust.” </a:t>
            </a:r>
          </a:p>
        </p:txBody>
      </p:sp>
      <p:pic>
        <p:nvPicPr>
          <p:cNvPr id="12" name="Picture 11">
            <a:extLst>
              <a:ext uri="{FF2B5EF4-FFF2-40B4-BE49-F238E27FC236}">
                <a16:creationId xmlns:a16="http://schemas.microsoft.com/office/drawing/2014/main" id="{E0C52363-18EE-D032-A223-6A0A9DE2FD4F}"/>
              </a:ext>
            </a:extLst>
          </p:cNvPr>
          <p:cNvPicPr>
            <a:picLocks noChangeAspect="1"/>
          </p:cNvPicPr>
          <p:nvPr/>
        </p:nvPicPr>
        <p:blipFill>
          <a:blip r:embed="rId3">
            <a:clrChange>
              <a:clrFrom>
                <a:srgbClr val="FEFEFE"/>
              </a:clrFrom>
              <a:clrTo>
                <a:srgbClr val="FEFEFE">
                  <a:alpha val="0"/>
                </a:srgbClr>
              </a:clrTo>
            </a:clrChange>
          </a:blip>
          <a:srcRect l="4793" t="21029" r="9275" b="20161"/>
          <a:stretch>
            <a:fillRect/>
          </a:stretch>
        </p:blipFill>
        <p:spPr>
          <a:xfrm>
            <a:off x="1111994" y="1635760"/>
            <a:ext cx="10302240" cy="384587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TextBox 24"/>
          <p:cNvSpPr txBox="1"/>
          <p:nvPr/>
        </p:nvSpPr>
        <p:spPr>
          <a:xfrm>
            <a:off x="571500" y="791123"/>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ACT II: Build the Foundation</a:t>
            </a:r>
          </a:p>
        </p:txBody>
      </p:sp>
      <p:sp>
        <p:nvSpPr>
          <p:cNvPr id="26" name="TextBox 25"/>
          <p:cNvSpPr txBox="1"/>
          <p:nvPr/>
        </p:nvSpPr>
        <p:spPr>
          <a:xfrm>
            <a:off x="3615559" y="6464698"/>
            <a:ext cx="8195441" cy="205184"/>
          </a:xfrm>
          <a:prstGeom prst="rect">
            <a:avLst/>
          </a:prstGeom>
          <a:noFill/>
        </p:spPr>
        <p:txBody>
          <a:bodyPr wrap="square" lIns="0" tIns="0" rIns="0" bIns="0" anchor="t">
            <a:spAutoFit/>
          </a:bodyPr>
          <a:lstStyle/>
          <a:p>
            <a:pPr algn="r">
              <a:lnSpc>
                <a:spcPts val="1575"/>
              </a:lnSpc>
            </a:pPr>
            <a:r>
              <a:rPr sz="1400" b="0" i="1" u="none" dirty="0">
                <a:latin typeface="Open Sans"/>
              </a:rPr>
              <a:t> “Roads connect physical places. Digital infrastructure connects people, information and services.” </a:t>
            </a:r>
          </a:p>
        </p:txBody>
      </p:sp>
      <p:grpSp>
        <p:nvGrpSpPr>
          <p:cNvPr id="36" name="Group 35">
            <a:extLst>
              <a:ext uri="{FF2B5EF4-FFF2-40B4-BE49-F238E27FC236}">
                <a16:creationId xmlns:a16="http://schemas.microsoft.com/office/drawing/2014/main" id="{D76414E4-A31C-94FE-FF65-02B34DF8B737}"/>
              </a:ext>
            </a:extLst>
          </p:cNvPr>
          <p:cNvGrpSpPr/>
          <p:nvPr/>
        </p:nvGrpSpPr>
        <p:grpSpPr>
          <a:xfrm>
            <a:off x="571500" y="1771753"/>
            <a:ext cx="3946249" cy="1679808"/>
            <a:chOff x="7506017" y="383466"/>
            <a:chExt cx="3946249" cy="1679808"/>
          </a:xfrm>
        </p:grpSpPr>
        <p:pic>
          <p:nvPicPr>
            <p:cNvPr id="2" name="Picture 1" descr="image.png"/>
            <p:cNvPicPr>
              <a:picLocks noChangeAspect="1"/>
            </p:cNvPicPr>
            <p:nvPr/>
          </p:nvPicPr>
          <p:blipFill>
            <a:blip r:embed="rId2"/>
            <a:stretch>
              <a:fillRect/>
            </a:stretch>
          </p:blipFill>
          <p:spPr>
            <a:xfrm>
              <a:off x="8243966" y="573966"/>
              <a:ext cx="171450" cy="190500"/>
            </a:xfrm>
            <a:prstGeom prst="rect">
              <a:avLst/>
            </a:prstGeom>
          </p:spPr>
        </p:pic>
        <p:pic>
          <p:nvPicPr>
            <p:cNvPr id="3" name="Picture 2" descr="image.png"/>
            <p:cNvPicPr>
              <a:picLocks noChangeAspect="1"/>
            </p:cNvPicPr>
            <p:nvPr/>
          </p:nvPicPr>
          <p:blipFill>
            <a:blip r:embed="rId2"/>
            <a:stretch>
              <a:fillRect/>
            </a:stretch>
          </p:blipFill>
          <p:spPr>
            <a:xfrm>
              <a:off x="9461023" y="585485"/>
              <a:ext cx="171450" cy="190500"/>
            </a:xfrm>
            <a:prstGeom prst="rect">
              <a:avLst/>
            </a:prstGeom>
          </p:spPr>
        </p:pic>
        <p:pic>
          <p:nvPicPr>
            <p:cNvPr id="4" name="Picture 3" descr="image.png"/>
            <p:cNvPicPr>
              <a:picLocks noChangeAspect="1"/>
            </p:cNvPicPr>
            <p:nvPr/>
          </p:nvPicPr>
          <p:blipFill>
            <a:blip r:embed="rId2"/>
            <a:stretch>
              <a:fillRect/>
            </a:stretch>
          </p:blipFill>
          <p:spPr>
            <a:xfrm>
              <a:off x="10361930" y="590749"/>
              <a:ext cx="171450" cy="190500"/>
            </a:xfrm>
            <a:prstGeom prst="rect">
              <a:avLst/>
            </a:prstGeom>
          </p:spPr>
        </p:pic>
        <p:pic>
          <p:nvPicPr>
            <p:cNvPr id="6" name="Picture 5" descr="image.png"/>
            <p:cNvPicPr>
              <a:picLocks noChangeAspect="1"/>
            </p:cNvPicPr>
            <p:nvPr/>
          </p:nvPicPr>
          <p:blipFill>
            <a:blip r:embed="rId2"/>
            <a:stretch>
              <a:fillRect/>
            </a:stretch>
          </p:blipFill>
          <p:spPr>
            <a:xfrm>
              <a:off x="8243966" y="1615255"/>
              <a:ext cx="171450" cy="190500"/>
            </a:xfrm>
            <a:prstGeom prst="rect">
              <a:avLst/>
            </a:prstGeom>
          </p:spPr>
        </p:pic>
        <p:pic>
          <p:nvPicPr>
            <p:cNvPr id="7" name="Picture 6" descr="image.png"/>
            <p:cNvPicPr>
              <a:picLocks noChangeAspect="1"/>
            </p:cNvPicPr>
            <p:nvPr/>
          </p:nvPicPr>
          <p:blipFill>
            <a:blip r:embed="rId2"/>
            <a:stretch>
              <a:fillRect/>
            </a:stretch>
          </p:blipFill>
          <p:spPr>
            <a:xfrm>
              <a:off x="9245323" y="1611385"/>
              <a:ext cx="171450" cy="190500"/>
            </a:xfrm>
            <a:prstGeom prst="rect">
              <a:avLst/>
            </a:prstGeom>
          </p:spPr>
        </p:pic>
        <p:pic>
          <p:nvPicPr>
            <p:cNvPr id="8" name="Picture 7" descr="image.png"/>
            <p:cNvPicPr>
              <a:picLocks noChangeAspect="1"/>
            </p:cNvPicPr>
            <p:nvPr/>
          </p:nvPicPr>
          <p:blipFill>
            <a:blip r:embed="rId2"/>
            <a:stretch>
              <a:fillRect/>
            </a:stretch>
          </p:blipFill>
          <p:spPr>
            <a:xfrm>
              <a:off x="10421064" y="1607515"/>
              <a:ext cx="171450" cy="190500"/>
            </a:xfrm>
            <a:prstGeom prst="rect">
              <a:avLst/>
            </a:prstGeom>
          </p:spPr>
        </p:pic>
        <p:pic>
          <p:nvPicPr>
            <p:cNvPr id="9" name="Picture 8" descr="image.png"/>
            <p:cNvPicPr>
              <a:picLocks noChangeAspect="1"/>
            </p:cNvPicPr>
            <p:nvPr/>
          </p:nvPicPr>
          <p:blipFill>
            <a:blip r:embed="rId3"/>
            <a:stretch>
              <a:fillRect/>
            </a:stretch>
          </p:blipFill>
          <p:spPr>
            <a:xfrm>
              <a:off x="7681991" y="383466"/>
              <a:ext cx="238125" cy="266700"/>
            </a:xfrm>
            <a:prstGeom prst="rect">
              <a:avLst/>
            </a:prstGeom>
          </p:spPr>
        </p:pic>
        <p:sp>
          <p:nvSpPr>
            <p:cNvPr id="10" name="TextBox 9"/>
            <p:cNvSpPr txBox="1"/>
            <p:nvPr/>
          </p:nvSpPr>
          <p:spPr>
            <a:xfrm>
              <a:off x="7506017" y="764466"/>
              <a:ext cx="59007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Citizen</a:t>
              </a:r>
            </a:p>
          </p:txBody>
        </p:sp>
        <p:pic>
          <p:nvPicPr>
            <p:cNvPr id="11" name="Picture 10" descr="image.png"/>
            <p:cNvPicPr>
              <a:picLocks noChangeAspect="1"/>
            </p:cNvPicPr>
            <p:nvPr/>
          </p:nvPicPr>
          <p:blipFill>
            <a:blip r:embed="rId4"/>
            <a:stretch>
              <a:fillRect/>
            </a:stretch>
          </p:blipFill>
          <p:spPr>
            <a:xfrm>
              <a:off x="8822373" y="383466"/>
              <a:ext cx="304800" cy="266700"/>
            </a:xfrm>
            <a:prstGeom prst="rect">
              <a:avLst/>
            </a:prstGeom>
          </p:spPr>
        </p:pic>
        <p:sp>
          <p:nvSpPr>
            <p:cNvPr id="12" name="TextBox 11"/>
            <p:cNvSpPr txBox="1"/>
            <p:nvPr/>
          </p:nvSpPr>
          <p:spPr>
            <a:xfrm>
              <a:off x="8564721" y="764466"/>
              <a:ext cx="820102" cy="365521"/>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Digital Identity</a:t>
              </a:r>
            </a:p>
          </p:txBody>
        </p:sp>
        <p:pic>
          <p:nvPicPr>
            <p:cNvPr id="13" name="Picture 12" descr="image.png"/>
            <p:cNvPicPr>
              <a:picLocks noChangeAspect="1"/>
            </p:cNvPicPr>
            <p:nvPr/>
          </p:nvPicPr>
          <p:blipFill>
            <a:blip r:embed="rId5"/>
            <a:stretch>
              <a:fillRect/>
            </a:stretch>
          </p:blipFill>
          <p:spPr>
            <a:xfrm>
              <a:off x="9878139" y="428347"/>
              <a:ext cx="238125" cy="266700"/>
            </a:xfrm>
            <a:prstGeom prst="rect">
              <a:avLst/>
            </a:prstGeom>
          </p:spPr>
        </p:pic>
        <p:sp>
          <p:nvSpPr>
            <p:cNvPr id="14" name="TextBox 13"/>
            <p:cNvSpPr txBox="1"/>
            <p:nvPr/>
          </p:nvSpPr>
          <p:spPr>
            <a:xfrm>
              <a:off x="9797177" y="809347"/>
              <a:ext cx="400050"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Data</a:t>
              </a:r>
            </a:p>
          </p:txBody>
        </p:sp>
        <p:pic>
          <p:nvPicPr>
            <p:cNvPr id="15" name="Picture 14" descr="image.png"/>
            <p:cNvPicPr>
              <a:picLocks noChangeAspect="1"/>
            </p:cNvPicPr>
            <p:nvPr/>
          </p:nvPicPr>
          <p:blipFill>
            <a:blip r:embed="rId6"/>
            <a:stretch>
              <a:fillRect/>
            </a:stretch>
          </p:blipFill>
          <p:spPr>
            <a:xfrm>
              <a:off x="10883147" y="453556"/>
              <a:ext cx="266700" cy="266700"/>
            </a:xfrm>
            <a:prstGeom prst="rect">
              <a:avLst/>
            </a:prstGeom>
          </p:spPr>
        </p:pic>
        <p:sp>
          <p:nvSpPr>
            <p:cNvPr id="16" name="TextBox 15"/>
            <p:cNvSpPr txBox="1"/>
            <p:nvPr/>
          </p:nvSpPr>
          <p:spPr>
            <a:xfrm>
              <a:off x="10606445" y="834556"/>
              <a:ext cx="820102" cy="365521"/>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Secure Network</a:t>
              </a:r>
            </a:p>
          </p:txBody>
        </p:sp>
        <p:pic>
          <p:nvPicPr>
            <p:cNvPr id="17" name="Picture 16" descr="image.png"/>
            <p:cNvPicPr>
              <a:picLocks noChangeAspect="1"/>
            </p:cNvPicPr>
            <p:nvPr/>
          </p:nvPicPr>
          <p:blipFill>
            <a:blip r:embed="rId7"/>
            <a:stretch>
              <a:fillRect/>
            </a:stretch>
          </p:blipFill>
          <p:spPr>
            <a:xfrm>
              <a:off x="7622461" y="1443805"/>
              <a:ext cx="266700" cy="266700"/>
            </a:xfrm>
            <a:prstGeom prst="rect">
              <a:avLst/>
            </a:prstGeom>
          </p:spPr>
        </p:pic>
        <p:sp>
          <p:nvSpPr>
            <p:cNvPr id="18" name="TextBox 17"/>
            <p:cNvSpPr txBox="1"/>
            <p:nvPr/>
          </p:nvSpPr>
          <p:spPr>
            <a:xfrm>
              <a:off x="7510780" y="1824805"/>
              <a:ext cx="490061"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Cloud</a:t>
              </a:r>
            </a:p>
          </p:txBody>
        </p:sp>
        <p:pic>
          <p:nvPicPr>
            <p:cNvPr id="19" name="Picture 18" descr="image.png"/>
            <p:cNvPicPr>
              <a:picLocks noChangeAspect="1"/>
            </p:cNvPicPr>
            <p:nvPr/>
          </p:nvPicPr>
          <p:blipFill>
            <a:blip r:embed="rId8"/>
            <a:stretch>
              <a:fillRect/>
            </a:stretch>
          </p:blipFill>
          <p:spPr>
            <a:xfrm>
              <a:off x="8802767" y="1452132"/>
              <a:ext cx="200025" cy="266700"/>
            </a:xfrm>
            <a:prstGeom prst="rect">
              <a:avLst/>
            </a:prstGeom>
          </p:spPr>
        </p:pic>
        <p:sp>
          <p:nvSpPr>
            <p:cNvPr id="20" name="TextBox 19"/>
            <p:cNvSpPr txBox="1"/>
            <p:nvPr/>
          </p:nvSpPr>
          <p:spPr>
            <a:xfrm>
              <a:off x="8687753" y="1833132"/>
              <a:ext cx="430053"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Apps</a:t>
              </a:r>
            </a:p>
          </p:txBody>
        </p:sp>
        <p:pic>
          <p:nvPicPr>
            <p:cNvPr id="21" name="Picture 20" descr="image.png"/>
            <p:cNvPicPr>
              <a:picLocks noChangeAspect="1"/>
            </p:cNvPicPr>
            <p:nvPr/>
          </p:nvPicPr>
          <p:blipFill>
            <a:blip r:embed="rId9"/>
            <a:stretch>
              <a:fillRect/>
            </a:stretch>
          </p:blipFill>
          <p:spPr>
            <a:xfrm>
              <a:off x="9787972" y="1499514"/>
              <a:ext cx="304800" cy="266700"/>
            </a:xfrm>
            <a:prstGeom prst="rect">
              <a:avLst/>
            </a:prstGeom>
          </p:spPr>
        </p:pic>
        <p:sp>
          <p:nvSpPr>
            <p:cNvPr id="22" name="TextBox 21"/>
            <p:cNvSpPr txBox="1"/>
            <p:nvPr/>
          </p:nvSpPr>
          <p:spPr>
            <a:xfrm>
              <a:off x="9590328" y="1880514"/>
              <a:ext cx="700087" cy="182760"/>
            </a:xfrm>
            <a:prstGeom prst="rect">
              <a:avLst/>
            </a:prstGeom>
            <a:noFill/>
          </p:spPr>
          <p:txBody>
            <a:bodyPr wrap="square" lIns="0" tIns="0" rIns="0" bIns="0" anchor="t">
              <a:spAutoFit/>
            </a:bodyPr>
            <a:lstStyle/>
            <a:p>
              <a:pPr algn="ctr">
                <a:lnSpc>
                  <a:spcPts val="1439"/>
                </a:lnSpc>
              </a:pPr>
              <a:r>
                <a:rPr sz="1200" b="1" i="0" u="none">
                  <a:solidFill>
                    <a:srgbClr val="0A2342"/>
                  </a:solidFill>
                  <a:latin typeface="Montserrat"/>
                </a:rPr>
                <a:t>Services</a:t>
              </a:r>
            </a:p>
          </p:txBody>
        </p:sp>
        <p:pic>
          <p:nvPicPr>
            <p:cNvPr id="23" name="Picture 22" descr="image.png"/>
            <p:cNvPicPr>
              <a:picLocks noChangeAspect="1"/>
            </p:cNvPicPr>
            <p:nvPr/>
          </p:nvPicPr>
          <p:blipFill>
            <a:blip r:embed="rId10"/>
            <a:stretch>
              <a:fillRect/>
            </a:stretch>
          </p:blipFill>
          <p:spPr>
            <a:xfrm>
              <a:off x="11077556" y="1513896"/>
              <a:ext cx="238125" cy="266700"/>
            </a:xfrm>
            <a:prstGeom prst="rect">
              <a:avLst/>
            </a:prstGeom>
          </p:spPr>
        </p:pic>
        <p:sp>
          <p:nvSpPr>
            <p:cNvPr id="24" name="TextBox 23"/>
            <p:cNvSpPr txBox="1"/>
            <p:nvPr/>
          </p:nvSpPr>
          <p:spPr>
            <a:xfrm>
              <a:off x="10892196" y="1880514"/>
              <a:ext cx="560070" cy="182760"/>
            </a:xfrm>
            <a:prstGeom prst="rect">
              <a:avLst/>
            </a:prstGeom>
            <a:noFill/>
          </p:spPr>
          <p:txBody>
            <a:bodyPr wrap="square" lIns="0" tIns="0" rIns="0" bIns="0" anchor="t">
              <a:spAutoFit/>
            </a:bodyPr>
            <a:lstStyle/>
            <a:p>
              <a:pPr algn="ctr">
                <a:lnSpc>
                  <a:spcPts val="1439"/>
                </a:lnSpc>
              </a:pPr>
              <a:r>
                <a:rPr sz="1200" b="1" i="0" u="none" dirty="0">
                  <a:solidFill>
                    <a:srgbClr val="0A2342"/>
                  </a:solidFill>
                  <a:latin typeface="Montserrat"/>
                </a:rPr>
                <a:t>Nation</a:t>
              </a:r>
            </a:p>
          </p:txBody>
        </p:sp>
        <p:cxnSp>
          <p:nvCxnSpPr>
            <p:cNvPr id="30" name="Connector: Elbow 29">
              <a:extLst>
                <a:ext uri="{FF2B5EF4-FFF2-40B4-BE49-F238E27FC236}">
                  <a16:creationId xmlns:a16="http://schemas.microsoft.com/office/drawing/2014/main" id="{138E71A3-C3B4-7272-133C-7AC576478356}"/>
                </a:ext>
              </a:extLst>
            </p:cNvPr>
            <p:cNvCxnSpPr>
              <a:cxnSpLocks/>
              <a:stCxn id="16" idx="3"/>
              <a:endCxn id="17" idx="0"/>
            </p:cNvCxnSpPr>
            <p:nvPr/>
          </p:nvCxnSpPr>
          <p:spPr>
            <a:xfrm flipH="1">
              <a:off x="7755811" y="1017317"/>
              <a:ext cx="3670736" cy="426488"/>
            </a:xfrm>
            <a:prstGeom prst="bentConnector4">
              <a:avLst>
                <a:gd name="adj1" fmla="val -6228"/>
                <a:gd name="adj2" fmla="val 71426"/>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33" name="Picture 32">
            <a:extLst>
              <a:ext uri="{FF2B5EF4-FFF2-40B4-BE49-F238E27FC236}">
                <a16:creationId xmlns:a16="http://schemas.microsoft.com/office/drawing/2014/main" id="{6DD4E26E-00E4-4BC6-4C5D-B42708D35DD8}"/>
              </a:ext>
            </a:extLst>
          </p:cNvPr>
          <p:cNvPicPr>
            <a:picLocks noChangeAspect="1"/>
          </p:cNvPicPr>
          <p:nvPr/>
        </p:nvPicPr>
        <p:blipFill>
          <a:blip r:embed="rId11">
            <a:clrChange>
              <a:clrFrom>
                <a:srgbClr val="FDFFFE"/>
              </a:clrFrom>
              <a:clrTo>
                <a:srgbClr val="FDFFFE">
                  <a:alpha val="0"/>
                </a:srgbClr>
              </a:clrTo>
            </a:clrChange>
          </a:blip>
          <a:srcRect l="4517" b="6666"/>
          <a:stretch>
            <a:fillRect/>
          </a:stretch>
        </p:blipFill>
        <p:spPr>
          <a:xfrm>
            <a:off x="3805278" y="2300259"/>
            <a:ext cx="8195441" cy="436962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TextBox 19"/>
          <p:cNvSpPr txBox="1"/>
          <p:nvPr/>
        </p:nvSpPr>
        <p:spPr>
          <a:xfrm>
            <a:off x="295275" y="476250"/>
            <a:ext cx="11601450" cy="542925"/>
          </a:xfrm>
          <a:prstGeom prst="rect">
            <a:avLst/>
          </a:prstGeom>
          <a:noFill/>
        </p:spPr>
        <p:txBody>
          <a:bodyPr wrap="square" lIns="0" tIns="0" rIns="0" bIns="0" anchor="t">
            <a:spAutoFit/>
          </a:bodyPr>
          <a:lstStyle/>
          <a:p>
            <a:pPr algn="ctr"/>
            <a:r>
              <a:rPr sz="3450" b="1" i="0" u="none" dirty="0">
                <a:solidFill>
                  <a:srgbClr val="0A2342"/>
                </a:solidFill>
                <a:latin typeface="Montserrat"/>
              </a:rPr>
              <a:t>One Identity → Many Services</a:t>
            </a:r>
          </a:p>
        </p:txBody>
      </p:sp>
      <p:sp>
        <p:nvSpPr>
          <p:cNvPr id="21" name="TextBox 20"/>
          <p:cNvSpPr txBox="1"/>
          <p:nvPr/>
        </p:nvSpPr>
        <p:spPr>
          <a:xfrm>
            <a:off x="7752080" y="6279158"/>
            <a:ext cx="4058920" cy="205184"/>
          </a:xfrm>
          <a:prstGeom prst="rect">
            <a:avLst/>
          </a:prstGeom>
          <a:noFill/>
        </p:spPr>
        <p:txBody>
          <a:bodyPr wrap="square" lIns="0" tIns="0" rIns="0" bIns="0" anchor="t">
            <a:spAutoFit/>
          </a:bodyPr>
          <a:lstStyle/>
          <a:p>
            <a:pPr algn="r">
              <a:lnSpc>
                <a:spcPts val="1575"/>
              </a:lnSpc>
            </a:pPr>
            <a:r>
              <a:rPr sz="1400" b="0" i="1" u="none" dirty="0">
                <a:latin typeface="Open Sans"/>
              </a:rPr>
              <a:t> “Your identity should follow you — not your files.” </a:t>
            </a:r>
          </a:p>
        </p:txBody>
      </p:sp>
      <p:pic>
        <p:nvPicPr>
          <p:cNvPr id="23" name="Picture 22">
            <a:extLst>
              <a:ext uri="{FF2B5EF4-FFF2-40B4-BE49-F238E27FC236}">
                <a16:creationId xmlns:a16="http://schemas.microsoft.com/office/drawing/2014/main" id="{A41D8C45-0FD1-12A9-0DE1-B4BA9BFE1B22}"/>
              </a:ext>
            </a:extLst>
          </p:cNvPr>
          <p:cNvPicPr>
            <a:picLocks noChangeAspect="1"/>
          </p:cNvPicPr>
          <p:nvPr/>
        </p:nvPicPr>
        <p:blipFill>
          <a:blip r:embed="rId2">
            <a:clrChange>
              <a:clrFrom>
                <a:srgbClr val="FDFFFE"/>
              </a:clrFrom>
              <a:clrTo>
                <a:srgbClr val="FDFFFE">
                  <a:alpha val="0"/>
                </a:srgbClr>
              </a:clrTo>
            </a:clrChange>
          </a:blip>
          <a:stretch>
            <a:fillRect/>
          </a:stretch>
        </p:blipFill>
        <p:spPr>
          <a:xfrm>
            <a:off x="1376468" y="1185487"/>
            <a:ext cx="9596332" cy="523436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429377" y="1964748"/>
            <a:ext cx="5000623" cy="3557370"/>
          </a:xfrm>
          <a:prstGeom prst="rect">
            <a:avLst/>
          </a:prstGeom>
        </p:spPr>
      </p:pic>
      <p:sp>
        <p:nvSpPr>
          <p:cNvPr id="3" name="Rectangle 2"/>
          <p:cNvSpPr/>
          <p:nvPr/>
        </p:nvSpPr>
        <p:spPr>
          <a:xfrm>
            <a:off x="571500" y="4722018"/>
            <a:ext cx="5286375" cy="800100"/>
          </a:xfrm>
          <a:prstGeom prst="rect">
            <a:avLst/>
          </a:prstGeom>
          <a:solidFill>
            <a:srgbClr val="F0FD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62000" y="4912518"/>
            <a:ext cx="4905375" cy="419100"/>
          </a:xfrm>
          <a:prstGeom prst="rect">
            <a:avLst/>
          </a:prstGeom>
          <a:noFill/>
        </p:spPr>
        <p:txBody>
          <a:bodyPr wrap="square" lIns="0" tIns="0" rIns="0" bIns="0" anchor="t">
            <a:spAutoFit/>
          </a:bodyPr>
          <a:lstStyle/>
          <a:p>
            <a:pPr algn="l"/>
            <a:r>
              <a:rPr sz="1200" b="1" i="0" u="none" dirty="0">
                <a:solidFill>
                  <a:srgbClr val="000000"/>
                </a:solidFill>
                <a:latin typeface="Open Sans"/>
              </a:rPr>
              <a:t>Use Case:</a:t>
            </a:r>
            <a:r>
              <a:rPr sz="1200" b="0" i="0" u="none" dirty="0">
                <a:solidFill>
                  <a:srgbClr val="000000"/>
                </a:solidFill>
                <a:latin typeface="Open Sans"/>
              </a:rPr>
              <a:t> Ambulance → Digital Address → Exact Location → Faster Response.</a:t>
            </a:r>
          </a:p>
        </p:txBody>
      </p:sp>
      <p:sp>
        <p:nvSpPr>
          <p:cNvPr id="5" name="Rectangle 4"/>
          <p:cNvSpPr/>
          <p:nvPr/>
        </p:nvSpPr>
        <p:spPr>
          <a:xfrm>
            <a:off x="571500" y="4722018"/>
            <a:ext cx="47625" cy="800100"/>
          </a:xfrm>
          <a:prstGeom prst="rect">
            <a:avLst/>
          </a:prstGeom>
          <a:solidFill>
            <a:srgbClr val="10B9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71500" y="2316956"/>
            <a:ext cx="5286375" cy="271462"/>
          </a:xfrm>
          <a:prstGeom prst="rect">
            <a:avLst/>
          </a:prstGeom>
          <a:noFill/>
        </p:spPr>
        <p:txBody>
          <a:bodyPr wrap="square" lIns="285750" tIns="0" rIns="0" bIns="0" anchor="t">
            <a:spAutoFit/>
          </a:bodyPr>
          <a:lstStyle/>
          <a:p>
            <a:pPr algn="l">
              <a:lnSpc>
                <a:spcPts val="2137"/>
              </a:lnSpc>
            </a:pPr>
            <a:r>
              <a:rPr sz="1425" b="0" i="0" u="none" dirty="0">
                <a:solidFill>
                  <a:srgbClr val="334155"/>
                </a:solidFill>
                <a:latin typeface="Open Sans"/>
              </a:rPr>
              <a:t>GPS &amp; Exact Location</a:t>
            </a:r>
          </a:p>
        </p:txBody>
      </p:sp>
      <p:sp>
        <p:nvSpPr>
          <p:cNvPr id="8" name="TextBox 7"/>
          <p:cNvSpPr txBox="1"/>
          <p:nvPr/>
        </p:nvSpPr>
        <p:spPr>
          <a:xfrm>
            <a:off x="571500" y="2778918"/>
            <a:ext cx="5286375" cy="271462"/>
          </a:xfrm>
          <a:prstGeom prst="rect">
            <a:avLst/>
          </a:prstGeom>
          <a:noFill/>
        </p:spPr>
        <p:txBody>
          <a:bodyPr wrap="square" lIns="285750" tIns="0" rIns="0" bIns="0" anchor="t">
            <a:spAutoFit/>
          </a:bodyPr>
          <a:lstStyle/>
          <a:p>
            <a:pPr algn="l">
              <a:lnSpc>
                <a:spcPts val="2137"/>
              </a:lnSpc>
            </a:pPr>
            <a:r>
              <a:rPr sz="1425" b="0" i="0" u="none" dirty="0">
                <a:solidFill>
                  <a:srgbClr val="334155"/>
                </a:solidFill>
                <a:latin typeface="Open Sans"/>
              </a:rPr>
              <a:t>Household Database</a:t>
            </a:r>
          </a:p>
        </p:txBody>
      </p:sp>
      <p:sp>
        <p:nvSpPr>
          <p:cNvPr id="9" name="TextBox 8"/>
          <p:cNvSpPr txBox="1"/>
          <p:nvPr/>
        </p:nvSpPr>
        <p:spPr>
          <a:xfrm>
            <a:off x="571500" y="3240881"/>
            <a:ext cx="5286375" cy="271462"/>
          </a:xfrm>
          <a:prstGeom prst="rect">
            <a:avLst/>
          </a:prstGeom>
          <a:noFill/>
        </p:spPr>
        <p:txBody>
          <a:bodyPr wrap="square" lIns="285750" tIns="0" rIns="0" bIns="0" anchor="t">
            <a:spAutoFit/>
          </a:bodyPr>
          <a:lstStyle/>
          <a:p>
            <a:pPr algn="l">
              <a:lnSpc>
                <a:spcPts val="2137"/>
              </a:lnSpc>
            </a:pPr>
            <a:r>
              <a:rPr sz="1425" b="0" i="0" u="none" dirty="0">
                <a:solidFill>
                  <a:srgbClr val="334155"/>
                </a:solidFill>
                <a:latin typeface="Open Sans"/>
              </a:rPr>
              <a:t>Emergency Access</a:t>
            </a:r>
          </a:p>
        </p:txBody>
      </p:sp>
      <p:sp>
        <p:nvSpPr>
          <p:cNvPr id="10" name="TextBox 9"/>
          <p:cNvSpPr txBox="1"/>
          <p:nvPr/>
        </p:nvSpPr>
        <p:spPr>
          <a:xfrm>
            <a:off x="571500" y="3702843"/>
            <a:ext cx="5286375" cy="271462"/>
          </a:xfrm>
          <a:prstGeom prst="rect">
            <a:avLst/>
          </a:prstGeom>
          <a:noFill/>
        </p:spPr>
        <p:txBody>
          <a:bodyPr wrap="square" lIns="285750" tIns="0" rIns="0" bIns="0" anchor="t">
            <a:spAutoFit/>
          </a:bodyPr>
          <a:lstStyle/>
          <a:p>
            <a:pPr algn="l">
              <a:lnSpc>
                <a:spcPts val="2137"/>
              </a:lnSpc>
            </a:pPr>
            <a:r>
              <a:rPr sz="1425" b="0" i="0" u="none" dirty="0">
                <a:solidFill>
                  <a:srgbClr val="334155"/>
                </a:solidFill>
                <a:latin typeface="Open Sans"/>
              </a:rPr>
              <a:t>Service Delivery</a:t>
            </a:r>
          </a:p>
        </p:txBody>
      </p:sp>
      <p:sp>
        <p:nvSpPr>
          <p:cNvPr id="11" name="TextBox 10"/>
          <p:cNvSpPr txBox="1"/>
          <p:nvPr/>
        </p:nvSpPr>
        <p:spPr>
          <a:xfrm>
            <a:off x="571500" y="4164806"/>
            <a:ext cx="5286375" cy="271462"/>
          </a:xfrm>
          <a:prstGeom prst="rect">
            <a:avLst/>
          </a:prstGeom>
          <a:noFill/>
        </p:spPr>
        <p:txBody>
          <a:bodyPr wrap="square" lIns="285750" tIns="0" rIns="0" bIns="0" anchor="t">
            <a:spAutoFit/>
          </a:bodyPr>
          <a:lstStyle/>
          <a:p>
            <a:pPr algn="l">
              <a:lnSpc>
                <a:spcPts val="2137"/>
              </a:lnSpc>
            </a:pPr>
            <a:r>
              <a:rPr sz="1425" b="0" i="0" u="none" dirty="0">
                <a:solidFill>
                  <a:srgbClr val="334155"/>
                </a:solidFill>
                <a:latin typeface="Open Sans"/>
              </a:rPr>
              <a:t>Utility Connection</a:t>
            </a:r>
          </a:p>
        </p:txBody>
      </p:sp>
      <p:pic>
        <p:nvPicPr>
          <p:cNvPr id="12" name="Picture 11" descr="image.png"/>
          <p:cNvPicPr>
            <a:picLocks noChangeAspect="1"/>
          </p:cNvPicPr>
          <p:nvPr/>
        </p:nvPicPr>
        <p:blipFill>
          <a:blip r:embed="rId3"/>
          <a:stretch>
            <a:fillRect/>
          </a:stretch>
        </p:blipFill>
        <p:spPr>
          <a:xfrm>
            <a:off x="571500" y="2359818"/>
            <a:ext cx="133350" cy="190500"/>
          </a:xfrm>
          <a:prstGeom prst="rect">
            <a:avLst/>
          </a:prstGeom>
        </p:spPr>
      </p:pic>
      <p:pic>
        <p:nvPicPr>
          <p:cNvPr id="13" name="Picture 12" descr="image.png"/>
          <p:cNvPicPr>
            <a:picLocks noChangeAspect="1"/>
          </p:cNvPicPr>
          <p:nvPr/>
        </p:nvPicPr>
        <p:blipFill>
          <a:blip r:embed="rId4"/>
          <a:stretch>
            <a:fillRect/>
          </a:stretch>
        </p:blipFill>
        <p:spPr>
          <a:xfrm>
            <a:off x="571500" y="2821781"/>
            <a:ext cx="161925" cy="190500"/>
          </a:xfrm>
          <a:prstGeom prst="rect">
            <a:avLst/>
          </a:prstGeom>
        </p:spPr>
      </p:pic>
      <p:pic>
        <p:nvPicPr>
          <p:cNvPr id="14" name="Picture 13" descr="image.png"/>
          <p:cNvPicPr>
            <a:picLocks noChangeAspect="1"/>
          </p:cNvPicPr>
          <p:nvPr/>
        </p:nvPicPr>
        <p:blipFill>
          <a:blip r:embed="rId5"/>
          <a:stretch>
            <a:fillRect/>
          </a:stretch>
        </p:blipFill>
        <p:spPr>
          <a:xfrm>
            <a:off x="571500" y="3283743"/>
            <a:ext cx="228600" cy="190500"/>
          </a:xfrm>
          <a:prstGeom prst="rect">
            <a:avLst/>
          </a:prstGeom>
        </p:spPr>
      </p:pic>
      <p:pic>
        <p:nvPicPr>
          <p:cNvPr id="15" name="Picture 14" descr="image.png"/>
          <p:cNvPicPr>
            <a:picLocks noChangeAspect="1"/>
          </p:cNvPicPr>
          <p:nvPr/>
        </p:nvPicPr>
        <p:blipFill>
          <a:blip r:embed="rId6"/>
          <a:stretch>
            <a:fillRect/>
          </a:stretch>
        </p:blipFill>
        <p:spPr>
          <a:xfrm>
            <a:off x="571500" y="3745706"/>
            <a:ext cx="161925" cy="190500"/>
          </a:xfrm>
          <a:prstGeom prst="rect">
            <a:avLst/>
          </a:prstGeom>
        </p:spPr>
      </p:pic>
      <p:pic>
        <p:nvPicPr>
          <p:cNvPr id="16" name="Picture 15" descr="image.png"/>
          <p:cNvPicPr>
            <a:picLocks noChangeAspect="1"/>
          </p:cNvPicPr>
          <p:nvPr/>
        </p:nvPicPr>
        <p:blipFill>
          <a:blip r:embed="rId7"/>
          <a:stretch>
            <a:fillRect/>
          </a:stretch>
        </p:blipFill>
        <p:spPr>
          <a:xfrm>
            <a:off x="571500" y="4207668"/>
            <a:ext cx="133350" cy="190500"/>
          </a:xfrm>
          <a:prstGeom prst="rect">
            <a:avLst/>
          </a:prstGeom>
        </p:spPr>
      </p:pic>
      <p:sp>
        <p:nvSpPr>
          <p:cNvPr id="17" name="TextBox 16"/>
          <p:cNvSpPr txBox="1"/>
          <p:nvPr/>
        </p:nvSpPr>
        <p:spPr>
          <a:xfrm>
            <a:off x="571500" y="476250"/>
            <a:ext cx="11601450" cy="542925"/>
          </a:xfrm>
          <a:prstGeom prst="rect">
            <a:avLst/>
          </a:prstGeom>
          <a:noFill/>
        </p:spPr>
        <p:txBody>
          <a:bodyPr wrap="square" lIns="0" tIns="0" rIns="0" bIns="0" anchor="t">
            <a:spAutoFit/>
          </a:bodyPr>
          <a:lstStyle/>
          <a:p>
            <a:pPr algn="l"/>
            <a:r>
              <a:rPr sz="3450" b="1" i="0" u="none" dirty="0">
                <a:solidFill>
                  <a:srgbClr val="0A2342"/>
                </a:solidFill>
                <a:latin typeface="Montserrat"/>
              </a:rPr>
              <a:t>Digital Household Address</a:t>
            </a:r>
          </a:p>
        </p:txBody>
      </p:sp>
      <p:sp>
        <p:nvSpPr>
          <p:cNvPr id="18" name="TextBox 17"/>
          <p:cNvSpPr txBox="1"/>
          <p:nvPr/>
        </p:nvSpPr>
        <p:spPr>
          <a:xfrm>
            <a:off x="5779135" y="6522442"/>
            <a:ext cx="6143625" cy="205184"/>
          </a:xfrm>
          <a:prstGeom prst="rect">
            <a:avLst/>
          </a:prstGeom>
          <a:noFill/>
        </p:spPr>
        <p:txBody>
          <a:bodyPr wrap="square" lIns="0" tIns="0" rIns="0" bIns="0" anchor="t">
            <a:spAutoFit/>
          </a:bodyPr>
          <a:lstStyle/>
          <a:p>
            <a:pPr algn="r">
              <a:lnSpc>
                <a:spcPts val="1575"/>
              </a:lnSpc>
            </a:pPr>
            <a:r>
              <a:rPr sz="1400" b="0" i="1" u="none" dirty="0">
                <a:solidFill>
                  <a:schemeClr val="bg1"/>
                </a:solidFill>
                <a:latin typeface="Open Sans"/>
              </a:rPr>
              <a:t> “Every household, every building, every location must be digitally mapped.” </a:t>
            </a:r>
          </a:p>
        </p:txBody>
      </p:sp>
      <p:pic>
        <p:nvPicPr>
          <p:cNvPr id="20" name="Picture 19">
            <a:extLst>
              <a:ext uri="{FF2B5EF4-FFF2-40B4-BE49-F238E27FC236}">
                <a16:creationId xmlns:a16="http://schemas.microsoft.com/office/drawing/2014/main" id="{36699F48-82F9-C295-7506-262727EDB963}"/>
              </a:ext>
            </a:extLst>
          </p:cNvPr>
          <p:cNvPicPr>
            <a:picLocks noChangeAspect="1"/>
          </p:cNvPicPr>
          <p:nvPr/>
        </p:nvPicPr>
        <p:blipFill>
          <a:blip r:embed="rId8"/>
          <a:srcRect l="21030" r="21100" b="38646"/>
          <a:stretch>
            <a:fillRect/>
          </a:stretch>
        </p:blipFill>
        <p:spPr>
          <a:xfrm>
            <a:off x="6448425" y="1995228"/>
            <a:ext cx="4981575" cy="3520975"/>
          </a:xfrm>
          <a:prstGeom prst="rect">
            <a:avLst/>
          </a:prstGeom>
          <a:ln w="9525">
            <a:solidFill>
              <a:schemeClr val="tx1"/>
            </a:solidFill>
          </a:ln>
        </p:spPr>
      </p:pic>
    </p:spTree>
  </p:cSld>
  <p:clrMapOvr>
    <a:masterClrMapping/>
  </p:clrMapOvr>
</p:sld>
</file>

<file path=ppt/theme/_rels/theme2.xml.rels><?xml version="1.0" encoding="UTF-8" standalone="yes"?><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Relationships xmlns="http://schemas.openxmlformats.org/package/2006/relationships"><Relationship Id="rId1" Type="http://schemas.openxmlformats.org/officeDocument/2006/relationships/image" Target="../media/image8.jpeg"/></Relationships>
</file>

<file path=ppt/theme/_rels/theme5.xml.rels><?xml version="1.0" encoding="UTF-8" standalone="yes"?><Relationships xmlns="http://schemas.openxmlformats.org/package/2006/relationships"><Relationship Id="rId1" Type="http://schemas.openxmlformats.org/officeDocument/2006/relationships/image" Target="../media/image10.jpeg"/></Relationships>
</file>

<file path=ppt/theme/_rels/theme7.xml.rels><?xml version="1.0" encoding="UTF-8" standalone="yes"?><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2.jpeg"/></Relationships>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7.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TM10001114[[fn=Gallery]]</Template>
  <TotalTime>0</TotalTime>
  <Words>1443</Words>
  <Application>Microsoft Office PowerPoint</Application>
  <PresentationFormat>Widescreen</PresentationFormat>
  <Paragraphs>264</Paragraphs>
  <Slides>36</Slides>
  <Notes>1</Notes>
  <HiddenSlides>0</HiddenSlides>
  <MMClips>1</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36</vt:i4>
      </vt:variant>
    </vt:vector>
  </HeadingPairs>
  <TitlesOfParts>
    <vt:vector size="56" baseType="lpstr">
      <vt:lpstr>Arial</vt:lpstr>
      <vt:lpstr>Calibri</vt:lpstr>
      <vt:lpstr>Calibri Light</vt:lpstr>
      <vt:lpstr>Century Gothic</vt:lpstr>
      <vt:lpstr>Garamond</vt:lpstr>
      <vt:lpstr>Montserrat</vt:lpstr>
      <vt:lpstr>Montserrat ExtraBold</vt:lpstr>
      <vt:lpstr>Nirmala UI</vt:lpstr>
      <vt:lpstr>Open Sans</vt:lpstr>
      <vt:lpstr>Open Sans ExtraBold</vt:lpstr>
      <vt:lpstr>Open Sans SemiBold</vt:lpstr>
      <vt:lpstr>Trebuchet MS</vt:lpstr>
      <vt:lpstr>Wingdings 3</vt:lpstr>
      <vt:lpstr>Retrospect</vt:lpstr>
      <vt:lpstr>Organic</vt:lpstr>
      <vt:lpstr>Wisp</vt:lpstr>
      <vt:lpstr>Savon</vt:lpstr>
      <vt:lpstr>Ion</vt:lpstr>
      <vt:lpstr>Berlin</vt:lpstr>
      <vt:lpstr>1_Organic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2013-01-27T09:14:16Z</dcterms:created>
  <dcterms:modified xsi:type="dcterms:W3CDTF">2026-09-01T08:20:52Z</dcterms:modified>
  <cp:category/>
</cp:coreProperties>
</file>