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8" r:id="rId3"/>
    <p:sldId id="617" r:id="rId4"/>
    <p:sldId id="620" r:id="rId5"/>
    <p:sldId id="618" r:id="rId6"/>
    <p:sldId id="619" r:id="rId7"/>
    <p:sldId id="621" r:id="rId8"/>
    <p:sldId id="622" r:id="rId9"/>
    <p:sldId id="257" r:id="rId10"/>
    <p:sldId id="259" r:id="rId11"/>
    <p:sldId id="260" r:id="rId12"/>
    <p:sldId id="596" r:id="rId13"/>
    <p:sldId id="535" r:id="rId14"/>
    <p:sldId id="421" r:id="rId15"/>
    <p:sldId id="402" r:id="rId16"/>
    <p:sldId id="403" r:id="rId17"/>
    <p:sldId id="404" r:id="rId18"/>
    <p:sldId id="400" r:id="rId19"/>
    <p:sldId id="447" r:id="rId20"/>
    <p:sldId id="464" r:id="rId21"/>
    <p:sldId id="600" r:id="rId22"/>
    <p:sldId id="608" r:id="rId23"/>
    <p:sldId id="601" r:id="rId24"/>
    <p:sldId id="613" r:id="rId25"/>
    <p:sldId id="606" r:id="rId26"/>
    <p:sldId id="607" r:id="rId27"/>
    <p:sldId id="609" r:id="rId28"/>
    <p:sldId id="610" r:id="rId29"/>
    <p:sldId id="611" r:id="rId30"/>
    <p:sldId id="612" r:id="rId31"/>
    <p:sldId id="605" r:id="rId32"/>
    <p:sldId id="392" r:id="rId33"/>
    <p:sldId id="602" r:id="rId34"/>
    <p:sldId id="603" r:id="rId35"/>
    <p:sldId id="448" r:id="rId36"/>
    <p:sldId id="449" r:id="rId37"/>
    <p:sldId id="450" r:id="rId38"/>
    <p:sldId id="451" r:id="rId39"/>
    <p:sldId id="452" r:id="rId40"/>
    <p:sldId id="454" r:id="rId41"/>
    <p:sldId id="456" r:id="rId42"/>
    <p:sldId id="457" r:id="rId43"/>
    <p:sldId id="458" r:id="rId44"/>
    <p:sldId id="460" r:id="rId45"/>
    <p:sldId id="614" r:id="rId46"/>
    <p:sldId id="462" r:id="rId47"/>
    <p:sldId id="463" r:id="rId48"/>
    <p:sldId id="352" r:id="rId49"/>
    <p:sldId id="350" r:id="rId50"/>
    <p:sldId id="615" r:id="rId51"/>
    <p:sldId id="599" r:id="rId52"/>
    <p:sldId id="604" r:id="rId53"/>
    <p:sldId id="379" r:id="rId54"/>
    <p:sldId id="340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0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mailto:hemanta.baral@gmail.com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hyperlink" Target="http://www.hemantabaral.com.np/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2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7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69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11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210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09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08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75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66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2377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12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70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639616" y="1316766"/>
            <a:ext cx="9217024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653408" y="2218994"/>
            <a:ext cx="9217024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3809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639616" y="1316766"/>
            <a:ext cx="9217024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653408" y="2218994"/>
            <a:ext cx="9217024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9982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9909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36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16501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390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639616" y="1316766"/>
            <a:ext cx="9217024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653408" y="2218994"/>
            <a:ext cx="9217024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146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99414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19970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8699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409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74144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39943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7360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19511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45666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56721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18271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9343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79035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8328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784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39337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64153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5878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31137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316766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218994"/>
            <a:ext cx="11329259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465348-824C-4341-BC29-EBB20569263E}"/>
              </a:ext>
            </a:extLst>
          </p:cNvPr>
          <p:cNvSpPr txBox="1"/>
          <p:nvPr userDrawn="1"/>
        </p:nvSpPr>
        <p:spPr>
          <a:xfrm>
            <a:off x="143339" y="1"/>
            <a:ext cx="3264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sym typeface="Wingdings" panose="05000000000000000000" pitchFamily="2" charset="2"/>
              </a:rPr>
              <a:t> </a:t>
            </a:r>
            <a:r>
              <a:rPr lang="en-US" sz="1600" b="1" dirty="0">
                <a:hlinkClick r:id="rId3"/>
              </a:rPr>
              <a:t>hemanta.baral@gmail.com</a:t>
            </a:r>
            <a:endParaRPr lang="en-US" sz="1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0D234-9DA6-48DE-9BE4-47BCE90BBC39}"/>
              </a:ext>
            </a:extLst>
          </p:cNvPr>
          <p:cNvSpPr txBox="1"/>
          <p:nvPr userDrawn="1"/>
        </p:nvSpPr>
        <p:spPr>
          <a:xfrm>
            <a:off x="8880309" y="-12673"/>
            <a:ext cx="3264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hlinkClick r:id="rId4"/>
              </a:rPr>
              <a:t>www.hemantabaral.com.np</a:t>
            </a:r>
            <a:endParaRPr lang="en-US" sz="1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2FC00-C567-4F15-AE00-8FBD5B86638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377" y="19493"/>
            <a:ext cx="387855" cy="37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4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1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3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61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74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2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7EF128-2B80-40B9-A561-22F66B620BE1}" type="datetimeFigureOut">
              <a:rPr lang="en-US" smtClean="0"/>
              <a:pPr/>
              <a:t>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B69C273-AA2E-4B27-889D-D142393CDA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6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7" r:id="rId20"/>
    <p:sldLayoutId id="2147483718" r:id="rId21"/>
    <p:sldLayoutId id="2147483719" r:id="rId22"/>
    <p:sldLayoutId id="2147483720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2" r:id="rId33"/>
    <p:sldLayoutId id="2147483734" r:id="rId34"/>
    <p:sldLayoutId id="2147483735" r:id="rId35"/>
    <p:sldLayoutId id="2147483736" r:id="rId36"/>
    <p:sldLayoutId id="2147483738" r:id="rId37"/>
    <p:sldLayoutId id="2147483740" r:id="rId38"/>
    <p:sldLayoutId id="2147483741" r:id="rId39"/>
    <p:sldLayoutId id="2147483742" r:id="rId40"/>
    <p:sldLayoutId id="2147483744" r:id="rId41"/>
    <p:sldLayoutId id="2147483746" r:id="rId42"/>
    <p:sldLayoutId id="2147483747" r:id="rId43"/>
    <p:sldLayoutId id="2147483748" r:id="rId44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hemanta.baral@gmail.co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hemantabaral.wordpress.com/" TargetMode="External"/><Relationship Id="rId5" Type="http://schemas.openxmlformats.org/officeDocument/2006/relationships/hyperlink" Target="http://www.hemantabaral.com.np/" TargetMode="External"/><Relationship Id="rId4" Type="http://schemas.openxmlformats.org/officeDocument/2006/relationships/hyperlink" Target="mailto:hemantabaral@yahoo.co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8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9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9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BCAE6-4A75-4D90-B39C-BF0E82C0E0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31909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Smart </a:t>
            </a:r>
            <a:br>
              <a:rPr lang="en-US" b="1" dirty="0"/>
            </a:br>
            <a:r>
              <a:rPr lang="en-US" b="1" dirty="0"/>
              <a:t>EDUCATION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2B94CD-18D4-41A2-8A8A-20C0940B25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By:</a:t>
            </a:r>
          </a:p>
          <a:p>
            <a:r>
              <a:rPr lang="en-US" b="1" dirty="0"/>
              <a:t>Hemanta Baral</a:t>
            </a:r>
          </a:p>
          <a:p>
            <a:r>
              <a:rPr lang="en-US" dirty="0"/>
              <a:t>Smart City Architect (ICT)</a:t>
            </a:r>
          </a:p>
          <a:p>
            <a:r>
              <a:rPr lang="en-US" dirty="0"/>
              <a:t>www.hemantabaral.com.np</a:t>
            </a:r>
          </a:p>
        </p:txBody>
      </p:sp>
      <p:pic>
        <p:nvPicPr>
          <p:cNvPr id="4" name="Picture 3" descr="smart-education-system-1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5125" y="718272"/>
            <a:ext cx="4634700" cy="347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3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0CF43-4C09-4DDA-82FE-7DBC0C79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56" y="291906"/>
            <a:ext cx="10018713" cy="1424354"/>
          </a:xfrm>
        </p:spPr>
        <p:txBody>
          <a:bodyPr/>
          <a:lstStyle/>
          <a:p>
            <a:pPr algn="l"/>
            <a:r>
              <a:rPr lang="en-US" b="1" dirty="0"/>
              <a:t>Smart Education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3CE13-6BF2-45FB-90ED-25896D420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534" y="1969478"/>
            <a:ext cx="8996121" cy="418865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Unique Identity of individuals (Students, Teachers, Staffs, Stakeholders)</a:t>
            </a:r>
          </a:p>
          <a:p>
            <a:r>
              <a:rPr lang="en-US" dirty="0"/>
              <a:t>Centralized Database</a:t>
            </a:r>
          </a:p>
          <a:p>
            <a:r>
              <a:rPr lang="en-US" dirty="0"/>
              <a:t>Education ERP System with Web/Mobile Apps</a:t>
            </a:r>
          </a:p>
          <a:p>
            <a:r>
              <a:rPr lang="en-US" dirty="0"/>
              <a:t>Smart Individuals</a:t>
            </a:r>
          </a:p>
          <a:p>
            <a:r>
              <a:rPr lang="en-US" dirty="0"/>
              <a:t>Smart Class Room</a:t>
            </a:r>
          </a:p>
          <a:p>
            <a:r>
              <a:rPr lang="en-US" dirty="0"/>
              <a:t>Smart Campus</a:t>
            </a:r>
          </a:p>
          <a:p>
            <a:pPr marL="285750" lvl="1"/>
            <a:r>
              <a:rPr lang="en-US" sz="2400" dirty="0"/>
              <a:t>Interactive learning with Audio/Video</a:t>
            </a:r>
          </a:p>
          <a:p>
            <a:pPr marL="285750" lvl="1"/>
            <a:r>
              <a:rPr lang="en-US" sz="2400" dirty="0"/>
              <a:t>Remote Education</a:t>
            </a:r>
          </a:p>
          <a:p>
            <a:pPr marL="285750" lvl="1"/>
            <a:r>
              <a:rPr lang="en-US" sz="2400" dirty="0"/>
              <a:t>Digital and Online Contents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school management.png">
            <a:extLst>
              <a:ext uri="{FF2B5EF4-FFF2-40B4-BE49-F238E27FC236}">
                <a16:creationId xmlns:a16="http://schemas.microsoft.com/office/drawing/2014/main" id="{EB674505-D71D-40A7-8B9F-D15C50C06E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3543" y="2212213"/>
            <a:ext cx="3994226" cy="399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5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46">
            <a:extLst>
              <a:ext uri="{FF2B5EF4-FFF2-40B4-BE49-F238E27FC236}">
                <a16:creationId xmlns:a16="http://schemas.microsoft.com/office/drawing/2014/main" id="{E9D059B6-ADD8-488A-B346-63289E90D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F69B42B4-BC82-4495-A6F9-A28167B56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9" name="Freeform 7">
              <a:extLst>
                <a:ext uri="{FF2B5EF4-FFF2-40B4-BE49-F238E27FC236}">
                  <a16:creationId xmlns:a16="http://schemas.microsoft.com/office/drawing/2014/main" id="{83CC168C-2AD4-4FFB-9F25-420ED6514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6C9F369A-6158-4AE8-BA04-138A9DFFA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FC7B1DF4-AD98-42A8-820F-667A3DCC4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61C58B74-3656-4FD5-AC47-EE3A59EBB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8B349A01-D803-4A18-B608-47BFCED43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67" name="Rectangle 54">
            <a:extLst>
              <a:ext uri="{FF2B5EF4-FFF2-40B4-BE49-F238E27FC236}">
                <a16:creationId xmlns:a16="http://schemas.microsoft.com/office/drawing/2014/main" id="{9CD9ACDE-8038-488C-AB0C-5FD1A373C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5515CC-7BBC-49CE-AD28-802316B85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450" y="1350498"/>
            <a:ext cx="7372350" cy="33340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6000" b="1" dirty="0"/>
              <a:t>Architecture</a:t>
            </a:r>
            <a:r>
              <a:rPr lang="en-US" sz="6000" dirty="0"/>
              <a:t> </a:t>
            </a:r>
            <a:br>
              <a:rPr lang="en-US" sz="6000" dirty="0"/>
            </a:br>
            <a:r>
              <a:rPr lang="en-US" sz="6000" dirty="0"/>
              <a:t>for Smart Education System</a:t>
            </a:r>
          </a:p>
        </p:txBody>
      </p:sp>
      <p:sp>
        <p:nvSpPr>
          <p:cNvPr id="68" name="Rectangle 56">
            <a:extLst>
              <a:ext uri="{FF2B5EF4-FFF2-40B4-BE49-F238E27FC236}">
                <a16:creationId xmlns:a16="http://schemas.microsoft.com/office/drawing/2014/main" id="{DA6C2449-5F66-4753-AAA3-4AD81E57A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69" name="Group 58">
            <a:extLst>
              <a:ext uri="{FF2B5EF4-FFF2-40B4-BE49-F238E27FC236}">
                <a16:creationId xmlns:a16="http://schemas.microsoft.com/office/drawing/2014/main" id="{329F7DAB-18F4-436A-A0D8-61013DEB6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1424" y="1"/>
            <a:ext cx="3258129" cy="6858000"/>
            <a:chOff x="141424" y="1"/>
            <a:chExt cx="3258129" cy="6858000"/>
          </a:xfrm>
        </p:grpSpPr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AA2A446D-5444-4251-A0C1-1C33937BB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95233" y="1"/>
              <a:ext cx="858884" cy="2780957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E013EF53-9F7F-40D2-9E88-917DCF643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1424" y="1"/>
              <a:ext cx="835810" cy="2671495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210AE139-2815-4F3D-A56C-2608DB3D7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1424" y="2585830"/>
              <a:ext cx="2175413" cy="4272171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71" name="Freeform 13">
              <a:extLst>
                <a:ext uri="{FF2B5EF4-FFF2-40B4-BE49-F238E27FC236}">
                  <a16:creationId xmlns:a16="http://schemas.microsoft.com/office/drawing/2014/main" id="{7C52B438-B53F-4BCB-A9A8-183E8815A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99078" y="2695292"/>
              <a:ext cx="2690743" cy="4162709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57375C8-AF41-41DF-8F04-72401D4B9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95233" y="2690532"/>
              <a:ext cx="2904320" cy="4167469"/>
            </a:xfrm>
            <a:custGeom>
              <a:avLst/>
              <a:gdLst>
                <a:gd name="connsiteX0" fmla="*/ 0 w 2904320"/>
                <a:gd name="connsiteY0" fmla="*/ 0 h 4167469"/>
                <a:gd name="connsiteX1" fmla="*/ 288431 w 2904320"/>
                <a:gd name="connsiteY1" fmla="*/ 90425 h 4167469"/>
                <a:gd name="connsiteX2" fmla="*/ 2904320 w 2904320"/>
                <a:gd name="connsiteY2" fmla="*/ 3220465 h 4167469"/>
                <a:gd name="connsiteX3" fmla="*/ 2904320 w 2904320"/>
                <a:gd name="connsiteY3" fmla="*/ 4167469 h 4167469"/>
                <a:gd name="connsiteX4" fmla="*/ 2694589 w 2904320"/>
                <a:gd name="connsiteY4" fmla="*/ 4167469 h 4167469"/>
                <a:gd name="connsiteX5" fmla="*/ 3846 w 2904320"/>
                <a:gd name="connsiteY5" fmla="*/ 4759 h 416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04320" h="4167469">
                  <a:moveTo>
                    <a:pt x="0" y="0"/>
                  </a:moveTo>
                  <a:lnTo>
                    <a:pt x="288431" y="90425"/>
                  </a:lnTo>
                  <a:lnTo>
                    <a:pt x="2904320" y="3220465"/>
                  </a:lnTo>
                  <a:lnTo>
                    <a:pt x="2904320" y="4167469"/>
                  </a:lnTo>
                  <a:lnTo>
                    <a:pt x="2694589" y="4167469"/>
                  </a:lnTo>
                  <a:lnTo>
                    <a:pt x="3846" y="475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65" name="Freeform 15">
              <a:extLst>
                <a:ext uri="{FF2B5EF4-FFF2-40B4-BE49-F238E27FC236}">
                  <a16:creationId xmlns:a16="http://schemas.microsoft.com/office/drawing/2014/main" id="{1B37C1D7-483C-4CD7-85AB-F4EEA6E573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1424" y="2581071"/>
              <a:ext cx="2894568" cy="427693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171283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533378" y="321847"/>
            <a:ext cx="10035230" cy="468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Technology:</a:t>
            </a:r>
          </a:p>
          <a:p>
            <a:pPr marL="463539" indent="-463539">
              <a:buFont typeface="Arial" pitchFamily="34" charset="0"/>
              <a:buChar char="•"/>
            </a:pPr>
            <a:r>
              <a:rPr lang="en-US" sz="2667" dirty="0">
                <a:solidFill>
                  <a:srgbClr val="0070C0"/>
                </a:solidFill>
                <a:ea typeface="ＭＳ Ｐゴシック" pitchFamily="34" charset="-128"/>
              </a:rPr>
              <a:t>Information Technology </a:t>
            </a:r>
            <a:r>
              <a:rPr lang="en-US" sz="2667" dirty="0">
                <a:solidFill>
                  <a:srgbClr val="C00000"/>
                </a:solidFill>
                <a:ea typeface="ＭＳ Ｐゴシック" pitchFamily="34" charset="-128"/>
              </a:rPr>
              <a:t>(IT) – Computing</a:t>
            </a:r>
          </a:p>
          <a:p>
            <a:pPr marL="463539" indent="-463539">
              <a:buFont typeface="Arial" pitchFamily="34" charset="0"/>
              <a:buChar char="•"/>
            </a:pPr>
            <a:r>
              <a:rPr lang="en-US" sz="2667" dirty="0">
                <a:solidFill>
                  <a:srgbClr val="0070C0"/>
                </a:solidFill>
                <a:ea typeface="ＭＳ Ｐゴシック" pitchFamily="34" charset="-128"/>
              </a:rPr>
              <a:t>Information Communication Technology </a:t>
            </a:r>
            <a:r>
              <a:rPr lang="en-US" sz="2667" dirty="0">
                <a:solidFill>
                  <a:srgbClr val="C00000"/>
                </a:solidFill>
                <a:ea typeface="ＭＳ Ｐゴシック" pitchFamily="34" charset="-128"/>
              </a:rPr>
              <a:t>(ICT) – Computing, </a:t>
            </a:r>
            <a:br>
              <a:rPr lang="en-US" sz="2667" dirty="0">
                <a:solidFill>
                  <a:srgbClr val="C00000"/>
                </a:solidFill>
                <a:ea typeface="ＭＳ Ｐゴシック" pitchFamily="34" charset="-128"/>
              </a:rPr>
            </a:br>
            <a:r>
              <a:rPr lang="en-US" sz="2667" dirty="0">
                <a:solidFill>
                  <a:srgbClr val="C00000"/>
                </a:solidFill>
                <a:ea typeface="ＭＳ Ｐゴシック" pitchFamily="34" charset="-128"/>
              </a:rPr>
              <a:t>Networks</a:t>
            </a:r>
          </a:p>
          <a:p>
            <a:pPr marL="463539" indent="-463539">
              <a:buFont typeface="Arial" pitchFamily="34" charset="0"/>
              <a:buChar char="•"/>
            </a:pPr>
            <a:r>
              <a:rPr lang="en-US" sz="2667" dirty="0">
                <a:solidFill>
                  <a:srgbClr val="0070C0"/>
                </a:solidFill>
                <a:ea typeface="ＭＳ Ｐゴシック" pitchFamily="34" charset="-128"/>
              </a:rPr>
              <a:t>Internet of Things </a:t>
            </a:r>
            <a:r>
              <a:rPr lang="en-US" sz="2667" dirty="0">
                <a:solidFill>
                  <a:srgbClr val="C00000"/>
                </a:solidFill>
                <a:ea typeface="ＭＳ Ｐゴシック" pitchFamily="34" charset="-128"/>
              </a:rPr>
              <a:t>(</a:t>
            </a:r>
            <a:r>
              <a:rPr lang="en-US" sz="2667" dirty="0" err="1">
                <a:solidFill>
                  <a:srgbClr val="C00000"/>
                </a:solidFill>
                <a:ea typeface="ＭＳ Ｐゴシック" pitchFamily="34" charset="-128"/>
              </a:rPr>
              <a:t>IoT</a:t>
            </a:r>
            <a:r>
              <a:rPr lang="en-US" sz="2667" dirty="0">
                <a:solidFill>
                  <a:srgbClr val="C00000"/>
                </a:solidFill>
                <a:ea typeface="ＭＳ Ｐゴシック" pitchFamily="34" charset="-128"/>
              </a:rPr>
              <a:t>) – Sensors, Network, </a:t>
            </a:r>
            <a:br>
              <a:rPr lang="en-US" sz="2667" dirty="0">
                <a:solidFill>
                  <a:srgbClr val="C00000"/>
                </a:solidFill>
                <a:ea typeface="ＭＳ Ｐゴシック" pitchFamily="34" charset="-128"/>
              </a:rPr>
            </a:br>
            <a:r>
              <a:rPr lang="en-US" sz="2667" dirty="0">
                <a:solidFill>
                  <a:srgbClr val="C00000"/>
                </a:solidFill>
                <a:ea typeface="ＭＳ Ｐゴシック" pitchFamily="34" charset="-128"/>
              </a:rPr>
              <a:t>Internet &amp; Cloud</a:t>
            </a:r>
          </a:p>
          <a:p>
            <a:endParaRPr lang="en-US" sz="3733" b="1" dirty="0">
              <a:solidFill>
                <a:srgbClr val="C00000"/>
              </a:solidFill>
              <a:ea typeface="ＭＳ Ｐゴシック" pitchFamily="34" charset="-128"/>
            </a:endParaRPr>
          </a:p>
          <a:p>
            <a:r>
              <a:rPr lang="en-US" sz="3733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Network:</a:t>
            </a:r>
          </a:p>
          <a:p>
            <a:pPr marL="463539" indent="-463539">
              <a:buFont typeface="Arial" pitchFamily="34" charset="0"/>
              <a:buChar char="•"/>
            </a:pPr>
            <a:r>
              <a:rPr lang="en-US" sz="2667" dirty="0">
                <a:solidFill>
                  <a:srgbClr val="0070C0"/>
                </a:solidFill>
                <a:ea typeface="ＭＳ Ｐゴシック" pitchFamily="34" charset="-128"/>
              </a:rPr>
              <a:t>On Premises</a:t>
            </a:r>
          </a:p>
          <a:p>
            <a:pPr marL="463539" indent="-463539">
              <a:buFont typeface="Arial" pitchFamily="34" charset="0"/>
              <a:buChar char="•"/>
            </a:pPr>
            <a:r>
              <a:rPr lang="en-US" sz="2667" dirty="0">
                <a:solidFill>
                  <a:srgbClr val="0070C0"/>
                </a:solidFill>
                <a:ea typeface="ＭＳ Ｐゴシック" pitchFamily="34" charset="-128"/>
              </a:rPr>
              <a:t>Cloud</a:t>
            </a:r>
            <a:endParaRPr lang="en-US" sz="2667" dirty="0">
              <a:solidFill>
                <a:srgbClr val="0070C0"/>
              </a:solidFill>
            </a:endParaRPr>
          </a:p>
        </p:txBody>
      </p:sp>
      <p:pic>
        <p:nvPicPr>
          <p:cNvPr id="8" name="Picture 7" descr="Cloud Io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5047" y="2311596"/>
            <a:ext cx="3953561" cy="32369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00257" y="5706929"/>
            <a:ext cx="283571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Today &amp; Beyond Network</a:t>
            </a:r>
          </a:p>
        </p:txBody>
      </p:sp>
      <p:pic>
        <p:nvPicPr>
          <p:cNvPr id="5" name="Picture 4" descr="Gaaupalika ward network design.jpg">
            <a:extLst>
              <a:ext uri="{FF2B5EF4-FFF2-40B4-BE49-F238E27FC236}">
                <a16:creationId xmlns:a16="http://schemas.microsoft.com/office/drawing/2014/main" id="{05A2CE5D-4576-4A60-8887-08859DB2C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5020772" y="2666206"/>
            <a:ext cx="1648945" cy="35821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A93E14-D2E5-4380-98B1-2D84D28035EF}"/>
              </a:ext>
            </a:extLst>
          </p:cNvPr>
          <p:cNvSpPr txBox="1"/>
          <p:nvPr/>
        </p:nvSpPr>
        <p:spPr>
          <a:xfrm>
            <a:off x="4624397" y="6086585"/>
            <a:ext cx="244169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On Premises Network</a:t>
            </a:r>
          </a:p>
        </p:txBody>
      </p:sp>
    </p:spTree>
    <p:extLst>
      <p:ext uri="{BB962C8B-B14F-4D97-AF65-F5344CB8AC3E}">
        <p14:creationId xmlns:p14="http://schemas.microsoft.com/office/powerpoint/2010/main" val="211921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255574" y="361046"/>
            <a:ext cx="9697077" cy="143577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defTabSz="1219170" latinLnBrk="1">
              <a:spcBef>
                <a:spcPct val="0"/>
              </a:spcBef>
              <a:defRPr/>
            </a:pPr>
            <a:r>
              <a:rPr lang="en-US" sz="4267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2"/>
              </a:rPr>
              <a:t>Digitization of </a:t>
            </a:r>
            <a:br>
              <a:rPr lang="en-US" sz="4267" b="1" dirty="0">
                <a:solidFill>
                  <a:srgbClr val="FF0000"/>
                </a:solidFill>
                <a:latin typeface="Cambria" pitchFamily="18" charset="0"/>
                <a:ea typeface="+mj-ea"/>
                <a:cs typeface="Subisu Sans 2"/>
              </a:rPr>
            </a:br>
            <a:r>
              <a:rPr lang="en-US" sz="4267" b="1" dirty="0">
                <a:solidFill>
                  <a:srgbClr val="FF0000"/>
                </a:solidFill>
                <a:latin typeface="Cambria" pitchFamily="18" charset="0"/>
                <a:ea typeface="+mj-ea"/>
                <a:cs typeface="Subisu Sans 2"/>
              </a:rPr>
              <a:t>School Management System</a:t>
            </a:r>
          </a:p>
          <a:p>
            <a:pPr algn="ctr" defTabSz="1219170" latinLnBrk="1">
              <a:spcBef>
                <a:spcPct val="0"/>
              </a:spcBef>
              <a:defRPr/>
            </a:pPr>
            <a:r>
              <a:rPr lang="en-US" sz="24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2"/>
              </a:rPr>
              <a:t>[Paperless Automation system]</a:t>
            </a:r>
          </a:p>
        </p:txBody>
      </p:sp>
      <p:sp>
        <p:nvSpPr>
          <p:cNvPr id="10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975519" y="490043"/>
            <a:ext cx="397933" cy="397933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1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975519" y="490043"/>
            <a:ext cx="397933" cy="397933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pic>
        <p:nvPicPr>
          <p:cNvPr id="8" name="Picture 7" descr="Paperless-Offic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2844" y="2449149"/>
            <a:ext cx="5080000" cy="3048000"/>
          </a:xfrm>
          <a:prstGeom prst="rect">
            <a:avLst/>
          </a:prstGeom>
        </p:spPr>
      </p:pic>
      <p:pic>
        <p:nvPicPr>
          <p:cNvPr id="6" name="Picture 5" descr="Go green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89442" y="2449149"/>
            <a:ext cx="4267199" cy="30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5781" y="5617502"/>
            <a:ext cx="8608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Think BEFORE You Print: </a:t>
            </a:r>
            <a:r>
              <a:rPr lang="en-US" sz="1200" b="1" dirty="0"/>
              <a:t>1 ream of paper = 6% of a tree and 5.4kg CO2 in the atmosphere.  3 sheets of A4 paper = 1 liter of water</a:t>
            </a:r>
            <a:endParaRPr 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6F8904-DF20-4B96-9BEE-EFE0F34C4E11}"/>
              </a:ext>
            </a:extLst>
          </p:cNvPr>
          <p:cNvSpPr txBox="1"/>
          <p:nvPr/>
        </p:nvSpPr>
        <p:spPr>
          <a:xfrm>
            <a:off x="2660271" y="6117299"/>
            <a:ext cx="848277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b="1" dirty="0"/>
              <a:t>Student </a:t>
            </a:r>
            <a:r>
              <a:rPr lang="en-US" sz="1867" b="1" dirty="0">
                <a:sym typeface="Wingdings" panose="05000000000000000000" pitchFamily="2" charset="2"/>
              </a:rPr>
              <a:t> e-Education (Application)  Service Delivery  Quality of Education</a:t>
            </a:r>
            <a:endParaRPr lang="en-US" sz="1867" b="1" dirty="0"/>
          </a:p>
        </p:txBody>
      </p:sp>
    </p:spTree>
    <p:extLst>
      <p:ext uri="{BB962C8B-B14F-4D97-AF65-F5344CB8AC3E}">
        <p14:creationId xmlns:p14="http://schemas.microsoft.com/office/powerpoint/2010/main" val="196652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9D059B6-ADD8-488A-B346-63289E90D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F69B42B4-BC82-4495-A6F9-A28167B56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83CC168C-2AD4-4FFB-9F25-420ED6514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C9F369A-6158-4AE8-BA04-138A9DFFA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C7B1DF4-AD98-42A8-820F-667A3DCC4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61C58B74-3656-4FD5-AC47-EE3A59EBB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B349A01-D803-4A18-B608-47BFCED43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5655827-B42D-4180-88D3-D83F25E4B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4ACCB06-563C-4ADE-B4D6-1FE9F723C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3955594"/>
            <a:ext cx="1828958" cy="2902407"/>
          </a:xfrm>
          <a:custGeom>
            <a:avLst/>
            <a:gdLst>
              <a:gd name="connsiteX0" fmla="*/ 0 w 1828958"/>
              <a:gd name="connsiteY0" fmla="*/ 0 h 2902407"/>
              <a:gd name="connsiteX1" fmla="*/ 1828958 w 1828958"/>
              <a:gd name="connsiteY1" fmla="*/ 2902407 h 2902407"/>
              <a:gd name="connsiteX2" fmla="*/ 1709896 w 1828958"/>
              <a:gd name="connsiteY2" fmla="*/ 2902407 h 2902407"/>
              <a:gd name="connsiteX3" fmla="*/ 0 w 1828958"/>
              <a:gd name="connsiteY3" fmla="*/ 63474 h 290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958" h="2902407">
                <a:moveTo>
                  <a:pt x="0" y="0"/>
                </a:moveTo>
                <a:lnTo>
                  <a:pt x="1828958" y="2902407"/>
                </a:lnTo>
                <a:lnTo>
                  <a:pt x="1709896" y="2902407"/>
                </a:lnTo>
                <a:lnTo>
                  <a:pt x="0" y="63474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0761ECD-D92B-46AE-82CA-640023D28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" y="3220098"/>
            <a:ext cx="2910045" cy="3637903"/>
          </a:xfrm>
          <a:custGeom>
            <a:avLst/>
            <a:gdLst>
              <a:gd name="connsiteX0" fmla="*/ 0 w 2910045"/>
              <a:gd name="connsiteY0" fmla="*/ 0 h 3637903"/>
              <a:gd name="connsiteX1" fmla="*/ 2910045 w 2910045"/>
              <a:gd name="connsiteY1" fmla="*/ 3637903 h 3637903"/>
              <a:gd name="connsiteX2" fmla="*/ 2786220 w 2910045"/>
              <a:gd name="connsiteY2" fmla="*/ 3637903 h 3637903"/>
              <a:gd name="connsiteX3" fmla="*/ 0 w 2910045"/>
              <a:gd name="connsiteY3" fmla="*/ 20366 h 3637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0045" h="3637903">
                <a:moveTo>
                  <a:pt x="0" y="0"/>
                </a:moveTo>
                <a:lnTo>
                  <a:pt x="2910045" y="3637903"/>
                </a:lnTo>
                <a:lnTo>
                  <a:pt x="2786220" y="3637903"/>
                </a:lnTo>
                <a:lnTo>
                  <a:pt x="0" y="2036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A928607-C55C-40FD-B2DF-6CD6A7226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" y="2845509"/>
            <a:ext cx="4149883" cy="4012491"/>
          </a:xfrm>
          <a:custGeom>
            <a:avLst/>
            <a:gdLst>
              <a:gd name="connsiteX0" fmla="*/ 0 w 4149883"/>
              <a:gd name="connsiteY0" fmla="*/ 0 h 4012491"/>
              <a:gd name="connsiteX1" fmla="*/ 4149883 w 4149883"/>
              <a:gd name="connsiteY1" fmla="*/ 4012491 h 4012491"/>
              <a:gd name="connsiteX2" fmla="*/ 2910046 w 4149883"/>
              <a:gd name="connsiteY2" fmla="*/ 4012491 h 4012491"/>
              <a:gd name="connsiteX3" fmla="*/ 0 w 4149883"/>
              <a:gd name="connsiteY3" fmla="*/ 374587 h 4012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9883" h="4012491">
                <a:moveTo>
                  <a:pt x="0" y="0"/>
                </a:moveTo>
                <a:lnTo>
                  <a:pt x="4149883" y="4012491"/>
                </a:lnTo>
                <a:lnTo>
                  <a:pt x="2910046" y="4012491"/>
                </a:lnTo>
                <a:lnTo>
                  <a:pt x="0" y="3745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00A20C1-29A4-43E0-AB15-7931F76F8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3332410"/>
            <a:ext cx="2719546" cy="3525590"/>
          </a:xfrm>
          <a:custGeom>
            <a:avLst/>
            <a:gdLst>
              <a:gd name="connsiteX0" fmla="*/ 0 w 2719546"/>
              <a:gd name="connsiteY0" fmla="*/ 0 h 3525590"/>
              <a:gd name="connsiteX1" fmla="*/ 2719546 w 2719546"/>
              <a:gd name="connsiteY1" fmla="*/ 3525590 h 3525590"/>
              <a:gd name="connsiteX2" fmla="*/ 1828959 w 2719546"/>
              <a:gd name="connsiteY2" fmla="*/ 3525590 h 3525590"/>
              <a:gd name="connsiteX3" fmla="*/ 0 w 2719546"/>
              <a:gd name="connsiteY3" fmla="*/ 623183 h 35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9546" h="3525590">
                <a:moveTo>
                  <a:pt x="0" y="0"/>
                </a:moveTo>
                <a:lnTo>
                  <a:pt x="2719546" y="3525590"/>
                </a:lnTo>
                <a:lnTo>
                  <a:pt x="1828959" y="3525590"/>
                </a:lnTo>
                <a:lnTo>
                  <a:pt x="0" y="623183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</p:sp>
      <p:sp>
        <p:nvSpPr>
          <p:cNvPr id="9" name="Title 1"/>
          <p:cNvSpPr txBox="1">
            <a:spLocks/>
          </p:cNvSpPr>
          <p:nvPr/>
        </p:nvSpPr>
        <p:spPr>
          <a:xfrm>
            <a:off x="1524000" y="643468"/>
            <a:ext cx="9144000" cy="29024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800"/>
              </a:spcAft>
              <a:defRPr/>
            </a:pPr>
            <a:r>
              <a:rPr lang="en-US" sz="7200" b="1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34404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624788" y="461615"/>
            <a:ext cx="9933450" cy="672075"/>
          </a:xfrm>
        </p:spPr>
        <p:txBody>
          <a:bodyPr>
            <a:noAutofit/>
          </a:bodyPr>
          <a:lstStyle/>
          <a:p>
            <a:pPr lvl="0"/>
            <a:r>
              <a:rPr lang="en-US" sz="5333" b="1" dirty="0">
                <a:solidFill>
                  <a:srgbClr val="C00000"/>
                </a:solidFill>
                <a:latin typeface="Calibri" pitchFamily="34" charset="0"/>
                <a:cs typeface="+mn-cs"/>
              </a:rPr>
              <a:t>Hardware</a:t>
            </a:r>
          </a:p>
        </p:txBody>
      </p:sp>
      <p:pic>
        <p:nvPicPr>
          <p:cNvPr id="10" name="Picture 9" descr="Laptop Desktop TV Smart Phones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5658" y="1470109"/>
            <a:ext cx="3446269" cy="222122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52270" y="3736872"/>
            <a:ext cx="2263829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7" dirty="0"/>
              <a:t>Desktop, Laptop, Notebook, TV</a:t>
            </a:r>
          </a:p>
        </p:txBody>
      </p:sp>
      <p:pic>
        <p:nvPicPr>
          <p:cNvPr id="12" name="Picture 11" descr="smart_devices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95" r="43930" b="24933"/>
          <a:stretch>
            <a:fillRect/>
          </a:stretch>
        </p:blipFill>
        <p:spPr>
          <a:xfrm>
            <a:off x="5406753" y="1662134"/>
            <a:ext cx="3682562" cy="2221228"/>
          </a:xfrm>
          <a:prstGeom prst="rect">
            <a:avLst/>
          </a:prstGeom>
        </p:spPr>
      </p:pic>
      <p:pic>
        <p:nvPicPr>
          <p:cNvPr id="13" name="Picture 12" descr="3 in 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65034" y="1723172"/>
            <a:ext cx="2011890" cy="2011890"/>
          </a:xfrm>
          <a:prstGeom prst="rect">
            <a:avLst/>
          </a:prstGeom>
        </p:spPr>
      </p:pic>
      <p:pic>
        <p:nvPicPr>
          <p:cNvPr id="14" name="Picture 13" descr="biometric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1400" y="4488457"/>
            <a:ext cx="1741140" cy="1323266"/>
          </a:xfrm>
          <a:prstGeom prst="rect">
            <a:avLst/>
          </a:prstGeom>
        </p:spPr>
      </p:pic>
      <p:pic>
        <p:nvPicPr>
          <p:cNvPr id="15" name="Picture 14" descr="cctv nvr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28645" y="4137605"/>
            <a:ext cx="3043906" cy="1521953"/>
          </a:xfrm>
          <a:prstGeom prst="rect">
            <a:avLst/>
          </a:prstGeom>
        </p:spPr>
      </p:pic>
      <p:pic>
        <p:nvPicPr>
          <p:cNvPr id="16" name="Picture 15" descr="headphon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3744" y="4405023"/>
            <a:ext cx="1398551" cy="1398551"/>
          </a:xfrm>
          <a:prstGeom prst="rect">
            <a:avLst/>
          </a:prstGeom>
        </p:spPr>
      </p:pic>
      <p:pic>
        <p:nvPicPr>
          <p:cNvPr id="17" name="Picture 16" descr="webcam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355" y="4363794"/>
            <a:ext cx="1151748" cy="1151748"/>
          </a:xfrm>
          <a:prstGeom prst="rect">
            <a:avLst/>
          </a:prstGeom>
        </p:spPr>
      </p:pic>
      <p:pic>
        <p:nvPicPr>
          <p:cNvPr id="21" name="Picture 20" descr="3878392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4132783" y="4459805"/>
            <a:ext cx="1607090" cy="1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660186" y="360540"/>
            <a:ext cx="11521280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1219170" latinLnBrk="1">
              <a:spcBef>
                <a:spcPct val="0"/>
              </a:spcBef>
              <a:defRPr/>
            </a:pPr>
            <a:r>
              <a:rPr lang="en-US" sz="5333" b="1" dirty="0">
                <a:solidFill>
                  <a:srgbClr val="C00000"/>
                </a:solidFill>
                <a:latin typeface="Calibri" pitchFamily="34" charset="0"/>
              </a:rPr>
              <a:t>Connectivity</a:t>
            </a:r>
          </a:p>
        </p:txBody>
      </p:sp>
      <p:pic>
        <p:nvPicPr>
          <p:cNvPr id="5" name="Picture 4" descr="broadband-connec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4555" y="2036845"/>
            <a:ext cx="4536104" cy="2784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112224" y="1046340"/>
            <a:ext cx="40797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Intranet:</a:t>
            </a:r>
          </a:p>
          <a:p>
            <a:r>
              <a:rPr lang="en-US" sz="2400" dirty="0"/>
              <a:t>Data Link Layer (L2 Link)</a:t>
            </a:r>
          </a:p>
          <a:p>
            <a:endParaRPr lang="en-US" sz="2400" dirty="0"/>
          </a:p>
          <a:p>
            <a:r>
              <a:rPr lang="en-US" sz="2400" b="1" dirty="0"/>
              <a:t>Internet:</a:t>
            </a:r>
          </a:p>
          <a:p>
            <a:r>
              <a:rPr lang="en-US" sz="2400" dirty="0"/>
              <a:t>Network Layer (L3 Link)</a:t>
            </a:r>
          </a:p>
          <a:p>
            <a:endParaRPr lang="en-US" sz="2400" dirty="0"/>
          </a:p>
          <a:p>
            <a:r>
              <a:rPr lang="en-US" sz="2400" b="1" dirty="0"/>
              <a:t>Broadband Connection:</a:t>
            </a:r>
          </a:p>
          <a:p>
            <a:pPr marL="309026" indent="-309026">
              <a:buFont typeface="Arial" pitchFamily="34" charset="0"/>
              <a:buChar char="•"/>
            </a:pPr>
            <a:r>
              <a:rPr lang="en-US" sz="2400" dirty="0"/>
              <a:t>DSL (ADSL/ SDSL)</a:t>
            </a:r>
          </a:p>
          <a:p>
            <a:pPr marL="309026" indent="-309026">
              <a:buFont typeface="Arial" pitchFamily="34" charset="0"/>
              <a:buChar char="•"/>
            </a:pPr>
            <a:r>
              <a:rPr lang="en-US" sz="2400" dirty="0"/>
              <a:t>Cable Modem</a:t>
            </a:r>
          </a:p>
          <a:p>
            <a:pPr marL="309026" indent="-309026">
              <a:buFont typeface="Arial" pitchFamily="34" charset="0"/>
              <a:buChar char="•"/>
            </a:pPr>
            <a:r>
              <a:rPr lang="en-US" sz="2400" dirty="0"/>
              <a:t>Optical Fiber</a:t>
            </a:r>
          </a:p>
          <a:p>
            <a:pPr marL="309026" indent="-309026">
              <a:buFont typeface="Arial" pitchFamily="34" charset="0"/>
              <a:buChar char="•"/>
            </a:pPr>
            <a:r>
              <a:rPr lang="en-US" sz="2400" dirty="0"/>
              <a:t>Wireless (Radio)</a:t>
            </a:r>
          </a:p>
          <a:p>
            <a:pPr marL="309026" indent="-309026">
              <a:buFont typeface="Arial" pitchFamily="34" charset="0"/>
              <a:buChar char="•"/>
            </a:pPr>
            <a:r>
              <a:rPr lang="en-US" sz="2400" dirty="0"/>
              <a:t>Satellite (VSAT)</a:t>
            </a:r>
          </a:p>
        </p:txBody>
      </p:sp>
    </p:spTree>
    <p:extLst>
      <p:ext uri="{BB962C8B-B14F-4D97-AF65-F5344CB8AC3E}">
        <p14:creationId xmlns:p14="http://schemas.microsoft.com/office/powerpoint/2010/main" val="100022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871003" y="260648"/>
            <a:ext cx="9889626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1219170" latinLnBrk="1">
              <a:spcBef>
                <a:spcPct val="0"/>
              </a:spcBef>
              <a:defRPr/>
            </a:pPr>
            <a:r>
              <a:rPr lang="en-US" sz="5333" b="1" dirty="0">
                <a:solidFill>
                  <a:srgbClr val="C00000"/>
                </a:solidFill>
                <a:latin typeface="Calibri" pitchFamily="34" charset="0"/>
              </a:rPr>
              <a:t>Server/Storage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9434" y="1778231"/>
            <a:ext cx="4412566" cy="325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/>
              <a:t>Servers:</a:t>
            </a:r>
          </a:p>
          <a:p>
            <a:pPr marL="457189" indent="-457189">
              <a:buFontTx/>
              <a:buAutoNum type="arabicPeriod"/>
            </a:pPr>
            <a:r>
              <a:rPr lang="en-US" sz="1867" dirty="0"/>
              <a:t>Application Servers</a:t>
            </a:r>
          </a:p>
          <a:p>
            <a:pPr marL="457189" indent="-457189">
              <a:buAutoNum type="arabicPeriod"/>
            </a:pPr>
            <a:r>
              <a:rPr lang="en-US" sz="1867" dirty="0"/>
              <a:t>Database Server</a:t>
            </a:r>
          </a:p>
          <a:p>
            <a:pPr marL="457189" indent="-457189">
              <a:buAutoNum type="arabicPeriod"/>
            </a:pPr>
            <a:endParaRPr lang="en-US" sz="1867" dirty="0"/>
          </a:p>
          <a:p>
            <a:pPr marL="457189" indent="-457189"/>
            <a:r>
              <a:rPr lang="en-US" sz="1867" b="1" dirty="0"/>
              <a:t>Network Storage:</a:t>
            </a:r>
          </a:p>
          <a:p>
            <a:pPr marL="457189" indent="-457189">
              <a:buFontTx/>
              <a:buAutoNum type="arabicPeriod"/>
            </a:pPr>
            <a:r>
              <a:rPr lang="en-US" sz="1867" dirty="0"/>
              <a:t>SAN (Storage Area Network) – </a:t>
            </a:r>
            <a:br>
              <a:rPr lang="en-US" sz="1867" dirty="0"/>
            </a:br>
            <a:r>
              <a:rPr lang="en-US" sz="1867" dirty="0"/>
              <a:t>high-end servers, high-capacity disk </a:t>
            </a:r>
            <a:br>
              <a:rPr lang="en-US" sz="1867" dirty="0"/>
            </a:br>
            <a:r>
              <a:rPr lang="en-US" sz="1867" dirty="0"/>
              <a:t>arrays, and </a:t>
            </a:r>
            <a:r>
              <a:rPr lang="en-US" sz="1867" dirty="0" err="1"/>
              <a:t>Fibre</a:t>
            </a:r>
            <a:r>
              <a:rPr lang="en-US" sz="1867" dirty="0"/>
              <a:t> Channel</a:t>
            </a:r>
          </a:p>
          <a:p>
            <a:pPr marL="457189" indent="-457189">
              <a:buAutoNum type="arabicPeriod"/>
            </a:pPr>
            <a:r>
              <a:rPr lang="en-US" sz="1867" dirty="0"/>
              <a:t>NAS (Network Attached Storage) – </a:t>
            </a:r>
            <a:br>
              <a:rPr lang="en-US" sz="1867" dirty="0"/>
            </a:br>
            <a:r>
              <a:rPr lang="en-US" sz="1867" dirty="0"/>
              <a:t>NAS devices onto the LAN via TCP/IP</a:t>
            </a:r>
          </a:p>
          <a:p>
            <a:pPr marL="457189" indent="-457189">
              <a:buAutoNum type="arabicPeriod"/>
            </a:pPr>
            <a:r>
              <a:rPr lang="en-US" sz="1867" dirty="0"/>
              <a:t>Storage on Cloud</a:t>
            </a:r>
          </a:p>
        </p:txBody>
      </p:sp>
      <p:pic>
        <p:nvPicPr>
          <p:cNvPr id="7" name="Picture 6" descr="Server Storage cop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0004" y="1810989"/>
            <a:ext cx="5625126" cy="355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8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24271" y="260648"/>
            <a:ext cx="10036358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1219170" latinLnBrk="1">
              <a:spcBef>
                <a:spcPct val="0"/>
              </a:spcBef>
              <a:defRPr/>
            </a:pPr>
            <a:r>
              <a:rPr lang="en-US" sz="5333" b="1" dirty="0">
                <a:solidFill>
                  <a:srgbClr val="C00000"/>
                </a:solidFill>
                <a:latin typeface="Calibri" pitchFamily="34" charset="0"/>
              </a:rPr>
              <a:t>Network/Security</a:t>
            </a:r>
          </a:p>
        </p:txBody>
      </p:sp>
      <p:pic>
        <p:nvPicPr>
          <p:cNvPr id="10" name="Picture 9" descr="Gaaupalika ward network de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1553044" y="1479961"/>
            <a:ext cx="1981123" cy="4303818"/>
          </a:xfrm>
          <a:prstGeom prst="rect">
            <a:avLst/>
          </a:prstGeom>
        </p:spPr>
      </p:pic>
      <p:pic>
        <p:nvPicPr>
          <p:cNvPr id="11" name="Picture 10" descr="Pradesh-Network-Design-Without-HA - Page 1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5013667" y="1245361"/>
            <a:ext cx="7157222" cy="49885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47467" y="5103384"/>
            <a:ext cx="2018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Group of Institutions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3652" y="5628356"/>
            <a:ext cx="8963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Campus</a:t>
            </a:r>
          </a:p>
        </p:txBody>
      </p:sp>
    </p:spTree>
    <p:extLst>
      <p:ext uri="{BB962C8B-B14F-4D97-AF65-F5344CB8AC3E}">
        <p14:creationId xmlns:p14="http://schemas.microsoft.com/office/powerpoint/2010/main" val="178865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70">
            <a:extLst>
              <a:ext uri="{FF2B5EF4-FFF2-40B4-BE49-F238E27FC236}">
                <a16:creationId xmlns:a16="http://schemas.microsoft.com/office/drawing/2014/main" id="{08F94D66-27EC-4CB8-8226-D7F41C161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1A53964C-7D93-4C48-A4A6-C4C2C393C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3" name="Freeform 7">
              <a:extLst>
                <a:ext uri="{FF2B5EF4-FFF2-40B4-BE49-F238E27FC236}">
                  <a16:creationId xmlns:a16="http://schemas.microsoft.com/office/drawing/2014/main" id="{9C944EEC-539E-4389-8785-58E65D04E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4" name="Freeform 9">
              <a:extLst>
                <a:ext uri="{FF2B5EF4-FFF2-40B4-BE49-F238E27FC236}">
                  <a16:creationId xmlns:a16="http://schemas.microsoft.com/office/drawing/2014/main" id="{7836EB7E-895C-4D68-B92E-312B371CB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75" name="Freeform 10">
              <a:extLst>
                <a:ext uri="{FF2B5EF4-FFF2-40B4-BE49-F238E27FC236}">
                  <a16:creationId xmlns:a16="http://schemas.microsoft.com/office/drawing/2014/main" id="{0F29242B-8CE7-4636-B326-4BEE42EB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76" name="Freeform 11">
              <a:extLst>
                <a:ext uri="{FF2B5EF4-FFF2-40B4-BE49-F238E27FC236}">
                  <a16:creationId xmlns:a16="http://schemas.microsoft.com/office/drawing/2014/main" id="{4D0B8E9A-7727-4AD9-974E-8815F0B20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77" name="Freeform 12">
              <a:extLst>
                <a:ext uri="{FF2B5EF4-FFF2-40B4-BE49-F238E27FC236}">
                  <a16:creationId xmlns:a16="http://schemas.microsoft.com/office/drawing/2014/main" id="{1CD6C65C-71BE-4549-926A-1C1135FD0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029" name="Rectangle 78">
            <a:extLst>
              <a:ext uri="{FF2B5EF4-FFF2-40B4-BE49-F238E27FC236}">
                <a16:creationId xmlns:a16="http://schemas.microsoft.com/office/drawing/2014/main" id="{5EF08599-3FED-4288-A20D-E7BCAC3B8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5710" t="2165" r="3078" b="11255"/>
          <a:stretch/>
        </p:blipFill>
        <p:spPr bwMode="auto">
          <a:xfrm>
            <a:off x="2641600" y="145151"/>
            <a:ext cx="9550400" cy="6531419"/>
          </a:xfrm>
          <a:prstGeom prst="rect">
            <a:avLst/>
          </a:prstGeom>
          <a:noFill/>
        </p:spPr>
      </p:pic>
      <p:sp>
        <p:nvSpPr>
          <p:cNvPr id="81" name="Freeform 13">
            <a:extLst>
              <a:ext uri="{FF2B5EF4-FFF2-40B4-BE49-F238E27FC236}">
                <a16:creationId xmlns:a16="http://schemas.microsoft.com/office/drawing/2014/main" id="{C884A6B2-90E9-4BDB-8503-71AC02D39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7340600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85800" y="1634067"/>
            <a:ext cx="4080932" cy="25553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800" b="1" dirty="0">
                <a:ln w="3175" cmpd="sng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Data Centre Infrastructure (Server Room)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9046BC8-D404-4E7D-9202-A07F3FDD3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4100" y="-4763"/>
            <a:ext cx="5014912" cy="6862763"/>
            <a:chOff x="2928938" y="-4763"/>
            <a:chExt cx="5014912" cy="6862763"/>
          </a:xfrm>
        </p:grpSpPr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4C202215-4C35-450D-9F60-671C8F8DEB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85" name="Freeform 7">
              <a:extLst>
                <a:ext uri="{FF2B5EF4-FFF2-40B4-BE49-F238E27FC236}">
                  <a16:creationId xmlns:a16="http://schemas.microsoft.com/office/drawing/2014/main" id="{F1A5BA8A-AEB4-4BCB-B86C-3F6A8E229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86" name="Freeform 9">
              <a:extLst>
                <a:ext uri="{FF2B5EF4-FFF2-40B4-BE49-F238E27FC236}">
                  <a16:creationId xmlns:a16="http://schemas.microsoft.com/office/drawing/2014/main" id="{28AC2443-05F0-41CD-8D4A-63DE144F8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33E32F17-ED99-4969-B4D6-10A987D73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88" name="Freeform 11">
              <a:extLst>
                <a:ext uri="{FF2B5EF4-FFF2-40B4-BE49-F238E27FC236}">
                  <a16:creationId xmlns:a16="http://schemas.microsoft.com/office/drawing/2014/main" id="{5599A813-8424-4E53-95CA-85BF5470D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89" name="Freeform 12">
              <a:extLst>
                <a:ext uri="{FF2B5EF4-FFF2-40B4-BE49-F238E27FC236}">
                  <a16:creationId xmlns:a16="http://schemas.microsoft.com/office/drawing/2014/main" id="{52431A4F-4662-480B-8AD3-394EACD7E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111157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9"/>
            <a:ext cx="7493391" cy="1143000"/>
          </a:xfrm>
          <a:prstGeom prst="rect">
            <a:avLst/>
          </a:prstGeom>
        </p:spPr>
        <p:txBody>
          <a:bodyPr/>
          <a:lstStyle/>
          <a:p>
            <a:r>
              <a:rPr lang="en-US" b="1" dirty="0" err="1"/>
              <a:t>Hemanta</a:t>
            </a:r>
            <a:r>
              <a:rPr lang="en-US" b="1" dirty="0"/>
              <a:t> </a:t>
            </a:r>
            <a:r>
              <a:rPr lang="en-US" b="1" dirty="0" err="1"/>
              <a:t>Baral</a:t>
            </a:r>
            <a:endParaRPr lang="en-US" b="1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360212" y="1374117"/>
            <a:ext cx="8544947" cy="393643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/>
          <a:p>
            <a:pPr>
              <a:buFontTx/>
              <a:buChar char="-"/>
            </a:pPr>
            <a:r>
              <a:rPr lang="en-US" sz="1600" dirty="0"/>
              <a:t> Masters in Computer Network Security, UK</a:t>
            </a:r>
          </a:p>
          <a:p>
            <a:pPr>
              <a:buFontTx/>
              <a:buChar char="-"/>
            </a:pPr>
            <a:r>
              <a:rPr lang="en-US" sz="1600" dirty="0"/>
              <a:t> Over 22</a:t>
            </a:r>
            <a:r>
              <a:rPr lang="en-US" sz="1600" baseline="30000" dirty="0"/>
              <a:t>+</a:t>
            </a:r>
            <a:r>
              <a:rPr lang="en-US" sz="1600" dirty="0"/>
              <a:t> years experience in ICT sector</a:t>
            </a:r>
          </a:p>
          <a:p>
            <a:endParaRPr lang="en-US" sz="1600" dirty="0"/>
          </a:p>
          <a:p>
            <a:r>
              <a:rPr lang="en-US" sz="1467" b="1" dirty="0"/>
              <a:t>Data Centre Consultant for:</a:t>
            </a:r>
          </a:p>
          <a:p>
            <a:pPr marL="304792" indent="-304792">
              <a:buFont typeface="+mj-lt"/>
              <a:buAutoNum type="arabicPeriod"/>
            </a:pPr>
            <a:r>
              <a:rPr lang="en-US" sz="1467" dirty="0" err="1"/>
              <a:t>DoC</a:t>
            </a:r>
            <a:r>
              <a:rPr lang="en-US" sz="1467" dirty="0"/>
              <a:t> (Department of Customs)</a:t>
            </a:r>
          </a:p>
          <a:p>
            <a:pPr marL="304792" indent="-304792">
              <a:buFont typeface="+mj-lt"/>
              <a:buAutoNum type="arabicPeriod"/>
            </a:pPr>
            <a:r>
              <a:rPr lang="en-US" sz="1467" dirty="0"/>
              <a:t>CAAN (Civil Aviation Authority of Nepal</a:t>
            </a:r>
          </a:p>
          <a:p>
            <a:pPr marL="304792" indent="-304792">
              <a:buFont typeface="+mj-lt"/>
              <a:buAutoNum type="arabicPeriod"/>
            </a:pPr>
            <a:r>
              <a:rPr lang="en-US" sz="1467" dirty="0" err="1"/>
              <a:t>DoTM</a:t>
            </a:r>
            <a:r>
              <a:rPr lang="en-US" sz="1467" dirty="0"/>
              <a:t> (Department of Transport Management)</a:t>
            </a:r>
          </a:p>
          <a:p>
            <a:pPr marL="300559" indent="-300559"/>
            <a:endParaRPr lang="en-US" sz="1467" dirty="0"/>
          </a:p>
          <a:p>
            <a:pPr marL="300559" indent="-300559"/>
            <a:r>
              <a:rPr lang="en-US" sz="1467" b="1" dirty="0"/>
              <a:t>Expertise/Certification:</a:t>
            </a:r>
          </a:p>
          <a:p>
            <a:pPr marL="300559" indent="-300559">
              <a:buFont typeface="Arial" pitchFamily="34" charset="0"/>
              <a:buChar char="•"/>
            </a:pPr>
            <a:r>
              <a:rPr lang="en-US" sz="1467" dirty="0"/>
              <a:t>Certified Data Center Professional (CDCP)</a:t>
            </a:r>
          </a:p>
          <a:p>
            <a:pPr marL="300559" indent="-300559">
              <a:buFont typeface="Arial" pitchFamily="34" charset="0"/>
              <a:buChar char="•"/>
            </a:pPr>
            <a:r>
              <a:rPr lang="en-US" sz="1467" dirty="0"/>
              <a:t>European Computer Driving License (ECDL)</a:t>
            </a:r>
          </a:p>
          <a:p>
            <a:pPr marL="300559" indent="-300559">
              <a:buFont typeface="Arial" pitchFamily="34" charset="0"/>
              <a:buChar char="•"/>
            </a:pPr>
            <a:r>
              <a:rPr lang="en-US" sz="1467" dirty="0"/>
              <a:t>ICT Examiner for University of Cambridge (AS &amp; A Level)</a:t>
            </a:r>
          </a:p>
          <a:p>
            <a:pPr marL="300559" indent="-300559">
              <a:buFont typeface="Arial" pitchFamily="34" charset="0"/>
              <a:buChar char="•"/>
            </a:pPr>
            <a:r>
              <a:rPr lang="en-US" sz="1467" dirty="0"/>
              <a:t>Regular Trainer for Cyber Security to Nepal Police Senior Officers</a:t>
            </a:r>
          </a:p>
          <a:p>
            <a:pPr marL="300559" indent="-300559">
              <a:buFont typeface="Arial" pitchFamily="34" charset="0"/>
              <a:buChar char="•"/>
            </a:pPr>
            <a:r>
              <a:rPr lang="en-US" sz="1467" dirty="0"/>
              <a:t>Smart City Speaker for CAN and NAST</a:t>
            </a:r>
          </a:p>
          <a:p>
            <a:pPr marL="300559" indent="-300559">
              <a:buFont typeface="Arial" pitchFamily="34" charset="0"/>
              <a:buChar char="•"/>
            </a:pPr>
            <a:r>
              <a:rPr lang="en-US" sz="1467" dirty="0"/>
              <a:t>Designer of Voter’s ID Card (ECN)</a:t>
            </a:r>
          </a:p>
          <a:p>
            <a:pPr marL="300559" indent="-300559">
              <a:buFont typeface="Arial" pitchFamily="34" charset="0"/>
              <a:buChar char="•"/>
            </a:pPr>
            <a:r>
              <a:rPr lang="en-US" sz="1467" dirty="0"/>
              <a:t>First Modular Data Centre Architect for GIDC</a:t>
            </a:r>
          </a:p>
          <a:p>
            <a:pPr marL="300559" indent="-300559"/>
            <a:endParaRPr lang="en-US" sz="1467" dirty="0"/>
          </a:p>
          <a:p>
            <a:endParaRPr lang="en-US" sz="1600" dirty="0"/>
          </a:p>
          <a:p>
            <a:endParaRPr lang="en-US" sz="3200" b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208528" y="1272622"/>
            <a:ext cx="0" cy="44258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Banne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20034" y="5215926"/>
            <a:ext cx="8827884" cy="9601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04245" y="1796819"/>
            <a:ext cx="3744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M: </a:t>
            </a:r>
            <a:r>
              <a:rPr lang="en-US" sz="1600" dirty="0"/>
              <a:t>9843067142 </a:t>
            </a:r>
          </a:p>
          <a:p>
            <a:r>
              <a:rPr lang="en-US" sz="1600" b="1" dirty="0"/>
              <a:t>E-mail:</a:t>
            </a:r>
            <a:r>
              <a:rPr lang="en-US" sz="1600" dirty="0"/>
              <a:t> </a:t>
            </a:r>
            <a:r>
              <a:rPr lang="en-US" sz="1600" dirty="0">
                <a:hlinkClick r:id="rId3"/>
              </a:rPr>
              <a:t>hemanta.baral@gmail.com</a:t>
            </a:r>
            <a:r>
              <a:rPr lang="en-US" sz="1600" dirty="0"/>
              <a:t>; </a:t>
            </a:r>
          </a:p>
          <a:p>
            <a:r>
              <a:rPr lang="en-US" sz="1600" dirty="0">
                <a:hlinkClick r:id="rId4"/>
              </a:rPr>
              <a:t>hemantabaral@yahoo.com</a:t>
            </a:r>
            <a:endParaRPr lang="en-US" sz="1600" dirty="0"/>
          </a:p>
          <a:p>
            <a:endParaRPr lang="en-US" sz="1600" b="1" dirty="0"/>
          </a:p>
          <a:p>
            <a:r>
              <a:rPr lang="en-US" sz="1600" b="1" dirty="0"/>
              <a:t>Web:</a:t>
            </a:r>
            <a:endParaRPr lang="en-US" sz="1600" b="1" dirty="0">
              <a:hlinkClick r:id="rId5"/>
            </a:endParaRPr>
          </a:p>
          <a:p>
            <a:r>
              <a:rPr lang="en-US" sz="1600" dirty="0">
                <a:hlinkClick r:id="rId5"/>
              </a:rPr>
              <a:t>www.hemantabaral.com.np</a:t>
            </a:r>
            <a:endParaRPr lang="en-US" sz="1600" dirty="0"/>
          </a:p>
          <a:p>
            <a:r>
              <a:rPr lang="en-US" sz="1600" dirty="0">
                <a:hlinkClick r:id="rId6"/>
              </a:rPr>
              <a:t>https://hemantabaral.wordpress.com</a:t>
            </a:r>
            <a:r>
              <a:rPr lang="en-US" sz="1600" dirty="0"/>
              <a:t> </a:t>
            </a:r>
          </a:p>
          <a:p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024478" y="3013501"/>
            <a:ext cx="2597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9026" indent="-309026">
              <a:buFont typeface="Arial" pitchFamily="34" charset="0"/>
              <a:buChar char="•"/>
            </a:pPr>
            <a:r>
              <a:rPr lang="en-US" sz="1600" b="1" dirty="0"/>
              <a:t>Writer (30+ Books)</a:t>
            </a:r>
          </a:p>
          <a:p>
            <a:pPr marL="309026" indent="-309026">
              <a:buFont typeface="Arial" pitchFamily="34" charset="0"/>
              <a:buChar char="•"/>
            </a:pPr>
            <a:r>
              <a:rPr lang="en-US" sz="1600" b="1" dirty="0"/>
              <a:t>ICT Consultant</a:t>
            </a:r>
          </a:p>
          <a:p>
            <a:pPr marL="309026" indent="-309026">
              <a:buFont typeface="Arial" pitchFamily="34" charset="0"/>
              <a:buChar char="•"/>
            </a:pPr>
            <a:r>
              <a:rPr lang="en-US" sz="1600" b="1" dirty="0"/>
              <a:t>Former IT Officer</a:t>
            </a:r>
            <a:br>
              <a:rPr lang="en-US" sz="1600" b="1" dirty="0"/>
            </a:br>
            <a:r>
              <a:rPr lang="en-US" sz="1600" b="1" dirty="0"/>
              <a:t>Nepal Govt.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9D059B6-ADD8-488A-B346-63289E90D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F69B42B4-BC82-4495-A6F9-A28167B56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83CC168C-2AD4-4FFB-9F25-420ED6514C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C9F369A-6158-4AE8-BA04-138A9DFFA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C7B1DF4-AD98-42A8-820F-667A3DCC4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61C58B74-3656-4FD5-AC47-EE3A59EBB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B349A01-D803-4A18-B608-47BFCED434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E3D4922-3D1C-4679-9A86-15BFC1A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64E9BCF-1B67-4514-808C-A5DCBDEB4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238778-9D1D-45F4-BB78-76F208A22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93667F4D-F2CD-4E50-BACC-24766910F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20CAAE25-D2F2-493F-9569-EC552C1AD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42D5E996-541D-42BA-8B22-F7E96752C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6BDB86F1-7C07-4D49-B9C9-7837A1FB2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92FDEA97-0861-44C0-9B26-4BB5F777A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A9F3AA02-C861-444A-9178-0BD3D3CE1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4850405" y="1396180"/>
            <a:ext cx="6698127" cy="3842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sz="9600" b="1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Application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defRPr/>
            </a:pPr>
            <a:endParaRPr lang="en-US" sz="6000" b="1" dirty="0">
              <a:ln w="3175" cmpd="sng">
                <a:noFill/>
              </a:ln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sz="6000" b="1" dirty="0">
                <a:ln w="3175" cmpd="sng">
                  <a:noFill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School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sz="6000" b="1" dirty="0">
                <a:ln w="3175" cmpd="sng">
                  <a:noFill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ERP System</a:t>
            </a:r>
          </a:p>
        </p:txBody>
      </p:sp>
    </p:spTree>
    <p:extLst>
      <p:ext uri="{BB962C8B-B14F-4D97-AF65-F5344CB8AC3E}">
        <p14:creationId xmlns:p14="http://schemas.microsoft.com/office/powerpoint/2010/main" val="339112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BD027A-8993-4108-99CC-5C2D2DF91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568" y="221343"/>
            <a:ext cx="10018713" cy="1752599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Implementation of </a:t>
            </a:r>
            <a:br>
              <a:rPr lang="en-US" sz="6000" dirty="0"/>
            </a:br>
            <a:r>
              <a:rPr lang="en-US" sz="6000" b="1" dirty="0"/>
              <a:t>School ERP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7BECDF-C2E4-4BD6-B1A1-0CEE07A2D2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898" t="36507" r="15794" b="42149"/>
          <a:stretch/>
        </p:blipFill>
        <p:spPr>
          <a:xfrm>
            <a:off x="2973783" y="5394960"/>
            <a:ext cx="8328074" cy="14630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AB642E-BA58-4498-A5B6-5F94D54337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62" y="2230111"/>
            <a:ext cx="6351447" cy="322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FF78026-DEBB-4D5A-9A4E-872456603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4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5E1684-CF44-4EAD-B3A4-FCE98461F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251202-771F-4339-84FA-52331FB796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793240"/>
            <a:ext cx="10905066" cy="327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1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F1527C3-06F4-4F4D-B364-8E9726645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F1C23D2-D74F-4456-AD7B-904A6E28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578577AD-563A-4936-9ACB-FDCF29841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1C9F3743-BFAB-4636-81C7-ACD99C694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FC58029E-BC15-45E4-AA28-CC80C96A3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41CBB721-7EDD-4FEA-9D6B-A3656D9F4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4C945CDA-4F14-4FA0-B272-B1E25B4FA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8643778-7F6C-4E8D-84D1-D5CDB992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D22F88D-6907-48AF-B024-346E855E0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64AC23-FD52-4375-9488-B6E6689EB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2" y="685801"/>
            <a:ext cx="2743200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800" b="1" dirty="0">
                <a:solidFill>
                  <a:srgbClr val="FFFFFF"/>
                </a:solidFill>
              </a:rPr>
              <a:t>Features of School ERP System</a:t>
            </a:r>
            <a:br>
              <a:rPr lang="en-US" sz="4800" b="1" dirty="0">
                <a:solidFill>
                  <a:srgbClr val="FFFFFF"/>
                </a:solidFill>
              </a:rPr>
            </a:br>
            <a:endParaRPr lang="en-US" sz="4800" b="1" dirty="0">
              <a:solidFill>
                <a:srgbClr val="FFFFFF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3842748-48B5-4DD0-A06A-A31C74024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548E99BE-1071-4690-9B9C-07926CEE5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9301F039-B467-413A-B25C-770E51069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9F06AEC1-5558-49E8-8CAC-FEBD00DF0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D10B76B9-BA68-471E-B58C-ED91198A9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FEB3913B-54A3-490E-BA4B-5D0330990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F75DC961-08A4-46F8-8A80-2E1FB977E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E53185-2616-48D5-9F57-387D66C31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2495" y="966788"/>
            <a:ext cx="6385918" cy="5105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lnSpc>
                <a:spcPct val="90000"/>
              </a:lnSpc>
            </a:pPr>
            <a:r>
              <a:rPr lang="en-US" sz="1700" b="1" dirty="0"/>
              <a:t>Student Information System (SIS)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Examination Management System (EMS)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Student Billing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Mobile App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Attendance &amp; Leave (Biometric sync)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SMS Integration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Learning Management System (LMS)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Financial Accounting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Web Portal (Teacher, Student and Parent)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Pre-admission &amp; CRM 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Payroll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Inventory 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Email Integration</a:t>
            </a:r>
          </a:p>
          <a:p>
            <a:pPr marL="285750" indent="-285750">
              <a:lnSpc>
                <a:spcPct val="90000"/>
              </a:lnSpc>
            </a:pPr>
            <a:r>
              <a:rPr lang="en-US" sz="1700" b="1" dirty="0"/>
              <a:t>Custom Reports</a:t>
            </a:r>
          </a:p>
          <a:p>
            <a:pPr>
              <a:lnSpc>
                <a:spcPct val="90000"/>
              </a:lnSpc>
            </a:pPr>
            <a:endParaRPr lang="en-US" sz="17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3FF5EF-087B-4172-A80A-1E95D98AE4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7F5"/>
              </a:clrFrom>
              <a:clrTo>
                <a:srgbClr val="F7F7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963988"/>
            <a:ext cx="41148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7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84D16D-9068-41DD-9393-F3BC9AA4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858"/>
            <a:ext cx="10018713" cy="1103086"/>
          </a:xfrm>
        </p:spPr>
        <p:txBody>
          <a:bodyPr/>
          <a:lstStyle/>
          <a:p>
            <a:r>
              <a:rPr lang="en-US" dirty="0"/>
              <a:t>Unique Student ID Card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CEF8FDA-E923-426A-AD2C-5A40D5C94C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71" y="3285003"/>
            <a:ext cx="4176258" cy="2651924"/>
          </a:xfr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10EEE96-2738-4069-9C12-3EF8B45B39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496" y="3280350"/>
            <a:ext cx="3421704" cy="2656578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334832-18B4-42AA-B20F-0C089F90EE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491" y="1465944"/>
            <a:ext cx="3156857" cy="21045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817016-0C3B-4A34-97B4-4C3696A8D6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810" y="1465944"/>
            <a:ext cx="3340587" cy="21045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21A5795-DE78-4034-A6D1-999DD745FA1B}"/>
              </a:ext>
            </a:extLst>
          </p:cNvPr>
          <p:cNvSpPr txBox="1"/>
          <p:nvPr/>
        </p:nvSpPr>
        <p:spPr>
          <a:xfrm>
            <a:off x="1625958" y="1947456"/>
            <a:ext cx="14029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Proximity or </a:t>
            </a:r>
          </a:p>
          <a:p>
            <a:r>
              <a:rPr lang="en-US" dirty="0"/>
              <a:t>Contactless </a:t>
            </a:r>
          </a:p>
          <a:p>
            <a:r>
              <a:rPr lang="en-US" dirty="0"/>
              <a:t>ID Card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0BDB9B-CA8B-406A-86AC-5837E814ABD8}"/>
              </a:ext>
            </a:extLst>
          </p:cNvPr>
          <p:cNvSpPr txBox="1"/>
          <p:nvPr/>
        </p:nvSpPr>
        <p:spPr>
          <a:xfrm>
            <a:off x="10394882" y="2085955"/>
            <a:ext cx="884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RFID </a:t>
            </a:r>
          </a:p>
          <a:p>
            <a:r>
              <a:rPr lang="en-US" dirty="0"/>
              <a:t>ID Card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23AEE70-CD7F-4C28-910F-6D2457A3D0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7" t="17641" r="10889" b="16718"/>
          <a:stretch/>
        </p:blipFill>
        <p:spPr>
          <a:xfrm>
            <a:off x="4151906" y="5008098"/>
            <a:ext cx="2054471" cy="16996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2E97BB2-26E0-4CC4-B957-DAAF81E59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0" t="10827" r="11130" b="13943"/>
          <a:stretch/>
        </p:blipFill>
        <p:spPr>
          <a:xfrm>
            <a:off x="6879773" y="4952445"/>
            <a:ext cx="1813834" cy="175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767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512D9-F025-434D-A52C-4E580B46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9314"/>
            <a:ext cx="10018713" cy="1175657"/>
          </a:xfrm>
        </p:spPr>
        <p:txBody>
          <a:bodyPr/>
          <a:lstStyle/>
          <a:p>
            <a:r>
              <a:rPr lang="en-US" dirty="0"/>
              <a:t>Student Information System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4C6472-3325-4CBC-9BB9-8432C41BF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1461706"/>
            <a:ext cx="4949371" cy="5076980"/>
          </a:xfrm>
        </p:spPr>
      </p:pic>
    </p:spTree>
    <p:extLst>
      <p:ext uri="{BB962C8B-B14F-4D97-AF65-F5344CB8AC3E}">
        <p14:creationId xmlns:p14="http://schemas.microsoft.com/office/powerpoint/2010/main" val="3812359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512D9-F025-434D-A52C-4E580B46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9314"/>
            <a:ext cx="10018713" cy="1175657"/>
          </a:xfrm>
        </p:spPr>
        <p:txBody>
          <a:bodyPr/>
          <a:lstStyle/>
          <a:p>
            <a:r>
              <a:rPr lang="en-US" dirty="0"/>
              <a:t>Attendance Management System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98CBD98-6B05-4C71-B299-800D9CD36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57" y="1565714"/>
            <a:ext cx="8055429" cy="5034642"/>
          </a:xfrm>
        </p:spPr>
      </p:pic>
    </p:spTree>
    <p:extLst>
      <p:ext uri="{BB962C8B-B14F-4D97-AF65-F5344CB8AC3E}">
        <p14:creationId xmlns:p14="http://schemas.microsoft.com/office/powerpoint/2010/main" val="35113115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512D9-F025-434D-A52C-4E580B46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9314"/>
            <a:ext cx="10018713" cy="1175657"/>
          </a:xfrm>
        </p:spPr>
        <p:txBody>
          <a:bodyPr/>
          <a:lstStyle/>
          <a:p>
            <a:r>
              <a:rPr lang="en-US" dirty="0"/>
              <a:t>Exam Management System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51779A8-5DF2-49A8-B67C-566CD7FBB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544" y="1627945"/>
            <a:ext cx="8534400" cy="4800601"/>
          </a:xfrm>
        </p:spPr>
      </p:pic>
    </p:spTree>
    <p:extLst>
      <p:ext uri="{BB962C8B-B14F-4D97-AF65-F5344CB8AC3E}">
        <p14:creationId xmlns:p14="http://schemas.microsoft.com/office/powerpoint/2010/main" val="2152338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512D9-F025-434D-A52C-4E580B46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9314"/>
            <a:ext cx="10018713" cy="1175657"/>
          </a:xfrm>
        </p:spPr>
        <p:txBody>
          <a:bodyPr/>
          <a:lstStyle/>
          <a:p>
            <a:r>
              <a:rPr lang="en-US" dirty="0"/>
              <a:t>Library Management System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DD918F-330C-4AF5-AC13-B6D3396D2C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49" b="5110"/>
          <a:stretch/>
        </p:blipFill>
        <p:spPr>
          <a:xfrm>
            <a:off x="2123435" y="1770742"/>
            <a:ext cx="9154165" cy="4470115"/>
          </a:xfrm>
        </p:spPr>
      </p:pic>
    </p:spTree>
    <p:extLst>
      <p:ext uri="{BB962C8B-B14F-4D97-AF65-F5344CB8AC3E}">
        <p14:creationId xmlns:p14="http://schemas.microsoft.com/office/powerpoint/2010/main" val="2861278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512D9-F025-434D-A52C-4E580B46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9314"/>
            <a:ext cx="10018713" cy="1175657"/>
          </a:xfrm>
        </p:spPr>
        <p:txBody>
          <a:bodyPr/>
          <a:lstStyle/>
          <a:p>
            <a:r>
              <a:rPr lang="en-US" dirty="0"/>
              <a:t>Transport Management System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B0AE16F-9271-409F-925D-2F5F33888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08"/>
          <a:stretch/>
        </p:blipFill>
        <p:spPr>
          <a:xfrm>
            <a:off x="1582574" y="2643413"/>
            <a:ext cx="5891769" cy="2050144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36D917-628B-4FDC-A897-B316CECF14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9" t="20306" r="41260" b="5250"/>
          <a:stretch/>
        </p:blipFill>
        <p:spPr>
          <a:xfrm>
            <a:off x="7663542" y="1738085"/>
            <a:ext cx="4310743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39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BE58-ED3B-4456-B92A-3E57DB0F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894" y="304799"/>
            <a:ext cx="10018713" cy="1425528"/>
          </a:xfrm>
        </p:spPr>
        <p:txBody>
          <a:bodyPr/>
          <a:lstStyle/>
          <a:p>
            <a:pPr algn="l"/>
            <a:r>
              <a:rPr lang="en-US" dirty="0"/>
              <a:t>Major parameter of </a:t>
            </a:r>
            <a:r>
              <a:rPr lang="en-US" b="1" dirty="0"/>
              <a:t>Smart EDUCATION?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A863-832A-4AA0-AE83-557C80E75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8654" y="1615867"/>
            <a:ext cx="6012873" cy="4757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Everyone should be happy!!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Student/Parents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Teachers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Staffs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Stakeholders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Institution (Board/Owner)</a:t>
            </a:r>
          </a:p>
        </p:txBody>
      </p:sp>
      <p:sp>
        <p:nvSpPr>
          <p:cNvPr id="1028" name="AutoShape 4" descr="Image result for positive attitu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0" name="AutoShape 6" descr="https://www.q-staffing.com/wp-content/uploads/2019/04/maintain-positive-attitude-at-work-1024x5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512D9-F025-434D-A52C-4E580B46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9314"/>
            <a:ext cx="10018713" cy="1175657"/>
          </a:xfrm>
        </p:spPr>
        <p:txBody>
          <a:bodyPr/>
          <a:lstStyle/>
          <a:p>
            <a:r>
              <a:rPr lang="en-US" dirty="0"/>
              <a:t>Canteen Management System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8FE7229-B5E6-4E61-9D5C-D10D50A01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59" y="1866899"/>
            <a:ext cx="9242498" cy="4279087"/>
          </a:xfrm>
        </p:spPr>
      </p:pic>
    </p:spTree>
    <p:extLst>
      <p:ext uri="{BB962C8B-B14F-4D97-AF65-F5344CB8AC3E}">
        <p14:creationId xmlns:p14="http://schemas.microsoft.com/office/powerpoint/2010/main" val="388925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C616B3DC-C165-433D-9187-62DCC0E3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97E1BF84-9824-4B0E-98DF-F0F7181DD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A85FA340-7392-4303-9707-A12F45A46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758A9051-2BD9-4868-8B84-344752FA2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58264C49-3539-4CBD-8F11-1106C8B8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DE862133-5C7E-4B32-9786-0B33BC51A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90925F6C-DF03-4707-9176-6049F049B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A6073935-E043-4801-AF06-06093A91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342023F-FEDB-4BAE-91DB-07EFD63CC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209" y="1425481"/>
            <a:ext cx="3461281" cy="33473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/>
              <a:t>Centralized </a:t>
            </a:r>
            <a:br>
              <a:rPr lang="en-US" sz="4800" b="1" dirty="0"/>
            </a:br>
            <a:r>
              <a:rPr lang="en-US" sz="4800" b="1" dirty="0"/>
              <a:t>Dashboard</a:t>
            </a:r>
            <a:br>
              <a:rPr lang="en-US" sz="4800" b="1" dirty="0"/>
            </a:br>
            <a:endParaRPr lang="en-US" sz="4800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AC26FF4-D6F9-4A94-A837-D051A101E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6714" y="-4763"/>
            <a:ext cx="5014912" cy="6862763"/>
            <a:chOff x="2928938" y="-4763"/>
            <a:chExt cx="5014912" cy="6862763"/>
          </a:xfrm>
        </p:grpSpPr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EFFE501B-F9EC-4229-99D6-F39E38A71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B064C6A0-3DE4-4F4A-B650-78A628163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51" name="Freeform 25">
              <a:extLst>
                <a:ext uri="{FF2B5EF4-FFF2-40B4-BE49-F238E27FC236}">
                  <a16:creationId xmlns:a16="http://schemas.microsoft.com/office/drawing/2014/main" id="{43CD3E83-3D0D-40EE-B1A2-9C989EBF2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71553909-760D-4B98-96A4-F9F48339A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53" name="Freeform 27">
              <a:extLst>
                <a:ext uri="{FF2B5EF4-FFF2-40B4-BE49-F238E27FC236}">
                  <a16:creationId xmlns:a16="http://schemas.microsoft.com/office/drawing/2014/main" id="{1F006A6C-F843-49BC-AC84-89BD2AF58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62AEE6F3-16F4-4944-8459-4D5EEA341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56" name="Rounded Rectangle 16">
            <a:extLst>
              <a:ext uri="{FF2B5EF4-FFF2-40B4-BE49-F238E27FC236}">
                <a16:creationId xmlns:a16="http://schemas.microsoft.com/office/drawing/2014/main" id="{8D6B9972-4A81-4223-9901-0E559A1D5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693" y="648931"/>
            <a:ext cx="6854433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4">
            <a:extLst>
              <a:ext uri="{FF2B5EF4-FFF2-40B4-BE49-F238E27FC236}">
                <a16:creationId xmlns:a16="http://schemas.microsoft.com/office/drawing/2014/main" id="{A7E6F6DE-17FE-4638-8AF0-E6B84A164F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872" t="15873" r="41422" b="11323"/>
          <a:stretch/>
        </p:blipFill>
        <p:spPr>
          <a:xfrm>
            <a:off x="1093819" y="1044164"/>
            <a:ext cx="6073712" cy="45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1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3F1527C3-06F4-4F4D-B364-8E9726645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BF1C23D2-D74F-4456-AD7B-904A6E28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9" name="Freeform 7">
              <a:extLst>
                <a:ext uri="{FF2B5EF4-FFF2-40B4-BE49-F238E27FC236}">
                  <a16:creationId xmlns:a16="http://schemas.microsoft.com/office/drawing/2014/main" id="{578577AD-563A-4936-9ACB-FDCF29841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60" name="Freeform 8">
              <a:extLst>
                <a:ext uri="{FF2B5EF4-FFF2-40B4-BE49-F238E27FC236}">
                  <a16:creationId xmlns:a16="http://schemas.microsoft.com/office/drawing/2014/main" id="{1C9F3743-BFAB-4636-81C7-ACD99C694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61" name="Freeform 9">
              <a:extLst>
                <a:ext uri="{FF2B5EF4-FFF2-40B4-BE49-F238E27FC236}">
                  <a16:creationId xmlns:a16="http://schemas.microsoft.com/office/drawing/2014/main" id="{FC58029E-BC15-45E4-AA28-CC80C96A3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62" name="Freeform 10">
              <a:extLst>
                <a:ext uri="{FF2B5EF4-FFF2-40B4-BE49-F238E27FC236}">
                  <a16:creationId xmlns:a16="http://schemas.microsoft.com/office/drawing/2014/main" id="{41CBB721-7EDD-4FEA-9D6B-A3656D9F4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63" name="Freeform 11">
              <a:extLst>
                <a:ext uri="{FF2B5EF4-FFF2-40B4-BE49-F238E27FC236}">
                  <a16:creationId xmlns:a16="http://schemas.microsoft.com/office/drawing/2014/main" id="{4C945CDA-4F14-4FA0-B272-B1E25B4FA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C8643778-7F6C-4E8D-84D1-D5CDB992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1D22F88D-6907-48AF-B024-346E855E0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336161" y="935831"/>
            <a:ext cx="3454180" cy="510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800"/>
              </a:spcAft>
              <a:defRPr/>
            </a:pPr>
            <a:r>
              <a:rPr lang="en-US" sz="5400" b="1" dirty="0">
                <a:ln w="3175" cmpd="sng">
                  <a:noFill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SMART Individual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3842748-48B5-4DD0-A06A-A31C74024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70" name="Freeform 6">
              <a:extLst>
                <a:ext uri="{FF2B5EF4-FFF2-40B4-BE49-F238E27FC236}">
                  <a16:creationId xmlns:a16="http://schemas.microsoft.com/office/drawing/2014/main" id="{548E99BE-1071-4690-9B9C-07926CEE5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1" name="Freeform 7">
              <a:extLst>
                <a:ext uri="{FF2B5EF4-FFF2-40B4-BE49-F238E27FC236}">
                  <a16:creationId xmlns:a16="http://schemas.microsoft.com/office/drawing/2014/main" id="{9301F039-B467-413A-B25C-770E51069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9F06AEC1-5558-49E8-8CAC-FEBD00DF0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D10B76B9-BA68-471E-B58C-ED91198A9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74" name="Freeform 10">
              <a:extLst>
                <a:ext uri="{FF2B5EF4-FFF2-40B4-BE49-F238E27FC236}">
                  <a16:creationId xmlns:a16="http://schemas.microsoft.com/office/drawing/2014/main" id="{FEB3913B-54A3-490E-BA4B-5D0330990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F75DC961-08A4-46F8-8A80-2E1FB977E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52" name="Title 1"/>
          <p:cNvSpPr txBox="1">
            <a:spLocks/>
          </p:cNvSpPr>
          <p:nvPr/>
        </p:nvSpPr>
        <p:spPr>
          <a:xfrm>
            <a:off x="4994597" y="966787"/>
            <a:ext cx="6385918" cy="510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At least Smart Phone on Pocket or PC</a:t>
            </a:r>
          </a:p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Data Pack or Easy </a:t>
            </a:r>
            <a:r>
              <a:rPr lang="en-US" sz="2000" dirty="0" err="1"/>
              <a:t>WiFi</a:t>
            </a:r>
            <a:r>
              <a:rPr lang="en-US" sz="2000" dirty="0"/>
              <a:t> Access</a:t>
            </a:r>
          </a:p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Familiar with Technology [2G - GPRS (General Packet Radio Service), 3G, 4G)</a:t>
            </a:r>
          </a:p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Compatible Set, Settings to activate 3G/4G, Service Providers</a:t>
            </a:r>
          </a:p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Familiar with Education Activities </a:t>
            </a:r>
          </a:p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Familiar with available School Applications</a:t>
            </a:r>
          </a:p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Application download from Play Store (Android), App Store (iOS) &amp; Others</a:t>
            </a:r>
          </a:p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Proper use of the available Applications (Mobile/Web apps)</a:t>
            </a:r>
          </a:p>
          <a:p>
            <a:pPr marL="457189" indent="-457189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sz="2000" dirty="0"/>
              <a:t>Education Service </a:t>
            </a:r>
            <a:r>
              <a:rPr lang="en-US" sz="2000" dirty="0" err="1"/>
              <a:t>Centres</a:t>
            </a:r>
            <a:endParaRPr lang="en-US" sz="2000" dirty="0"/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207434" y="-182032"/>
            <a:ext cx="397933" cy="397933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207434" y="-182032"/>
            <a:ext cx="397933" cy="397933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58963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8F94D66-27EC-4CB8-8226-D7F41C161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1A53964C-7D93-4C48-A4A6-C4C2C393C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9C944EEC-539E-4389-8785-58E65D04E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7836EB7E-895C-4D68-B92E-312B371CB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F29242B-8CE7-4636-B326-4BEE42EB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D0B8E9A-7727-4AD9-974E-8815F0B20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CD6C65C-71BE-4549-926A-1C1135FD0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299EBCF-1634-45CC-A4B4-4F274E3F7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277" y="5706967"/>
            <a:ext cx="7413623" cy="83521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4400" b="1" dirty="0"/>
              <a:t>Smart Classroom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4C123C-FAEA-465A-9D5C-403DD0D45AA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1" r="4989" b="1"/>
          <a:stretch/>
        </p:blipFill>
        <p:spPr>
          <a:xfrm>
            <a:off x="1967031" y="527280"/>
            <a:ext cx="9767766" cy="4863872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623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CCB325-967E-4592-834C-2EB59C3B3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5287" y="911050"/>
            <a:ext cx="8574622" cy="1266093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/>
              <a:t>Smart Campus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 descr="smart campus.png">
            <a:extLst>
              <a:ext uri="{FF2B5EF4-FFF2-40B4-BE49-F238E27FC236}">
                <a16:creationId xmlns:a16="http://schemas.microsoft.com/office/drawing/2014/main" id="{12C39E69-8466-454E-838B-7D5F051CE12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9066" y="2177143"/>
            <a:ext cx="8836121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1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>
            <a:extLst>
              <a:ext uri="{FF2B5EF4-FFF2-40B4-BE49-F238E27FC236}">
                <a16:creationId xmlns:a16="http://schemas.microsoft.com/office/drawing/2014/main" id="{C616B3DC-C165-433D-9187-62DCC0E3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97E1BF84-9824-4B0E-98DF-F0F7181DD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A85FA340-7392-4303-9707-A12F45A46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69" name="Freeform 9">
              <a:extLst>
                <a:ext uri="{FF2B5EF4-FFF2-40B4-BE49-F238E27FC236}">
                  <a16:creationId xmlns:a16="http://schemas.microsoft.com/office/drawing/2014/main" id="{758A9051-2BD9-4868-8B84-344752FA2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70" name="Freeform 10">
              <a:extLst>
                <a:ext uri="{FF2B5EF4-FFF2-40B4-BE49-F238E27FC236}">
                  <a16:creationId xmlns:a16="http://schemas.microsoft.com/office/drawing/2014/main" id="{58264C49-3539-4CBD-8F11-1106C8B8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71" name="Freeform 11">
              <a:extLst>
                <a:ext uri="{FF2B5EF4-FFF2-40B4-BE49-F238E27FC236}">
                  <a16:creationId xmlns:a16="http://schemas.microsoft.com/office/drawing/2014/main" id="{DE862133-5C7E-4B32-9786-0B33BC51A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72" name="Freeform 12">
              <a:extLst>
                <a:ext uri="{FF2B5EF4-FFF2-40B4-BE49-F238E27FC236}">
                  <a16:creationId xmlns:a16="http://schemas.microsoft.com/office/drawing/2014/main" id="{90925F6C-DF03-4707-9176-6049F049B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A6073935-E043-4801-AF06-06093A91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7DEBBD-137C-49B7-BB91-AA831B2ED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404" y="1217951"/>
            <a:ext cx="3461281" cy="33473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dirty="0" err="1"/>
              <a:t>ePABX</a:t>
            </a:r>
            <a:br>
              <a:rPr lang="en-US" sz="4800" b="1" dirty="0"/>
            </a:br>
            <a:endParaRPr lang="en-US" sz="4800" dirty="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AC26FF4-D6F9-4A94-A837-D051A101E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6714" y="-4763"/>
            <a:ext cx="5014912" cy="6862763"/>
            <a:chOff x="2928938" y="-4763"/>
            <a:chExt cx="5014912" cy="6862763"/>
          </a:xfrm>
        </p:grpSpPr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EFFE501B-F9EC-4229-99D6-F39E38A71B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" name="Freeform 7">
              <a:extLst>
                <a:ext uri="{FF2B5EF4-FFF2-40B4-BE49-F238E27FC236}">
                  <a16:creationId xmlns:a16="http://schemas.microsoft.com/office/drawing/2014/main" id="{B064C6A0-3DE4-4F4A-B650-78A628163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9" name="Freeform 25">
              <a:extLst>
                <a:ext uri="{FF2B5EF4-FFF2-40B4-BE49-F238E27FC236}">
                  <a16:creationId xmlns:a16="http://schemas.microsoft.com/office/drawing/2014/main" id="{43CD3E83-3D0D-40EE-B1A2-9C989EBF2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0" name="Freeform 26">
              <a:extLst>
                <a:ext uri="{FF2B5EF4-FFF2-40B4-BE49-F238E27FC236}">
                  <a16:creationId xmlns:a16="http://schemas.microsoft.com/office/drawing/2014/main" id="{71553909-760D-4B98-96A4-F9F48339A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81" name="Freeform 27">
              <a:extLst>
                <a:ext uri="{FF2B5EF4-FFF2-40B4-BE49-F238E27FC236}">
                  <a16:creationId xmlns:a16="http://schemas.microsoft.com/office/drawing/2014/main" id="{1F006A6C-F843-49BC-AC84-89BD2AF58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82" name="Freeform 28">
              <a:extLst>
                <a:ext uri="{FF2B5EF4-FFF2-40B4-BE49-F238E27FC236}">
                  <a16:creationId xmlns:a16="http://schemas.microsoft.com/office/drawing/2014/main" id="{62AEE6F3-16F4-4944-8459-4D5EEA341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84" name="Rounded Rectangle 16">
            <a:extLst>
              <a:ext uri="{FF2B5EF4-FFF2-40B4-BE49-F238E27FC236}">
                <a16:creationId xmlns:a16="http://schemas.microsoft.com/office/drawing/2014/main" id="{8D6B9972-4A81-4223-9901-0E559A1D5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693" y="648931"/>
            <a:ext cx="6854433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PABX.jpg"/>
          <p:cNvPicPr>
            <a:picLocks noChangeAspect="1"/>
          </p:cNvPicPr>
          <p:nvPr/>
        </p:nvPicPr>
        <p:blipFill rotWithShape="1">
          <a:blip r:embed="rId3" cstate="print"/>
          <a:srcRect l="-6018" t="13071" r="-3897" b="363"/>
          <a:stretch/>
        </p:blipFill>
        <p:spPr>
          <a:xfrm>
            <a:off x="419052" y="1100177"/>
            <a:ext cx="7329714" cy="4329471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39349" y="2660915"/>
            <a:ext cx="2688299" cy="144016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1219170" latinLnBrk="1">
              <a:spcBef>
                <a:spcPct val="0"/>
              </a:spcBef>
              <a:defRPr/>
            </a:pPr>
            <a:endParaRPr lang="en-US" sz="5333" b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2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7CD2F605-77BD-4D9C-BC95-97EB75D69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40259AB5-8B5C-4CD4-AE10-7A177BB73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DB110D97-363A-40D5-98E8-D367DFCFB2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30DC9DB4-96D0-47E9-A6E5-1590DED84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8CA317D7-424B-4887-BEDF-18EF7915C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ACF40F67-B16B-4E7F-A595-0EF370063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EB2264F1-4BB6-4403-A681-A463AA730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3474D92-A5BC-407D-8F06-E4BEAB08B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3783" y="1380068"/>
            <a:ext cx="5225385" cy="261619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700" b="1"/>
              <a:t>CCTV Surveillance System</a:t>
            </a:r>
            <a:br>
              <a:rPr lang="en-US" sz="4700" b="1"/>
            </a:br>
            <a:endParaRPr lang="en-US" sz="4700"/>
          </a:p>
        </p:txBody>
      </p:sp>
      <p:pic>
        <p:nvPicPr>
          <p:cNvPr id="16" name="Picture 15" descr="mobile monitoring.jpg"/>
          <p:cNvPicPr>
            <a:picLocks noChangeAspect="1"/>
          </p:cNvPicPr>
          <p:nvPr/>
        </p:nvPicPr>
        <p:blipFill rotWithShape="1">
          <a:blip r:embed="rId3" cstate="print"/>
          <a:srcRect l="2991" r="6254" b="-4"/>
          <a:stretch/>
        </p:blipFill>
        <p:spPr>
          <a:xfrm>
            <a:off x="8127998" y="10"/>
            <a:ext cx="4064001" cy="2619746"/>
          </a:xfrm>
          <a:prstGeom prst="rect">
            <a:avLst/>
          </a:prstGeom>
        </p:spPr>
      </p:pic>
      <p:pic>
        <p:nvPicPr>
          <p:cNvPr id="10" name="Picture 9" descr="CCTV.jpg"/>
          <p:cNvPicPr>
            <a:picLocks noChangeAspect="1"/>
          </p:cNvPicPr>
          <p:nvPr/>
        </p:nvPicPr>
        <p:blipFill rotWithShape="1">
          <a:blip r:embed="rId4" cstate="print"/>
          <a:srcRect l="3051" r="5136" b="1"/>
          <a:stretch/>
        </p:blipFill>
        <p:spPr>
          <a:xfrm>
            <a:off x="8125045" y="2619756"/>
            <a:ext cx="4064001" cy="423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1371" y="548680"/>
            <a:ext cx="6720747" cy="838200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1219170" latinLnBrk="1">
              <a:spcBef>
                <a:spcPct val="0"/>
              </a:spcBef>
              <a:defRPr/>
            </a:pPr>
            <a:endParaRPr lang="en-US" sz="32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6" name="Picture 5" descr="Outdoor wif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68075" y="1398205"/>
            <a:ext cx="5184576" cy="3662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543606" y="5349214"/>
            <a:ext cx="101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Indoor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96267" y="5349214"/>
            <a:ext cx="1269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Outdoor</a:t>
            </a:r>
          </a:p>
        </p:txBody>
      </p:sp>
      <p:pic>
        <p:nvPicPr>
          <p:cNvPr id="12" name="Picture 11" descr="Indoor wifi syste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371" y="1412777"/>
            <a:ext cx="5977135" cy="36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9FE532-FF56-449B-B955-8DA30E958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233873"/>
            <a:ext cx="10018713" cy="899895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</a:t>
            </a:r>
            <a:r>
              <a:rPr lang="en-US" b="1" dirty="0" err="1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WiFi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5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814286" y="260648"/>
            <a:ext cx="9850333" cy="672075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Biometric Access Control &amp; Time Attendance System</a:t>
            </a:r>
          </a:p>
        </p:txBody>
      </p:sp>
      <p:pic>
        <p:nvPicPr>
          <p:cNvPr id="6" name="Picture 5" descr="Biometric attendance system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71537" y="1549172"/>
            <a:ext cx="6575319" cy="4772409"/>
          </a:xfrm>
          <a:prstGeom prst="rect">
            <a:avLst/>
          </a:prstGeom>
        </p:spPr>
      </p:pic>
      <p:pic>
        <p:nvPicPr>
          <p:cNvPr id="5" name="Picture 7" descr="keypads.jpg"/>
          <p:cNvPicPr>
            <a:picLocks noChangeAspect="1"/>
          </p:cNvPicPr>
          <p:nvPr/>
        </p:nvPicPr>
        <p:blipFill>
          <a:blip r:embed="rId3" cstate="print"/>
          <a:srcRect r="35878"/>
          <a:stretch>
            <a:fillRect/>
          </a:stretch>
        </p:blipFill>
        <p:spPr bwMode="auto">
          <a:xfrm>
            <a:off x="2305273" y="1374822"/>
            <a:ext cx="2070984" cy="1248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Intelligent_access_control_door_wiring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0988" y="2829153"/>
            <a:ext cx="3980972" cy="2927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65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799771" y="260648"/>
            <a:ext cx="9864848" cy="672075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Building Fire Fighting System</a:t>
            </a:r>
          </a:p>
        </p:txBody>
      </p:sp>
      <p:pic>
        <p:nvPicPr>
          <p:cNvPr id="7" name="Picture 6" descr="Fire Alarm system.jpg"/>
          <p:cNvPicPr>
            <a:picLocks noChangeAspect="1"/>
          </p:cNvPicPr>
          <p:nvPr/>
        </p:nvPicPr>
        <p:blipFill>
          <a:blip r:embed="rId2" cstate="print"/>
          <a:srcRect l="3801" t="19200" r="6951" b="6601"/>
          <a:stretch>
            <a:fillRect/>
          </a:stretch>
        </p:blipFill>
        <p:spPr>
          <a:xfrm>
            <a:off x="5330168" y="1604797"/>
            <a:ext cx="6467133" cy="4032448"/>
          </a:xfrm>
          <a:prstGeom prst="rect">
            <a:avLst/>
          </a:prstGeom>
        </p:spPr>
      </p:pic>
      <p:pic>
        <p:nvPicPr>
          <p:cNvPr id="10" name="Picture 9" descr="Fire Alar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49848" y="1604798"/>
            <a:ext cx="1632181" cy="1632181"/>
          </a:xfrm>
          <a:prstGeom prst="rect">
            <a:avLst/>
          </a:prstGeom>
        </p:spPr>
      </p:pic>
      <p:pic>
        <p:nvPicPr>
          <p:cNvPr id="11" name="Picture 10" descr="Water sprinkers with smoke detecto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7720" y="3429001"/>
            <a:ext cx="37973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9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ink-positive-min-1080x6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7846" y="290946"/>
            <a:ext cx="4032000" cy="2520000"/>
          </a:xfrm>
          <a:prstGeom prst="rect">
            <a:avLst/>
          </a:prstGeom>
        </p:spPr>
      </p:pic>
      <p:pic>
        <p:nvPicPr>
          <p:cNvPr id="3" name="Picture 2" descr="maintain-positive-attitude-at-work-1024x536.jpg"/>
          <p:cNvPicPr>
            <a:picLocks noChangeAspect="1"/>
          </p:cNvPicPr>
          <p:nvPr/>
        </p:nvPicPr>
        <p:blipFill>
          <a:blip r:embed="rId3" cstate="print"/>
          <a:srcRect l="13526" r="14242"/>
          <a:stretch>
            <a:fillRect/>
          </a:stretch>
        </p:blipFill>
        <p:spPr>
          <a:xfrm>
            <a:off x="5264728" y="2092034"/>
            <a:ext cx="3477491" cy="2520000"/>
          </a:xfrm>
          <a:prstGeom prst="rect">
            <a:avLst/>
          </a:prstGeom>
        </p:spPr>
      </p:pic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30783" y="4156364"/>
            <a:ext cx="3018852" cy="2008909"/>
          </a:xfrm>
          <a:prstGeom prst="rect">
            <a:avLst/>
          </a:prstGeom>
        </p:spPr>
      </p:pic>
      <p:pic>
        <p:nvPicPr>
          <p:cNvPr id="5" name="Picture 4" descr="ittakesapositiveattitud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74182" y="3986478"/>
            <a:ext cx="3459056" cy="2520000"/>
          </a:xfrm>
          <a:prstGeom prst="rect">
            <a:avLst/>
          </a:prstGeom>
        </p:spPr>
      </p:pic>
      <p:pic>
        <p:nvPicPr>
          <p:cNvPr id="6" name="Picture 5" descr="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97240" y="443345"/>
            <a:ext cx="3060470" cy="204031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756229" y="68627"/>
            <a:ext cx="9908390" cy="672075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Building Power Management</a:t>
            </a:r>
          </a:p>
        </p:txBody>
      </p:sp>
      <p:pic>
        <p:nvPicPr>
          <p:cNvPr id="3" name="Picture 2" descr="solar powe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167" y="986408"/>
            <a:ext cx="5691553" cy="2899725"/>
          </a:xfrm>
          <a:prstGeom prst="rect">
            <a:avLst/>
          </a:prstGeom>
        </p:spPr>
      </p:pic>
      <p:pic>
        <p:nvPicPr>
          <p:cNvPr id="4" name="Picture 3" descr="Generator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476" b="13775"/>
          <a:stretch>
            <a:fillRect/>
          </a:stretch>
        </p:blipFill>
        <p:spPr>
          <a:xfrm>
            <a:off x="7809319" y="231419"/>
            <a:ext cx="3855300" cy="3036007"/>
          </a:xfrm>
          <a:prstGeom prst="rect">
            <a:avLst/>
          </a:prstGeom>
        </p:spPr>
      </p:pic>
      <p:pic>
        <p:nvPicPr>
          <p:cNvPr id="5" name="Picture 4" descr="Batter.jpg"/>
          <p:cNvPicPr>
            <a:picLocks noChangeAspect="1"/>
          </p:cNvPicPr>
          <p:nvPr/>
        </p:nvPicPr>
        <p:blipFill>
          <a:blip r:embed="rId4" cstate="print"/>
          <a:srcRect r="39745"/>
          <a:stretch>
            <a:fillRect/>
          </a:stretch>
        </p:blipFill>
        <p:spPr bwMode="auto">
          <a:xfrm>
            <a:off x="7822057" y="3788228"/>
            <a:ext cx="3842562" cy="218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power_rack+PDU+UP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5660" y="3886133"/>
            <a:ext cx="5088565" cy="2726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097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715371" y="1305677"/>
            <a:ext cx="7226916" cy="672075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Auto Swing Main Entrance Door (Sliding)</a:t>
            </a:r>
          </a:p>
        </p:txBody>
      </p:sp>
      <p:pic>
        <p:nvPicPr>
          <p:cNvPr id="3" name="Picture 2" descr="Sliding Door Motion sens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39921" y="2235547"/>
            <a:ext cx="5652080" cy="3141119"/>
          </a:xfrm>
          <a:prstGeom prst="rect">
            <a:avLst/>
          </a:prstGeom>
        </p:spPr>
      </p:pic>
      <p:pic>
        <p:nvPicPr>
          <p:cNvPr id="4" name="Picture 3" descr="Slide Do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0801" y="2235547"/>
            <a:ext cx="4775199" cy="320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8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770743" y="260648"/>
            <a:ext cx="9893876" cy="672075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Smart Blinds, Smart Lights</a:t>
            </a:r>
          </a:p>
        </p:txBody>
      </p:sp>
      <p:pic>
        <p:nvPicPr>
          <p:cNvPr id="3" name="Picture 2" descr="Smart Bli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118" y="3534230"/>
            <a:ext cx="8293125" cy="2899167"/>
          </a:xfrm>
          <a:prstGeom prst="rect">
            <a:avLst/>
          </a:prstGeom>
        </p:spPr>
      </p:pic>
      <p:pic>
        <p:nvPicPr>
          <p:cNvPr id="4" name="Picture 3" descr="Motion sensor light.jpg"/>
          <p:cNvPicPr>
            <a:picLocks noChangeAspect="1"/>
          </p:cNvPicPr>
          <p:nvPr/>
        </p:nvPicPr>
        <p:blipFill rotWithShape="1">
          <a:blip r:embed="rId3" cstate="print"/>
          <a:srcRect r="33778" b="16127"/>
          <a:stretch/>
        </p:blipFill>
        <p:spPr>
          <a:xfrm>
            <a:off x="4145884" y="1172524"/>
            <a:ext cx="5491935" cy="215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8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654629" y="260648"/>
            <a:ext cx="10009990" cy="672075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Remote Control for Building Appliances</a:t>
            </a:r>
          </a:p>
        </p:txBody>
      </p:sp>
      <p:pic>
        <p:nvPicPr>
          <p:cNvPr id="3" name="Picture 2" descr="Remote Control for Home Applianc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87710" y="1097644"/>
            <a:ext cx="6667376" cy="507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1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756229" y="260648"/>
            <a:ext cx="9908390" cy="672075"/>
          </a:xfrm>
        </p:spPr>
        <p:txBody>
          <a:bodyPr>
            <a:noAutofit/>
          </a:bodyPr>
          <a:lstStyle/>
          <a:p>
            <a:pPr lvl="0"/>
            <a:r>
              <a:rPr lang="en-US" sz="2800" b="1" dirty="0">
                <a:solidFill>
                  <a:srgbClr val="0070C0"/>
                </a:solidFill>
                <a:latin typeface="Calibri" pitchFamily="34" charset="0"/>
              </a:rPr>
              <a:t>Online Payment System, Payment Kiosk Terminal and ATM</a:t>
            </a:r>
          </a:p>
        </p:txBody>
      </p:sp>
      <p:pic>
        <p:nvPicPr>
          <p:cNvPr id="3" name="Picture 2" descr="Paypoint Kios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9335" y="1223077"/>
            <a:ext cx="5316403" cy="4876191"/>
          </a:xfrm>
          <a:prstGeom prst="rect">
            <a:avLst/>
          </a:prstGeom>
        </p:spPr>
      </p:pic>
      <p:pic>
        <p:nvPicPr>
          <p:cNvPr id="4" name="Picture 3" descr="AT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08013" y="3392461"/>
            <a:ext cx="4839225" cy="27068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3767D3-BC27-461C-BE40-B29C38B16C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012" y="1355951"/>
            <a:ext cx="2525373" cy="672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2D61B1-BA8D-4376-A7DA-89BE0C26E3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691" y="2297157"/>
            <a:ext cx="2075928" cy="83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2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756229" y="260648"/>
            <a:ext cx="9908390" cy="672075"/>
          </a:xfrm>
        </p:spPr>
        <p:txBody>
          <a:bodyPr>
            <a:noAutofit/>
          </a:bodyPr>
          <a:lstStyle/>
          <a:p>
            <a:pPr lvl="0"/>
            <a:r>
              <a:rPr lang="en-US" sz="2800" b="1" dirty="0">
                <a:solidFill>
                  <a:srgbClr val="0070C0"/>
                </a:solidFill>
                <a:latin typeface="Calibri" pitchFamily="34" charset="0"/>
              </a:rPr>
              <a:t>Drinking Water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270839-3C09-4BC4-9B34-AF3A200FD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057" y="152400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3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494970" y="1028733"/>
            <a:ext cx="2584805" cy="672075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Smart </a:t>
            </a:r>
          </a:p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Wash Room</a:t>
            </a:r>
          </a:p>
        </p:txBody>
      </p:sp>
      <p:pic>
        <p:nvPicPr>
          <p:cNvPr id="6" name="Picture 5" descr="Motion sensor t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7949" y="192021"/>
            <a:ext cx="3236979" cy="3236979"/>
          </a:xfrm>
          <a:prstGeom prst="rect">
            <a:avLst/>
          </a:prstGeom>
        </p:spPr>
      </p:pic>
      <p:pic>
        <p:nvPicPr>
          <p:cNvPr id="7" name="Picture 6" descr="Paper dispensor motion sensor.jpg"/>
          <p:cNvPicPr>
            <a:picLocks noChangeAspect="1"/>
          </p:cNvPicPr>
          <p:nvPr/>
        </p:nvPicPr>
        <p:blipFill>
          <a:blip r:embed="rId3" cstate="print"/>
          <a:srcRect l="4807" r="11873"/>
          <a:stretch>
            <a:fillRect/>
          </a:stretch>
        </p:blipFill>
        <p:spPr>
          <a:xfrm>
            <a:off x="7605486" y="257479"/>
            <a:ext cx="4368801" cy="2949407"/>
          </a:xfrm>
          <a:prstGeom prst="rect">
            <a:avLst/>
          </a:prstGeom>
        </p:spPr>
      </p:pic>
      <p:pic>
        <p:nvPicPr>
          <p:cNvPr id="8" name="Picture 7" descr="Motion sensor urinal flus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27403" y="3708164"/>
            <a:ext cx="5017525" cy="2787514"/>
          </a:xfrm>
          <a:prstGeom prst="rect">
            <a:avLst/>
          </a:prstGeom>
        </p:spPr>
      </p:pic>
      <p:pic>
        <p:nvPicPr>
          <p:cNvPr id="10" name="Picture 9" descr="Hand Dry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91286" y="3603321"/>
            <a:ext cx="29972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7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857829" y="260648"/>
            <a:ext cx="9806790" cy="672075"/>
          </a:xfrm>
        </p:spPr>
        <p:txBody>
          <a:bodyPr>
            <a:noAutofit/>
          </a:bodyPr>
          <a:lstStyle/>
          <a:p>
            <a:pPr lvl="0"/>
            <a:r>
              <a:rPr lang="en-US" sz="3200" b="1" dirty="0">
                <a:solidFill>
                  <a:srgbClr val="0070C0"/>
                </a:solidFill>
                <a:latin typeface="Calibri" pitchFamily="34" charset="0"/>
              </a:rPr>
              <a:t>Smart Urinal (Water Less System)</a:t>
            </a:r>
          </a:p>
        </p:txBody>
      </p:sp>
      <p:pic>
        <p:nvPicPr>
          <p:cNvPr id="3" name="Picture 2" descr="Urinal 2.jpe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13749" y="1063046"/>
            <a:ext cx="6326477" cy="5061181"/>
          </a:xfrm>
          <a:prstGeom prst="rect">
            <a:avLst/>
          </a:prstGeom>
        </p:spPr>
      </p:pic>
      <p:pic>
        <p:nvPicPr>
          <p:cNvPr id="4" name="Picture 3" descr="Urinal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48741" y="1063046"/>
            <a:ext cx="1576295" cy="2112235"/>
          </a:xfrm>
          <a:prstGeom prst="rect">
            <a:avLst/>
          </a:prstGeom>
        </p:spPr>
      </p:pic>
      <p:pic>
        <p:nvPicPr>
          <p:cNvPr id="5" name="Picture 4" descr="Urina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0028" y="3175281"/>
            <a:ext cx="3755919" cy="3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2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727199" y="213784"/>
            <a:ext cx="9575371" cy="1391013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1219170" latinLnBrk="1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Waste Management</a:t>
            </a:r>
          </a:p>
        </p:txBody>
      </p:sp>
      <p:pic>
        <p:nvPicPr>
          <p:cNvPr id="8" name="Picture 7" descr="recycling-paper-glass-plast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-1277756" y="2535091"/>
            <a:ext cx="4896545" cy="2295256"/>
          </a:xfrm>
          <a:prstGeom prst="rect">
            <a:avLst/>
          </a:prstGeom>
        </p:spPr>
      </p:pic>
      <p:sp>
        <p:nvSpPr>
          <p:cNvPr id="9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pic>
        <p:nvPicPr>
          <p:cNvPr id="12" name="Picture 11" descr="Recycle-List-bo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8715" y="960107"/>
            <a:ext cx="9680397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5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573132" y="655869"/>
            <a:ext cx="3946804" cy="838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615935" indent="-615935" defTabSz="1219170" latinLnBrk="1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Transport &amp; </a:t>
            </a:r>
            <a:br>
              <a:rPr lang="en-US" sz="32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</a:b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Parking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1059543" y="2156341"/>
            <a:ext cx="4243851" cy="3360373"/>
          </a:xfrm>
        </p:spPr>
        <p:txBody>
          <a:bodyPr>
            <a:noAutofit/>
          </a:bodyPr>
          <a:lstStyle/>
          <a:p>
            <a:pPr marL="535504" lvl="1">
              <a:buFont typeface="Wingdings" pitchFamily="2" charset="2"/>
              <a:buChar char="§"/>
            </a:pPr>
            <a:r>
              <a:rPr lang="en-US" sz="2133" dirty="0">
                <a:latin typeface="Calibri" pitchFamily="34" charset="0"/>
              </a:rPr>
              <a:t>Smart Bus Stops with real time information using GPS + </a:t>
            </a:r>
            <a:r>
              <a:rPr lang="en-US" sz="2133" dirty="0" err="1">
                <a:latin typeface="Calibri" pitchFamily="34" charset="0"/>
              </a:rPr>
              <a:t>WiFi</a:t>
            </a:r>
            <a:r>
              <a:rPr lang="en-US" sz="2133" dirty="0">
                <a:latin typeface="Calibri" pitchFamily="34" charset="0"/>
              </a:rPr>
              <a:t> + CCTV </a:t>
            </a:r>
          </a:p>
          <a:p>
            <a:pPr marL="535504" lvl="1">
              <a:buFont typeface="Wingdings" pitchFamily="2" charset="2"/>
              <a:buChar char="§"/>
            </a:pPr>
            <a:r>
              <a:rPr lang="en-US" sz="2133" dirty="0">
                <a:latin typeface="Calibri" pitchFamily="34" charset="0"/>
              </a:rPr>
              <a:t>Interactive digital screens</a:t>
            </a:r>
          </a:p>
          <a:p>
            <a:pPr marL="535504" lvl="1">
              <a:buFont typeface="Wingdings" pitchFamily="2" charset="2"/>
              <a:buChar char="§"/>
            </a:pPr>
            <a:r>
              <a:rPr lang="en-US" sz="2133" dirty="0">
                <a:latin typeface="Calibri" pitchFamily="34" charset="0"/>
              </a:rPr>
              <a:t>Smart Ticketing through </a:t>
            </a:r>
            <a:br>
              <a:rPr lang="en-US" sz="2133" dirty="0">
                <a:latin typeface="Calibri" pitchFamily="34" charset="0"/>
              </a:rPr>
            </a:br>
            <a:r>
              <a:rPr lang="en-US" sz="2133" dirty="0">
                <a:latin typeface="Calibri" pitchFamily="34" charset="0"/>
              </a:rPr>
              <a:t>automated ticketing machine</a:t>
            </a:r>
          </a:p>
          <a:p>
            <a:pPr marL="535504" lvl="1">
              <a:buFont typeface="Wingdings" pitchFamily="2" charset="2"/>
              <a:buChar char="§"/>
            </a:pPr>
            <a:r>
              <a:rPr lang="en-US" sz="2133" dirty="0">
                <a:latin typeface="Calibri" pitchFamily="34" charset="0"/>
              </a:rPr>
              <a:t>Travel Cards</a:t>
            </a:r>
          </a:p>
        </p:txBody>
      </p:sp>
      <p:pic>
        <p:nvPicPr>
          <p:cNvPr id="12" name="Picture 11" descr="Smart Traff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9936" y="96011"/>
            <a:ext cx="6486144" cy="3138456"/>
          </a:xfrm>
          <a:prstGeom prst="rect">
            <a:avLst/>
          </a:prstGeom>
        </p:spPr>
      </p:pic>
      <p:pic>
        <p:nvPicPr>
          <p:cNvPr id="14" name="Picture 13" descr="Smart parki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26037" y="3453342"/>
            <a:ext cx="6480043" cy="324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5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BE58-ED3B-4456-B92A-3E57DB0F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894" y="304799"/>
            <a:ext cx="10018713" cy="1425528"/>
          </a:xfrm>
        </p:spPr>
        <p:txBody>
          <a:bodyPr/>
          <a:lstStyle/>
          <a:p>
            <a:pPr algn="l"/>
            <a:r>
              <a:rPr lang="en-US" dirty="0"/>
              <a:t>What makes Student/Parents </a:t>
            </a:r>
            <a:r>
              <a:rPr lang="en-US" b="1" dirty="0"/>
              <a:t>HAPPY?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A863-832A-4AA0-AE83-557C80E75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6674" y="1615867"/>
            <a:ext cx="6012873" cy="4757224"/>
          </a:xfrm>
        </p:spPr>
        <p:txBody>
          <a:bodyPr>
            <a:normAutofit fontScale="92500" lnSpcReduction="10000"/>
          </a:bodyPr>
          <a:lstStyle/>
          <a:p>
            <a:pPr marL="800100" lvl="1" indent="-342900">
              <a:buAutoNum type="arabicPeriod"/>
            </a:pPr>
            <a:r>
              <a:rPr lang="en-US" sz="2400" dirty="0"/>
              <a:t>Quality Education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Learning Environment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Friendly and supported Teachers/Staffs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Facilities (Library, Canteen, Sports, Lab, Washroom, Drinking Water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Tidiness, Hygiene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Extra Activities: Quiz, Educational Visits, Motivational sessions, Leadership Development, Presentation/Soft Skills, Career Counseling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Rewards, Scholarships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Respond and Respect (Parents)</a:t>
            </a:r>
          </a:p>
        </p:txBody>
      </p:sp>
      <p:sp>
        <p:nvSpPr>
          <p:cNvPr id="1028" name="AutoShape 4" descr="Image result for positive attitu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0" name="AutoShape 6" descr="https://www.q-staffing.com/wp-content/uploads/2019/04/maintain-positive-attitude-at-work-1024x5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 descr="b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7127" y="2119746"/>
            <a:ext cx="4171033" cy="2954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41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F2429D-C25F-4BCF-9625-9EE23B8062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75" y="1581149"/>
            <a:ext cx="9538154" cy="427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709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11470E-22D8-4412-A9BD-FAFD92F5B9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523" y="537402"/>
            <a:ext cx="9505056" cy="61378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D906FC-5994-4D53-957D-559C1716D010}"/>
              </a:ext>
            </a:extLst>
          </p:cNvPr>
          <p:cNvSpPr txBox="1"/>
          <p:nvPr/>
        </p:nvSpPr>
        <p:spPr>
          <a:xfrm>
            <a:off x="1691641" y="182745"/>
            <a:ext cx="9970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Real-Time Global Positioning System (GPS) Tracking System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956259-AB54-4033-9883-600D11AAC16F}"/>
              </a:ext>
            </a:extLst>
          </p:cNvPr>
          <p:cNvSpPr/>
          <p:nvPr/>
        </p:nvSpPr>
        <p:spPr>
          <a:xfrm>
            <a:off x="4504817" y="2111899"/>
            <a:ext cx="2016224" cy="492443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With IoT Sensor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(GPS Tracking Device)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D42177-0168-4C9E-923E-AD8534DCBEC9}"/>
              </a:ext>
            </a:extLst>
          </p:cNvPr>
          <p:cNvSpPr/>
          <p:nvPr/>
        </p:nvSpPr>
        <p:spPr>
          <a:xfrm>
            <a:off x="6329019" y="5619138"/>
            <a:ext cx="1536171" cy="192021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Internet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8652A2-0008-4746-B430-27B7AD0F00D3}"/>
              </a:ext>
            </a:extLst>
          </p:cNvPr>
          <p:cNvSpPr/>
          <p:nvPr/>
        </p:nvSpPr>
        <p:spPr>
          <a:xfrm>
            <a:off x="2416845" y="6053077"/>
            <a:ext cx="2376004" cy="238135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Computer, Laptop or Mobile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2DADD6-AFAF-4EEF-8AF9-16BAF37FD617}"/>
              </a:ext>
            </a:extLst>
          </p:cNvPr>
          <p:cNvSpPr/>
          <p:nvPr/>
        </p:nvSpPr>
        <p:spPr>
          <a:xfrm>
            <a:off x="8603172" y="6033285"/>
            <a:ext cx="3288625" cy="238135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Tracking Server on Premises or Cloud</a:t>
            </a:r>
          </a:p>
        </p:txBody>
      </p:sp>
    </p:spTree>
    <p:extLst>
      <p:ext uri="{BB962C8B-B14F-4D97-AF65-F5344CB8AC3E}">
        <p14:creationId xmlns:p14="http://schemas.microsoft.com/office/powerpoint/2010/main" val="342661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8643778-7F6C-4E8D-84D1-D5CDB992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22F88D-6907-48AF-B024-346E855E0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8241FC-B734-4B01-B877-283FC36CE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12" y="685801"/>
            <a:ext cx="2743200" cy="5105400"/>
          </a:xfrm>
        </p:spPr>
        <p:txBody>
          <a:bodyPr>
            <a:norm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</a:rPr>
              <a:t>Other Activities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842748-48B5-4DD0-A06A-A31C74024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48E99BE-1071-4690-9B9C-07926CEE5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9301F039-B467-413A-B25C-770E51069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F06AEC1-5558-49E8-8CAC-FEBD00DF0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D10B76B9-BA68-471E-B58C-ED91198A9F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EB3913B-54A3-490E-BA4B-5D0330990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F75DC961-08A4-46F8-8A80-2E1FB977E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DE75-64D9-4C8F-8E12-E78644C3D66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17106" y="685800"/>
            <a:ext cx="6385918" cy="561652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Training</a:t>
            </a:r>
          </a:p>
          <a:p>
            <a:r>
              <a:rPr lang="en-US" b="1" dirty="0"/>
              <a:t>Motivation</a:t>
            </a:r>
          </a:p>
          <a:p>
            <a:r>
              <a:rPr lang="en-US" b="1" dirty="0"/>
              <a:t>Counselling</a:t>
            </a:r>
          </a:p>
          <a:p>
            <a:r>
              <a:rPr lang="en-US" b="1" dirty="0"/>
              <a:t>Leadership Development</a:t>
            </a:r>
          </a:p>
          <a:p>
            <a:r>
              <a:rPr lang="en-US" b="1" dirty="0"/>
              <a:t>Smart Library</a:t>
            </a:r>
          </a:p>
          <a:p>
            <a:r>
              <a:rPr lang="en-US" b="1" dirty="0"/>
              <a:t>Smart Canteen</a:t>
            </a:r>
          </a:p>
          <a:p>
            <a:r>
              <a:rPr lang="en-US" b="1" dirty="0"/>
              <a:t>Project Works/ Presentation</a:t>
            </a:r>
          </a:p>
          <a:p>
            <a:r>
              <a:rPr lang="en-US" b="1" dirty="0"/>
              <a:t>Public Relation</a:t>
            </a:r>
          </a:p>
          <a:p>
            <a:r>
              <a:rPr lang="en-US" b="1" dirty="0"/>
              <a:t>Digital Marketing</a:t>
            </a:r>
          </a:p>
          <a:p>
            <a:r>
              <a:rPr lang="en-US" b="1" dirty="0"/>
              <a:t>Internship</a:t>
            </a:r>
          </a:p>
          <a:p>
            <a:r>
              <a:rPr lang="en-US" b="1" dirty="0"/>
              <a:t>Exchange Program</a:t>
            </a:r>
          </a:p>
          <a:p>
            <a:r>
              <a:rPr lang="en-US" b="1" dirty="0"/>
              <a:t>Global Education System</a:t>
            </a:r>
          </a:p>
        </p:txBody>
      </p:sp>
    </p:spTree>
    <p:extLst>
      <p:ext uri="{BB962C8B-B14F-4D97-AF65-F5344CB8AC3E}">
        <p14:creationId xmlns:p14="http://schemas.microsoft.com/office/powerpoint/2010/main" val="20844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33925" y="242903"/>
            <a:ext cx="10262064" cy="74070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1219170" latinLnBrk="1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Educate/Aware Students/Parents through </a:t>
            </a:r>
          </a:p>
          <a:p>
            <a:pPr defTabSz="1219170" latinLnBrk="1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Social Online Media</a:t>
            </a:r>
          </a:p>
        </p:txBody>
      </p:sp>
      <p:sp>
        <p:nvSpPr>
          <p:cNvPr id="3" name="Shape 232"/>
          <p:cNvSpPr txBox="1">
            <a:spLocks/>
          </p:cNvSpPr>
          <p:nvPr/>
        </p:nvSpPr>
        <p:spPr>
          <a:xfrm>
            <a:off x="1313103" y="1662371"/>
            <a:ext cx="4896544" cy="3648405"/>
          </a:xfrm>
          <a:prstGeom prst="rect">
            <a:avLst/>
          </a:prstGeom>
          <a:noFill/>
          <a:ln>
            <a:noFill/>
          </a:ln>
        </p:spPr>
        <p:txBody>
          <a:bodyPr vert="horz" lIns="121900" tIns="121900" rIns="121900" bIns="121900" rtlCol="0" anchor="t" anchorCtr="0">
            <a:noAutofit/>
          </a:bodyPr>
          <a:lstStyle/>
          <a:p>
            <a:pPr marL="304792" defTabSz="1219170" latinLnBrk="1">
              <a:spcBef>
                <a:spcPct val="20000"/>
              </a:spcBef>
              <a:defRPr/>
            </a:pPr>
            <a:r>
              <a:rPr lang="en-US" sz="2133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Solution: </a:t>
            </a:r>
          </a:p>
          <a:p>
            <a:pPr marL="914377" indent="-609585" defTabSz="1219170" latinLnBrk="1">
              <a:spcBef>
                <a:spcPct val="20000"/>
              </a:spcBef>
              <a:buFont typeface="Arial" pitchFamily="34" charset="0"/>
              <a:buAutoNum type="arabicPeriod"/>
              <a:defRPr/>
            </a:pPr>
            <a:r>
              <a:rPr lang="en-US" sz="21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Create Social Media Pages</a:t>
            </a:r>
          </a:p>
          <a:p>
            <a:pPr marL="1523962" lvl="1" indent="-609585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YouTube Channel</a:t>
            </a:r>
          </a:p>
          <a:p>
            <a:pPr marL="1523962" lvl="1" indent="-609585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Face book Page</a:t>
            </a:r>
          </a:p>
          <a:p>
            <a:pPr marL="1523962" lvl="1" indent="-609585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Twitter Page etc..</a:t>
            </a:r>
          </a:p>
          <a:p>
            <a:pPr marL="979993" lvl="1" indent="-670967">
              <a:spcBef>
                <a:spcPct val="20000"/>
              </a:spcBef>
              <a:buAutoNum type="arabicPeriod" startAt="2"/>
            </a:pP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Upload educational and </a:t>
            </a:r>
            <a:b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awareness Contents in </a:t>
            </a:r>
            <a:b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Social media pages and </a:t>
            </a:r>
            <a:b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Share it publicly. </a:t>
            </a:r>
          </a:p>
          <a:p>
            <a:pPr marL="979993" lvl="1" indent="-670967">
              <a:spcBef>
                <a:spcPct val="20000"/>
              </a:spcBef>
              <a:buAutoNum type="arabicPeriod" startAt="2"/>
            </a:pP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Develop user friendly Mobile </a:t>
            </a:r>
            <a:b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133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Apps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096000" y="1726467"/>
            <a:ext cx="5774144" cy="3142693"/>
            <a:chOff x="230884" y="1691636"/>
            <a:chExt cx="8040695" cy="376323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884" y="1691636"/>
              <a:ext cx="2286000" cy="196976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8133" y="2275946"/>
              <a:ext cx="1097049" cy="88174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3657600"/>
              <a:ext cx="1622783" cy="1797269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3599730" y="2093890"/>
              <a:ext cx="2091559" cy="11287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33" dirty="0"/>
                <a:t>Association of </a:t>
              </a:r>
              <a:br>
                <a:rPr lang="en-US" sz="1333" dirty="0"/>
              </a:br>
              <a:r>
                <a:rPr lang="en-US" sz="1333" dirty="0"/>
                <a:t>Academic </a:t>
              </a:r>
              <a:br>
                <a:rPr lang="en-US" sz="1333" dirty="0"/>
              </a:br>
              <a:r>
                <a:rPr lang="en-US" sz="1333" dirty="0"/>
                <a:t>Institution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4630960" y="3222627"/>
              <a:ext cx="1" cy="3905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ounded Rectangle 9"/>
            <p:cNvSpPr/>
            <p:nvPr/>
          </p:nvSpPr>
          <p:spPr>
            <a:xfrm>
              <a:off x="3585180" y="3627758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33" dirty="0"/>
                <a:t>College &amp; School </a:t>
              </a:r>
              <a:br>
                <a:rPr lang="en-US" sz="1333" dirty="0"/>
              </a:br>
              <a:r>
                <a:rPr lang="en-US" sz="1333" dirty="0"/>
                <a:t>Principals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599730" y="4691201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33" dirty="0"/>
                <a:t>College &amp; School </a:t>
              </a:r>
              <a:br>
                <a:rPr lang="en-US" sz="1333" dirty="0"/>
              </a:br>
              <a:r>
                <a:rPr lang="en-US" sz="1333" dirty="0"/>
                <a:t>Teachers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4620384" y="4324316"/>
              <a:ext cx="1" cy="3905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ounded Rectangle 12"/>
            <p:cNvSpPr/>
            <p:nvPr/>
          </p:nvSpPr>
          <p:spPr>
            <a:xfrm>
              <a:off x="6180020" y="4691200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33" dirty="0"/>
                <a:t>Students</a:t>
              </a:r>
            </a:p>
          </p:txBody>
        </p:sp>
        <p:cxnSp>
          <p:nvCxnSpPr>
            <p:cNvPr id="14" name="Straight Arrow Connector 13"/>
            <p:cNvCxnSpPr>
              <a:stCxn id="11" idx="3"/>
              <a:endCxn id="13" idx="1"/>
            </p:cNvCxnSpPr>
            <p:nvPr/>
          </p:nvCxnSpPr>
          <p:spPr>
            <a:xfrm flipV="1">
              <a:off x="5691289" y="5045098"/>
              <a:ext cx="488731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ounded Rectangle 14"/>
            <p:cNvSpPr/>
            <p:nvPr/>
          </p:nvSpPr>
          <p:spPr>
            <a:xfrm>
              <a:off x="6180019" y="3616521"/>
              <a:ext cx="2091559" cy="707795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33" dirty="0"/>
                <a:t>Parents &amp; Societies</a:t>
              </a:r>
            </a:p>
          </p:txBody>
        </p:sp>
        <p:cxnSp>
          <p:nvCxnSpPr>
            <p:cNvPr id="16" name="Straight Arrow Connector 15"/>
            <p:cNvCxnSpPr>
              <a:stCxn id="13" idx="0"/>
              <a:endCxn id="15" idx="2"/>
            </p:cNvCxnSpPr>
            <p:nvPr/>
          </p:nvCxnSpPr>
          <p:spPr>
            <a:xfrm flipH="1" flipV="1">
              <a:off x="7225799" y="4324315"/>
              <a:ext cx="1" cy="3668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477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loud and Smart city.jpg"/>
          <p:cNvPicPr>
            <a:picLocks noChangeAspect="1"/>
          </p:cNvPicPr>
          <p:nvPr/>
        </p:nvPicPr>
        <p:blipFill>
          <a:blip r:embed="rId2" cstate="print"/>
          <a:srcRect r="7772"/>
          <a:stretch>
            <a:fillRect/>
          </a:stretch>
        </p:blipFill>
        <p:spPr>
          <a:xfrm>
            <a:off x="6480043" y="33480"/>
            <a:ext cx="5755520" cy="6851904"/>
          </a:xfrm>
          <a:prstGeom prst="rect">
            <a:avLst/>
          </a:prstGeom>
        </p:spPr>
      </p:pic>
      <p:pic>
        <p:nvPicPr>
          <p:cNvPr id="16" name="Picture 15" descr="Internet of Things.jpg"/>
          <p:cNvPicPr>
            <a:picLocks noChangeAspect="1"/>
          </p:cNvPicPr>
          <p:nvPr/>
        </p:nvPicPr>
        <p:blipFill>
          <a:blip r:embed="rId3" cstate="print"/>
          <a:srcRect r="8810"/>
          <a:stretch>
            <a:fillRect/>
          </a:stretch>
        </p:blipFill>
        <p:spPr>
          <a:xfrm>
            <a:off x="-48682" y="-12695"/>
            <a:ext cx="5411927" cy="6851904"/>
          </a:xfrm>
          <a:prstGeom prst="rect">
            <a:avLst/>
          </a:prstGeom>
        </p:spPr>
      </p:pic>
      <p:pic>
        <p:nvPicPr>
          <p:cNvPr id="18" name="Picture 17" descr="Smart city logo.jpg"/>
          <p:cNvPicPr>
            <a:picLocks noChangeAspect="1"/>
          </p:cNvPicPr>
          <p:nvPr/>
        </p:nvPicPr>
        <p:blipFill rotWithShape="1">
          <a:blip r:embed="rId4" cstate="print"/>
          <a:srcRect l="18500" t="62600" r="43620" b="16400"/>
          <a:stretch/>
        </p:blipFill>
        <p:spPr>
          <a:xfrm rot="16200000">
            <a:off x="3867682" y="4245638"/>
            <a:ext cx="4072598" cy="1152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3382" y="211704"/>
            <a:ext cx="738664" cy="260988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16611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BE58-ED3B-4456-B92A-3E57DB0F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894" y="304799"/>
            <a:ext cx="10018713" cy="1425528"/>
          </a:xfrm>
        </p:spPr>
        <p:txBody>
          <a:bodyPr/>
          <a:lstStyle/>
          <a:p>
            <a:pPr algn="l"/>
            <a:r>
              <a:rPr lang="en-US" dirty="0"/>
              <a:t>What makes Teacher/Staffs </a:t>
            </a:r>
            <a:r>
              <a:rPr lang="en-US" b="1" dirty="0"/>
              <a:t>HAPPY?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A863-832A-4AA0-AE83-557C80E75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9804" y="1615867"/>
            <a:ext cx="6012873" cy="4757224"/>
          </a:xfrm>
        </p:spPr>
        <p:txBody>
          <a:bodyPr>
            <a:normAutofit fontScale="85000" lnSpcReduction="20000"/>
          </a:bodyPr>
          <a:lstStyle/>
          <a:p>
            <a:pPr marL="800100" lvl="1" indent="-342900">
              <a:buAutoNum type="arabicPeriod"/>
            </a:pPr>
            <a:r>
              <a:rPr lang="en-US" sz="2400" dirty="0"/>
              <a:t>Remuneration as per market trend 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Growth Opportunity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Effective Grading System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Timely Appraisal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Training, Workshops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Social Involvement (Family Get-together in special occasion like Anniversary, </a:t>
            </a:r>
            <a:r>
              <a:rPr lang="en-US" sz="2400" dirty="0" err="1"/>
              <a:t>Holi</a:t>
            </a:r>
            <a:r>
              <a:rPr lang="en-US" sz="2400" dirty="0"/>
              <a:t>, </a:t>
            </a:r>
            <a:r>
              <a:rPr lang="en-US" sz="2400" dirty="0" err="1"/>
              <a:t>Sripanchami</a:t>
            </a:r>
            <a:r>
              <a:rPr lang="en-US" sz="2400" dirty="0"/>
              <a:t>, Asar15 etc..)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Outside Refreshment Visit (Review Meeting, Family Picnic )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Call for innovative ideas (rewards)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Effective, fair and agreed working hours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Enjoyable (Friendly working environment)</a:t>
            </a:r>
          </a:p>
        </p:txBody>
      </p:sp>
      <p:sp>
        <p:nvSpPr>
          <p:cNvPr id="1028" name="AutoShape 4" descr="Image result for positive attitu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0" name="AutoShape 6" descr="https://www.q-staffing.com/wp-content/uploads/2019/04/maintain-positive-attitude-at-work-1024x5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 descr="TEACHER-8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9050" y="1801090"/>
            <a:ext cx="4616202" cy="3075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41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BE58-ED3B-4456-B92A-3E57DB0F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894" y="304799"/>
            <a:ext cx="10018713" cy="1425528"/>
          </a:xfrm>
        </p:spPr>
        <p:txBody>
          <a:bodyPr/>
          <a:lstStyle/>
          <a:p>
            <a:pPr algn="l"/>
            <a:r>
              <a:rPr lang="en-US" dirty="0"/>
              <a:t>What makes Institution </a:t>
            </a:r>
            <a:r>
              <a:rPr lang="en-US" b="1" dirty="0"/>
              <a:t>HAPPY?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A863-832A-4AA0-AE83-557C80E75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9804" y="1615867"/>
            <a:ext cx="6012873" cy="4757224"/>
          </a:xfrm>
        </p:spPr>
        <p:txBody>
          <a:bodyPr>
            <a:normAutofit/>
          </a:bodyPr>
          <a:lstStyle/>
          <a:p>
            <a:pPr marL="800100" lvl="1" indent="-342900">
              <a:buAutoNum type="arabicPeriod"/>
            </a:pPr>
            <a:r>
              <a:rPr lang="en-US" sz="2400" dirty="0"/>
              <a:t>All the process and activities should be </a:t>
            </a:r>
            <a:r>
              <a:rPr lang="en-US" sz="2400" b="1" dirty="0"/>
              <a:t>System-driven</a:t>
            </a:r>
            <a:r>
              <a:rPr lang="en-US" sz="2400" dirty="0"/>
              <a:t> as per the standards and compliance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Student/ Teacher/ Staffs Happy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Continual Improvement (Business Growth)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Everything should be ON-TIME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Reputation</a:t>
            </a:r>
          </a:p>
          <a:p>
            <a:pPr marL="800100" lvl="1" indent="-342900">
              <a:buAutoNum type="arabicPeriod"/>
            </a:pPr>
            <a:endParaRPr lang="en-US" sz="2400" dirty="0"/>
          </a:p>
        </p:txBody>
      </p:sp>
      <p:sp>
        <p:nvSpPr>
          <p:cNvPr id="1028" name="AutoShape 4" descr="Image result for positive attitu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0" name="AutoShape 6" descr="https://www.q-staffing.com/wp-content/uploads/2019/04/maintain-positive-attitude-at-work-1024x5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 descr="a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4894" y="2519219"/>
            <a:ext cx="4773909" cy="205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BE58-ED3B-4456-B92A-3E57DB0F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894" y="304799"/>
            <a:ext cx="10018713" cy="1425528"/>
          </a:xfrm>
        </p:spPr>
        <p:txBody>
          <a:bodyPr/>
          <a:lstStyle/>
          <a:p>
            <a:pPr algn="l"/>
            <a:r>
              <a:rPr lang="en-US" dirty="0"/>
              <a:t>How can we achieve </a:t>
            </a:r>
            <a:r>
              <a:rPr lang="en-US" b="1" dirty="0"/>
              <a:t>Smart EDUCATION?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A863-832A-4AA0-AE83-557C80E75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9804" y="1615867"/>
            <a:ext cx="6012873" cy="4175333"/>
          </a:xfrm>
        </p:spPr>
        <p:txBody>
          <a:bodyPr>
            <a:normAutofit/>
          </a:bodyPr>
          <a:lstStyle/>
          <a:p>
            <a:pPr marL="800100" lvl="1" indent="-342900">
              <a:buAutoNum type="arabicPeriod"/>
            </a:pPr>
            <a:r>
              <a:rPr lang="en-US" sz="2400" dirty="0"/>
              <a:t>Implementing ICT enabled Smart Education System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Positive Attitude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Friendly Working Environment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Facilities as per market standards</a:t>
            </a:r>
          </a:p>
          <a:p>
            <a:pPr marL="800100" lvl="1" indent="-342900">
              <a:buAutoNum type="arabicPeriod"/>
            </a:pPr>
            <a:r>
              <a:rPr lang="en-US" sz="2400" dirty="0"/>
              <a:t>Happiness</a:t>
            </a:r>
          </a:p>
          <a:p>
            <a:pPr marL="800100" lvl="1" indent="-342900">
              <a:buAutoNum type="arabicPeriod"/>
            </a:pPr>
            <a:endParaRPr lang="en-US" sz="2400" dirty="0"/>
          </a:p>
        </p:txBody>
      </p:sp>
      <p:sp>
        <p:nvSpPr>
          <p:cNvPr id="1028" name="AutoShape 4" descr="Image result for positive attitu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0" name="AutoShape 6" descr="https://www.q-staffing.com/wp-content/uploads/2019/04/maintain-positive-attitude-at-work-1024x5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 descr="Global-Smart-Education-And-Learning-Mark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8410" y="3847234"/>
            <a:ext cx="3429000" cy="196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567" y="1853912"/>
            <a:ext cx="24669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200399" y="6248400"/>
            <a:ext cx="7555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Individuals (Entity) </a:t>
            </a:r>
            <a:r>
              <a:rPr lang="en-GB" dirty="0">
                <a:sym typeface="Wingdings" pitchFamily="2" charset="2"/>
              </a:rPr>
              <a:t>System (Smart Education) Quality of Work/ Education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1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BE58-ED3B-4456-B92A-3E57DB0F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894" y="304799"/>
            <a:ext cx="10018713" cy="1425528"/>
          </a:xfrm>
        </p:spPr>
        <p:txBody>
          <a:bodyPr/>
          <a:lstStyle/>
          <a:p>
            <a:pPr algn="l"/>
            <a:r>
              <a:rPr lang="en-US" dirty="0"/>
              <a:t>What is </a:t>
            </a:r>
            <a:r>
              <a:rPr lang="en-US" b="1" dirty="0"/>
              <a:t>Smart Education?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A863-832A-4AA0-AE83-557C80E75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8009" y="1491175"/>
            <a:ext cx="6393598" cy="4529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Smart, System-driven &amp; Multi-Disciplinary Student-Centric Education System using:</a:t>
            </a:r>
          </a:p>
          <a:p>
            <a:r>
              <a:rPr lang="en-US" dirty="0"/>
              <a:t>Adaptive Learning Programs and Portfolios for students</a:t>
            </a:r>
          </a:p>
          <a:p>
            <a:r>
              <a:rPr lang="en-US" dirty="0"/>
              <a:t>Collaborative learning using technologies (ICT/IoT &amp; Cloud Computing) and digital learning resources for teachers and students</a:t>
            </a:r>
          </a:p>
          <a:p>
            <a:r>
              <a:rPr lang="en-US" dirty="0"/>
              <a:t>Smart Class Room/ Campus</a:t>
            </a:r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97EB6D-FDB9-47E8-B2FF-88616A3E24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6FB"/>
              </a:clrFrom>
              <a:clrTo>
                <a:srgbClr val="F8F6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12" y="2440742"/>
            <a:ext cx="5347497" cy="368339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D48584-76A6-45E3-9DFA-8FE8C1FD6F0D}"/>
              </a:ext>
            </a:extLst>
          </p:cNvPr>
          <p:cNvSpPr txBox="1">
            <a:spLocks/>
          </p:cNvSpPr>
          <p:nvPr/>
        </p:nvSpPr>
        <p:spPr>
          <a:xfrm>
            <a:off x="2278963" y="5615348"/>
            <a:ext cx="9903655" cy="1064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pPr marL="0" indent="0">
              <a:buFont typeface="Arial"/>
              <a:buNone/>
            </a:pPr>
            <a:r>
              <a:rPr lang="en-US" sz="1600" b="1" dirty="0"/>
              <a:t>* Adaptive Learning: </a:t>
            </a:r>
            <a:r>
              <a:rPr lang="en-US" sz="1600" dirty="0"/>
              <a:t>is the delivery of custom learning experiences that address the unique needs of an individual </a:t>
            </a:r>
          </a:p>
        </p:txBody>
      </p:sp>
    </p:spTree>
    <p:extLst>
      <p:ext uri="{BB962C8B-B14F-4D97-AF65-F5344CB8AC3E}">
        <p14:creationId xmlns:p14="http://schemas.microsoft.com/office/powerpoint/2010/main" val="2841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1155</Words>
  <Application>Microsoft Office PowerPoint</Application>
  <PresentationFormat>Widescreen</PresentationFormat>
  <Paragraphs>235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1" baseType="lpstr">
      <vt:lpstr>Arial</vt:lpstr>
      <vt:lpstr>Calibri</vt:lpstr>
      <vt:lpstr>Cambria</vt:lpstr>
      <vt:lpstr>Century Gothic</vt:lpstr>
      <vt:lpstr>Corbel</vt:lpstr>
      <vt:lpstr>Wingdings</vt:lpstr>
      <vt:lpstr>Parallax</vt:lpstr>
      <vt:lpstr>Smart  EDUCATION </vt:lpstr>
      <vt:lpstr>Hemanta Baral</vt:lpstr>
      <vt:lpstr>Major parameter of Smart EDUCATION?</vt:lpstr>
      <vt:lpstr>PowerPoint Presentation</vt:lpstr>
      <vt:lpstr>What makes Student/Parents HAPPY?</vt:lpstr>
      <vt:lpstr>What makes Teacher/Staffs HAPPY?</vt:lpstr>
      <vt:lpstr>What makes Institution HAPPY?</vt:lpstr>
      <vt:lpstr>How can we achieve Smart EDUCATION?</vt:lpstr>
      <vt:lpstr>What is Smart Education?</vt:lpstr>
      <vt:lpstr>Smart Education Parameters</vt:lpstr>
      <vt:lpstr>Architecture  for Smart Education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Implementation of  School ERP System</vt:lpstr>
      <vt:lpstr>PowerPoint Presentation</vt:lpstr>
      <vt:lpstr>Features of School ERP System </vt:lpstr>
      <vt:lpstr>Unique Student ID Card</vt:lpstr>
      <vt:lpstr>Student Information System</vt:lpstr>
      <vt:lpstr>Attendance Management System</vt:lpstr>
      <vt:lpstr>Exam Management System</vt:lpstr>
      <vt:lpstr>Library Management System</vt:lpstr>
      <vt:lpstr>Transport Management System</vt:lpstr>
      <vt:lpstr>Canteen Management System</vt:lpstr>
      <vt:lpstr>Centralized  Dashboard </vt:lpstr>
      <vt:lpstr>PowerPoint Presentation</vt:lpstr>
      <vt:lpstr>Smart Classroom </vt:lpstr>
      <vt:lpstr> Smart Campus </vt:lpstr>
      <vt:lpstr>ePABX </vt:lpstr>
      <vt:lpstr>CCTV Surveillance System </vt:lpstr>
      <vt:lpstr>Smart WiFi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Activities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Education (Smart NIST)</dc:title>
  <dc:creator>Hemanta Raj Baral</dc:creator>
  <cp:lastModifiedBy>Hemanta Baral</cp:lastModifiedBy>
  <cp:revision>31</cp:revision>
  <dcterms:created xsi:type="dcterms:W3CDTF">2019-04-30T06:11:03Z</dcterms:created>
  <dcterms:modified xsi:type="dcterms:W3CDTF">2023-02-23T05:55:23Z</dcterms:modified>
</cp:coreProperties>
</file>