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54.jpg" ContentType="image/jpeg"/>
  <Override PartName="/ppt/media/image98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102E"/>
    <a:srgbClr val="F2A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8" d="100"/>
          <a:sy n="78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497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3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11.png"/></Relationships>
</file>

<file path=ppt/slides/_rels/slide11.xml.rels><?xml version="1.0" encoding="UTF-8" standalone="yes"?>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0.png"/></Relationships>
</file>

<file path=ppt/slides/_rels/slide12.xml.rels><?xml version="1.0" encoding="UTF-8" standalone="yes"?><Relationships xmlns="http://schemas.openxmlformats.org/package/2006/relationships"><Relationship Id="rId3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6.png"/><Relationship Id="rId4" Type="http://schemas.openxmlformats.org/officeDocument/2006/relationships/image" Target="../media/image41.png"/></Relationships>
</file>

<file path=ppt/slides/_rels/slide13.xml.rels><?xml version="1.0" encoding="UTF-8" standalone="yes"?><Relationships xmlns="http://schemas.openxmlformats.org/package/2006/relationships"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8.png"/><Relationship Id="rId7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5.png"/><Relationship Id="rId4" Type="http://schemas.openxmlformats.org/officeDocument/2006/relationships/image" Target="../media/image42.png"/><Relationship Id="rId9" Type="http://schemas.openxmlformats.org/officeDocument/2006/relationships/image" Target="../media/image45.png"/></Relationships>
</file>

<file path=ppt/slides/_rels/slide15.xml.rels><?xml version="1.0" encoding="UTF-8" standalone="yes"?><Relationships xmlns="http://schemas.openxmlformats.org/package/2006/relationships"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12.png"/></Relationships>
</file>

<file path=ppt/slides/_rels/slide16.xml.rels><?xml version="1.0" encoding="UTF-8" standalone="yes"?><Relationships xmlns="http://schemas.openxmlformats.org/package/2006/relationships"><Relationship Id="rId3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51.png"/><Relationship Id="rId4" Type="http://schemas.openxmlformats.org/officeDocument/2006/relationships/image" Target="../media/image12.png"/></Relationships>
</file>

<file path=ppt/slides/_rels/slide18.xml.rels><?xml version="1.0" encoding="UTF-8" standalone="yes"?><Relationships xmlns="http://schemas.openxmlformats.org/package/2006/relationships"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g"/><Relationship Id="rId5" Type="http://schemas.openxmlformats.org/officeDocument/2006/relationships/image" Target="../media/image53.jpeg"/><Relationship Id="rId4" Type="http://schemas.openxmlformats.org/officeDocument/2006/relationships/image" Target="../media/image13.png"/></Relationships>
</file>

<file path=ppt/slides/_rels/slide19.xml.rels><?xml version="1.0" encoding="UTF-8" standalone="yes"?>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3.png"/><Relationship Id="rId7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38.png"/><Relationship Id="rId4" Type="http://schemas.openxmlformats.org/officeDocument/2006/relationships/image" Target="../media/image26.png"/></Relationships>
</file>

<file path=ppt/slides/_rels/slide2.xml.rels><?xml version="1.0" encoding="UTF-8" standalone="yes"?>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49.png"/><Relationship Id="rId7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63.jpeg"/><Relationship Id="rId5" Type="http://schemas.openxmlformats.org/officeDocument/2006/relationships/image" Target="../media/image48.png"/><Relationship Id="rId10" Type="http://schemas.openxmlformats.org/officeDocument/2006/relationships/image" Target="../media/image62.jpeg"/><Relationship Id="rId4" Type="http://schemas.openxmlformats.org/officeDocument/2006/relationships/image" Target="../media/image57.png"/><Relationship Id="rId9" Type="http://schemas.openxmlformats.org/officeDocument/2006/relationships/image" Target="../media/image61.jpeg"/></Relationships>
</file>

<file path=ppt/slides/_rels/slide21.xml.rels><?xml version="1.0" encoding="UTF-8" standalone="yes"?><Relationships xmlns="http://schemas.openxmlformats.org/package/2006/relationships"><Relationship Id="rId3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eg"/></Relationships>
</file>

<file path=ppt/slides/_rels/slide22.xml.rels><?xml version="1.0" encoding="UTF-8" standalone="yes"?>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49.png"/><Relationship Id="rId7" Type="http://schemas.openxmlformats.org/officeDocument/2006/relationships/image" Target="../media/image6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14.png"/><Relationship Id="rId9" Type="http://schemas.openxmlformats.org/officeDocument/2006/relationships/image" Target="../media/image69.jpeg"/></Relationships>
</file>

<file path=ppt/slides/_rels/slide23.xml.rels><?xml version="1.0" encoding="UTF-8" standalone="yes"?><Relationships xmlns="http://schemas.openxmlformats.org/package/2006/relationships"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png"/><Relationship Id="rId4" Type="http://schemas.openxmlformats.org/officeDocument/2006/relationships/image" Target="../media/image15.png"/></Relationships>
</file>

<file path=ppt/slides/_rels/slide24.xml.rels><?xml version="1.0" encoding="UTF-8" standalone="yes"?>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49.png"/><Relationship Id="rId7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15.png"/><Relationship Id="rId4" Type="http://schemas.openxmlformats.org/officeDocument/2006/relationships/image" Target="../media/image72.png"/></Relationships>
</file>

<file path=ppt/slides/_rels/slide25.xml.rels><?xml version="1.0" encoding="UTF-8" standalone="yes"?><Relationships xmlns="http://schemas.openxmlformats.org/package/2006/relationships"><Relationship Id="rId3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6.xml.rels><?xml version="1.0" encoding="UTF-8" standalone="yes"?><Relationships xmlns="http://schemas.openxmlformats.org/package/2006/relationships"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jpeg"/><Relationship Id="rId4" Type="http://schemas.openxmlformats.org/officeDocument/2006/relationships/image" Target="../media/image7.png"/></Relationships>
</file>

<file path=ppt/slides/_rels/slide27.xml.rels><?xml version="1.0" encoding="UTF-8" standalone="yes"?>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8.xml.rels><?xml version="1.0" encoding="UTF-8" standalone="yes"?>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38.png"/><Relationship Id="rId7" Type="http://schemas.openxmlformats.org/officeDocument/2006/relationships/image" Target="../media/image8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86.png"/></Relationships>
</file>

<file path=ppt/slides/_rels/slide29.xml.rels><?xml version="1.0" encoding="UTF-8" standalone="yes"?><Relationships xmlns="http://schemas.openxmlformats.org/package/2006/relationships"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7.png"/><Relationship Id="rId4" Type="http://schemas.openxmlformats.org/officeDocument/2006/relationships/image" Target="../media/image16.png"/></Relationships>
</file>

<file path=ppt/slides/_rels/slide3.xml.rels><?xml version="1.0" encoding="UTF-8" standalone="yes"?>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12" Type="http://schemas.openxmlformats.org/officeDocument/2006/relationships/image" Target="../media/image7.png"/><Relationship Id="rId17" Type="http://schemas.openxmlformats.org/officeDocument/2006/relationships/image" Target="../media/image20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5" Type="http://schemas.openxmlformats.org/officeDocument/2006/relationships/image" Target="../media/image18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_rels/slide30.xml.rels><?xml version="1.0" encoding="UTF-8" standalone="yes"?><Relationships xmlns="http://schemas.openxmlformats.org/package/2006/relationships"><Relationship Id="rId3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1.xml.rels><?xml version="1.0" encoding="UTF-8" standalone="yes"?><Relationships xmlns="http://schemas.openxmlformats.org/package/2006/relationships"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0.png"/><Relationship Id="rId4" Type="http://schemas.openxmlformats.org/officeDocument/2006/relationships/image" Target="../media/image17.png"/></Relationships>
</file>

<file path=ppt/slides/_rels/slide32.xml.rels><?xml version="1.0" encoding="UTF-8" standalone="yes"?>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38.png"/><Relationship Id="rId7" Type="http://schemas.openxmlformats.org/officeDocument/2006/relationships/image" Target="../media/image94.png"/><Relationship Id="rId1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png"/><Relationship Id="rId11" Type="http://schemas.microsoft.com/office/2007/relationships/hdphoto" Target="../media/hdphoto2.wdp"/><Relationship Id="rId5" Type="http://schemas.openxmlformats.org/officeDocument/2006/relationships/image" Target="../media/image92.png"/><Relationship Id="rId10" Type="http://schemas.openxmlformats.org/officeDocument/2006/relationships/image" Target="../media/image96.png"/><Relationship Id="rId4" Type="http://schemas.openxmlformats.org/officeDocument/2006/relationships/image" Target="../media/image91.png"/><Relationship Id="rId9" Type="http://schemas.microsoft.com/office/2007/relationships/hdphoto" Target="../media/hdphoto1.wdp"/></Relationships>
</file>

<file path=ppt/slides/_rels/slide33.xml.rels><?xml version="1.0" encoding="UTF-8" standalone="yes"?><Relationships xmlns="http://schemas.openxmlformats.org/package/2006/relationships"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8.jpg"/><Relationship Id="rId4" Type="http://schemas.openxmlformats.org/officeDocument/2006/relationships/image" Target="../media/image18.png"/></Relationships>
</file>

<file path=ppt/slides/_rels/slide34.xml.rels><?xml version="1.0" encoding="UTF-8" standalone="yes"?>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49.png"/><Relationship Id="rId7" Type="http://schemas.openxmlformats.org/officeDocument/2006/relationships/image" Target="../media/image100.jpeg"/><Relationship Id="rId12" Type="http://schemas.openxmlformats.org/officeDocument/2006/relationships/image" Target="../media/image10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89.png"/><Relationship Id="rId10" Type="http://schemas.openxmlformats.org/officeDocument/2006/relationships/image" Target="../media/image103.jpeg"/><Relationship Id="rId4" Type="http://schemas.openxmlformats.org/officeDocument/2006/relationships/image" Target="../media/image18.png"/><Relationship Id="rId9" Type="http://schemas.openxmlformats.org/officeDocument/2006/relationships/image" Target="../media/image102.jpeg"/></Relationships>
</file>

<file path=ppt/slides/_rels/slide35.xml.rels><?xml version="1.0" encoding="UTF-8" standalone="yes"?><Relationships xmlns="http://schemas.openxmlformats.org/package/2006/relationships"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36.xml.rels><?xml version="1.0" encoding="UTF-8" standalone="yes"?><Relationships xmlns="http://schemas.openxmlformats.org/package/2006/relationships"><Relationship Id="rId8" Type="http://schemas.openxmlformats.org/officeDocument/2006/relationships/image" Target="../media/image109.jpeg"/><Relationship Id="rId3" Type="http://schemas.openxmlformats.org/officeDocument/2006/relationships/image" Target="../media/image25.png"/><Relationship Id="rId7" Type="http://schemas.openxmlformats.org/officeDocument/2006/relationships/image" Target="../media/image10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jpeg"/><Relationship Id="rId5" Type="http://schemas.openxmlformats.org/officeDocument/2006/relationships/image" Target="../media/image106.png"/><Relationship Id="rId4" Type="http://schemas.openxmlformats.org/officeDocument/2006/relationships/image" Target="../media/image19.png"/><Relationship Id="rId9" Type="http://schemas.openxmlformats.org/officeDocument/2006/relationships/image" Target="../media/image110.jpeg"/></Relationships>
</file>

<file path=ppt/slides/_rels/slide37.xml.rels><?xml version="1.0" encoding="UTF-8" standalone="yes"?><Relationships xmlns="http://schemas.openxmlformats.org/package/2006/relationships"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38.xml.rels><?xml version="1.0" encoding="UTF-8" standalone="yes"?><Relationships xmlns="http://schemas.openxmlformats.org/package/2006/relationships"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1.png"/><Relationship Id="rId4" Type="http://schemas.openxmlformats.org/officeDocument/2006/relationships/image" Target="../media/image21.png"/></Relationships>
</file>

<file path=ppt/slides/_rels/slide4.xml.rels><?xml version="1.0" encoding="UTF-8" standalone="yes"?><Relationships xmlns="http://schemas.openxmlformats.org/package/2006/relationships"><Relationship Id="rId3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40.xml.rels><?xml version="1.0" encoding="UTF-8" standalone="yes"?>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_rels/slide41.xml.rels><?xml version="1.0" encoding="UTF-8" standalone="yes"?><Relationships xmlns="http://schemas.openxmlformats.org/package/2006/relationships"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<Relationships xmlns="http://schemas.openxmlformats.org/package/2006/relationships"><Relationship Id="rId3" Type="http://schemas.openxmlformats.org/officeDocument/2006/relationships/image" Target="../media/image113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<Relationships xmlns="http://schemas.openxmlformats.org/package/2006/relationships"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4.png"/></Relationships>
</file>

<file path=ppt/slides/_rels/slide44.xml.rels><?xml version="1.0" encoding="UTF-8" standalone="yes"?><Relationships xmlns="http://schemas.openxmlformats.org/package/2006/relationships"><Relationship Id="rId3" Type="http://schemas.openxmlformats.org/officeDocument/2006/relationships/image" Target="../media/image115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<Relationships xmlns="http://schemas.openxmlformats.org/package/2006/relationships"><Relationship Id="rId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6.png"/></Relationships>
</file>

<file path=ppt/slides/_rels/slide5.xml.rels><?xml version="1.0" encoding="UTF-8" standalone="yes"?><Relationships xmlns="http://schemas.openxmlformats.org/package/2006/relationships"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<Relationships xmlns="http://schemas.openxmlformats.org/package/2006/relationships"><Relationship Id="rId3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<Relationships xmlns="http://schemas.openxmlformats.org/package/2006/relationships"><Relationship Id="rId3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10.png"/></Relationships>
</file>

<file path=ppt/slides/_rels/slide9.xml.rels><?xml version="1.0" encoding="UTF-8" standalone="yes"?>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0.png"/><Relationship Id="rId7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he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>
              <a:alpha val="72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21494" y="768096"/>
            <a:ext cx="1128644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डिजिटल रूपान्तरण मार्गचित्र</a:t>
            </a:r>
            <a:endParaRPr lang="en-US" sz="2000" dirty="0"/>
          </a:p>
        </p:txBody>
      </p:sp>
      <p:sp>
        <p:nvSpPr>
          <p:cNvPr id="5" name="Text 2"/>
          <p:cNvSpPr txBox="1"/>
          <p:nvPr/>
        </p:nvSpPr>
        <p:spPr>
          <a:xfrm>
            <a:off x="621495" y="1225296"/>
            <a:ext cx="104241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Technology &amp; Engineering: The Future of a Prosperous Nepal</a:t>
            </a:r>
          </a:p>
        </p:txBody>
      </p:sp>
      <p:sp>
        <p:nvSpPr>
          <p:cNvPr id="8" name="Text 5"/>
          <p:cNvSpPr txBox="1"/>
          <p:nvPr/>
        </p:nvSpPr>
        <p:spPr>
          <a:xfrm>
            <a:off x="621495" y="3694176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विश्वविद्यालय विद्यार्थीहरूका लागि विशेष सत्र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8849360" y="5349240"/>
            <a:ext cx="3077168" cy="960120"/>
          </a:xfrm>
          <a:prstGeom prst="roundRect">
            <a:avLst>
              <a:gd name="adj" fmla="val 9524"/>
            </a:avLst>
          </a:prstGeom>
          <a:solidFill>
            <a:srgbClr val="0B1F3A">
              <a:alpha val="85000"/>
            </a:srgbClr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9026578" y="5468112"/>
            <a:ext cx="268658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हेमन्त बराल</a:t>
            </a:r>
            <a:endParaRPr lang="en-US" sz="1700" dirty="0"/>
          </a:p>
        </p:txBody>
      </p:sp>
      <p:sp>
        <p:nvSpPr>
          <p:cNvPr id="11" name="Text 8"/>
          <p:cNvSpPr txBox="1"/>
          <p:nvPr/>
        </p:nvSpPr>
        <p:spPr>
          <a:xfrm>
            <a:off x="9058946" y="5870448"/>
            <a:ext cx="277614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Data Centre &amp; Smart City Consultant</a:t>
            </a:r>
            <a:endParaRPr lang="en-US" sz="1200" dirty="0">
              <a:solidFill>
                <a:srgbClr val="F2A93B"/>
              </a:solidFill>
            </a:endParaRPr>
          </a:p>
        </p:txBody>
      </p:sp>
      <p:sp>
        <p:nvSpPr>
          <p:cNvPr id="12" name="Shape 9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3" name="Text 10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०३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10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पहिलो आधार: </a:t>
            </a:r>
            <a:r>
              <a:rPr lang="en-US" sz="34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प्रविधि-सम्पन्न</a:t>
            </a: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/>
            </a:r>
            <a:b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</a:b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ई-</a:t>
            </a:r>
            <a:r>
              <a:rPr lang="en-US" sz="34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गभर्नेन्स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फेसलेस (Face-less) र प्रणाली-सञ्चालित सुशासनको जग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laptop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10</a:t>
            </a:r>
            <a:endParaRPr lang="en-US" sz="1100" dirty="0"/>
          </a:p>
        </p:txBody>
      </p:sp>
      <p:pic>
        <p:nvPicPr>
          <p:cNvPr id="12" name="Picture 11" descr="e-governance_COE.png">
            <a:extLst>
              <a:ext uri="{FF2B5EF4-FFF2-40B4-BE49-F238E27FC236}">
                <a16:creationId xmlns:a16="http://schemas.microsoft.com/office/drawing/2014/main" id="{95A0ADEB-00F4-04E5-2850-4868B4339D4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59186" y="1325880"/>
            <a:ext cx="3850972" cy="2611120"/>
          </a:xfrm>
          <a:prstGeom prst="rect">
            <a:avLst/>
          </a:prstGeom>
        </p:spPr>
      </p:pic>
      <p:pic>
        <p:nvPicPr>
          <p:cNvPr id="13" name="Picture 12" descr="Paperless-Office-1.jpg">
            <a:extLst>
              <a:ext uri="{FF2B5EF4-FFF2-40B4-BE49-F238E27FC236}">
                <a16:creationId xmlns:a16="http://schemas.microsoft.com/office/drawing/2014/main" id="{A9DE3BC4-21C6-BE02-E28D-A00C3EABC1F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80684" y="4131056"/>
            <a:ext cx="3088640" cy="1853184"/>
          </a:xfrm>
          <a:prstGeom prst="rect">
            <a:avLst/>
          </a:prstGeom>
        </p:spPr>
      </p:pic>
      <p:pic>
        <p:nvPicPr>
          <p:cNvPr id="14" name="Picture 13" descr="Go greener.png">
            <a:extLst>
              <a:ext uri="{FF2B5EF4-FFF2-40B4-BE49-F238E27FC236}">
                <a16:creationId xmlns:a16="http://schemas.microsoft.com/office/drawing/2014/main" id="{72EB85DC-9499-A81B-C276-E8C0C2D15904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305504" y="4131056"/>
            <a:ext cx="2594457" cy="185318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58BBDF4-DF77-15B6-7266-4194DB24ABB5}"/>
              </a:ext>
            </a:extLst>
          </p:cNvPr>
          <p:cNvSpPr txBox="1"/>
          <p:nvPr/>
        </p:nvSpPr>
        <p:spPr>
          <a:xfrm>
            <a:off x="3231095" y="6141862"/>
            <a:ext cx="87430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b="1" dirty="0">
                <a:solidFill>
                  <a:srgbClr val="FFFF00"/>
                </a:solidFill>
              </a:rPr>
              <a:t>Think BEFORE You Print: </a:t>
            </a:r>
            <a:r>
              <a:rPr lang="en-US" sz="1100" b="1" dirty="0">
                <a:solidFill>
                  <a:schemeClr val="bg1"/>
                </a:solidFill>
              </a:rPr>
              <a:t>1 ream of A4 size paper (500 sheets) = 7Kg Wood and 2.4kg CO2 in the atmosphere. 1 ream of paper = 1000 liter of water</a:t>
            </a:r>
            <a:endParaRPr 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39216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०३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cubes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ई-गभर्नेन्स: परिभाषा र मुख्य मोडेलहरू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11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640080" y="169164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नागरिक र व्यवसायलाई छिटो, छरितो र पारदर्शी रूपमा सूचना प्रविधिमार्फत सेवा प्रदान गर्ने सरकारी प्रक्रियाको रूपान्तरण। नेपालको "नागरिक एप" यसैको प्रारम्भिक उदाहरण हो।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40080" y="2286000"/>
            <a:ext cx="3444240" cy="370332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896112" y="2523744"/>
            <a:ext cx="475488" cy="475488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1" name="Image 1" descr="/home/claude/deck/icons/users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229" y="2637861"/>
            <a:ext cx="247254" cy="247254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896112" y="310896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G2C — Government to Citizen</a:t>
            </a:r>
            <a:endParaRPr lang="en-US" sz="1350" dirty="0"/>
          </a:p>
        </p:txBody>
      </p:sp>
      <p:sp>
        <p:nvSpPr>
          <p:cNvPr id="13" name="Text 9"/>
          <p:cNvSpPr txBox="1"/>
          <p:nvPr/>
        </p:nvSpPr>
        <p:spPr>
          <a:xfrm>
            <a:off x="896112" y="3657600"/>
            <a:ext cx="2932176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नागरिक-केन्द्रित सेवाहरू: जन्मदर्ता, कर, प्रमाणपत्र, सामाजिक सुरक्षा भत्ता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4404360" y="2286000"/>
            <a:ext cx="3444240" cy="370332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4660392" y="2523744"/>
            <a:ext cx="475488" cy="475488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6" name="Image 2" descr="/home/claude/deck/icons/briefcase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4509" y="2637861"/>
            <a:ext cx="247254" cy="247254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4660392" y="310896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G2B — Government to Business</a:t>
            </a:r>
            <a:endParaRPr lang="en-US" sz="1350" dirty="0"/>
          </a:p>
        </p:txBody>
      </p:sp>
      <p:sp>
        <p:nvSpPr>
          <p:cNvPr id="18" name="Text 13"/>
          <p:cNvSpPr txBox="1"/>
          <p:nvPr/>
        </p:nvSpPr>
        <p:spPr>
          <a:xfrm>
            <a:off x="4660392" y="3657600"/>
            <a:ext cx="2932176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व्यावसायिक दर्ता, कर तिर्ने, इजाजतपत्र लगायत लगानी-मैत्री सेवाहरू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2426208" y="4434840"/>
            <a:ext cx="3444240" cy="232156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2682240" y="4672584"/>
            <a:ext cx="475488" cy="475488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21" name="Image 3" descr="/home/claude/deck/icons/landmark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6357" y="4786701"/>
            <a:ext cx="247254" cy="247254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2682240" y="525780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G2G / G2E</a:t>
            </a:r>
            <a:endParaRPr lang="en-US" sz="1350" dirty="0"/>
          </a:p>
        </p:txBody>
      </p:sp>
      <p:sp>
        <p:nvSpPr>
          <p:cNvPr id="23" name="Text 17"/>
          <p:cNvSpPr txBox="1"/>
          <p:nvPr/>
        </p:nvSpPr>
        <p:spPr>
          <a:xfrm>
            <a:off x="2682240" y="5806440"/>
            <a:ext cx="293217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अन्तर-सरकारी निकाय र कर्मचारी संयन्त्रबीचको आन्तरिक डिजिटल सहकार्य</a:t>
            </a:r>
            <a:endParaRPr lang="en-US" sz="115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EF41E3A-8D31-BBF5-A13A-0A9424A25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0627" y="2286000"/>
            <a:ext cx="4028172" cy="37033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588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०३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list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अनुहारविहीन (Faceless) सरकारी सेवा प्रणाली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12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640080" y="160020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i="1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सेवाग्राही र कर्मचारीबीचको प्रत्यक्ष भेटघाट हटाई पूर्ण अनलाइन प्रक्रियाबाट सेवा प्रवाह गर्ने प्रणाली — विकास (Face-less) र प्रणाली-साम्राज्य को सुशासन।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40080" y="256946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globe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975" y="2692359"/>
            <a:ext cx="266273" cy="266273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353312" y="2514600"/>
            <a:ext cx="6327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प्रत्यक्ष सम्पर्कको अन्त्य</a:t>
            </a:r>
            <a:endParaRPr lang="en-US" sz="1550" dirty="0"/>
          </a:p>
        </p:txBody>
      </p:sp>
      <p:sp>
        <p:nvSpPr>
          <p:cNvPr id="12" name="Text 8"/>
          <p:cNvSpPr txBox="1"/>
          <p:nvPr/>
        </p:nvSpPr>
        <p:spPr>
          <a:xfrm>
            <a:off x="1353312" y="2843784"/>
            <a:ext cx="63276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सेवाग्राही र कर्मचारीबीचको प्रत्यक्ष भेटघाट हटाई अनलाइन पोर्टलबाट पूर्ण सेवा प्रवाह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640080" y="3529584"/>
            <a:ext cx="512064" cy="512064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4" name="Image 2" descr="/home/claude/deck/icons/shield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975" y="3652479"/>
            <a:ext cx="266273" cy="266273"/>
          </a:xfrm>
          <a:prstGeom prst="rect">
            <a:avLst/>
          </a:prstGeom>
        </p:spPr>
      </p:pic>
      <p:sp>
        <p:nvSpPr>
          <p:cNvPr id="15" name="Text 10"/>
          <p:cNvSpPr txBox="1"/>
          <p:nvPr/>
        </p:nvSpPr>
        <p:spPr>
          <a:xfrm>
            <a:off x="1353312" y="3474720"/>
            <a:ext cx="6327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भ्रष्टाचार न्यूनीकरण</a:t>
            </a:r>
            <a:endParaRPr lang="en-US" sz="1550" dirty="0"/>
          </a:p>
        </p:txBody>
      </p:sp>
      <p:sp>
        <p:nvSpPr>
          <p:cNvPr id="16" name="Text 11"/>
          <p:cNvSpPr txBox="1"/>
          <p:nvPr/>
        </p:nvSpPr>
        <p:spPr>
          <a:xfrm>
            <a:off x="1353312" y="3803904"/>
            <a:ext cx="63276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मानिसको स्वविवेकको ठाउँमा डिजिटल अल्गोरिदम, जसले घुस लिँदैन र भनसुन चिन्दैन</a:t>
            </a:r>
            <a:endParaRPr lang="en-US" sz="1300" dirty="0"/>
          </a:p>
        </p:txBody>
      </p:sp>
      <p:sp>
        <p:nvSpPr>
          <p:cNvPr id="17" name="Shape 12"/>
          <p:cNvSpPr/>
          <p:nvPr/>
        </p:nvSpPr>
        <p:spPr>
          <a:xfrm>
            <a:off x="640080" y="4489704"/>
            <a:ext cx="512064" cy="512064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8" name="Image 3" descr="/home/claude/deck/icons/rocket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975" y="4612599"/>
            <a:ext cx="266273" cy="266273"/>
          </a:xfrm>
          <a:prstGeom prst="rect">
            <a:avLst/>
          </a:prstGeom>
        </p:spPr>
      </p:pic>
      <p:sp>
        <p:nvSpPr>
          <p:cNvPr id="19" name="Text 13"/>
          <p:cNvSpPr txBox="1"/>
          <p:nvPr/>
        </p:nvSpPr>
        <p:spPr>
          <a:xfrm>
            <a:off x="1353312" y="4434840"/>
            <a:ext cx="6327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३ वर्षे लक्ष्य</a:t>
            </a:r>
            <a:endParaRPr lang="en-US" sz="1550" dirty="0"/>
          </a:p>
        </p:txBody>
      </p:sp>
      <p:sp>
        <p:nvSpPr>
          <p:cNvPr id="20" name="Text 14"/>
          <p:cNvSpPr txBox="1"/>
          <p:nvPr/>
        </p:nvSpPr>
        <p:spPr>
          <a:xfrm>
            <a:off x="1353312" y="4764024"/>
            <a:ext cx="63276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९०% भन्दा बढी सरकारी सेवाहरू पूर्ण स्वचालित र डिजिटल माध्यमबाट उपलब्ध</a:t>
            </a:r>
            <a:endParaRPr lang="en-US" sz="1300" dirty="0"/>
          </a:p>
        </p:txBody>
      </p:sp>
      <p:sp>
        <p:nvSpPr>
          <p:cNvPr id="21" name="Shape 15"/>
          <p:cNvSpPr/>
          <p:nvPr/>
        </p:nvSpPr>
        <p:spPr>
          <a:xfrm>
            <a:off x="8046720" y="2514600"/>
            <a:ext cx="3504895" cy="2880360"/>
          </a:xfrm>
          <a:prstGeom prst="roundRect">
            <a:avLst>
              <a:gd name="adj" fmla="val 3810"/>
            </a:avLst>
          </a:prstGeom>
          <a:solidFill>
            <a:srgbClr val="0B1F3A"/>
          </a:solidFill>
          <a:ln/>
        </p:spPr>
      </p:sp>
      <p:sp>
        <p:nvSpPr>
          <p:cNvPr id="22" name="Text 16"/>
          <p:cNvSpPr txBox="1"/>
          <p:nvPr/>
        </p:nvSpPr>
        <p:spPr>
          <a:xfrm>
            <a:off x="8046720" y="2971800"/>
            <a:ext cx="350489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90%+</a:t>
            </a:r>
            <a:endParaRPr lang="en-US" sz="5400" dirty="0"/>
          </a:p>
        </p:txBody>
      </p:sp>
      <p:sp>
        <p:nvSpPr>
          <p:cNvPr id="23" name="Text 17"/>
          <p:cNvSpPr txBox="1"/>
          <p:nvPr/>
        </p:nvSpPr>
        <p:spPr>
          <a:xfrm>
            <a:off x="8366760" y="4206240"/>
            <a:ext cx="2864815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३ वर्षभित्र पूर्ण डिजिटल हुने सरकारी सेवाको लक्ष्य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०४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13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सुशासन: भ्रष्टाचार रहित प्रणाली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अल्गोरिदमले घुस लिँदैन — पारदर्शिता र जवाफदेहिताको संस्कृति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shield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29384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०४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cubes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भ्रष्टाचार नियन्त्रणका कठोर प्राविधिक उपायहरू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14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3444240" cy="429768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896112" y="1929384"/>
            <a:ext cx="475488" cy="475488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lin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229" y="2043501"/>
            <a:ext cx="247254" cy="247254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896112" y="251460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ब्लकचेन खरिद प्रणाली</a:t>
            </a:r>
            <a:endParaRPr lang="en-US" sz="1350" dirty="0"/>
          </a:p>
        </p:txBody>
      </p:sp>
      <p:sp>
        <p:nvSpPr>
          <p:cNvPr id="12" name="Text 8"/>
          <p:cNvSpPr txBox="1"/>
          <p:nvPr/>
        </p:nvSpPr>
        <p:spPr>
          <a:xfrm>
            <a:off x="896112" y="3063240"/>
            <a:ext cx="293217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बोलपत्र प्रक्रियामा "सबैभन्दा कम मूल्य" भन्दा गुणस्तर-लागत सन्तुलन गर्ने ब्लकचेन-आधारित ई-प्रोक्योरमेन्ट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4404360" y="1691640"/>
            <a:ext cx="3444240" cy="429768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660392" y="1929384"/>
            <a:ext cx="475488" cy="475488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5" name="Image 2" descr="/home/claude/deck/icons/balance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4509" y="2043501"/>
            <a:ext cx="247254" cy="247254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4660392" y="251460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योग्यतामा आधारित नियुक्ति</a:t>
            </a:r>
            <a:endParaRPr lang="en-US" sz="1350" dirty="0"/>
          </a:p>
        </p:txBody>
      </p:sp>
      <p:sp>
        <p:nvSpPr>
          <p:cNvPr id="17" name="Text 12"/>
          <p:cNvSpPr txBox="1"/>
          <p:nvPr/>
        </p:nvSpPr>
        <p:spPr>
          <a:xfrm>
            <a:off x="4660392" y="3063240"/>
            <a:ext cx="293217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विज्ञ सूची (National Expert Roster) बाट मात्र सरकारी नियुक्ति; राजनीतिक भागबन्डाको अन्त्य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8168640" y="1691640"/>
            <a:ext cx="3444240" cy="429768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8424672" y="1929384"/>
            <a:ext cx="475488" cy="475488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20" name="Image 3" descr="/home/claude/deck/icons/gauge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8789" y="2043501"/>
            <a:ext cx="247254" cy="247254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8424672" y="251460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PM Delivery Unit</a:t>
            </a:r>
            <a:endParaRPr lang="en-US" sz="1350" dirty="0"/>
          </a:p>
        </p:txBody>
      </p:sp>
      <p:sp>
        <p:nvSpPr>
          <p:cNvPr id="22" name="Text 16"/>
          <p:cNvSpPr txBox="1"/>
          <p:nvPr/>
        </p:nvSpPr>
        <p:spPr>
          <a:xfrm>
            <a:off x="8424672" y="3063240"/>
            <a:ext cx="293217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कार्यान्वयनको नियमित अनुगमन र सार्वजनिक ड्यासबोर्डमार्फत प्रत्यक्ष जवाफदेहिता</a:t>
            </a:r>
            <a:endParaRPr lang="en-US" sz="1150" dirty="0"/>
          </a:p>
        </p:txBody>
      </p:sp>
      <p:pic>
        <p:nvPicPr>
          <p:cNvPr id="7170" name="Picture 2" descr="Blockchain in Procurement — Explained + Examples">
            <a:extLst>
              <a:ext uri="{FF2B5EF4-FFF2-40B4-BE49-F238E27FC236}">
                <a16:creationId xmlns:a16="http://schemas.microsoft.com/office/drawing/2014/main" id="{A1FEA930-B33E-BCA9-1D09-30DC4D2C3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" b="16297"/>
          <a:stretch>
            <a:fillRect/>
          </a:stretch>
        </p:blipFill>
        <p:spPr bwMode="auto">
          <a:xfrm>
            <a:off x="184472" y="4673748"/>
            <a:ext cx="4219888" cy="205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A9BD9D2-64E2-65AC-30AB-11660D474D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1072" y="3630168"/>
            <a:ext cx="1569856" cy="310160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F9ABE74-0610-6EEE-8652-C6F15AD756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31608" y="4617607"/>
            <a:ext cx="4575048" cy="219467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०५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15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अनिवार्य डिजिटल पूर्वाधार र डाटाबेस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एकीकृत परिचयपत्र र क्लाउड डाटा सेन्टर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server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15</a:t>
            </a:r>
            <a:endParaRPr lang="en-US" sz="1100" dirty="0"/>
          </a:p>
        </p:txBody>
      </p:sp>
      <p:pic>
        <p:nvPicPr>
          <p:cNvPr id="8194" name="Picture 2" descr="The Importance of Digital Infrastructure and Integration Planning">
            <a:extLst>
              <a:ext uri="{FF2B5EF4-FFF2-40B4-BE49-F238E27FC236}">
                <a16:creationId xmlns:a16="http://schemas.microsoft.com/office/drawing/2014/main" id="{32CA3F68-4EBA-8C74-93BF-C349942B0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960" y="3458600"/>
            <a:ext cx="4832423" cy="322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68712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०५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idcard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एक नागरिक – एक डिजिटल पहिचान (Unified ID)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16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640080" y="1572768"/>
            <a:ext cx="6492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8000"/>
              </a:lnSpc>
              <a:buNone/>
            </a:pPr>
            <a:r>
              <a:rPr lang="en-US" sz="1400" i="1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परिचयपत्रलाई विभिन्न सरकारी तथा वित्तीय सेवाहरूसँग जोडेर एकीकृत डाटाबेसबाट सेवा दिने व्यवस्था: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40080" y="2514600"/>
            <a:ext cx="493776" cy="493776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idcard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586" y="2633106"/>
            <a:ext cx="256764" cy="256764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325880" y="2496312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जन्मदर्ता, नागरिकता, राहदानी र मतदाता परिचयपत्रको आबद्धता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40080" y="3566160"/>
            <a:ext cx="493776" cy="493776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3" name="Image 2" descr="/home/claude/deck/icons/card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586" y="3684666"/>
            <a:ext cx="256764" cy="256764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1325880" y="3547872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बैंक खाता (KYC), प्यान, ड्राइभिङ लाइसेन्स र स्वास्थ्य बीमाको आबद्धता</a:t>
            </a:r>
            <a:endParaRPr lang="en-US" sz="1350" dirty="0"/>
          </a:p>
        </p:txBody>
      </p:sp>
      <p:sp>
        <p:nvSpPr>
          <p:cNvPr id="15" name="Shape 10"/>
          <p:cNvSpPr/>
          <p:nvPr/>
        </p:nvSpPr>
        <p:spPr>
          <a:xfrm>
            <a:off x="640080" y="4617720"/>
            <a:ext cx="493776" cy="493776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6" name="Image 3" descr="/home/claude/deck/icons/check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586" y="4736226"/>
            <a:ext cx="256764" cy="256764"/>
          </a:xfrm>
          <a:prstGeom prst="rect">
            <a:avLst/>
          </a:prstGeom>
        </p:spPr>
      </p:pic>
      <p:sp>
        <p:nvSpPr>
          <p:cNvPr id="17" name="Text 11"/>
          <p:cNvSpPr txBox="1"/>
          <p:nvPr/>
        </p:nvSpPr>
        <p:spPr>
          <a:xfrm>
            <a:off x="1325880" y="4599432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बारम्बार उस्तै फारम भर्नुपर्ने प्रशासनिक झन्झटको पूर्ण अन्त्य</a:t>
            </a:r>
            <a:endParaRPr lang="en-US" sz="1350" dirty="0"/>
          </a:p>
        </p:txBody>
      </p:sp>
      <p:sp>
        <p:nvSpPr>
          <p:cNvPr id="18" name="Shape 12"/>
          <p:cNvSpPr/>
          <p:nvPr/>
        </p:nvSpPr>
        <p:spPr>
          <a:xfrm>
            <a:off x="7635240" y="1572768"/>
            <a:ext cx="3840480" cy="4343400"/>
          </a:xfrm>
          <a:prstGeom prst="roundRect">
            <a:avLst>
              <a:gd name="adj" fmla="val 2857"/>
            </a:avLst>
          </a:prstGeom>
          <a:solidFill>
            <a:srgbClr val="0B1F3A"/>
          </a:solidFill>
          <a:ln/>
          <a:effectLst>
            <a:outerShdw blurRad="127000" dist="38100" dir="5400000" algn="bl" rotWithShape="0">
              <a:srgbClr val="1B2A4A">
                <a:alpha val="18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8549640" y="2148840"/>
            <a:ext cx="2011680" cy="201168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20" name="Image 4" descr="/home/claude/deck/icons/fingerprint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5400" y="2514600"/>
            <a:ext cx="1280160" cy="1280160"/>
          </a:xfrm>
          <a:prstGeom prst="rect">
            <a:avLst/>
          </a:prstGeom>
        </p:spPr>
      </p:pic>
      <p:sp>
        <p:nvSpPr>
          <p:cNvPr id="21" name="Text 14"/>
          <p:cNvSpPr txBox="1"/>
          <p:nvPr/>
        </p:nvSpPr>
        <p:spPr>
          <a:xfrm>
            <a:off x="7818120" y="434340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परिचयपत्र प्रणाली</a:t>
            </a:r>
            <a:endParaRPr lang="en-US" sz="1400" dirty="0"/>
          </a:p>
        </p:txBody>
      </p:sp>
      <p:sp>
        <p:nvSpPr>
          <p:cNvPr id="22" name="Text 15"/>
          <p:cNvSpPr txBox="1"/>
          <p:nvPr/>
        </p:nvSpPr>
        <p:spPr>
          <a:xfrm>
            <a:off x="7955280" y="475488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15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एकल डिजिटल पहिचानले दर्जनौँ सरकारी अभिलेख एकसाथ जोड्छ</a:t>
            </a:r>
            <a:endParaRPr lang="en-US" sz="1150" dirty="0"/>
          </a:p>
        </p:txBody>
      </p:sp>
      <p:sp>
        <p:nvSpPr>
          <p:cNvPr id="23" name="Shape 1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24" name="Text 1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16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40080" y="34904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०५</a:t>
            </a:r>
            <a:endParaRPr lang="en-US" sz="1250" dirty="0"/>
          </a:p>
        </p:txBody>
      </p:sp>
      <p:sp>
        <p:nvSpPr>
          <p:cNvPr id="4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5" name="Image 1" descr="/home/claude/deck/icons/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1353312" y="731520"/>
            <a:ext cx="562630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3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क्लाउड डाटा सेन्टर र डिजास्टर </a:t>
            </a:r>
            <a:r>
              <a:rPr lang="en-US" sz="2300" b="1" dirty="0" err="1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रिकभरी</a:t>
            </a:r>
            <a:r>
              <a:rPr lang="en-US" sz="23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/>
            </a:r>
            <a:br>
              <a:rPr lang="en-US" sz="23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</a:br>
            <a:r>
              <a:rPr lang="en-US" sz="23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(DC-DR)</a:t>
            </a:r>
            <a:endParaRPr lang="en-US" sz="2300" dirty="0"/>
          </a:p>
        </p:txBody>
      </p:sp>
      <p:sp>
        <p:nvSpPr>
          <p:cNvPr id="7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8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17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640080" y="1828800"/>
            <a:ext cx="457200" cy="45720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2" descr="/home/claude/deck/icons/server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8" y="1938528"/>
            <a:ext cx="237744" cy="237744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280160" y="17830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Primary र Failover डाटा सेन्टर</a:t>
            </a:r>
            <a:endParaRPr lang="en-US" sz="1450" dirty="0"/>
          </a:p>
        </p:txBody>
      </p:sp>
      <p:sp>
        <p:nvSpPr>
          <p:cNvPr id="12" name="Text 7"/>
          <p:cNvSpPr txBox="1"/>
          <p:nvPr/>
        </p:nvSpPr>
        <p:spPr>
          <a:xfrm>
            <a:off x="1280160" y="20939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सरकारी सेवाहरूको अविरल उपलब्धता (Continuous Availability) का लागि मुख्य र वैकल्पिक सर्भर प्रणाली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640080" y="3124200"/>
            <a:ext cx="457200" cy="457200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4" name="Image 3" descr="/home/claude/deck/icons/cloud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3233928"/>
            <a:ext cx="237744" cy="237744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1280160" y="30784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डिजास्टर रिकभरी (DR) साइट</a:t>
            </a:r>
            <a:endParaRPr lang="en-US" sz="1450" dirty="0"/>
          </a:p>
        </p:txBody>
      </p:sp>
      <p:sp>
        <p:nvSpPr>
          <p:cNvPr id="16" name="Text 10"/>
          <p:cNvSpPr txBox="1"/>
          <p:nvPr/>
        </p:nvSpPr>
        <p:spPr>
          <a:xfrm>
            <a:off x="1280160" y="33893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प्राकृतिक विपद् वा साइबर आक्रमणको बेला पनि राष्ट्रिय डाटा सुरक्षित राख्ने वैकल्पिक प्रबन्ध</a:t>
            </a:r>
            <a:endParaRPr lang="en-US" sz="1250" dirty="0"/>
          </a:p>
        </p:txBody>
      </p:sp>
      <p:sp>
        <p:nvSpPr>
          <p:cNvPr id="17" name="Shape 11"/>
          <p:cNvSpPr/>
          <p:nvPr/>
        </p:nvSpPr>
        <p:spPr>
          <a:xfrm>
            <a:off x="640080" y="4419600"/>
            <a:ext cx="457200" cy="45720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8" name="Image 4" descr="/home/claude/deck/icons/gauge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8" y="4529328"/>
            <a:ext cx="237744" cy="237744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1280160" y="43738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मानक मापदण्ड</a:t>
            </a:r>
            <a:endParaRPr lang="en-US" sz="1450" dirty="0"/>
          </a:p>
        </p:txBody>
      </p:sp>
      <p:sp>
        <p:nvSpPr>
          <p:cNvPr id="20" name="Text 13"/>
          <p:cNvSpPr txBox="1"/>
          <p:nvPr/>
        </p:nvSpPr>
        <p:spPr>
          <a:xfrm>
            <a:off x="1280160" y="46847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 err="1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न्यूनतम</a:t>
            </a: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 Tier-3/4 मापदण्डमा आधारित पावर, कूलिङ (PAC) र N+1 रिडनन्सी पूर्वाधार</a:t>
            </a:r>
            <a:endParaRPr lang="en-US" sz="1250" dirty="0"/>
          </a:p>
        </p:txBody>
      </p:sp>
      <p:pic>
        <p:nvPicPr>
          <p:cNvPr id="9222" name="Picture 6" descr="Data Center Infrastructure – Scalable &amp; Secure | Ampconnect">
            <a:extLst>
              <a:ext uri="{FF2B5EF4-FFF2-40B4-BE49-F238E27FC236}">
                <a16:creationId xmlns:a16="http://schemas.microsoft.com/office/drawing/2014/main" id="{2AA67CBF-C6BC-7384-4115-4B9DFABA77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3" r="16934"/>
          <a:stretch>
            <a:fillRect/>
          </a:stretch>
        </p:blipFill>
        <p:spPr bwMode="auto">
          <a:xfrm>
            <a:off x="6786880" y="716280"/>
            <a:ext cx="540512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०६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18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सफा, हरियाली र सुन्दर पूर्वाधार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आधुनिक इन्जिनियरिङमार्फत शहरहरूको कायापलट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road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18</a:t>
            </a:r>
            <a:endParaRPr lang="en-US" sz="1100" dirty="0"/>
          </a:p>
        </p:txBody>
      </p:sp>
      <p:pic>
        <p:nvPicPr>
          <p:cNvPr id="3074" name="Picture 2" descr="PM Oli to inaugurate 6-lane Bharatpur road and inspect Narayangadh-Butwal Highway - OnlineKhabar English News">
            <a:extLst>
              <a:ext uri="{FF2B5EF4-FFF2-40B4-BE49-F238E27FC236}">
                <a16:creationId xmlns:a16="http://schemas.microsoft.com/office/drawing/2014/main" id="{61136012-71EA-1D8E-D15A-4AE24E7DF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840" y="1411287"/>
            <a:ext cx="5223369" cy="29381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44F9BC-DAA0-2E63-A8DC-4372C7DFB8C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9681" r="5901" b="13520"/>
          <a:stretch/>
        </p:blipFill>
        <p:spPr>
          <a:xfrm>
            <a:off x="6787839" y="4817997"/>
            <a:ext cx="5223369" cy="186549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588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०६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road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637424"/>
            <a:ext cx="3808018" cy="734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भूमिगत युटिलिटी </a:t>
            </a:r>
            <a:r>
              <a:rPr lang="en-US" sz="2500" b="1" dirty="0" err="1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डक्ट</a:t>
            </a: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/>
            </a:r>
          </a:p>
          <a:p>
            <a:pPr marL="0" indent="0">
              <a:buNone/>
            </a:pPr>
            <a:r>
              <a:rPr lang="en-US" sz="2500" b="1" dirty="0" err="1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प्रणाली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19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493776" cy="493776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warning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586" y="1810146"/>
            <a:ext cx="256764" cy="256764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325880" y="1655064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तारको जालो हटाउने</a:t>
            </a:r>
            <a:endParaRPr lang="en-US" sz="1450" dirty="0"/>
          </a:p>
        </p:txBody>
      </p:sp>
      <p:sp>
        <p:nvSpPr>
          <p:cNvPr id="11" name="Text 7"/>
          <p:cNvSpPr txBox="1"/>
          <p:nvPr/>
        </p:nvSpPr>
        <p:spPr>
          <a:xfrm>
            <a:off x="1325880" y="1965960"/>
            <a:ext cx="4014216" cy="7700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शहरहरूमा पोलैपिच्छे झुन्डिएका अस्तव्यस्त अप्टिकल फाइबर र बिजुलीका तारहरूलाई भूमिगत गर्ने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40080" y="2743200"/>
            <a:ext cx="493776" cy="493776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3" name="Image 2" descr="/home/claude/deck/icons/cubes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586" y="2861706"/>
            <a:ext cx="256764" cy="256764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1325880" y="2706624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एकीकृत डक्ट प्रणाली</a:t>
            </a:r>
            <a:endParaRPr lang="en-US" sz="1450" dirty="0"/>
          </a:p>
        </p:txBody>
      </p:sp>
      <p:sp>
        <p:nvSpPr>
          <p:cNvPr id="15" name="Text 10"/>
          <p:cNvSpPr txBox="1"/>
          <p:nvPr/>
        </p:nvSpPr>
        <p:spPr>
          <a:xfrm>
            <a:off x="1325880" y="3017520"/>
            <a:ext cx="3972876" cy="7974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बिजुली, टेलिफोन, इन्टरनेट, खानेपानी र ढलका लागि सडकमुनि एकैसाथ सुरक्षित बहु-लेन सुरुङ मार्ग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640080" y="3794760"/>
            <a:ext cx="493776" cy="493776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7" name="Image 3" descr="/home/claude/deck/icons/check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586" y="3913266"/>
            <a:ext cx="256764" cy="256764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1325880" y="3758184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दीर्घकालीन फाइदा</a:t>
            </a:r>
            <a:endParaRPr lang="en-US" sz="1450" dirty="0"/>
          </a:p>
        </p:txBody>
      </p:sp>
      <p:sp>
        <p:nvSpPr>
          <p:cNvPr id="19" name="Text 13"/>
          <p:cNvSpPr txBox="1"/>
          <p:nvPr/>
        </p:nvSpPr>
        <p:spPr>
          <a:xfrm>
            <a:off x="1325880" y="4069080"/>
            <a:ext cx="4824986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सडक बारम्बार खन्न नपर्ने, राज्यको अर्बौँ रुपैयाँ बचत हुने र शहर सफा-सुन्दर देखिने</a:t>
            </a:r>
            <a:endParaRPr lang="en-US" sz="1200" dirty="0"/>
          </a:p>
        </p:txBody>
      </p:sp>
      <p:sp>
        <p:nvSpPr>
          <p:cNvPr id="20" name="Shape 14"/>
          <p:cNvSpPr/>
          <p:nvPr/>
        </p:nvSpPr>
        <p:spPr>
          <a:xfrm>
            <a:off x="5103535" y="122936"/>
            <a:ext cx="2960290" cy="3710136"/>
          </a:xfrm>
          <a:prstGeom prst="roundRect">
            <a:avLst>
              <a:gd name="adj" fmla="val 2553"/>
            </a:avLst>
          </a:prstGeom>
          <a:solidFill>
            <a:srgbClr val="0B1F3A"/>
          </a:solidFill>
          <a:ln/>
        </p:spPr>
      </p:sp>
      <p:sp>
        <p:nvSpPr>
          <p:cNvPr id="21" name="Shape 15"/>
          <p:cNvSpPr/>
          <p:nvPr/>
        </p:nvSpPr>
        <p:spPr>
          <a:xfrm>
            <a:off x="5377855" y="580136"/>
            <a:ext cx="2519630" cy="254064"/>
          </a:xfrm>
          <a:prstGeom prst="rect">
            <a:avLst/>
          </a:prstGeom>
          <a:solidFill>
            <a:srgbClr val="9AA7BD"/>
          </a:solidFill>
          <a:ln/>
        </p:spPr>
      </p:sp>
      <p:sp>
        <p:nvSpPr>
          <p:cNvPr id="22" name="Text 16"/>
          <p:cNvSpPr txBox="1"/>
          <p:nvPr/>
        </p:nvSpPr>
        <p:spPr>
          <a:xfrm>
            <a:off x="5377855" y="214376"/>
            <a:ext cx="2519630" cy="342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सडक सतह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5377855" y="1083056"/>
            <a:ext cx="2519630" cy="562570"/>
          </a:xfrm>
          <a:prstGeom prst="roundRect">
            <a:avLst>
              <a:gd name="adj" fmla="val 9677"/>
            </a:avLst>
          </a:prstGeom>
          <a:solidFill>
            <a:srgbClr val="16305C"/>
          </a:solidFill>
          <a:ln w="19050">
            <a:solidFill>
              <a:srgbClr val="F2A93B"/>
            </a:solidFill>
            <a:prstDash val="solid"/>
          </a:ln>
        </p:spPr>
      </p:sp>
      <p:sp>
        <p:nvSpPr>
          <p:cNvPr id="24" name="Shape 18"/>
          <p:cNvSpPr/>
          <p:nvPr/>
        </p:nvSpPr>
        <p:spPr>
          <a:xfrm>
            <a:off x="5505871" y="1265936"/>
            <a:ext cx="1027644" cy="199621"/>
          </a:xfrm>
          <a:prstGeom prst="roundRect">
            <a:avLst>
              <a:gd name="adj" fmla="val 22727"/>
            </a:avLst>
          </a:prstGeom>
          <a:solidFill>
            <a:srgbClr val="F2A93B"/>
          </a:solidFill>
          <a:ln/>
        </p:spPr>
      </p:sp>
      <p:sp>
        <p:nvSpPr>
          <p:cNvPr id="25" name="Text 19"/>
          <p:cNvSpPr txBox="1"/>
          <p:nvPr/>
        </p:nvSpPr>
        <p:spPr>
          <a:xfrm>
            <a:off x="6886615" y="1083056"/>
            <a:ext cx="663951" cy="5625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बिजुली</a:t>
            </a:r>
            <a:endParaRPr lang="en-US" sz="900" dirty="0"/>
          </a:p>
        </p:txBody>
      </p:sp>
      <p:sp>
        <p:nvSpPr>
          <p:cNvPr id="26" name="Shape 20"/>
          <p:cNvSpPr/>
          <p:nvPr/>
        </p:nvSpPr>
        <p:spPr>
          <a:xfrm>
            <a:off x="5377855" y="1778000"/>
            <a:ext cx="2519630" cy="562570"/>
          </a:xfrm>
          <a:prstGeom prst="roundRect">
            <a:avLst>
              <a:gd name="adj" fmla="val 9677"/>
            </a:avLst>
          </a:prstGeom>
          <a:solidFill>
            <a:srgbClr val="16305C"/>
          </a:solidFill>
          <a:ln w="19050">
            <a:solidFill>
              <a:srgbClr val="1677FF"/>
            </a:solidFill>
            <a:prstDash val="solid"/>
          </a:ln>
        </p:spPr>
      </p:sp>
      <p:sp>
        <p:nvSpPr>
          <p:cNvPr id="27" name="Shape 21"/>
          <p:cNvSpPr/>
          <p:nvPr/>
        </p:nvSpPr>
        <p:spPr>
          <a:xfrm>
            <a:off x="5505871" y="1960880"/>
            <a:ext cx="1027644" cy="199621"/>
          </a:xfrm>
          <a:prstGeom prst="roundRect">
            <a:avLst>
              <a:gd name="adj" fmla="val 22727"/>
            </a:avLst>
          </a:prstGeom>
          <a:solidFill>
            <a:srgbClr val="1677FF"/>
          </a:solidFill>
          <a:ln/>
        </p:spPr>
      </p:sp>
      <p:sp>
        <p:nvSpPr>
          <p:cNvPr id="28" name="Text 22"/>
          <p:cNvSpPr txBox="1"/>
          <p:nvPr/>
        </p:nvSpPr>
        <p:spPr>
          <a:xfrm>
            <a:off x="6886615" y="1778000"/>
            <a:ext cx="1027644" cy="5625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टेलिकम / फाइबर</a:t>
            </a:r>
            <a:endParaRPr lang="en-US" sz="900" dirty="0"/>
          </a:p>
        </p:txBody>
      </p:sp>
      <p:sp>
        <p:nvSpPr>
          <p:cNvPr id="29" name="Shape 23"/>
          <p:cNvSpPr/>
          <p:nvPr/>
        </p:nvSpPr>
        <p:spPr>
          <a:xfrm>
            <a:off x="5377855" y="2472944"/>
            <a:ext cx="2519630" cy="562570"/>
          </a:xfrm>
          <a:prstGeom prst="roundRect">
            <a:avLst>
              <a:gd name="adj" fmla="val 9677"/>
            </a:avLst>
          </a:prstGeom>
          <a:solidFill>
            <a:srgbClr val="16305C"/>
          </a:solidFill>
          <a:ln w="19050">
            <a:solidFill>
              <a:srgbClr val="4FC3F7"/>
            </a:solidFill>
            <a:prstDash val="solid"/>
          </a:ln>
        </p:spPr>
      </p:sp>
      <p:sp>
        <p:nvSpPr>
          <p:cNvPr id="30" name="Shape 24"/>
          <p:cNvSpPr/>
          <p:nvPr/>
        </p:nvSpPr>
        <p:spPr>
          <a:xfrm>
            <a:off x="5505871" y="2655824"/>
            <a:ext cx="1027644" cy="199621"/>
          </a:xfrm>
          <a:prstGeom prst="roundRect">
            <a:avLst>
              <a:gd name="adj" fmla="val 22727"/>
            </a:avLst>
          </a:prstGeom>
          <a:solidFill>
            <a:srgbClr val="4FC3F7"/>
          </a:solidFill>
          <a:ln/>
        </p:spPr>
      </p:sp>
      <p:sp>
        <p:nvSpPr>
          <p:cNvPr id="31" name="Text 25"/>
          <p:cNvSpPr txBox="1"/>
          <p:nvPr/>
        </p:nvSpPr>
        <p:spPr>
          <a:xfrm>
            <a:off x="6886615" y="2472944"/>
            <a:ext cx="799278" cy="5625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खानेपानी</a:t>
            </a:r>
            <a:endParaRPr lang="en-US" sz="900" dirty="0"/>
          </a:p>
        </p:txBody>
      </p:sp>
      <p:sp>
        <p:nvSpPr>
          <p:cNvPr id="32" name="Shape 26"/>
          <p:cNvSpPr/>
          <p:nvPr/>
        </p:nvSpPr>
        <p:spPr>
          <a:xfrm>
            <a:off x="5377855" y="3167888"/>
            <a:ext cx="2519630" cy="562570"/>
          </a:xfrm>
          <a:prstGeom prst="roundRect">
            <a:avLst>
              <a:gd name="adj" fmla="val 9677"/>
            </a:avLst>
          </a:prstGeom>
          <a:solidFill>
            <a:srgbClr val="16305C"/>
          </a:solidFill>
          <a:ln w="19050">
            <a:solidFill>
              <a:srgbClr val="C8102E"/>
            </a:solidFill>
            <a:prstDash val="solid"/>
          </a:ln>
        </p:spPr>
      </p:sp>
      <p:sp>
        <p:nvSpPr>
          <p:cNvPr id="33" name="Shape 27"/>
          <p:cNvSpPr/>
          <p:nvPr/>
        </p:nvSpPr>
        <p:spPr>
          <a:xfrm>
            <a:off x="5505871" y="3350768"/>
            <a:ext cx="1027644" cy="199621"/>
          </a:xfrm>
          <a:prstGeom prst="roundRect">
            <a:avLst>
              <a:gd name="adj" fmla="val 22727"/>
            </a:avLst>
          </a:prstGeom>
          <a:solidFill>
            <a:srgbClr val="C8102E"/>
          </a:solidFill>
          <a:ln/>
        </p:spPr>
      </p:sp>
      <p:sp>
        <p:nvSpPr>
          <p:cNvPr id="34" name="Text 28"/>
          <p:cNvSpPr txBox="1"/>
          <p:nvPr/>
        </p:nvSpPr>
        <p:spPr>
          <a:xfrm>
            <a:off x="6886615" y="3167888"/>
            <a:ext cx="921073" cy="5625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ढल निकास</a:t>
            </a:r>
            <a:endParaRPr lang="en-US" sz="900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BFF5A3BD-F8B7-FC0D-2D0A-F8CA28454E3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931"/>
          <a:stretch>
            <a:fillRect/>
          </a:stretch>
        </p:blipFill>
        <p:spPr>
          <a:xfrm>
            <a:off x="1353312" y="4288536"/>
            <a:ext cx="4687824" cy="251159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483E539-A0F0-9144-CC7D-D3DDF80FC3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841" y="1889802"/>
            <a:ext cx="3917456" cy="49103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 txBox="1"/>
          <p:nvPr/>
        </p:nvSpPr>
        <p:spPr>
          <a:xfrm>
            <a:off x="640080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500" b="1" dirty="0" err="1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प्रस्तोताको</a:t>
            </a:r>
            <a:r>
              <a:rPr lang="en-US" sz="25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 परिचय र </a:t>
            </a:r>
            <a:r>
              <a:rPr lang="en-US" sz="2500" b="1" dirty="0" err="1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पृष्ठभूमि</a:t>
            </a:r>
            <a:endParaRPr lang="en-US" sz="2500" dirty="0">
              <a:solidFill>
                <a:srgbClr val="C8102E"/>
              </a:solidFill>
            </a:endParaRPr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02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8732520" y="1600200"/>
            <a:ext cx="2788920" cy="4160520"/>
          </a:xfrm>
          <a:prstGeom prst="roundRect">
            <a:avLst>
              <a:gd name="adj" fmla="val 3279"/>
            </a:avLst>
          </a:prstGeom>
          <a:solidFill>
            <a:srgbClr val="0B1F3A"/>
          </a:solidFill>
          <a:ln/>
          <a:effectLst>
            <a:outerShdw blurRad="127000" dist="38100" dir="5400000" algn="bl" rotWithShape="0">
              <a:srgbClr val="1B2A4A">
                <a:alpha val="18000"/>
              </a:srgbClr>
            </a:outerShdw>
          </a:effectLst>
        </p:spPr>
      </p:sp>
      <p:pic>
        <p:nvPicPr>
          <p:cNvPr id="9" name="Image 1" descr="/home/claude/orig_extract/ppt/media/image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827824" y="1672483"/>
            <a:ext cx="2614368" cy="3450189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8755788" y="5200904"/>
            <a:ext cx="2758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www.hemantabaral.com.np</a:t>
            </a:r>
            <a:endParaRPr lang="en-US" sz="1400" dirty="0">
              <a:solidFill>
                <a:srgbClr val="FFFF00"/>
              </a:solidFill>
            </a:endParaRPr>
          </a:p>
        </p:txBody>
      </p:sp>
      <p:pic>
        <p:nvPicPr>
          <p:cNvPr id="11" name="Image 2" descr="/home/claude/orig_extract/ppt/media/image1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9992" y="5584952"/>
            <a:ext cx="2139696" cy="841614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640080" y="2860040"/>
            <a:ext cx="457200" cy="45720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3" name="Image 3" descr="/home/claude/deck/icons/briefcase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2969768"/>
            <a:ext cx="237744" cy="237744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1261872" y="2832608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विशेषज्ञता</a:t>
            </a:r>
            <a:endParaRPr lang="en-US" sz="1450" dirty="0"/>
          </a:p>
        </p:txBody>
      </p:sp>
      <p:sp>
        <p:nvSpPr>
          <p:cNvPr id="15" name="Text 9"/>
          <p:cNvSpPr txBox="1"/>
          <p:nvPr/>
        </p:nvSpPr>
        <p:spPr>
          <a:xfrm>
            <a:off x="1261872" y="3134360"/>
            <a:ext cx="777240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सूचना प्रविधि (ICT), डाटा सेन्टर र स्मार्ट सिटी परामर्श — Chief Business Officer (CBO), Mayahold Group</a:t>
            </a:r>
            <a:endParaRPr lang="en-US" sz="1250" dirty="0"/>
          </a:p>
        </p:txBody>
      </p:sp>
      <p:sp>
        <p:nvSpPr>
          <p:cNvPr id="16" name="Shape 10"/>
          <p:cNvSpPr/>
          <p:nvPr/>
        </p:nvSpPr>
        <p:spPr>
          <a:xfrm>
            <a:off x="640080" y="3884168"/>
            <a:ext cx="457200" cy="45720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7" name="Image 4" descr="/home/claude/deck/icons/book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8" y="3993896"/>
            <a:ext cx="237744" cy="237744"/>
          </a:xfrm>
          <a:prstGeom prst="rect">
            <a:avLst/>
          </a:prstGeom>
        </p:spPr>
      </p:pic>
      <p:sp>
        <p:nvSpPr>
          <p:cNvPr id="18" name="Text 11"/>
          <p:cNvSpPr txBox="1"/>
          <p:nvPr/>
        </p:nvSpPr>
        <p:spPr>
          <a:xfrm>
            <a:off x="1261872" y="3856736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अनुभव</a:t>
            </a:r>
            <a:endParaRPr lang="en-US" sz="1450" dirty="0"/>
          </a:p>
        </p:txBody>
      </p:sp>
      <p:sp>
        <p:nvSpPr>
          <p:cNvPr id="19" name="Text 12"/>
          <p:cNvSpPr txBox="1"/>
          <p:nvPr/>
        </p:nvSpPr>
        <p:spPr>
          <a:xfrm>
            <a:off x="1261872" y="4158488"/>
            <a:ext cx="777240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२८+ वर्षको ICT क्षेत्र संलग्नता; ३५+ भन्दा बढी ICT पाठ्यपुस्तकका लेखक</a:t>
            </a:r>
            <a:endParaRPr lang="en-US" sz="1250" dirty="0"/>
          </a:p>
        </p:txBody>
      </p:sp>
      <p:sp>
        <p:nvSpPr>
          <p:cNvPr id="24" name="Shape 16"/>
          <p:cNvSpPr/>
          <p:nvPr/>
        </p:nvSpPr>
        <p:spPr>
          <a:xfrm>
            <a:off x="640080" y="4752848"/>
            <a:ext cx="457200" cy="45720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25" name="Image 6" descr="/home/claude/deck/icons/shield_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808" y="4862576"/>
            <a:ext cx="237744" cy="237744"/>
          </a:xfrm>
          <a:prstGeom prst="rect">
            <a:avLst/>
          </a:prstGeom>
        </p:spPr>
      </p:pic>
      <p:sp>
        <p:nvSpPr>
          <p:cNvPr id="26" name="Text 17"/>
          <p:cNvSpPr txBox="1"/>
          <p:nvPr/>
        </p:nvSpPr>
        <p:spPr>
          <a:xfrm>
            <a:off x="1261872" y="4725416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प्रमाणीकरण</a:t>
            </a:r>
            <a:endParaRPr lang="en-US" sz="1450" dirty="0"/>
          </a:p>
        </p:txBody>
      </p:sp>
      <p:sp>
        <p:nvSpPr>
          <p:cNvPr id="27" name="Text 18"/>
          <p:cNvSpPr txBox="1"/>
          <p:nvPr/>
        </p:nvSpPr>
        <p:spPr>
          <a:xfrm>
            <a:off x="1261872" y="5027168"/>
            <a:ext cx="777240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Certified Data Centre Professional (CDCP); स्मार्ट </a:t>
            </a:r>
            <a:r>
              <a:rPr lang="en-US" sz="1250" dirty="0" err="1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सिटी</a:t>
            </a: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/>
            </a:r>
            <a:r>
              <a:rPr lang="en-US" sz="1250" dirty="0" err="1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सल्लाहकार</a:t>
            </a: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 - CAN र NAST</a:t>
            </a:r>
            <a:endParaRPr lang="en-US" sz="1250" dirty="0"/>
          </a:p>
        </p:txBody>
      </p:sp>
      <p:sp>
        <p:nvSpPr>
          <p:cNvPr id="28" name="Shape 13">
            <a:extLst>
              <a:ext uri="{FF2B5EF4-FFF2-40B4-BE49-F238E27FC236}">
                <a16:creationId xmlns:a16="http://schemas.microsoft.com/office/drawing/2014/main" id="{BF273923-5AE0-269B-7865-9803297479FA}"/>
              </a:ext>
            </a:extLst>
          </p:cNvPr>
          <p:cNvSpPr/>
          <p:nvPr/>
        </p:nvSpPr>
        <p:spPr>
          <a:xfrm>
            <a:off x="640080" y="1885696"/>
            <a:ext cx="457200" cy="45720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29" name="Image 5" descr="/home/claude/deck/icons/gradcap_FFFFFF.png">
            <a:extLst>
              <a:ext uri="{FF2B5EF4-FFF2-40B4-BE49-F238E27FC236}">
                <a16:creationId xmlns:a16="http://schemas.microsoft.com/office/drawing/2014/main" id="{80792431-5D16-E5BF-E318-C852DE239F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808" y="1995424"/>
            <a:ext cx="237744" cy="237744"/>
          </a:xfrm>
          <a:prstGeom prst="rect">
            <a:avLst/>
          </a:prstGeom>
        </p:spPr>
      </p:pic>
      <p:sp>
        <p:nvSpPr>
          <p:cNvPr id="30" name="Text 14">
            <a:extLst>
              <a:ext uri="{FF2B5EF4-FFF2-40B4-BE49-F238E27FC236}">
                <a16:creationId xmlns:a16="http://schemas.microsoft.com/office/drawing/2014/main" id="{D75C74B6-A584-4712-5830-B5DFF7958E8D}"/>
              </a:ext>
            </a:extLst>
          </p:cNvPr>
          <p:cNvSpPr txBox="1"/>
          <p:nvPr/>
        </p:nvSpPr>
        <p:spPr>
          <a:xfrm>
            <a:off x="1261872" y="1858264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ne-NP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शैक्षिक योग्यता </a:t>
            </a:r>
            <a:endParaRPr lang="en-US" sz="1450" dirty="0"/>
          </a:p>
        </p:txBody>
      </p:sp>
      <p:sp>
        <p:nvSpPr>
          <p:cNvPr id="31" name="Text 15">
            <a:extLst>
              <a:ext uri="{FF2B5EF4-FFF2-40B4-BE49-F238E27FC236}">
                <a16:creationId xmlns:a16="http://schemas.microsoft.com/office/drawing/2014/main" id="{9AAEA5E1-245A-043A-AD09-3266FA88F6D7}"/>
              </a:ext>
            </a:extLst>
          </p:cNvPr>
          <p:cNvSpPr txBox="1"/>
          <p:nvPr/>
        </p:nvSpPr>
        <p:spPr>
          <a:xfrm>
            <a:off x="1261872" y="2160016"/>
            <a:ext cx="777240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Master’s Degree in Information Technology from Anglia Ruskin University, UK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40080" y="3588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०६</a:t>
            </a:r>
            <a:endParaRPr lang="en-US" sz="1250" dirty="0"/>
          </a:p>
        </p:txBody>
      </p:sp>
      <p:sp>
        <p:nvSpPr>
          <p:cNvPr id="4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5" name="Image 1" descr="/home/claude/deck/icons/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1353312" y="731520"/>
            <a:ext cx="562630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3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यातायात र गतिशीलता</a:t>
            </a:r>
            <a:endParaRPr lang="en-US" sz="2300" dirty="0"/>
          </a:p>
        </p:txBody>
      </p:sp>
      <p:sp>
        <p:nvSpPr>
          <p:cNvPr id="7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8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20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640080" y="1828800"/>
            <a:ext cx="457200" cy="45720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2" descr="/home/claude/deck/icons/bus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8" y="1938528"/>
            <a:ext cx="237744" cy="237744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280160" y="17830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इलेक्ट्रिक बसहरू</a:t>
            </a:r>
            <a:endParaRPr lang="en-US" sz="1450" dirty="0"/>
          </a:p>
        </p:txBody>
      </p:sp>
      <p:sp>
        <p:nvSpPr>
          <p:cNvPr id="12" name="Text 7"/>
          <p:cNvSpPr txBox="1"/>
          <p:nvPr/>
        </p:nvSpPr>
        <p:spPr>
          <a:xfrm>
            <a:off x="1280161" y="2093976"/>
            <a:ext cx="4196080" cy="1758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धुवाँ फ्याँक्ने पुराना सवारीसाधन हटाएर ठूला र दिगो इलेक्ट्रिक बस सञ्जाल सञ्चालन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640080" y="3124200"/>
            <a:ext cx="457200" cy="457200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4" name="Image 3" descr="/home/claude/deck/icons/card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3233928"/>
            <a:ext cx="237744" cy="237744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1280160" y="30784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एकल फेयर कार्ड</a:t>
            </a:r>
            <a:endParaRPr lang="en-US" sz="1450" dirty="0"/>
          </a:p>
        </p:txBody>
      </p:sp>
      <p:sp>
        <p:nvSpPr>
          <p:cNvPr id="16" name="Text 10"/>
          <p:cNvSpPr txBox="1"/>
          <p:nvPr/>
        </p:nvSpPr>
        <p:spPr>
          <a:xfrm>
            <a:off x="1280160" y="33893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सबै सार्वजनिक यातायातमा भुक्तानीका लागि </a:t>
            </a:r>
            <a:r>
              <a:rPr lang="en-US" sz="1250" dirty="0" err="1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एकल</a:t>
            </a: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 NFC*-आधारित "ट्राभल कार्ड"</a:t>
            </a:r>
            <a:endParaRPr lang="en-US" sz="1250" dirty="0"/>
          </a:p>
        </p:txBody>
      </p:sp>
      <p:sp>
        <p:nvSpPr>
          <p:cNvPr id="17" name="Shape 11"/>
          <p:cNvSpPr/>
          <p:nvPr/>
        </p:nvSpPr>
        <p:spPr>
          <a:xfrm>
            <a:off x="640080" y="4419600"/>
            <a:ext cx="457200" cy="45720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8" name="Image 4" descr="/home/claude/deck/icons/parking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8" y="4529328"/>
            <a:ext cx="237744" cy="237744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1280160" y="43738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पार्किङ</a:t>
            </a:r>
            <a:endParaRPr lang="en-US" sz="1450" dirty="0"/>
          </a:p>
        </p:txBody>
      </p:sp>
      <p:sp>
        <p:nvSpPr>
          <p:cNvPr id="20" name="Text 13"/>
          <p:cNvSpPr txBox="1"/>
          <p:nvPr/>
        </p:nvSpPr>
        <p:spPr>
          <a:xfrm>
            <a:off x="1280160" y="46847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सेन्सर-आधारित पार्किङ व्यवस्थापनले सहरी ट्राफिक जाम उल्लेख्य रूपमा घटाउने</a:t>
            </a:r>
            <a:endParaRPr lang="en-US" sz="125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4B3A703-9050-B09D-843E-F1D03F9ED901}"/>
              </a:ext>
            </a:extLst>
          </p:cNvPr>
          <p:cNvSpPr txBox="1"/>
          <p:nvPr/>
        </p:nvSpPr>
        <p:spPr>
          <a:xfrm>
            <a:off x="640080" y="5487056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Google Sans"/>
              </a:rPr>
              <a:t>* NFC (Near Field Communication) travel card is a contactless smart card that lets you pay for public transit fares instantly by tapping it against a reader.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/>
            </a:r>
          </a:p>
        </p:txBody>
      </p:sp>
      <p:pic>
        <p:nvPicPr>
          <p:cNvPr id="3076" name="Picture 4" descr="Brighsun e-Buses in Nepal | Range of 1018 KM | Electric Bus">
            <a:extLst>
              <a:ext uri="{FF2B5EF4-FFF2-40B4-BE49-F238E27FC236}">
                <a16:creationId xmlns:a16="http://schemas.microsoft.com/office/drawing/2014/main" id="{3F192133-92A1-6C22-8C9C-8D77307C8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" t="17142" r="16667" b="21481"/>
          <a:stretch>
            <a:fillRect/>
          </a:stretch>
        </p:blipFill>
        <p:spPr bwMode="auto">
          <a:xfrm>
            <a:off x="9252716" y="1438445"/>
            <a:ext cx="2479036" cy="147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When a passenger bus spewed a large cloud of smoke …!">
            <a:extLst>
              <a:ext uri="{FF2B5EF4-FFF2-40B4-BE49-F238E27FC236}">
                <a16:creationId xmlns:a16="http://schemas.microsoft.com/office/drawing/2014/main" id="{BA46E7E2-1B6B-1C4F-DFE3-923BBAAEF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754" y="1438445"/>
            <a:ext cx="2635096" cy="147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Oyster card-style tickets planned for Bristol and Bath's buses and trains in bid to tackle congestion | Business Live">
            <a:extLst>
              <a:ext uri="{FF2B5EF4-FFF2-40B4-BE49-F238E27FC236}">
                <a16:creationId xmlns:a16="http://schemas.microsoft.com/office/drawing/2014/main" id="{B19E949C-D6AF-75A4-26D4-F3D57DDAF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754" y="3043980"/>
            <a:ext cx="2213481" cy="171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Not ready yet: Why sporadic efforts to introduce e-payment on public vehicles fail in Nepal - OnlineKhabar English News">
            <a:extLst>
              <a:ext uri="{FF2B5EF4-FFF2-40B4-BE49-F238E27FC236}">
                <a16:creationId xmlns:a16="http://schemas.microsoft.com/office/drawing/2014/main" id="{4A8F964E-7DAE-AE53-6D17-E81AA57B31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1" t="10719" r="12763" b="8287"/>
          <a:stretch>
            <a:fillRect/>
          </a:stretch>
        </p:blipFill>
        <p:spPr bwMode="auto">
          <a:xfrm rot="5400000">
            <a:off x="10357476" y="3398942"/>
            <a:ext cx="1724157" cy="101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Fintech — Cashless Transit Payments">
            <a:extLst>
              <a:ext uri="{FF2B5EF4-FFF2-40B4-BE49-F238E27FC236}">
                <a16:creationId xmlns:a16="http://schemas.microsoft.com/office/drawing/2014/main" id="{91DEB2B3-1E05-4BA9-AF02-2D91EE989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078" y="3043980"/>
            <a:ext cx="1724156" cy="172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०७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21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हरित ऊर्जा र </a:t>
            </a:r>
            <a:r>
              <a:rPr lang="en-US" sz="34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नवप्रवर्तनका</a:t>
            </a: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/>
            </a:r>
          </a:p>
          <a:p>
            <a:pPr marL="0" indent="0">
              <a:lnSpc>
                <a:spcPct val="112000"/>
              </a:lnSpc>
              <a:buNone/>
            </a:pPr>
            <a:r>
              <a:rPr lang="en-US" sz="34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आयामहरू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जलविद्युत्, विद्युतीय रेल र उच्च-क्षमता कम्प्युटिङ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bolt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21</a:t>
            </a:r>
            <a:endParaRPr lang="en-US" sz="1100" dirty="0"/>
          </a:p>
        </p:txBody>
      </p:sp>
      <p:pic>
        <p:nvPicPr>
          <p:cNvPr id="5126" name="Picture 6" descr="Utility player: How hydropower can help get more wind and solar on the grid | Argonne National Laboratory">
            <a:extLst>
              <a:ext uri="{FF2B5EF4-FFF2-40B4-BE49-F238E27FC236}">
                <a16:creationId xmlns:a16="http://schemas.microsoft.com/office/drawing/2014/main" id="{3D054B10-E66A-095E-892A-CDF961DB6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339" y="2072640"/>
            <a:ext cx="5635413" cy="316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40080" y="3588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०७</a:t>
            </a:r>
            <a:endParaRPr lang="en-US" sz="1250" dirty="0"/>
          </a:p>
        </p:txBody>
      </p:sp>
      <p:sp>
        <p:nvSpPr>
          <p:cNvPr id="4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5" name="Image 1" descr="/home/claude/deck/icons/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1353312" y="731520"/>
            <a:ext cx="562630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3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जलविद्युत् र वैकल्पिक ऊर्जाको उच्चतम उपयोग</a:t>
            </a:r>
            <a:endParaRPr lang="en-US" sz="2300" dirty="0"/>
          </a:p>
        </p:txBody>
      </p:sp>
      <p:sp>
        <p:nvSpPr>
          <p:cNvPr id="7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8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22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640080" y="1828800"/>
            <a:ext cx="457200" cy="45720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2" descr="/home/claude/deck/icons/bolt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8" y="1938528"/>
            <a:ext cx="237744" cy="237744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280160" y="17830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विद्युत निर्यात विस्तार</a:t>
            </a:r>
            <a:endParaRPr lang="en-US" sz="1450" dirty="0"/>
          </a:p>
        </p:txBody>
      </p:sp>
      <p:sp>
        <p:nvSpPr>
          <p:cNvPr id="12" name="Text 7"/>
          <p:cNvSpPr txBox="1"/>
          <p:nvPr/>
        </p:nvSpPr>
        <p:spPr>
          <a:xfrm>
            <a:off x="1280160" y="20939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हाल भारत र बंगलादेशमा दैनिक सयौं मेगावाट निर्यात; लक्ष्य २०३५ सम्म २८,५०० MW उत्पादन (हाल स्थापित क्षमता: 3,878 MW)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640080" y="3124200"/>
            <a:ext cx="457200" cy="457200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4" name="Image 3" descr="/home/claude/deck/icons/train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3233928"/>
            <a:ext cx="237744" cy="237744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1280160" y="30784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इलेक्ट्रिक रेल र केबलकार</a:t>
            </a:r>
            <a:endParaRPr lang="en-US" sz="1450" dirty="0"/>
          </a:p>
        </p:txBody>
      </p:sp>
      <p:sp>
        <p:nvSpPr>
          <p:cNvPr id="16" name="Text 10"/>
          <p:cNvSpPr txBox="1"/>
          <p:nvPr/>
        </p:nvSpPr>
        <p:spPr>
          <a:xfrm>
            <a:off x="1280160" y="33893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अन्तर-शहरी सञ्जाल जोड्न र कृषि उपज सहज बजार पुर्‍याउन विद्युतीय यातायात</a:t>
            </a:r>
            <a:endParaRPr lang="en-US" sz="1250" dirty="0"/>
          </a:p>
        </p:txBody>
      </p:sp>
      <p:sp>
        <p:nvSpPr>
          <p:cNvPr id="17" name="Shape 11"/>
          <p:cNvSpPr/>
          <p:nvPr/>
        </p:nvSpPr>
        <p:spPr>
          <a:xfrm>
            <a:off x="640080" y="4419600"/>
            <a:ext cx="457200" cy="45720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8" name="Image 4" descr="/home/claude/deck/icons/bitcoin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8" y="4529328"/>
            <a:ext cx="237744" cy="237744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1280160" y="43738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उच्च-क्षमता कम्प्युटिङ</a:t>
            </a:r>
            <a:endParaRPr lang="en-US" sz="1450" dirty="0"/>
          </a:p>
        </p:txBody>
      </p:sp>
      <p:sp>
        <p:nvSpPr>
          <p:cNvPr id="20" name="Text 13"/>
          <p:cNvSpPr txBox="1"/>
          <p:nvPr/>
        </p:nvSpPr>
        <p:spPr>
          <a:xfrm>
            <a:off x="1280160" y="46847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हिमाली चिसो वातावरण र दिगो हाइड्रोपावर प्रयोग गरी डाटा-सेन्टर तथा क्रिप्टो-कम्प्युटिङबाट आर्थिक लाभ</a:t>
            </a:r>
            <a:endParaRPr lang="en-US" sz="1250" dirty="0"/>
          </a:p>
        </p:txBody>
      </p:sp>
      <p:sp>
        <p:nvSpPr>
          <p:cNvPr id="21" name="Text 14"/>
          <p:cNvSpPr txBox="1"/>
          <p:nvPr/>
        </p:nvSpPr>
        <p:spPr>
          <a:xfrm>
            <a:off x="640080" y="6263640"/>
            <a:ext cx="6339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स्रोत: ऊर्जा, जलस्रोत तथा सिँचाइ मन्त्रालय, २०२५</a:t>
            </a:r>
            <a:endParaRPr lang="en-US" sz="1050" dirty="0"/>
          </a:p>
        </p:txBody>
      </p:sp>
      <p:pic>
        <p:nvPicPr>
          <p:cNvPr id="2050" name="Picture 2" descr="New Business Age">
            <a:extLst>
              <a:ext uri="{FF2B5EF4-FFF2-40B4-BE49-F238E27FC236}">
                <a16:creationId xmlns:a16="http://schemas.microsoft.com/office/drawing/2014/main" id="{89EBDEAB-4412-B538-3916-E4D1B9D1D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438" y="299952"/>
            <a:ext cx="3534092" cy="277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AF98AF2-D005-A043-C217-2F1131DD12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92024" y="4254703"/>
            <a:ext cx="4418207" cy="2374698"/>
          </a:xfrm>
          <a:prstGeom prst="rect">
            <a:avLst/>
          </a:prstGeom>
        </p:spPr>
      </p:pic>
      <p:pic>
        <p:nvPicPr>
          <p:cNvPr id="2052" name="Picture 4" descr="Croatian national rail orders six battery-electric trains - electrive.com">
            <a:extLst>
              <a:ext uri="{FF2B5EF4-FFF2-40B4-BE49-F238E27FC236}">
                <a16:creationId xmlns:a16="http://schemas.microsoft.com/office/drawing/2014/main" id="{6F5E97A9-D214-A579-D68C-1E1B09F18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24" y="2851132"/>
            <a:ext cx="2557815" cy="1278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BAEA27F-4CC4-EB4D-D75B-1B527D456D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03687" y="2851132"/>
            <a:ext cx="1806545" cy="127890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०८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23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आधुनिक कृषि र </a:t>
            </a:r>
            <a:r>
              <a:rPr lang="en-US" sz="34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औद्योगिक</a:t>
            </a: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/>
            </a:r>
          </a:p>
          <a:p>
            <a:pPr marL="0" indent="0">
              <a:lnSpc>
                <a:spcPct val="112000"/>
              </a:lnSpc>
              <a:buNone/>
            </a:pPr>
            <a:r>
              <a:rPr lang="en-US" sz="34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पुनर्जागरण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फार्म, भर्टिकल फार्मिङ र बन्द उद्योगहरूको पुनर्जीवन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seedling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23</a:t>
            </a:r>
            <a:endParaRPr lang="en-US" sz="11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7D7E15E-0FB4-9188-66A8-C56EDA806F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5561" y="2097024"/>
            <a:ext cx="5489421" cy="34025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400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०८</a:t>
            </a:r>
            <a:endParaRPr lang="en-US" sz="1250" dirty="0"/>
          </a:p>
        </p:txBody>
      </p:sp>
      <p:sp>
        <p:nvSpPr>
          <p:cNvPr id="4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5" name="Image 1" descr="/home/claude/deck/icons/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1353312" y="731520"/>
            <a:ext cx="562630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3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कृषि र भर्टिकल फार्मिङ</a:t>
            </a:r>
            <a:endParaRPr lang="en-US" sz="2300" dirty="0"/>
          </a:p>
        </p:txBody>
      </p:sp>
      <p:sp>
        <p:nvSpPr>
          <p:cNvPr id="7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8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24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640080" y="1828800"/>
            <a:ext cx="457200" cy="45720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2" descr="/home/claude/deck/icons/chip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8" y="1938528"/>
            <a:ext cx="237744" cy="237744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280160" y="17830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IoT र ड्रोन प्रविधि</a:t>
            </a:r>
            <a:endParaRPr lang="en-US" sz="1450" dirty="0"/>
          </a:p>
        </p:txBody>
      </p:sp>
      <p:sp>
        <p:nvSpPr>
          <p:cNvPr id="12" name="Text 7"/>
          <p:cNvSpPr txBox="1"/>
          <p:nvPr/>
        </p:nvSpPr>
        <p:spPr>
          <a:xfrm>
            <a:off x="1280160" y="20939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माटो परीक्षण, बाली निगरानी र सिँचाइमा सेन्सर तथा ड्रोन प्रविधिको प्रयोग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640080" y="3124200"/>
            <a:ext cx="457200" cy="457200"/>
          </a:xfrm>
          <a:prstGeom prst="ellipse">
            <a:avLst/>
          </a:prstGeom>
          <a:solidFill>
            <a:srgbClr val="2E9B5A"/>
          </a:solidFill>
          <a:ln/>
        </p:spPr>
      </p:sp>
      <p:pic>
        <p:nvPicPr>
          <p:cNvPr id="14" name="Image 3" descr="/home/claude/deck/icons/seedling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3233928"/>
            <a:ext cx="237744" cy="237744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1280160" y="30784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भर्टिकल फार्मिङ</a:t>
            </a:r>
            <a:endParaRPr lang="en-US" sz="1450" dirty="0"/>
          </a:p>
        </p:txBody>
      </p:sp>
      <p:sp>
        <p:nvSpPr>
          <p:cNvPr id="16" name="Text 10"/>
          <p:cNvSpPr txBox="1"/>
          <p:nvPr/>
        </p:nvSpPr>
        <p:spPr>
          <a:xfrm>
            <a:off x="1280160" y="33893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सीमित शहरी जमिनमा बहु-तहमा तरकारी तथा उच्च-मूल्यको बाली उत्पादन प्रणाली</a:t>
            </a:r>
            <a:endParaRPr lang="en-US" sz="1250" dirty="0"/>
          </a:p>
        </p:txBody>
      </p:sp>
      <p:sp>
        <p:nvSpPr>
          <p:cNvPr id="17" name="Shape 11"/>
          <p:cNvSpPr/>
          <p:nvPr/>
        </p:nvSpPr>
        <p:spPr>
          <a:xfrm>
            <a:off x="640080" y="4419600"/>
            <a:ext cx="457200" cy="457200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8" name="Image 4" descr="/home/claude/deck/icons/globe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8" y="4529328"/>
            <a:ext cx="237744" cy="237744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1280160" y="43738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ई-मण्डी प्लेटफर्म</a:t>
            </a:r>
            <a:endParaRPr lang="en-US" sz="1450" dirty="0"/>
          </a:p>
        </p:txBody>
      </p:sp>
      <p:sp>
        <p:nvSpPr>
          <p:cNvPr id="20" name="Text 13"/>
          <p:cNvSpPr txBox="1"/>
          <p:nvPr/>
        </p:nvSpPr>
        <p:spPr>
          <a:xfrm>
            <a:off x="1280160" y="46847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किसानलाई बिचौलियाको शोषणबाट बचाई प्रत्यक्ष उपभोक्तासँग जोड्ने डिजिटल बजार</a:t>
            </a:r>
            <a:endParaRPr lang="en-US" sz="125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A428F74-8757-1EDB-D1F4-5006F7A83C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8176" y="3429000"/>
            <a:ext cx="2843066" cy="286675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CB2C1E0-E170-F024-37B5-5E57F6F2E7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8175" y="435137"/>
            <a:ext cx="2843068" cy="284990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०८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cubes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बन्द उद्योगहरूको पुनर्जीवन र निर्यात प्रवर्द्धन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25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3444240" cy="429768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896112" y="1929384"/>
            <a:ext cx="475488" cy="475488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industry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229" y="2043501"/>
            <a:ext cx="247254" cy="247254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896112" y="251460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सार्वजनिक-निजी साझेदारी (PPP)</a:t>
            </a:r>
            <a:endParaRPr lang="en-US" sz="1350" dirty="0"/>
          </a:p>
        </p:txBody>
      </p:sp>
      <p:sp>
        <p:nvSpPr>
          <p:cNvPr id="12" name="Text 8"/>
          <p:cNvSpPr txBox="1"/>
          <p:nvPr/>
        </p:nvSpPr>
        <p:spPr>
          <a:xfrm>
            <a:off x="896112" y="3063240"/>
            <a:ext cx="293217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गोरखकाली टायर, हेटौँडा कपडा, वीरगन्ज चिनी र बाँसबारी छाला-जुत्ता जस्ता बन्द उद्योग पुनर्जीवित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4404360" y="1691640"/>
            <a:ext cx="3444240" cy="429768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660392" y="1929384"/>
            <a:ext cx="475488" cy="475488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5" name="Image 2" descr="/home/claude/deck/icons/boxes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4509" y="2043501"/>
            <a:ext cx="247254" cy="247254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4660392" y="251460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ब्रान्डिङ र निर्यात प्रवर्द्धन</a:t>
            </a:r>
            <a:endParaRPr lang="en-US" sz="1350" dirty="0"/>
          </a:p>
        </p:txBody>
      </p:sp>
      <p:sp>
        <p:nvSpPr>
          <p:cNvPr id="17" name="Text 12"/>
          <p:cNvSpPr txBox="1"/>
          <p:nvPr/>
        </p:nvSpPr>
        <p:spPr>
          <a:xfrm>
            <a:off x="4660392" y="3063240"/>
            <a:ext cx="293217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 err="1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अलैंची</a:t>
            </a: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, जडीबुटी, पश्मिना, खुकुरी, रम र हिमाली पानीलाई अन्तर्राष्ट्रिय बजारमा राष्ट्रिय ब्रान्डका रूपमा स्थापना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8168640" y="1691640"/>
            <a:ext cx="3444240" cy="429768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8424672" y="1929384"/>
            <a:ext cx="475488" cy="475488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20" name="Image 3" descr="/home/claude/deck/icons/rocket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8789" y="2043501"/>
            <a:ext cx="247254" cy="247254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8424672" y="251460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स्टार्टअप तथा इनोभेसन जोन</a:t>
            </a:r>
            <a:endParaRPr lang="en-US" sz="1350" dirty="0"/>
          </a:p>
        </p:txBody>
      </p:sp>
      <p:sp>
        <p:nvSpPr>
          <p:cNvPr id="22" name="Text 16"/>
          <p:cNvSpPr txBox="1"/>
          <p:nvPr/>
        </p:nvSpPr>
        <p:spPr>
          <a:xfrm>
            <a:off x="8424672" y="3063240"/>
            <a:ext cx="293217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IT निर्यातमुखी कम्पनीलाई कर छुट र सातै प्रदेशमा "इनोभेसन हब" स्थापना</a:t>
            </a:r>
            <a:endParaRPr lang="en-US" sz="11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०९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26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व्यवस्थित शिक्षा, </a:t>
            </a:r>
            <a:r>
              <a:rPr lang="en-US" sz="34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स्वास्थ्य</a:t>
            </a: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/>
            </a:r>
          </a:p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 पर्यटन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नागरिक जीवनस्तर सुधारका अत्यावश्यक सेवा क्षेत्रहरू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gradcap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26</a:t>
            </a:r>
            <a:endParaRPr lang="en-US" sz="11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E87903B-E7D4-CBE3-C2C5-42936ABCDE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387"/>
          <a:stretch>
            <a:fillRect/>
          </a:stretch>
        </p:blipFill>
        <p:spPr>
          <a:xfrm>
            <a:off x="6234940" y="1980134"/>
            <a:ext cx="5634936" cy="3480511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588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०९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balance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शिक्षा र केन्द्रीकृत स्वास्थ्य सेवा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27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507492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960120" y="201168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school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15" y="2134575"/>
            <a:ext cx="266273" cy="266273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600200" y="1984248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शिक्षा प्रणाली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1024128" y="2697480"/>
            <a:ext cx="43434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सरकारी विद्यालयहरूमा उच्च गतिको इन्टरनेट र डिजिटल कक्षाकोठा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"One Nation, One Learning Platform" मार्फत एकीकृत आधुनिक पाठ्यक्रम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शिक्षक तालिम र डिजिटल मूल्याङ्कन प्रणालीको विस्तार</a:t>
            </a:r>
            <a:endParaRPr lang="en-US" sz="1350" dirty="0"/>
          </a:p>
        </p:txBody>
      </p:sp>
      <p:sp>
        <p:nvSpPr>
          <p:cNvPr id="13" name="Shape 9"/>
          <p:cNvSpPr/>
          <p:nvPr/>
        </p:nvSpPr>
        <p:spPr>
          <a:xfrm>
            <a:off x="6172200" y="1691640"/>
            <a:ext cx="507492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492240" y="2011680"/>
            <a:ext cx="512064" cy="512064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5" name="Image 2" descr="/home/claude/deck/icons/hospital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5135" y="2134575"/>
            <a:ext cx="266273" cy="266273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7132320" y="1984248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स्वास्थ्य सेवा</a:t>
            </a:r>
            <a:endParaRPr lang="en-US" sz="1800" dirty="0"/>
          </a:p>
        </p:txBody>
      </p:sp>
      <p:sp>
        <p:nvSpPr>
          <p:cNvPr id="17" name="Text 12"/>
          <p:cNvSpPr txBox="1"/>
          <p:nvPr/>
        </p:nvSpPr>
        <p:spPr>
          <a:xfrm>
            <a:off x="6556248" y="2697480"/>
            <a:ext cx="43434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डिजिटल हेल्थ कार्ड र EMR (विद्युतीय स्वास्थ्य अभिलेख) मार्फत अस्पताल एकीकरण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दूर-दराजका नागरिकका लागि टेलिमेडिसिन पोर्टलद्वारा विशेषज्ञ चिकित्सक सेवा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औषधि आपूर्ति शृंखलाको वास्तविक-समय ट्र्याकिङ</a:t>
            </a:r>
            <a:endParaRPr lang="en-US" sz="135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8D4B5F1-E3C7-4456-D9ED-3374266BD0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6151" y="4343400"/>
            <a:ext cx="4056889" cy="223436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898E305-34A3-CB65-7571-705211AA5F4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884" t="8592"/>
          <a:stretch>
            <a:fillRect/>
          </a:stretch>
        </p:blipFill>
        <p:spPr>
          <a:xfrm>
            <a:off x="7586980" y="4230235"/>
            <a:ext cx="2631440" cy="262776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78544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०९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cubes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पर्यटन र सम्पदा व्यवस्थापन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28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3444240" cy="429768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896112" y="1929384"/>
            <a:ext cx="475488" cy="475488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plane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229" y="2043501"/>
            <a:ext cx="247254" cy="247254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896112" y="251460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ट्रान्जिट हबको विकास</a:t>
            </a:r>
            <a:endParaRPr lang="en-US" sz="1350" dirty="0"/>
          </a:p>
        </p:txBody>
      </p:sp>
      <p:sp>
        <p:nvSpPr>
          <p:cNvPr id="12" name="Text 8"/>
          <p:cNvSpPr txBox="1"/>
          <p:nvPr/>
        </p:nvSpPr>
        <p:spPr>
          <a:xfrm>
            <a:off x="896112" y="3063240"/>
            <a:ext cx="293217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अन्तर्राष्ट्रिय विमानस्थललाई दक्षिण एसियाली ट्रान्जिट हबका रूपमा रणनीतिक विकास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4404360" y="1691640"/>
            <a:ext cx="3444240" cy="429768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660392" y="1929384"/>
            <a:ext cx="475488" cy="475488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5" name="Image 2" descr="/home/claude/deck/icons/mountain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4509" y="2043501"/>
            <a:ext cx="247254" cy="247254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4660392" y="251460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डिजिटल बुकिङ र गाइड</a:t>
            </a:r>
            <a:endParaRPr lang="en-US" sz="1350" dirty="0"/>
          </a:p>
        </p:txBody>
      </p:sp>
      <p:sp>
        <p:nvSpPr>
          <p:cNvPr id="17" name="Text 12"/>
          <p:cNvSpPr txBox="1"/>
          <p:nvPr/>
        </p:nvSpPr>
        <p:spPr>
          <a:xfrm>
            <a:off x="4660392" y="3063240"/>
            <a:ext cx="293217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अनलाइन टिकटिङ, GPS-आधारित गाइड एप र धार्मिक/योग पर्यटन प्याकेजको प्रवर्द्धन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8168640" y="1691640"/>
            <a:ext cx="3444240" cy="4297680"/>
          </a:xfrm>
          <a:prstGeom prst="roundRect">
            <a:avLst>
              <a:gd name="adj" fmla="val 265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8424672" y="1929384"/>
            <a:ext cx="475488" cy="475488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20" name="Image 3" descr="/home/claude/deck/icons/balance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8789" y="2043501"/>
            <a:ext cx="247254" cy="247254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8424672" y="2514600"/>
            <a:ext cx="29321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समान भाडा नीति</a:t>
            </a:r>
            <a:endParaRPr lang="en-US" sz="1350" dirty="0"/>
          </a:p>
        </p:txBody>
      </p:sp>
      <p:sp>
        <p:nvSpPr>
          <p:cNvPr id="22" name="Text 16"/>
          <p:cNvSpPr txBox="1"/>
          <p:nvPr/>
        </p:nvSpPr>
        <p:spPr>
          <a:xfrm>
            <a:off x="8424672" y="3063240"/>
            <a:ext cx="293217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स्वदेशी र विदेशी पर्यटकका लागि हवाई तथा आन्तरिक भाडा दरमा पारदर्शी समानता</a:t>
            </a:r>
            <a:endParaRPr lang="en-US" sz="1150" dirty="0"/>
          </a:p>
        </p:txBody>
      </p:sp>
      <p:pic>
        <p:nvPicPr>
          <p:cNvPr id="23" name="Picture 6" descr="Image result for e tourism">
            <a:extLst>
              <a:ext uri="{FF2B5EF4-FFF2-40B4-BE49-F238E27FC236}">
                <a16:creationId xmlns:a16="http://schemas.microsoft.com/office/drawing/2014/main" id="{F2B28EE5-4E49-574F-BBCC-DDB9F9389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874"/>
          <a:stretch>
            <a:fillRect/>
          </a:stretch>
        </p:blipFill>
        <p:spPr bwMode="auto">
          <a:xfrm>
            <a:off x="4660392" y="3966783"/>
            <a:ext cx="2932176" cy="2022537"/>
          </a:xfrm>
          <a:prstGeom prst="rect">
            <a:avLst/>
          </a:prstGeom>
          <a:noFill/>
        </p:spPr>
      </p:pic>
      <p:pic>
        <p:nvPicPr>
          <p:cNvPr id="10242" name="Picture 2" descr="New Business Age">
            <a:extLst>
              <a:ext uri="{FF2B5EF4-FFF2-40B4-BE49-F238E27FC236}">
                <a16:creationId xmlns:a16="http://schemas.microsoft.com/office/drawing/2014/main" id="{EC99DF79-812D-7E21-7E68-FDE47E80A1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6" t="6978" r="30360" b="5555"/>
          <a:stretch>
            <a:fillRect/>
          </a:stretch>
        </p:blipFill>
        <p:spPr bwMode="auto">
          <a:xfrm>
            <a:off x="9123680" y="3966783"/>
            <a:ext cx="1534160" cy="189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5001908-5F6C-FAFB-4F18-B577616965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9892" y="4032504"/>
            <a:ext cx="3424428" cy="195681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१०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29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सुरक्षित तथा समावेशी नेपाल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वृद्ध, अपाङ्गता भएका व्यक्ति, महिला र बालमैत्री राष्ट्र निर्माण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wheelchair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29</a:t>
            </a:r>
            <a:endParaRPr lang="en-US" sz="11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DBBCEB-B0FF-AF11-EDC5-329365772A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8783" y="3611880"/>
            <a:ext cx="5200650" cy="2971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352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आजको यात्रा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route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प्रस्तुतिको यात्रा — १५ खण्ड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64208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804672" y="1737360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०१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614928" y="1908353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11" name="Image 1" descr="/home/claude/deck/icons/landmar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7100" y="2000524"/>
            <a:ext cx="199705" cy="199705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1554480" y="1719072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पृष्ठभूमि र ऐतिहासिक मोड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4364736" y="1664208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14" name="Text 10"/>
          <p:cNvSpPr txBox="1"/>
          <p:nvPr/>
        </p:nvSpPr>
        <p:spPr>
          <a:xfrm>
            <a:off x="4529328" y="1737360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०२</a:t>
            </a:r>
            <a:endParaRPr lang="en-US" sz="2000" dirty="0"/>
          </a:p>
        </p:txBody>
      </p:sp>
      <p:sp>
        <p:nvSpPr>
          <p:cNvPr id="15" name="Shape 11"/>
          <p:cNvSpPr/>
          <p:nvPr/>
        </p:nvSpPr>
        <p:spPr>
          <a:xfrm>
            <a:off x="7339584" y="1908353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16" name="Image 2" descr="/home/claude/deck/icons/cycle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1756" y="2000524"/>
            <a:ext cx="199705" cy="199705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5279136" y="1719072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राष्ट्र निर्माणको चक्र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8089392" y="1664208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19" name="Text 14"/>
          <p:cNvSpPr txBox="1"/>
          <p:nvPr/>
        </p:nvSpPr>
        <p:spPr>
          <a:xfrm>
            <a:off x="8253984" y="1737360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०३</a:t>
            </a:r>
            <a:endParaRPr lang="en-US" sz="2000" dirty="0"/>
          </a:p>
        </p:txBody>
      </p:sp>
      <p:sp>
        <p:nvSpPr>
          <p:cNvPr id="20" name="Shape 15"/>
          <p:cNvSpPr/>
          <p:nvPr/>
        </p:nvSpPr>
        <p:spPr>
          <a:xfrm>
            <a:off x="11064240" y="1908353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21" name="Image 3" descr="/home/claude/deck/icons/laptop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56412" y="2000524"/>
            <a:ext cx="199705" cy="199705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9003792" y="1719072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प्रविधि-सम्पन्न ई-गभर्नेन्स</a:t>
            </a:r>
            <a:endParaRPr lang="en-US" sz="1150" dirty="0"/>
          </a:p>
        </p:txBody>
      </p:sp>
      <p:sp>
        <p:nvSpPr>
          <p:cNvPr id="23" name="Shape 17"/>
          <p:cNvSpPr/>
          <p:nvPr/>
        </p:nvSpPr>
        <p:spPr>
          <a:xfrm>
            <a:off x="640080" y="2737714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24" name="Text 18"/>
          <p:cNvSpPr txBox="1"/>
          <p:nvPr/>
        </p:nvSpPr>
        <p:spPr>
          <a:xfrm>
            <a:off x="804672" y="2810866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०४</a:t>
            </a:r>
            <a:endParaRPr lang="en-US" sz="2000" dirty="0"/>
          </a:p>
        </p:txBody>
      </p:sp>
      <p:sp>
        <p:nvSpPr>
          <p:cNvPr id="25" name="Shape 19"/>
          <p:cNvSpPr/>
          <p:nvPr/>
        </p:nvSpPr>
        <p:spPr>
          <a:xfrm>
            <a:off x="3614928" y="2981858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26" name="Image 4" descr="/home/claude/deck/icons/shield_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7100" y="3074030"/>
            <a:ext cx="199705" cy="199705"/>
          </a:xfrm>
          <a:prstGeom prst="rect">
            <a:avLst/>
          </a:prstGeom>
        </p:spPr>
      </p:pic>
      <p:sp>
        <p:nvSpPr>
          <p:cNvPr id="27" name="Text 20"/>
          <p:cNvSpPr txBox="1"/>
          <p:nvPr/>
        </p:nvSpPr>
        <p:spPr>
          <a:xfrm>
            <a:off x="1554480" y="2792578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सुशासन: भ्रष्टाचारमुक्त प्रणाली</a:t>
            </a:r>
            <a:endParaRPr lang="en-US" sz="1150" dirty="0"/>
          </a:p>
        </p:txBody>
      </p:sp>
      <p:sp>
        <p:nvSpPr>
          <p:cNvPr id="28" name="Shape 21"/>
          <p:cNvSpPr/>
          <p:nvPr/>
        </p:nvSpPr>
        <p:spPr>
          <a:xfrm>
            <a:off x="4364736" y="2737714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29" name="Text 22"/>
          <p:cNvSpPr txBox="1"/>
          <p:nvPr/>
        </p:nvSpPr>
        <p:spPr>
          <a:xfrm>
            <a:off x="4529328" y="2810866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०५</a:t>
            </a:r>
            <a:endParaRPr lang="en-US" sz="2000" dirty="0"/>
          </a:p>
        </p:txBody>
      </p:sp>
      <p:sp>
        <p:nvSpPr>
          <p:cNvPr id="30" name="Shape 23"/>
          <p:cNvSpPr/>
          <p:nvPr/>
        </p:nvSpPr>
        <p:spPr>
          <a:xfrm>
            <a:off x="7339584" y="2981858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31" name="Image 5" descr="/home/claude/deck/icons/server_FFFFFF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1756" y="3074030"/>
            <a:ext cx="199705" cy="199705"/>
          </a:xfrm>
          <a:prstGeom prst="rect">
            <a:avLst/>
          </a:prstGeom>
        </p:spPr>
      </p:pic>
      <p:sp>
        <p:nvSpPr>
          <p:cNvPr id="32" name="Text 24"/>
          <p:cNvSpPr txBox="1"/>
          <p:nvPr/>
        </p:nvSpPr>
        <p:spPr>
          <a:xfrm>
            <a:off x="5279136" y="2792578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डिजिटल पूर्वाधार र डाटाबेस</a:t>
            </a:r>
            <a:endParaRPr lang="en-US" sz="1150" dirty="0"/>
          </a:p>
        </p:txBody>
      </p:sp>
      <p:sp>
        <p:nvSpPr>
          <p:cNvPr id="33" name="Shape 25"/>
          <p:cNvSpPr/>
          <p:nvPr/>
        </p:nvSpPr>
        <p:spPr>
          <a:xfrm>
            <a:off x="8089392" y="2737714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34" name="Text 26"/>
          <p:cNvSpPr txBox="1"/>
          <p:nvPr/>
        </p:nvSpPr>
        <p:spPr>
          <a:xfrm>
            <a:off x="8253984" y="2810866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०६</a:t>
            </a:r>
            <a:endParaRPr lang="en-US" sz="2000" dirty="0"/>
          </a:p>
        </p:txBody>
      </p:sp>
      <p:sp>
        <p:nvSpPr>
          <p:cNvPr id="35" name="Shape 27"/>
          <p:cNvSpPr/>
          <p:nvPr/>
        </p:nvSpPr>
        <p:spPr>
          <a:xfrm>
            <a:off x="11064240" y="2981858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36" name="Image 6" descr="/home/claude/deck/icons/road_FFFFFF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56412" y="3074030"/>
            <a:ext cx="199705" cy="199705"/>
          </a:xfrm>
          <a:prstGeom prst="rect">
            <a:avLst/>
          </a:prstGeom>
        </p:spPr>
      </p:pic>
      <p:sp>
        <p:nvSpPr>
          <p:cNvPr id="37" name="Text 28"/>
          <p:cNvSpPr txBox="1"/>
          <p:nvPr/>
        </p:nvSpPr>
        <p:spPr>
          <a:xfrm>
            <a:off x="9003792" y="2792578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सफा, हरियाली पूर्वाधार</a:t>
            </a:r>
            <a:endParaRPr lang="en-US" sz="1150" dirty="0"/>
          </a:p>
        </p:txBody>
      </p:sp>
      <p:sp>
        <p:nvSpPr>
          <p:cNvPr id="38" name="Shape 29"/>
          <p:cNvSpPr/>
          <p:nvPr/>
        </p:nvSpPr>
        <p:spPr>
          <a:xfrm>
            <a:off x="640080" y="3811219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39" name="Text 30"/>
          <p:cNvSpPr txBox="1"/>
          <p:nvPr/>
        </p:nvSpPr>
        <p:spPr>
          <a:xfrm>
            <a:off x="804672" y="3884371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०७</a:t>
            </a:r>
            <a:endParaRPr lang="en-US" sz="2000" dirty="0"/>
          </a:p>
        </p:txBody>
      </p:sp>
      <p:sp>
        <p:nvSpPr>
          <p:cNvPr id="40" name="Shape 31"/>
          <p:cNvSpPr/>
          <p:nvPr/>
        </p:nvSpPr>
        <p:spPr>
          <a:xfrm>
            <a:off x="3614928" y="4055364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41" name="Image 7" descr="/home/claude/deck/icons/bolt_FFFFFF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07100" y="4147536"/>
            <a:ext cx="199705" cy="199705"/>
          </a:xfrm>
          <a:prstGeom prst="rect">
            <a:avLst/>
          </a:prstGeom>
        </p:spPr>
      </p:pic>
      <p:sp>
        <p:nvSpPr>
          <p:cNvPr id="42" name="Text 32"/>
          <p:cNvSpPr txBox="1"/>
          <p:nvPr/>
        </p:nvSpPr>
        <p:spPr>
          <a:xfrm>
            <a:off x="1554480" y="3866083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हरित ऊर्जा र नवप्रवर्तन</a:t>
            </a:r>
            <a:endParaRPr lang="en-US" sz="1150" dirty="0"/>
          </a:p>
        </p:txBody>
      </p:sp>
      <p:sp>
        <p:nvSpPr>
          <p:cNvPr id="43" name="Shape 33"/>
          <p:cNvSpPr/>
          <p:nvPr/>
        </p:nvSpPr>
        <p:spPr>
          <a:xfrm>
            <a:off x="4364736" y="3811219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44" name="Text 34"/>
          <p:cNvSpPr txBox="1"/>
          <p:nvPr/>
        </p:nvSpPr>
        <p:spPr>
          <a:xfrm>
            <a:off x="4529328" y="3884371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०८</a:t>
            </a:r>
            <a:endParaRPr lang="en-US" sz="2000" dirty="0"/>
          </a:p>
        </p:txBody>
      </p:sp>
      <p:sp>
        <p:nvSpPr>
          <p:cNvPr id="45" name="Shape 35"/>
          <p:cNvSpPr/>
          <p:nvPr/>
        </p:nvSpPr>
        <p:spPr>
          <a:xfrm>
            <a:off x="7339584" y="4055364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46" name="Image 8" descr="/home/claude/deck/icons/seedling_FFFFFF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31756" y="4147536"/>
            <a:ext cx="199705" cy="199705"/>
          </a:xfrm>
          <a:prstGeom prst="rect">
            <a:avLst/>
          </a:prstGeom>
        </p:spPr>
      </p:pic>
      <p:sp>
        <p:nvSpPr>
          <p:cNvPr id="47" name="Text 36"/>
          <p:cNvSpPr txBox="1"/>
          <p:nvPr/>
        </p:nvSpPr>
        <p:spPr>
          <a:xfrm>
            <a:off x="5279136" y="3866083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आधुनिक कृषि र औद्योगिक पुनर्जागरण</a:t>
            </a:r>
            <a:endParaRPr lang="en-US" sz="1150" dirty="0"/>
          </a:p>
        </p:txBody>
      </p:sp>
      <p:sp>
        <p:nvSpPr>
          <p:cNvPr id="48" name="Shape 37"/>
          <p:cNvSpPr/>
          <p:nvPr/>
        </p:nvSpPr>
        <p:spPr>
          <a:xfrm>
            <a:off x="8089392" y="3811219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49" name="Text 38"/>
          <p:cNvSpPr txBox="1"/>
          <p:nvPr/>
        </p:nvSpPr>
        <p:spPr>
          <a:xfrm>
            <a:off x="8253984" y="3884371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०९</a:t>
            </a:r>
            <a:endParaRPr lang="en-US" sz="2000" dirty="0"/>
          </a:p>
        </p:txBody>
      </p:sp>
      <p:sp>
        <p:nvSpPr>
          <p:cNvPr id="50" name="Shape 39"/>
          <p:cNvSpPr/>
          <p:nvPr/>
        </p:nvSpPr>
        <p:spPr>
          <a:xfrm>
            <a:off x="11064240" y="4055364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51" name="Image 9" descr="/home/claude/deck/icons/gradcap_FFFFFF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56412" y="4147536"/>
            <a:ext cx="199705" cy="199705"/>
          </a:xfrm>
          <a:prstGeom prst="rect">
            <a:avLst/>
          </a:prstGeom>
        </p:spPr>
      </p:pic>
      <p:sp>
        <p:nvSpPr>
          <p:cNvPr id="52" name="Text 40"/>
          <p:cNvSpPr txBox="1"/>
          <p:nvPr/>
        </p:nvSpPr>
        <p:spPr>
          <a:xfrm>
            <a:off x="9003792" y="3866083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शिक्षा, स्वास्थ्य र पर्यटन</a:t>
            </a:r>
            <a:endParaRPr lang="en-US" sz="1150" dirty="0"/>
          </a:p>
        </p:txBody>
      </p:sp>
      <p:sp>
        <p:nvSpPr>
          <p:cNvPr id="53" name="Shape 41"/>
          <p:cNvSpPr/>
          <p:nvPr/>
        </p:nvSpPr>
        <p:spPr>
          <a:xfrm>
            <a:off x="640080" y="4884725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54" name="Text 42"/>
          <p:cNvSpPr txBox="1"/>
          <p:nvPr/>
        </p:nvSpPr>
        <p:spPr>
          <a:xfrm>
            <a:off x="804672" y="4957877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१०</a:t>
            </a:r>
            <a:endParaRPr lang="en-US" sz="2000" dirty="0"/>
          </a:p>
        </p:txBody>
      </p:sp>
      <p:sp>
        <p:nvSpPr>
          <p:cNvPr id="55" name="Shape 43"/>
          <p:cNvSpPr/>
          <p:nvPr/>
        </p:nvSpPr>
        <p:spPr>
          <a:xfrm>
            <a:off x="3614928" y="5128870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56" name="Image 10" descr="/home/claude/deck/icons/wheelchair_FFFFFF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07100" y="5221041"/>
            <a:ext cx="199705" cy="199705"/>
          </a:xfrm>
          <a:prstGeom prst="rect">
            <a:avLst/>
          </a:prstGeom>
        </p:spPr>
      </p:pic>
      <p:sp>
        <p:nvSpPr>
          <p:cNvPr id="57" name="Text 44"/>
          <p:cNvSpPr txBox="1"/>
          <p:nvPr/>
        </p:nvSpPr>
        <p:spPr>
          <a:xfrm>
            <a:off x="1554480" y="4939589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सुरक्षित र समावेशी नेपाल</a:t>
            </a:r>
            <a:endParaRPr lang="en-US" sz="1150" dirty="0"/>
          </a:p>
        </p:txBody>
      </p:sp>
      <p:sp>
        <p:nvSpPr>
          <p:cNvPr id="58" name="Shape 45"/>
          <p:cNvSpPr/>
          <p:nvPr/>
        </p:nvSpPr>
        <p:spPr>
          <a:xfrm>
            <a:off x="4364736" y="4884725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59" name="Text 46"/>
          <p:cNvSpPr txBox="1"/>
          <p:nvPr/>
        </p:nvSpPr>
        <p:spPr>
          <a:xfrm>
            <a:off x="4529328" y="4957877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११</a:t>
            </a:r>
            <a:endParaRPr lang="en-US" sz="2000" dirty="0"/>
          </a:p>
        </p:txBody>
      </p:sp>
      <p:sp>
        <p:nvSpPr>
          <p:cNvPr id="60" name="Shape 47"/>
          <p:cNvSpPr/>
          <p:nvPr/>
        </p:nvSpPr>
        <p:spPr>
          <a:xfrm>
            <a:off x="7339584" y="5128870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61" name="Image 11" descr="/home/claude/deck/icons/cogs_FFFFFF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31756" y="5221041"/>
            <a:ext cx="199705" cy="199705"/>
          </a:xfrm>
          <a:prstGeom prst="rect">
            <a:avLst/>
          </a:prstGeom>
        </p:spPr>
      </p:pic>
      <p:sp>
        <p:nvSpPr>
          <p:cNvPr id="62" name="Text 48"/>
          <p:cNvSpPr txBox="1"/>
          <p:nvPr/>
        </p:nvSpPr>
        <p:spPr>
          <a:xfrm>
            <a:off x="5279136" y="4939589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इन्जिनियरिङ क्षेत्रहरूको भूमिका</a:t>
            </a:r>
            <a:endParaRPr lang="en-US" sz="1150" dirty="0"/>
          </a:p>
        </p:txBody>
      </p:sp>
      <p:sp>
        <p:nvSpPr>
          <p:cNvPr id="63" name="Shape 49"/>
          <p:cNvSpPr/>
          <p:nvPr/>
        </p:nvSpPr>
        <p:spPr>
          <a:xfrm>
            <a:off x="8089392" y="4884725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64" name="Text 50"/>
          <p:cNvSpPr txBox="1"/>
          <p:nvPr/>
        </p:nvSpPr>
        <p:spPr>
          <a:xfrm>
            <a:off x="8253984" y="4957877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१२</a:t>
            </a:r>
            <a:endParaRPr lang="en-US" sz="2000" dirty="0"/>
          </a:p>
        </p:txBody>
      </p:sp>
      <p:sp>
        <p:nvSpPr>
          <p:cNvPr id="65" name="Shape 51"/>
          <p:cNvSpPr/>
          <p:nvPr/>
        </p:nvSpPr>
        <p:spPr>
          <a:xfrm>
            <a:off x="11064240" y="5128870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66" name="Image 12" descr="/home/claude/deck/icons/home_FFFFFF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156412" y="5221041"/>
            <a:ext cx="199705" cy="199705"/>
          </a:xfrm>
          <a:prstGeom prst="rect">
            <a:avLst/>
          </a:prstGeom>
        </p:spPr>
      </p:pic>
      <p:sp>
        <p:nvSpPr>
          <p:cNvPr id="67" name="Text 52"/>
          <p:cNvSpPr txBox="1"/>
          <p:nvPr/>
        </p:nvSpPr>
        <p:spPr>
          <a:xfrm>
            <a:off x="9003792" y="4939589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लिभिङ र भवन अटोमेसन</a:t>
            </a:r>
            <a:endParaRPr lang="en-US" sz="1150" dirty="0"/>
          </a:p>
        </p:txBody>
      </p:sp>
      <p:sp>
        <p:nvSpPr>
          <p:cNvPr id="68" name="Shape 53"/>
          <p:cNvSpPr/>
          <p:nvPr/>
        </p:nvSpPr>
        <p:spPr>
          <a:xfrm>
            <a:off x="640080" y="5958230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69" name="Text 54"/>
          <p:cNvSpPr txBox="1"/>
          <p:nvPr/>
        </p:nvSpPr>
        <p:spPr>
          <a:xfrm>
            <a:off x="804672" y="6031382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१३</a:t>
            </a:r>
            <a:endParaRPr lang="en-US" sz="2000" dirty="0"/>
          </a:p>
        </p:txBody>
      </p:sp>
      <p:sp>
        <p:nvSpPr>
          <p:cNvPr id="70" name="Shape 55"/>
          <p:cNvSpPr/>
          <p:nvPr/>
        </p:nvSpPr>
        <p:spPr>
          <a:xfrm>
            <a:off x="3614928" y="6202375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71" name="Image 13" descr="/home/claude/deck/icons/traffic_FFFFFF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07100" y="6294547"/>
            <a:ext cx="199705" cy="199705"/>
          </a:xfrm>
          <a:prstGeom prst="rect">
            <a:avLst/>
          </a:prstGeom>
        </p:spPr>
      </p:pic>
      <p:sp>
        <p:nvSpPr>
          <p:cNvPr id="72" name="Text 56"/>
          <p:cNvSpPr txBox="1"/>
          <p:nvPr/>
        </p:nvSpPr>
        <p:spPr>
          <a:xfrm>
            <a:off x="1554480" y="6013094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बुद्धिमत्तापूर्ण ट्राफिक र सुरक्षा</a:t>
            </a:r>
            <a:endParaRPr lang="en-US" sz="1150" dirty="0"/>
          </a:p>
        </p:txBody>
      </p:sp>
      <p:sp>
        <p:nvSpPr>
          <p:cNvPr id="73" name="Shape 57"/>
          <p:cNvSpPr/>
          <p:nvPr/>
        </p:nvSpPr>
        <p:spPr>
          <a:xfrm>
            <a:off x="4364736" y="5958230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74" name="Text 58"/>
          <p:cNvSpPr txBox="1"/>
          <p:nvPr/>
        </p:nvSpPr>
        <p:spPr>
          <a:xfrm>
            <a:off x="4529328" y="6031382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१४</a:t>
            </a:r>
            <a:endParaRPr lang="en-US" sz="2000" dirty="0"/>
          </a:p>
        </p:txBody>
      </p:sp>
      <p:sp>
        <p:nvSpPr>
          <p:cNvPr id="75" name="Shape 59"/>
          <p:cNvSpPr/>
          <p:nvPr/>
        </p:nvSpPr>
        <p:spPr>
          <a:xfrm>
            <a:off x="7339584" y="6202375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76" name="Image 14" descr="/home/claude/deck/icons/calendar_FFFFFF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31756" y="6294547"/>
            <a:ext cx="199705" cy="199705"/>
          </a:xfrm>
          <a:prstGeom prst="rect">
            <a:avLst/>
          </a:prstGeom>
        </p:spPr>
      </p:pic>
      <p:sp>
        <p:nvSpPr>
          <p:cNvPr id="77" name="Text 60"/>
          <p:cNvSpPr txBox="1"/>
          <p:nvPr/>
        </p:nvSpPr>
        <p:spPr>
          <a:xfrm>
            <a:off x="5279136" y="6013094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५ वर्षे कार्यान्वयन योजना</a:t>
            </a:r>
            <a:endParaRPr lang="en-US" sz="1150" dirty="0"/>
          </a:p>
        </p:txBody>
      </p:sp>
      <p:sp>
        <p:nvSpPr>
          <p:cNvPr id="78" name="Shape 61"/>
          <p:cNvSpPr/>
          <p:nvPr/>
        </p:nvSpPr>
        <p:spPr>
          <a:xfrm>
            <a:off x="8089392" y="5958230"/>
            <a:ext cx="3523488" cy="872338"/>
          </a:xfrm>
          <a:prstGeom prst="roundRect">
            <a:avLst>
              <a:gd name="adj" fmla="val 8386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79" name="Text 62"/>
          <p:cNvSpPr txBox="1"/>
          <p:nvPr/>
        </p:nvSpPr>
        <p:spPr>
          <a:xfrm>
            <a:off x="8253984" y="6031382"/>
            <a:ext cx="822960" cy="726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१५</a:t>
            </a:r>
            <a:endParaRPr lang="en-US" sz="2000" dirty="0"/>
          </a:p>
        </p:txBody>
      </p:sp>
      <p:sp>
        <p:nvSpPr>
          <p:cNvPr id="80" name="Shape 63"/>
          <p:cNvSpPr/>
          <p:nvPr/>
        </p:nvSpPr>
        <p:spPr>
          <a:xfrm>
            <a:off x="11064240" y="6202375"/>
            <a:ext cx="384048" cy="384048"/>
          </a:xfrm>
          <a:prstGeom prst="ellipse">
            <a:avLst/>
          </a:prstGeom>
          <a:solidFill>
            <a:srgbClr val="0B1F3A"/>
          </a:solidFill>
          <a:ln/>
        </p:spPr>
      </p:sp>
      <p:pic>
        <p:nvPicPr>
          <p:cNvPr id="81" name="Image 15" descr="/home/claude/deck/icons/rocket_FFFFFF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156412" y="6294547"/>
            <a:ext cx="199705" cy="199705"/>
          </a:xfrm>
          <a:prstGeom prst="rect">
            <a:avLst/>
          </a:prstGeom>
        </p:spPr>
      </p:pic>
      <p:sp>
        <p:nvSpPr>
          <p:cNvPr id="82" name="Text 64"/>
          <p:cNvSpPr txBox="1"/>
          <p:nvPr/>
        </p:nvSpPr>
        <p:spPr>
          <a:xfrm>
            <a:off x="9003792" y="6013094"/>
            <a:ext cx="1969008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विद्यार्थीहरूको भूमिका</a:t>
            </a:r>
            <a:endParaRPr lang="en-US" sz="11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588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१०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balance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स्वचालित सामाजिक सुरक्षा र राष्ट्रिय साइबर सुरक्षा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30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507492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960120" y="201168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hands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15" y="2134575"/>
            <a:ext cx="266273" cy="266273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600200" y="1984248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सामाजिक सुरक्षा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1024128" y="2697480"/>
            <a:ext cx="43434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कर, दर्ता, खोप र सामाजिक सुरक्षा भत्ता पूर्ण स्वचालित प्रणालीमार्फत वितरण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सार्वजनिक भवनहरूमा र्याम्प, लिफ्ट र स्तनपान कक्ष अनिवार्य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बालबालिका, महिला र ज्येष्ठ नागरिकलाई सेवा प्रवाहमा विशेष प्राथमिकता</a:t>
            </a:r>
            <a:endParaRPr lang="en-US" sz="1350" dirty="0"/>
          </a:p>
        </p:txBody>
      </p:sp>
      <p:sp>
        <p:nvSpPr>
          <p:cNvPr id="13" name="Shape 9"/>
          <p:cNvSpPr/>
          <p:nvPr/>
        </p:nvSpPr>
        <p:spPr>
          <a:xfrm>
            <a:off x="6172200" y="1691640"/>
            <a:ext cx="507492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492240" y="2011680"/>
            <a:ext cx="512064" cy="512064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5" name="Image 2" descr="/home/claude/deck/icons/lock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5135" y="2134575"/>
            <a:ext cx="266273" cy="266273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7132320" y="1984248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साइबर सुरक्षा</a:t>
            </a:r>
            <a:endParaRPr lang="en-US" sz="1800" dirty="0"/>
          </a:p>
        </p:txBody>
      </p:sp>
      <p:sp>
        <p:nvSpPr>
          <p:cNvPr id="17" name="Text 12"/>
          <p:cNvSpPr txBox="1"/>
          <p:nvPr/>
        </p:nvSpPr>
        <p:spPr>
          <a:xfrm>
            <a:off x="6556248" y="2697480"/>
            <a:ext cx="43434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साइबर सुरक्षा सञ्चालन केन्द्र (N-SOC) मार्फत २४/७ डाटा अनुगमन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डाटा प्रोटेक्सन ऐनको पूर्ण र प्रभावकारी कार्यान्वयन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डिजिटल प्रणालीमा नागरिकको गोपनीयता र सूचना सुरक्षा सुनिश्चितता</a:t>
            </a:r>
            <a:endParaRPr lang="en-US" sz="13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११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31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विभिन्न इन्जिनियरिङ क्षेत्रहरूको भूमिका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कम्प्युटर, सिभिल, इलेक्ट्रिकल र मेकानिकल इन्जिनियरिङको समन्वयात्मक योगदान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cogs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31</a:t>
            </a:r>
            <a:endParaRPr lang="en-US" sz="11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AD03B8A-D40F-9273-5AB7-04762451619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989" t="10720" r="13297" b="8444"/>
          <a:stretch>
            <a:fillRect/>
          </a:stretch>
        </p:blipFill>
        <p:spPr>
          <a:xfrm>
            <a:off x="7518400" y="3872789"/>
            <a:ext cx="4480447" cy="277002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588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११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cubes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इन्जिनियरिङ डोमेनहरूको समन्वयात्मक विकास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32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2503170" cy="4297680"/>
          </a:xfrm>
          <a:prstGeom prst="roundRect">
            <a:avLst>
              <a:gd name="adj" fmla="val 3653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896112" y="1929384"/>
            <a:ext cx="475488" cy="475488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code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229" y="2043501"/>
            <a:ext cx="247254" cy="247254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896112" y="2514600"/>
            <a:ext cx="199110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सफ्टवेयर इन्जिनियरिङ</a:t>
            </a:r>
            <a:endParaRPr lang="en-US" sz="1350" dirty="0"/>
          </a:p>
        </p:txBody>
      </p:sp>
      <p:sp>
        <p:nvSpPr>
          <p:cNvPr id="12" name="Text 8"/>
          <p:cNvSpPr txBox="1"/>
          <p:nvPr/>
        </p:nvSpPr>
        <p:spPr>
          <a:xfrm>
            <a:off x="896112" y="3063240"/>
            <a:ext cx="199110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ई-गभर्नेन्स प्लेटफर्म, मोबाइल एप, डाटाबेस र साइबर सुरक्षा प्रणालीको निर्माण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3463290" y="1691640"/>
            <a:ext cx="2503170" cy="4297680"/>
          </a:xfrm>
          <a:prstGeom prst="roundRect">
            <a:avLst>
              <a:gd name="adj" fmla="val 3653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3719322" y="1929384"/>
            <a:ext cx="475488" cy="475488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5" name="Image 2" descr="/home/claude/deck/icons/building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3439" y="2043501"/>
            <a:ext cx="247254" cy="247254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3719322" y="2514600"/>
            <a:ext cx="199110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सिभिल तथा अर्बन इन्जिनियरिङ</a:t>
            </a:r>
            <a:endParaRPr lang="en-US" sz="1350" dirty="0"/>
          </a:p>
        </p:txBody>
      </p:sp>
      <p:sp>
        <p:nvSpPr>
          <p:cNvPr id="17" name="Text 12"/>
          <p:cNvSpPr txBox="1"/>
          <p:nvPr/>
        </p:nvSpPr>
        <p:spPr>
          <a:xfrm>
            <a:off x="3719322" y="3063240"/>
            <a:ext cx="199110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युटिलिटी डक्टिङ, स्मार्ट सडक, साइकल लेन र आधुनिक भवन संहिता विकास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6286500" y="1691640"/>
            <a:ext cx="2503170" cy="4297680"/>
          </a:xfrm>
          <a:prstGeom prst="roundRect">
            <a:avLst>
              <a:gd name="adj" fmla="val 3653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6542532" y="1929384"/>
            <a:ext cx="475488" cy="475488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20" name="Image 3" descr="/home/claude/deck/icons/plug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6649" y="2043501"/>
            <a:ext cx="247254" cy="247254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6542532" y="2514600"/>
            <a:ext cx="199110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विद्युत तथा इलेक्ट्रोनिक्स इन्जिनियरिङ</a:t>
            </a:r>
            <a:endParaRPr lang="en-US" sz="1350" dirty="0"/>
          </a:p>
        </p:txBody>
      </p:sp>
      <p:sp>
        <p:nvSpPr>
          <p:cNvPr id="22" name="Text 16"/>
          <p:cNvSpPr txBox="1"/>
          <p:nvPr/>
        </p:nvSpPr>
        <p:spPr>
          <a:xfrm>
            <a:off x="6542532" y="3063240"/>
            <a:ext cx="199110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ग्रिड, EV चार्जिङ स्टेसन र जलविद्युत् आयोजना विकास</a:t>
            </a:r>
            <a:endParaRPr lang="en-US" sz="1150" dirty="0"/>
          </a:p>
        </p:txBody>
      </p:sp>
      <p:sp>
        <p:nvSpPr>
          <p:cNvPr id="23" name="Shape 17"/>
          <p:cNvSpPr/>
          <p:nvPr/>
        </p:nvSpPr>
        <p:spPr>
          <a:xfrm>
            <a:off x="9109710" y="1691640"/>
            <a:ext cx="2503170" cy="4297680"/>
          </a:xfrm>
          <a:prstGeom prst="roundRect">
            <a:avLst>
              <a:gd name="adj" fmla="val 3653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01600" dist="25400" dir="5400000" algn="bl" rotWithShape="0">
              <a:srgbClr val="1B2A4A">
                <a:alpha val="10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9365742" y="1929384"/>
            <a:ext cx="475488" cy="475488"/>
          </a:xfrm>
          <a:prstGeom prst="ellipse">
            <a:avLst/>
          </a:prstGeom>
          <a:solidFill>
            <a:srgbClr val="2E9B5A"/>
          </a:solidFill>
          <a:ln/>
        </p:spPr>
      </p:sp>
      <p:pic>
        <p:nvPicPr>
          <p:cNvPr id="25" name="Image 4" descr="/home/claude/deck/icons/wrench_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79859" y="2043501"/>
            <a:ext cx="247254" cy="247254"/>
          </a:xfrm>
          <a:prstGeom prst="rect">
            <a:avLst/>
          </a:prstGeom>
        </p:spPr>
      </p:pic>
      <p:sp>
        <p:nvSpPr>
          <p:cNvPr id="26" name="Text 19"/>
          <p:cNvSpPr txBox="1"/>
          <p:nvPr/>
        </p:nvSpPr>
        <p:spPr>
          <a:xfrm>
            <a:off x="9365742" y="2514600"/>
            <a:ext cx="199110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मेकानिकल इन्जिनियरिङ</a:t>
            </a:r>
            <a:endParaRPr lang="en-US" sz="1350" dirty="0"/>
          </a:p>
        </p:txBody>
      </p:sp>
      <p:sp>
        <p:nvSpPr>
          <p:cNvPr id="27" name="Text 20"/>
          <p:cNvSpPr txBox="1"/>
          <p:nvPr/>
        </p:nvSpPr>
        <p:spPr>
          <a:xfrm>
            <a:off x="9365742" y="3063240"/>
            <a:ext cx="199110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अटोमेसन प्रणाली, HVAC, रोबोटिक्स र औद्योगिक मेसिनरी डिजाइन</a:t>
            </a:r>
            <a:endParaRPr lang="en-US" sz="1150" dirty="0"/>
          </a:p>
        </p:txBody>
      </p:sp>
      <p:pic>
        <p:nvPicPr>
          <p:cNvPr id="28" name="Picture 27" descr="Cities_Chennai_Visioning.jpg">
            <a:extLst>
              <a:ext uri="{FF2B5EF4-FFF2-40B4-BE49-F238E27FC236}">
                <a16:creationId xmlns:a16="http://schemas.microsoft.com/office/drawing/2014/main" id="{34340D06-4127-B59D-E52D-34885DD0AB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l="22309"/>
          <a:stretch>
            <a:fillRect/>
          </a:stretch>
        </p:blipFill>
        <p:spPr>
          <a:xfrm>
            <a:off x="860960" y="4109318"/>
            <a:ext cx="3583878" cy="220004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63914A7-8FE6-2304-CC35-A1AD526491C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6402"/>
          <a:stretch>
            <a:fillRect/>
          </a:stretch>
        </p:blipFill>
        <p:spPr>
          <a:xfrm>
            <a:off x="8172904" y="3520440"/>
            <a:ext cx="3558848" cy="278892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EF60725-FC98-6EDA-61EC-DA091562DFF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7084"/>
          <a:stretch>
            <a:fillRect/>
          </a:stretch>
        </p:blipFill>
        <p:spPr>
          <a:xfrm>
            <a:off x="4665718" y="4109318"/>
            <a:ext cx="3535896" cy="219028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१२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33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2369668" y="177419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लिभिङ र भवन अटोमेसन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2369668" y="232283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घर र कार्यालयमा आधुनिक प्रविधिको दैनिक प्रयोग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home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33</a:t>
            </a:r>
            <a:endParaRPr lang="en-US" sz="11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3230BAE-6F6D-6108-3BFB-E0253600841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696" b="8454"/>
          <a:stretch>
            <a:fillRect/>
          </a:stretch>
        </p:blipFill>
        <p:spPr>
          <a:xfrm>
            <a:off x="2652979" y="3145790"/>
            <a:ext cx="7477760" cy="3484880"/>
          </a:xfrm>
          <a:prstGeom prst="round2DiagRect">
            <a:avLst>
              <a:gd name="adj1" fmla="val 16667"/>
              <a:gd name="adj2" fmla="val 0"/>
            </a:avLst>
          </a:prstGeom>
          <a:ln w="952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400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१२</a:t>
            </a:r>
            <a:endParaRPr lang="en-US" sz="1250" dirty="0"/>
          </a:p>
        </p:txBody>
      </p:sp>
      <p:sp>
        <p:nvSpPr>
          <p:cNvPr id="4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5" name="Image 1" descr="/home/claude/deck/icons/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1353312" y="731520"/>
            <a:ext cx="562630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3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भवन अटोमेसन र स्मार्ट सुविधाहरू</a:t>
            </a:r>
            <a:endParaRPr lang="en-US" sz="2300" dirty="0"/>
          </a:p>
        </p:txBody>
      </p:sp>
      <p:sp>
        <p:nvSpPr>
          <p:cNvPr id="7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8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34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640080" y="1828800"/>
            <a:ext cx="457200" cy="45720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2" descr="/home/claude/deck/icons/home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8" y="1938528"/>
            <a:ext cx="237744" cy="237744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280160" y="17830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होम प्रणाली</a:t>
            </a:r>
            <a:endParaRPr lang="en-US" sz="1450" dirty="0"/>
          </a:p>
        </p:txBody>
      </p:sp>
      <p:sp>
        <p:nvSpPr>
          <p:cNvPr id="12" name="Text 7"/>
          <p:cNvSpPr txBox="1"/>
          <p:nvPr/>
        </p:nvSpPr>
        <p:spPr>
          <a:xfrm>
            <a:off x="1280160" y="20939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रिमोट कन्ट्रोलबाट लाइट, ब्लाइन्ड, थर्मोस्टाट र घरायसी उपकरणको स्वचालित नियन्त्रण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640080" y="3124200"/>
            <a:ext cx="457200" cy="457200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4" name="Image 3" descr="/home/claude/deck/icons/lock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3233928"/>
            <a:ext cx="237744" cy="237744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1280160" y="30784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सुरक्षा र पहुँच नियन्त्रण</a:t>
            </a:r>
            <a:endParaRPr lang="en-US" sz="1450" dirty="0"/>
          </a:p>
        </p:txBody>
      </p:sp>
      <p:sp>
        <p:nvSpPr>
          <p:cNvPr id="16" name="Text 10"/>
          <p:cNvSpPr txBox="1"/>
          <p:nvPr/>
        </p:nvSpPr>
        <p:spPr>
          <a:xfrm>
            <a:off x="1280160" y="33893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भिडियो डोर फोन, बायोमेट्रिक एक्सेस कन्ट्रोल र GSM अलार्म प्रणालीको एकीकरण</a:t>
            </a:r>
            <a:endParaRPr lang="en-US" sz="1250" dirty="0"/>
          </a:p>
        </p:txBody>
      </p:sp>
      <p:sp>
        <p:nvSpPr>
          <p:cNvPr id="17" name="Shape 11"/>
          <p:cNvSpPr/>
          <p:nvPr/>
        </p:nvSpPr>
        <p:spPr>
          <a:xfrm>
            <a:off x="640080" y="4419600"/>
            <a:ext cx="457200" cy="45720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8" name="Image 4" descr="/home/claude/deck/icons/water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8" y="4529328"/>
            <a:ext cx="237744" cy="237744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1280160" y="4373880"/>
            <a:ext cx="569945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युटिलिटी व्यवस्थापन</a:t>
            </a:r>
            <a:endParaRPr lang="en-US" sz="1450" dirty="0"/>
          </a:p>
        </p:txBody>
      </p:sp>
      <p:sp>
        <p:nvSpPr>
          <p:cNvPr id="20" name="Text 13"/>
          <p:cNvSpPr txBox="1"/>
          <p:nvPr/>
        </p:nvSpPr>
        <p:spPr>
          <a:xfrm>
            <a:off x="1280160" y="4684776"/>
            <a:ext cx="5699455" cy="947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पानीको ट्याङ्कीमा अटो पावर-कट र वाटरलेस युरिनल प्रणालीमार्फत स्रोत बचत</a:t>
            </a:r>
            <a:endParaRPr lang="en-US" sz="1250" dirty="0"/>
          </a:p>
        </p:txBody>
      </p:sp>
      <p:pic>
        <p:nvPicPr>
          <p:cNvPr id="21" name="Picture 20" descr="Video Door Phone.jpg">
            <a:extLst>
              <a:ext uri="{FF2B5EF4-FFF2-40B4-BE49-F238E27FC236}">
                <a16:creationId xmlns:a16="http://schemas.microsoft.com/office/drawing/2014/main" id="{4E7C3D27-D59F-329F-4131-C70C998967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3846" y="822184"/>
            <a:ext cx="2311192" cy="1577833"/>
          </a:xfrm>
          <a:prstGeom prst="rect">
            <a:avLst/>
          </a:prstGeom>
        </p:spPr>
      </p:pic>
      <p:pic>
        <p:nvPicPr>
          <p:cNvPr id="22" name="Picture 21" descr="Smart Blinds.jpg">
            <a:extLst>
              <a:ext uri="{FF2B5EF4-FFF2-40B4-BE49-F238E27FC236}">
                <a16:creationId xmlns:a16="http://schemas.microsoft.com/office/drawing/2014/main" id="{391B59A1-5432-F842-D384-2FDA1E5DE1B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 l="29366" r="11038"/>
          <a:stretch>
            <a:fillRect/>
          </a:stretch>
        </p:blipFill>
        <p:spPr>
          <a:xfrm>
            <a:off x="9425162" y="890681"/>
            <a:ext cx="2560187" cy="1501798"/>
          </a:xfrm>
          <a:prstGeom prst="rect">
            <a:avLst/>
          </a:prstGeom>
        </p:spPr>
      </p:pic>
      <p:pic>
        <p:nvPicPr>
          <p:cNvPr id="23" name="Picture 22" descr="Remote Control for Home Appliances.jpg">
            <a:extLst>
              <a:ext uri="{FF2B5EF4-FFF2-40B4-BE49-F238E27FC236}">
                <a16:creationId xmlns:a16="http://schemas.microsoft.com/office/drawing/2014/main" id="{95916CCD-9F71-B5AB-EE17-9F9A0715CEA7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63847" y="2537460"/>
            <a:ext cx="2311192" cy="1760358"/>
          </a:xfrm>
          <a:prstGeom prst="rect">
            <a:avLst/>
          </a:prstGeom>
        </p:spPr>
      </p:pic>
      <p:pic>
        <p:nvPicPr>
          <p:cNvPr id="25" name="Picture 24" descr="Urinal 3.JPG">
            <a:extLst>
              <a:ext uri="{FF2B5EF4-FFF2-40B4-BE49-F238E27FC236}">
                <a16:creationId xmlns:a16="http://schemas.microsoft.com/office/drawing/2014/main" id="{980546B9-D630-F423-9DF3-611CC2AC2E72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359047" y="4451640"/>
            <a:ext cx="1182221" cy="158417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1D9E25D-DB03-7521-3DF1-B19FD1FB02F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4784"/>
          <a:stretch>
            <a:fillRect/>
          </a:stretch>
        </p:blipFill>
        <p:spPr>
          <a:xfrm>
            <a:off x="9425162" y="2537459"/>
            <a:ext cx="2560187" cy="4192525"/>
          </a:xfrm>
          <a:prstGeom prst="rect">
            <a:avLst/>
          </a:prstGeom>
        </p:spPr>
      </p:pic>
      <p:pic>
        <p:nvPicPr>
          <p:cNvPr id="28" name="Picture 27" descr="Motion sensor tap.jpg">
            <a:extLst>
              <a:ext uri="{FF2B5EF4-FFF2-40B4-BE49-F238E27FC236}">
                <a16:creationId xmlns:a16="http://schemas.microsoft.com/office/drawing/2014/main" id="{0EC8B1C3-1929-7D17-6D80-6746121BDEFB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656708" y="4451640"/>
            <a:ext cx="1573502" cy="157350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१३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35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बुद्धिमत्तापूर्ण ट्राफिक र सार्वजनिक सुरक्षा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सडक अनुशासन, सीसीटीभी निगरानी र आपतकालीन प्रतिक्रिया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traffic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35</a:t>
            </a:r>
            <a:endParaRPr lang="en-US" sz="11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78544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१३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balance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ट्राफिक व्यवस्थापन र सीसीटीभी निगरानी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36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507492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960120" y="201168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traffic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15" y="2134575"/>
            <a:ext cx="266273" cy="266273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600200" y="1984248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ट्राफिक व्यवस्थापन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1024128" y="2697480"/>
            <a:ext cx="43434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सेन्सर-आधारित स्मार्ट ट्राफिक लाइट र डिजिटल साइनेज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जीपीएसयुक्त सार्वजनिक बस स्टप र वास्तविक-समय सूचना पाटी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स्वचालित पार्किङ सेन्सर र ओभरलोड पत्ता लगाउने प्रणाली</a:t>
            </a:r>
            <a:endParaRPr lang="en-US" sz="1350" dirty="0"/>
          </a:p>
        </p:txBody>
      </p:sp>
      <p:sp>
        <p:nvSpPr>
          <p:cNvPr id="13" name="Shape 9"/>
          <p:cNvSpPr/>
          <p:nvPr/>
        </p:nvSpPr>
        <p:spPr>
          <a:xfrm>
            <a:off x="6172200" y="1691640"/>
            <a:ext cx="507492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492240" y="2011680"/>
            <a:ext cx="512064" cy="512064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5" name="Image 2" descr="/home/claude/deck/icons/video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5135" y="2134575"/>
            <a:ext cx="266273" cy="266273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7132320" y="1984248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सीसीटीभी तथा सार्वजनिक सुरक्षा</a:t>
            </a:r>
            <a:endParaRPr lang="en-US" sz="1800" dirty="0"/>
          </a:p>
        </p:txBody>
      </p:sp>
      <p:sp>
        <p:nvSpPr>
          <p:cNvPr id="17" name="Text 12"/>
          <p:cNvSpPr txBox="1"/>
          <p:nvPr/>
        </p:nvSpPr>
        <p:spPr>
          <a:xfrm>
            <a:off x="6556248" y="2697480"/>
            <a:ext cx="43434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मुख्य चोक र सार्वजनिक स्थलमा उच्च गुणस्तरीय PTZ क्यामेरा जडान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केन्द्रीय निगरानी कक्षबाट २४/७ अनुगमन र द्रुत आपतकालीन प्रतिक्रिया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अपराध अनुसन्धानमा सहयोगी डिजिटल फुटेज अभिलेखीकरण</a:t>
            </a:r>
            <a:endParaRPr lang="en-US" sz="135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91F1446-575E-1EB5-89CB-17649575DF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219" y="4459874"/>
            <a:ext cx="2440304" cy="1372672"/>
          </a:xfrm>
          <a:prstGeom prst="rect">
            <a:avLst/>
          </a:prstGeom>
        </p:spPr>
      </p:pic>
      <p:pic>
        <p:nvPicPr>
          <p:cNvPr id="20" name="Picture 19" descr="CCTV.jpg">
            <a:extLst>
              <a:ext uri="{FF2B5EF4-FFF2-40B4-BE49-F238E27FC236}">
                <a16:creationId xmlns:a16="http://schemas.microsoft.com/office/drawing/2014/main" id="{C59E7868-4401-48C3-2AE7-7383B2295F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61083" y="4357510"/>
            <a:ext cx="1778186" cy="1700390"/>
          </a:xfrm>
          <a:prstGeom prst="rect">
            <a:avLst/>
          </a:prstGeom>
        </p:spPr>
      </p:pic>
      <p:pic>
        <p:nvPicPr>
          <p:cNvPr id="21" name="Picture 20" descr="mobile monitoring.jpg">
            <a:extLst>
              <a:ext uri="{FF2B5EF4-FFF2-40B4-BE49-F238E27FC236}">
                <a16:creationId xmlns:a16="http://schemas.microsoft.com/office/drawing/2014/main" id="{C4423C93-1A61-A55B-54E3-C370BD0285A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91108" y="4563250"/>
            <a:ext cx="2676764" cy="1563230"/>
          </a:xfrm>
          <a:prstGeom prst="rect">
            <a:avLst/>
          </a:prstGeom>
        </p:spPr>
      </p:pic>
      <p:pic>
        <p:nvPicPr>
          <p:cNvPr id="1026" name="Picture 2" descr="Smart Traffic Management System">
            <a:extLst>
              <a:ext uri="{FF2B5EF4-FFF2-40B4-BE49-F238E27FC236}">
                <a16:creationId xmlns:a16="http://schemas.microsoft.com/office/drawing/2014/main" id="{F694C6CA-4D65-CDFB-8F83-1CBA35385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13" y="4206946"/>
            <a:ext cx="2167467" cy="16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735178" y="1221639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१४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37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५ वर्षे योजनाको चरणबद्ध कार्यान्वयन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निश्चित समयसीमामा परिणाममुखी राष्ट्रिय खाका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1071555" y="7772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calendar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8093" y="9637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37</a:t>
            </a:r>
            <a:endParaRPr lang="en-US" sz="11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१४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calendar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चरणबद्ध कार्यान्वयन तालिका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38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346960" y="1508760"/>
            <a:ext cx="7559040" cy="0"/>
          </a:xfrm>
          <a:prstGeom prst="line">
            <a:avLst/>
          </a:prstGeom>
          <a:noFill/>
          <a:ln w="38100">
            <a:solidFill>
              <a:srgbClr val="D7E8FF"/>
            </a:solidFill>
            <a:prstDash val="dash"/>
          </a:ln>
        </p:spPr>
      </p:sp>
      <p:sp>
        <p:nvSpPr>
          <p:cNvPr id="9" name="Shape 6"/>
          <p:cNvSpPr/>
          <p:nvPr/>
        </p:nvSpPr>
        <p:spPr>
          <a:xfrm>
            <a:off x="2145792" y="1307592"/>
            <a:ext cx="402336" cy="402336"/>
          </a:xfrm>
          <a:prstGeom prst="ellipse">
            <a:avLst/>
          </a:prstGeom>
          <a:solidFill>
            <a:srgbClr val="C8102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2145792" y="130759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40080" y="1828800"/>
            <a:ext cx="3413760" cy="4023360"/>
          </a:xfrm>
          <a:prstGeom prst="roundRect">
            <a:avLst>
              <a:gd name="adj" fmla="val 2679"/>
            </a:avLst>
          </a:prstGeom>
          <a:solidFill>
            <a:srgbClr val="0B1F3A"/>
          </a:solidFill>
          <a:ln/>
          <a:effectLst>
            <a:outerShdw blurRad="101600" dist="25400" dir="5400000" algn="bl" rotWithShape="0">
              <a:srgbClr val="1B2A4A">
                <a:alpha val="15000"/>
              </a:srgbClr>
            </a:outerShdw>
          </a:effectLst>
        </p:spPr>
      </p:sp>
      <p:sp>
        <p:nvSpPr>
          <p:cNvPr id="12" name="Text 9"/>
          <p:cNvSpPr txBox="1"/>
          <p:nvPr/>
        </p:nvSpPr>
        <p:spPr>
          <a:xfrm>
            <a:off x="841248" y="2011680"/>
            <a:ext cx="30114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चरण १ · ०–६ महिना</a:t>
            </a:r>
            <a:endParaRPr lang="en-US" sz="1200" dirty="0"/>
          </a:p>
        </p:txBody>
      </p:sp>
      <p:sp>
        <p:nvSpPr>
          <p:cNvPr id="13" name="Text 10"/>
          <p:cNvSpPr txBox="1"/>
          <p:nvPr/>
        </p:nvSpPr>
        <p:spPr>
          <a:xfrm>
            <a:off x="841248" y="2359152"/>
            <a:ext cx="30114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नीतिगत जग निर्माण</a:t>
            </a:r>
            <a:endParaRPr lang="en-US" sz="1450" dirty="0"/>
          </a:p>
        </p:txBody>
      </p:sp>
      <p:sp>
        <p:nvSpPr>
          <p:cNvPr id="14" name="Text 11"/>
          <p:cNvSpPr txBox="1"/>
          <p:nvPr/>
        </p:nvSpPr>
        <p:spPr>
          <a:xfrm>
            <a:off x="841248" y="3017520"/>
            <a:ext cx="3011424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नीतिगत सुधार र कानुनी संरचना तयारी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डिजिटल पूर्वाधारको पाइलट कार्यक्रम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५०+ सरकारी सेवा अनलाइन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5925312" y="1307592"/>
            <a:ext cx="402336" cy="402336"/>
          </a:xfrm>
          <a:prstGeom prst="ellipse">
            <a:avLst/>
          </a:prstGeom>
          <a:solidFill>
            <a:srgbClr val="C8102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5925312" y="130759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4419600" y="1828800"/>
            <a:ext cx="3413760" cy="4023360"/>
          </a:xfrm>
          <a:prstGeom prst="roundRect">
            <a:avLst>
              <a:gd name="adj" fmla="val 2679"/>
            </a:avLst>
          </a:prstGeom>
          <a:solidFill>
            <a:srgbClr val="0B1F3A"/>
          </a:solidFill>
          <a:ln/>
          <a:effectLst>
            <a:outerShdw blurRad="101600" dist="25400" dir="5400000" algn="bl" rotWithShape="0">
              <a:srgbClr val="1B2A4A">
                <a:alpha val="15000"/>
              </a:srgbClr>
            </a:outerShdw>
          </a:effectLst>
        </p:spPr>
      </p:sp>
      <p:sp>
        <p:nvSpPr>
          <p:cNvPr id="18" name="Text 15"/>
          <p:cNvSpPr txBox="1"/>
          <p:nvPr/>
        </p:nvSpPr>
        <p:spPr>
          <a:xfrm>
            <a:off x="4620768" y="2011680"/>
            <a:ext cx="30114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चरण २ · ६–२४ महिना</a:t>
            </a:r>
            <a:endParaRPr lang="en-US" sz="1200" dirty="0"/>
          </a:p>
        </p:txBody>
      </p:sp>
      <p:sp>
        <p:nvSpPr>
          <p:cNvPr id="19" name="Text 16"/>
          <p:cNvSpPr txBox="1"/>
          <p:nvPr/>
        </p:nvSpPr>
        <p:spPr>
          <a:xfrm>
            <a:off x="4620768" y="2359152"/>
            <a:ext cx="30114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देशव्यापी कार्यान्वयन</a:t>
            </a:r>
            <a:endParaRPr lang="en-US" sz="1450" dirty="0"/>
          </a:p>
        </p:txBody>
      </p:sp>
      <p:sp>
        <p:nvSpPr>
          <p:cNvPr id="20" name="Text 17"/>
          <p:cNvSpPr txBox="1"/>
          <p:nvPr/>
        </p:nvSpPr>
        <p:spPr>
          <a:xfrm>
            <a:off x="4620768" y="3017520"/>
            <a:ext cx="3011424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डाटा सेन्टर स्थापना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फेसलेस सेवाको चरणबद्ध विस्तार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पूर्वाधार निर्माण सुरु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9704832" y="1307592"/>
            <a:ext cx="402336" cy="402336"/>
          </a:xfrm>
          <a:prstGeom prst="ellipse">
            <a:avLst/>
          </a:prstGeom>
          <a:solidFill>
            <a:srgbClr val="C8102E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9704832" y="130759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Shape 20"/>
          <p:cNvSpPr/>
          <p:nvPr/>
        </p:nvSpPr>
        <p:spPr>
          <a:xfrm>
            <a:off x="8199120" y="1828800"/>
            <a:ext cx="3413760" cy="4023360"/>
          </a:xfrm>
          <a:prstGeom prst="roundRect">
            <a:avLst>
              <a:gd name="adj" fmla="val 2679"/>
            </a:avLst>
          </a:prstGeom>
          <a:solidFill>
            <a:srgbClr val="0B1F3A"/>
          </a:solidFill>
          <a:ln/>
          <a:effectLst>
            <a:outerShdw blurRad="101600" dist="25400" dir="5400000" algn="bl" rotWithShape="0">
              <a:srgbClr val="1B2A4A">
                <a:alpha val="15000"/>
              </a:srgbClr>
            </a:outerShdw>
          </a:effectLst>
        </p:spPr>
      </p:sp>
      <p:sp>
        <p:nvSpPr>
          <p:cNvPr id="24" name="Text 21"/>
          <p:cNvSpPr txBox="1"/>
          <p:nvPr/>
        </p:nvSpPr>
        <p:spPr>
          <a:xfrm>
            <a:off x="8400288" y="2011680"/>
            <a:ext cx="30114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चरण ३ · २–५ वर्ष</a:t>
            </a:r>
            <a:endParaRPr lang="en-US" sz="1200" dirty="0"/>
          </a:p>
        </p:txBody>
      </p:sp>
      <p:sp>
        <p:nvSpPr>
          <p:cNvPr id="25" name="Text 22"/>
          <p:cNvSpPr txBox="1"/>
          <p:nvPr/>
        </p:nvSpPr>
        <p:spPr>
          <a:xfrm>
            <a:off x="8400288" y="2359152"/>
            <a:ext cx="301142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पूर्ण रूपान्तरण</a:t>
            </a:r>
            <a:endParaRPr lang="en-US" sz="1450" dirty="0"/>
          </a:p>
        </p:txBody>
      </p:sp>
      <p:sp>
        <p:nvSpPr>
          <p:cNvPr id="26" name="Text 23"/>
          <p:cNvSpPr txBox="1"/>
          <p:nvPr/>
        </p:nvSpPr>
        <p:spPr>
          <a:xfrm>
            <a:off x="8400288" y="3017520"/>
            <a:ext cx="3011424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९०% भन्दा बढी सेवा पूर्ण डिजिटल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राष्ट्रव्यापी EV र स्मार्ट ग्रिड सञ्जाल</a:t>
            </a:r>
            <a:endParaRPr lang="en-US" sz="1100" dirty="0"/>
          </a:p>
          <a:p>
            <a:pPr marL="177800" indent="-177800">
              <a:lnSpc>
                <a:spcPct val="115000"/>
              </a:lnSpc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निर्यात प्रवर्द्धन र लाखौँ रोजगारी सिर्जना</a:t>
            </a:r>
            <a:endParaRPr lang="en-US" sz="11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76057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१५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080618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39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406498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विश्वविद्यालयका विद्यार्थीहरूको भूमिका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2941525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नवप्रवर्तन, अनुसन्धान र नेतृत्व विकासको मियो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rocket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39</a:t>
            </a:r>
            <a:endParaRPr lang="en-US" sz="11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D9FB6C4-CD28-1AA3-63FD-C307606868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44" t="23600" r="-744" b="18164"/>
          <a:stretch>
            <a:fillRect/>
          </a:stretch>
        </p:blipFill>
        <p:spPr>
          <a:xfrm>
            <a:off x="3006344" y="3805530"/>
            <a:ext cx="6535420" cy="253735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640080" y="472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सिकाइका उद्देश्यहरू</a:t>
            </a:r>
            <a:endParaRPr lang="en-US" sz="12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960120"/>
            <a:ext cx="9144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यो सत्रपछि तपाईं...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530352" cy="530352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6" name="Image 0" descr="/home/claude/deck/icons/target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364" y="2184684"/>
            <a:ext cx="275783" cy="275783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417320" y="2002536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नेपालको वर्तमान सामाजिक-आर्थिक चुनौती र प्रविधिको भूमिका बुझ्नुहुनेछ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40080" y="3063240"/>
            <a:ext cx="530352" cy="530352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gauge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364" y="3190524"/>
            <a:ext cx="275783" cy="275783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417320" y="3008376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ई-गभर्नेन्स, डिजिटल पूर्वाधार र हरित ऊर्जाका व्यावहारिक मोडेलहरू चिन्नुहुनेछ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640080" y="4069080"/>
            <a:ext cx="530352" cy="530352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2" name="Image 2" descr="/home/claude/deck/icons/cogs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364" y="4196364"/>
            <a:ext cx="275783" cy="275783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1417320" y="4014216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आफ्नो इन्जिनियरिङ वा प्राविधिक क्षेत्रले राष्ट्र निर्माणमा कसरी योगदान गर्न सक्छ भन्ने पहिचान गर्नुहुनेछ</a:t>
            </a:r>
            <a:endParaRPr lang="en-US" sz="1600" dirty="0"/>
          </a:p>
        </p:txBody>
      </p:sp>
      <p:sp>
        <p:nvSpPr>
          <p:cNvPr id="14" name="Shape 9"/>
          <p:cNvSpPr/>
          <p:nvPr/>
        </p:nvSpPr>
        <p:spPr>
          <a:xfrm>
            <a:off x="640080" y="5074920"/>
            <a:ext cx="530352" cy="530352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5" name="Image 3" descr="/home/claude/deck/icons/rocket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364" y="5202204"/>
            <a:ext cx="275783" cy="275783"/>
          </a:xfrm>
          <a:prstGeom prst="rect">
            <a:avLst/>
          </a:prstGeom>
        </p:spPr>
      </p:pic>
      <p:sp>
        <p:nvSpPr>
          <p:cNvPr id="16" name="Text 10"/>
          <p:cNvSpPr txBox="1"/>
          <p:nvPr/>
        </p:nvSpPr>
        <p:spPr>
          <a:xfrm>
            <a:off x="1417320" y="5020056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विद्यार्थीको हैसियतले लिन सकिने ठोस कदमहरू — अनुसन्धान, स्टार्टअप, अभियान — सोच्नुहुनेछ</a:t>
            </a:r>
            <a:endParaRPr lang="en-US" sz="1600" dirty="0"/>
          </a:p>
        </p:txBody>
      </p:sp>
      <p:sp>
        <p:nvSpPr>
          <p:cNvPr id="17" name="Shape 11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8" name="Text 12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04</a:t>
            </a:r>
            <a:endParaRPr lang="en-US" sz="11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64008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१५</a:t>
            </a:r>
            <a:endParaRPr lang="en-US" sz="1250" dirty="0"/>
          </a:p>
        </p:txBody>
      </p:sp>
      <p:sp>
        <p:nvSpPr>
          <p:cNvPr id="4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5" name="Image 1" descr="/home/claude/deck/icons/rocket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1353312" y="713232"/>
            <a:ext cx="5626303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1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युवा विद्यार्थीहरूको काँधमा राष्ट्र निर्माणको जिम्मेवारी</a:t>
            </a:r>
            <a:endParaRPr lang="en-US" sz="2100" dirty="0"/>
          </a:p>
        </p:txBody>
      </p:sp>
      <p:sp>
        <p:nvSpPr>
          <p:cNvPr id="7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8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40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640080" y="1810512"/>
            <a:ext cx="438912" cy="438912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2" descr="/home/claude/deck/icons/lightbulb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419" y="1915851"/>
            <a:ext cx="228234" cy="228234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243584" y="1764792"/>
            <a:ext cx="573603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नवप्रवर्तन र स्टार्टअप</a:t>
            </a:r>
            <a:endParaRPr lang="en-US" sz="1350" dirty="0"/>
          </a:p>
        </p:txBody>
      </p:sp>
      <p:sp>
        <p:nvSpPr>
          <p:cNvPr id="12" name="Text 7"/>
          <p:cNvSpPr txBox="1"/>
          <p:nvPr/>
        </p:nvSpPr>
        <p:spPr>
          <a:xfrm>
            <a:off x="1243584" y="2039112"/>
            <a:ext cx="5736031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स्थानीय समस्या समाधान गर्ने सफ्टवेयर, IoT यन्त्र र कृषि-प्रविधि विकास गर्ने</a:t>
            </a:r>
            <a:endParaRPr lang="en-US" sz="1150" dirty="0"/>
          </a:p>
        </p:txBody>
      </p:sp>
      <p:sp>
        <p:nvSpPr>
          <p:cNvPr id="13" name="Shape 8"/>
          <p:cNvSpPr/>
          <p:nvPr/>
        </p:nvSpPr>
        <p:spPr>
          <a:xfrm>
            <a:off x="640080" y="2770632"/>
            <a:ext cx="438912" cy="438912"/>
          </a:xfrm>
          <a:prstGeom prst="ellipse">
            <a:avLst/>
          </a:prstGeom>
          <a:solidFill>
            <a:srgbClr val="1677FF"/>
          </a:solidFill>
          <a:ln/>
        </p:spPr>
      </p:sp>
      <p:pic>
        <p:nvPicPr>
          <p:cNvPr id="14" name="Image 3" descr="/home/claude/deck/icons/book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419" y="2875971"/>
            <a:ext cx="228234" cy="228234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1243584" y="2724912"/>
            <a:ext cx="573603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प्राविधिक अनुसन्धान</a:t>
            </a:r>
            <a:endParaRPr lang="en-US" sz="1350" dirty="0"/>
          </a:p>
        </p:txBody>
      </p:sp>
      <p:sp>
        <p:nvSpPr>
          <p:cNvPr id="16" name="Text 10"/>
          <p:cNvSpPr txBox="1"/>
          <p:nvPr/>
        </p:nvSpPr>
        <p:spPr>
          <a:xfrm>
            <a:off x="1243584" y="2999232"/>
            <a:ext cx="5736031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विश्वविद्यालयको प्रयोगशालालाई राष्ट्रिय आवश्यकतासँग जोड्ने थेसिस/क्याप्स्टोन अनुसन्धान</a:t>
            </a:r>
            <a:endParaRPr lang="en-US" sz="1150" dirty="0"/>
          </a:p>
        </p:txBody>
      </p:sp>
      <p:sp>
        <p:nvSpPr>
          <p:cNvPr id="17" name="Shape 11"/>
          <p:cNvSpPr/>
          <p:nvPr/>
        </p:nvSpPr>
        <p:spPr>
          <a:xfrm>
            <a:off x="640080" y="3730752"/>
            <a:ext cx="438912" cy="438912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8" name="Image 4" descr="/home/claude/deck/icons/globe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419" y="3836091"/>
            <a:ext cx="228234" cy="228234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1243584" y="3685032"/>
            <a:ext cx="573603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डिजिटल साक्षरता अभियान</a:t>
            </a:r>
            <a:endParaRPr lang="en-US" sz="1350" dirty="0"/>
          </a:p>
        </p:txBody>
      </p:sp>
      <p:sp>
        <p:nvSpPr>
          <p:cNvPr id="20" name="Text 13"/>
          <p:cNvSpPr txBox="1"/>
          <p:nvPr/>
        </p:nvSpPr>
        <p:spPr>
          <a:xfrm>
            <a:off x="1243584" y="3959352"/>
            <a:ext cx="5736031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समाजमा प्रविधि र सुशासनको पक्षमा जनचेतना जगाउने अभियान सञ्चालन</a:t>
            </a:r>
            <a:endParaRPr lang="en-US" sz="1150" dirty="0"/>
          </a:p>
        </p:txBody>
      </p:sp>
      <p:sp>
        <p:nvSpPr>
          <p:cNvPr id="21" name="Shape 14"/>
          <p:cNvSpPr/>
          <p:nvPr/>
        </p:nvSpPr>
        <p:spPr>
          <a:xfrm>
            <a:off x="640080" y="4754880"/>
            <a:ext cx="6339535" cy="1051560"/>
          </a:xfrm>
          <a:prstGeom prst="roundRect">
            <a:avLst>
              <a:gd name="adj" fmla="val 8696"/>
            </a:avLst>
          </a:prstGeom>
          <a:solidFill>
            <a:srgbClr val="0B1F3A"/>
          </a:solidFill>
          <a:ln/>
        </p:spPr>
      </p:sp>
      <p:sp>
        <p:nvSpPr>
          <p:cNvPr id="22" name="Text 15"/>
          <p:cNvSpPr txBox="1"/>
          <p:nvPr/>
        </p:nvSpPr>
        <p:spPr>
          <a:xfrm>
            <a:off x="868680" y="4864608"/>
            <a:ext cx="58823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आजै गर्न सकिने कदमहरू:</a:t>
            </a:r>
            <a:endParaRPr lang="en-US" sz="1150" dirty="0"/>
          </a:p>
        </p:txBody>
      </p:sp>
      <p:sp>
        <p:nvSpPr>
          <p:cNvPr id="23" name="Text 16"/>
          <p:cNvSpPr txBox="1"/>
          <p:nvPr/>
        </p:nvSpPr>
        <p:spPr>
          <a:xfrm>
            <a:off x="868680" y="5157216"/>
            <a:ext cx="588233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ह्याकाथन/प्रतियोगितामा सहभागिता · ओपन-सोर्स प्रोजेक्टमा योगदान · सान्दर्भिक क्षेत्रमा इन्टर्नसिप खोज्ने</a:t>
            </a:r>
            <a:endParaRPr lang="en-US" sz="105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E93DF63-FE61-1078-C156-ED6D14738CA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5616"/>
          <a:stretch>
            <a:fillRect/>
          </a:stretch>
        </p:blipFill>
        <p:spPr>
          <a:xfrm>
            <a:off x="6979615" y="1833372"/>
            <a:ext cx="4923379" cy="2441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68712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सन्दर्भ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शब्दावली — प्रयोगमा आएका प्राविधिक सर्तहरू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41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5303520" cy="61722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868680" y="1764792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G2C / G2B / G2G</a:t>
            </a:r>
            <a:endParaRPr lang="en-US" sz="1300" dirty="0"/>
          </a:p>
        </p:txBody>
      </p:sp>
      <p:sp>
        <p:nvSpPr>
          <p:cNvPr id="10" name="Text 7"/>
          <p:cNvSpPr txBox="1"/>
          <p:nvPr/>
        </p:nvSpPr>
        <p:spPr>
          <a:xfrm>
            <a:off x="868680" y="2057400"/>
            <a:ext cx="484632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सरकार–नागरिक / व्यवसाय / सरकार बीचको डिजिटल सेवाको वर्गीकरण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309360" y="1691640"/>
            <a:ext cx="5303520" cy="61722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6537960" y="1764792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DR (Disaster Recovery)</a:t>
            </a:r>
            <a:endParaRPr lang="en-US" sz="1300" dirty="0"/>
          </a:p>
        </p:txBody>
      </p:sp>
      <p:sp>
        <p:nvSpPr>
          <p:cNvPr id="13" name="Text 10"/>
          <p:cNvSpPr txBox="1"/>
          <p:nvPr/>
        </p:nvSpPr>
        <p:spPr>
          <a:xfrm>
            <a:off x="6537960" y="2057400"/>
            <a:ext cx="484632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विपद्को बेला डाटा र सेवा पुनर्स्थापना गर्ने वैकल्पिक प्रणाली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40080" y="2510028"/>
            <a:ext cx="5303520" cy="61722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868680" y="258318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KYC (Know Your Customer)</a:t>
            </a:r>
            <a:endParaRPr lang="en-US" sz="1300" dirty="0"/>
          </a:p>
        </p:txBody>
      </p:sp>
      <p:sp>
        <p:nvSpPr>
          <p:cNvPr id="16" name="Text 13"/>
          <p:cNvSpPr txBox="1"/>
          <p:nvPr/>
        </p:nvSpPr>
        <p:spPr>
          <a:xfrm>
            <a:off x="868680" y="2875788"/>
            <a:ext cx="484632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ग्राहकको पहिचान प्रमाणीकरण गर्ने वित्तीय प्रक्रिया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6309360" y="2510028"/>
            <a:ext cx="5303520" cy="61722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537960" y="258318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IoT (Internet of Things)</a:t>
            </a:r>
            <a:endParaRPr lang="en-US" sz="1300" dirty="0"/>
          </a:p>
        </p:txBody>
      </p:sp>
      <p:sp>
        <p:nvSpPr>
          <p:cNvPr id="19" name="Text 16"/>
          <p:cNvSpPr txBox="1"/>
          <p:nvPr/>
        </p:nvSpPr>
        <p:spPr>
          <a:xfrm>
            <a:off x="6537960" y="2875788"/>
            <a:ext cx="484632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इन्टरनेटमार्फत आपसमा जोडिएका सेन्सर तथा उपकरणहरूको सञ्जाल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640080" y="3328416"/>
            <a:ext cx="5303520" cy="61722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868680" y="3401568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PPP (Public-Private Partnership)</a:t>
            </a:r>
            <a:endParaRPr lang="en-US" sz="1300" dirty="0"/>
          </a:p>
        </p:txBody>
      </p:sp>
      <p:sp>
        <p:nvSpPr>
          <p:cNvPr id="22" name="Text 19"/>
          <p:cNvSpPr txBox="1"/>
          <p:nvPr/>
        </p:nvSpPr>
        <p:spPr>
          <a:xfrm>
            <a:off x="868680" y="3694176"/>
            <a:ext cx="484632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सार्वजनिक र निजी क्षेत्रबीचको साझेदारी मोडेल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6309360" y="3328416"/>
            <a:ext cx="5303520" cy="61722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24" name="Text 21"/>
          <p:cNvSpPr txBox="1"/>
          <p:nvPr/>
        </p:nvSpPr>
        <p:spPr>
          <a:xfrm>
            <a:off x="6537960" y="3401568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EMR (Electronic Medical Record)</a:t>
            </a:r>
            <a:endParaRPr lang="en-US" sz="1300" dirty="0"/>
          </a:p>
        </p:txBody>
      </p:sp>
      <p:sp>
        <p:nvSpPr>
          <p:cNvPr id="25" name="Text 22"/>
          <p:cNvSpPr txBox="1"/>
          <p:nvPr/>
        </p:nvSpPr>
        <p:spPr>
          <a:xfrm>
            <a:off x="6537960" y="3694176"/>
            <a:ext cx="484632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विद्युतीय माध्यमबाट राखिने बिरामीको स्वास्थ्य अभिलेख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640080" y="4146804"/>
            <a:ext cx="5303520" cy="61722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868680" y="4219956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N-SOC</a:t>
            </a:r>
            <a:endParaRPr lang="en-US" sz="1300" dirty="0"/>
          </a:p>
        </p:txBody>
      </p:sp>
      <p:sp>
        <p:nvSpPr>
          <p:cNvPr id="28" name="Text 25"/>
          <p:cNvSpPr txBox="1"/>
          <p:nvPr/>
        </p:nvSpPr>
        <p:spPr>
          <a:xfrm>
            <a:off x="868680" y="4512564"/>
            <a:ext cx="484632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राष्ट्रिय साइबर सुरक्षा सञ्चालन केन्द्र (Security Operations Center)</a:t>
            </a:r>
            <a:endParaRPr lang="en-US" sz="1100" dirty="0"/>
          </a:p>
        </p:txBody>
      </p:sp>
      <p:sp>
        <p:nvSpPr>
          <p:cNvPr id="29" name="Shape 26"/>
          <p:cNvSpPr/>
          <p:nvPr/>
        </p:nvSpPr>
        <p:spPr>
          <a:xfrm>
            <a:off x="6309360" y="4146804"/>
            <a:ext cx="5303520" cy="61722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</p:spPr>
      </p:sp>
      <p:sp>
        <p:nvSpPr>
          <p:cNvPr id="30" name="Text 27"/>
          <p:cNvSpPr txBox="1"/>
          <p:nvPr/>
        </p:nvSpPr>
        <p:spPr>
          <a:xfrm>
            <a:off x="6537960" y="4219956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NFC (Near Field Communication)</a:t>
            </a:r>
            <a:endParaRPr lang="en-US" sz="1300" dirty="0"/>
          </a:p>
        </p:txBody>
      </p:sp>
      <p:sp>
        <p:nvSpPr>
          <p:cNvPr id="31" name="Text 28"/>
          <p:cNvSpPr txBox="1"/>
          <p:nvPr/>
        </p:nvSpPr>
        <p:spPr>
          <a:xfrm>
            <a:off x="6537960" y="4512564"/>
            <a:ext cx="484632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छोटो दूरीमा डाटा आदानप्रदान गर्न प्रयोग हुने वायरलेस प्रविधि</a:t>
            </a:r>
            <a:endParaRPr lang="en-US" sz="11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640080" y="7772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निष्कर्ष</a:t>
            </a:r>
            <a:endParaRPr lang="en-US" sz="12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143000"/>
            <a:ext cx="6949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30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अब</a:t>
            </a: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/>
            </a:r>
            <a:r>
              <a:rPr lang="ne-NP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गफ </a:t>
            </a:r>
            <a:r>
              <a:rPr lang="en-US" sz="30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होइन</a:t>
            </a: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, कार्यान्वयनको समय</a:t>
            </a:r>
            <a:endParaRPr lang="en-US" sz="30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2286000"/>
            <a:ext cx="66751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परम्परागत गफ र वितरणमुखी राजनीतिबाट माथि उठेर प्रविधिको प्रयोगद्वारा भ्रष्टाचार नियन्त्रण गर्न, शैक्षिक र स्वास्थ्य प्रणाली सुदृढ गर्न, स्वदेशी उद्योग ब्युँताउन र व्यापक रोजगारी सिर्जना गर्न ठोस प्राविधिक दूरदृष्टि अपरिहार्य छ।</a:t>
            </a:r>
            <a:endParaRPr lang="en-US" sz="1500" dirty="0"/>
          </a:p>
        </p:txBody>
      </p:sp>
      <p:pic>
        <p:nvPicPr>
          <p:cNvPr id="6" name="Image 0" descr="/home/claude/deck/images/unit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440" y="1097280"/>
            <a:ext cx="3383280" cy="338328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42</a:t>
            </a:r>
            <a:endParaRPr lang="en-US" sz="11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>
              <a:alpha val="70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463040"/>
            <a:ext cx="1828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0" b="1" dirty="0">
                <a:solidFill>
                  <a:srgbClr val="C810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</a:t>
            </a:r>
            <a:endParaRPr lang="en-US" sz="10000" dirty="0"/>
          </a:p>
        </p:txBody>
      </p:sp>
      <p:sp>
        <p:nvSpPr>
          <p:cNvPr id="5" name="Text 2"/>
          <p:cNvSpPr txBox="1"/>
          <p:nvPr/>
        </p:nvSpPr>
        <p:spPr>
          <a:xfrm>
            <a:off x="1463040" y="914400"/>
            <a:ext cx="92354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अल्गोरिदमले घुस लिँदैन, प्रणालीले ढिलाइ गर्दैन।</a:t>
            </a:r>
            <a:endParaRPr lang="en-US" sz="3000" dirty="0"/>
          </a:p>
        </p:txBody>
      </p:sp>
      <p:sp>
        <p:nvSpPr>
          <p:cNvPr id="6" name="Text 3"/>
          <p:cNvSpPr txBox="1"/>
          <p:nvPr/>
        </p:nvSpPr>
        <p:spPr>
          <a:xfrm>
            <a:off x="1463040" y="2423160"/>
            <a:ext cx="9235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हामी सबै मिलेर नेपाललाई स्मार्ट, पारदर्शी र समृद्ध राष्ट्र बनाउन हातेमालो गरौँ।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43</a:t>
            </a:r>
            <a:endParaRPr lang="en-US" sz="11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C031AE-5C1D-7825-BF41-89C9EBD7E7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60" t="6889" r="2296" b="6223"/>
          <a:stretch>
            <a:fillRect/>
          </a:stretch>
        </p:blipFill>
        <p:spPr>
          <a:xfrm>
            <a:off x="4143564" y="3474720"/>
            <a:ext cx="4086035" cy="256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588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कक्षा छलफल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question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छलफलका लागि प्रश्नहरू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44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828800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9" name="Text 6"/>
          <p:cNvSpPr txBox="1"/>
          <p:nvPr/>
        </p:nvSpPr>
        <p:spPr>
          <a:xfrm>
            <a:off x="640080" y="182880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7"/>
          <p:cNvSpPr txBox="1"/>
          <p:nvPr/>
        </p:nvSpPr>
        <p:spPr>
          <a:xfrm>
            <a:off x="1353312" y="1810512"/>
            <a:ext cx="9875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5000"/>
              </a:lnSpc>
            </a:pPr>
            <a:r>
              <a:rPr lang="en-US" sz="14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तपाईंको आफ्नै </a:t>
            </a:r>
            <a:r>
              <a:rPr lang="en-US" sz="1450" dirty="0" err="1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विषय</a:t>
            </a:r>
            <a:r>
              <a:rPr lang="en-US" sz="14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 (</a:t>
            </a:r>
            <a:r>
              <a:rPr lang="ne-NP" sz="14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कम्प्युटर</a:t>
            </a:r>
            <a:r>
              <a:rPr lang="en-US" sz="14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/सिभिल/इलेक्ट्रिकल/मेकानिकल) ले यस मार्गचित्रमा कसरी योगदान गर्न सक्छ?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40080" y="2880360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12" name="Text 9"/>
          <p:cNvSpPr txBox="1"/>
          <p:nvPr/>
        </p:nvSpPr>
        <p:spPr>
          <a:xfrm>
            <a:off x="640080" y="28803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0"/>
          <p:cNvSpPr txBox="1"/>
          <p:nvPr/>
        </p:nvSpPr>
        <p:spPr>
          <a:xfrm>
            <a:off x="1353312" y="2862072"/>
            <a:ext cx="9875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फेसलेस सरकारी सेवाले भ्रष्टाचार घटाउँछ भन्ने तर्कमा सम्भावित जोखिम के-के हुन सक्छन्?</a:t>
            </a:r>
            <a:endParaRPr lang="en-US" sz="1450" dirty="0"/>
          </a:p>
        </p:txBody>
      </p:sp>
      <p:sp>
        <p:nvSpPr>
          <p:cNvPr id="14" name="Shape 11"/>
          <p:cNvSpPr/>
          <p:nvPr/>
        </p:nvSpPr>
        <p:spPr>
          <a:xfrm>
            <a:off x="640080" y="3931920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15" name="Text 12"/>
          <p:cNvSpPr txBox="1"/>
          <p:nvPr/>
        </p:nvSpPr>
        <p:spPr>
          <a:xfrm>
            <a:off x="640080" y="39319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3"/>
          <p:cNvSpPr txBox="1"/>
          <p:nvPr/>
        </p:nvSpPr>
        <p:spPr>
          <a:xfrm>
            <a:off x="1353312" y="3913632"/>
            <a:ext cx="9875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तपाईंको समुदाय वा नगरपालिकामा सबैभन्दा पहिले कुन स्मार्ट समाधान लागू गर्नुपर्ला, र किन?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640080" y="4983480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18" name="Text 15"/>
          <p:cNvSpPr txBox="1"/>
          <p:nvPr/>
        </p:nvSpPr>
        <p:spPr>
          <a:xfrm>
            <a:off x="640080" y="49834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</a:t>
            </a:r>
            <a:endParaRPr lang="en-US" sz="1800" dirty="0"/>
          </a:p>
        </p:txBody>
      </p:sp>
      <p:sp>
        <p:nvSpPr>
          <p:cNvPr id="19" name="Text 16"/>
          <p:cNvSpPr txBox="1"/>
          <p:nvPr/>
        </p:nvSpPr>
        <p:spPr>
          <a:xfrm>
            <a:off x="1353312" y="4965192"/>
            <a:ext cx="9875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वैदेशिक रोजगारीको विकल्पमा प्रविधिले स्वदेशमा कस्तो प्रकारको रोजगारी सिर्जना गर्न सक्छ?</a:t>
            </a:r>
            <a:endParaRPr lang="en-US" sz="145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he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>
              <a:alpha val="70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228600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प्रश्न तथा उत्तरहरू</a:t>
            </a:r>
            <a:endParaRPr lang="en-US" sz="420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32004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तपाईंहरूको जिज्ञासा र सुझावका लागि यो सत्र खुला छ।</a:t>
            </a:r>
            <a:endParaRPr lang="en-US" sz="16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397764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वेबसाइट: www.hemantabaral.com.np | इमेल: hemanta.baral@gmail.com | फोन: 9803066701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45</a:t>
            </a:r>
            <a:endParaRPr lang="en-US" sz="11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D0F2E8B-AF2D-976F-E073-F4FE73F8B2AB}"/>
              </a:ext>
            </a:extLst>
          </p:cNvPr>
          <p:cNvSpPr txBox="1">
            <a:spLocks/>
          </p:cNvSpPr>
          <p:nvPr/>
        </p:nvSpPr>
        <p:spPr>
          <a:xfrm>
            <a:off x="9021203" y="5769848"/>
            <a:ext cx="3042977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iorgino" pitchFamily="34" charset="0"/>
                <a:ea typeface="ＭＳ Ｐゴシック" pitchFamily="34" charset="-128"/>
                <a:cs typeface="Aharoni" panose="02010803020104030203" pitchFamily="2" charset="-79"/>
              </a:rPr>
              <a:t>Thank You</a:t>
            </a:r>
          </a:p>
        </p:txBody>
      </p:sp>
      <p:pic>
        <p:nvPicPr>
          <p:cNvPr id="11" name="Picture 10" descr="Namaste.png">
            <a:extLst>
              <a:ext uri="{FF2B5EF4-FFF2-40B4-BE49-F238E27FC236}">
                <a16:creationId xmlns:a16="http://schemas.microsoft.com/office/drawing/2014/main" id="{40F327ED-6E45-C62F-8313-CC7FE3E7027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45361" y="4617720"/>
            <a:ext cx="3170491" cy="149618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०१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5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पृष्ठभूमि र परिवर्तनको ऐतिहासिक मोड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परम्परागत कार्यशैलीको अन्त्य र प्रविधि-आधारित रूपान्तरणको अनिवार्यता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landmar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29988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०१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balance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वर्तमान चुनौतीहरू र अपार सम्भावनाहरू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06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507492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960120" y="201168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0" name="Image 1" descr="/home/claude/deck/icons/warning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15" y="2134575"/>
            <a:ext cx="266273" cy="266273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600200" y="1984248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प्रमुख चुनौतीहरू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1024128" y="2697480"/>
            <a:ext cx="434340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तीव्र र अव्यवस्थित शहरीकरण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बेरोजगारी र वैदेशिक रोजगारीमाथिको उच्च निर्भरता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प्रदूषित वातावरण र व्यवस्थापनविहीन फोहोरमैला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प्रशासनिक ढिलासुस्ती र आयातमुखी अर्थतन्त्र</a:t>
            </a:r>
            <a:endParaRPr lang="en-US" sz="1350" dirty="0"/>
          </a:p>
        </p:txBody>
      </p:sp>
      <p:sp>
        <p:nvSpPr>
          <p:cNvPr id="13" name="Shape 9"/>
          <p:cNvSpPr/>
          <p:nvPr/>
        </p:nvSpPr>
        <p:spPr>
          <a:xfrm>
            <a:off x="6172200" y="1691640"/>
            <a:ext cx="507492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492240" y="2011680"/>
            <a:ext cx="512064" cy="512064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5" name="Image 2" descr="/home/claude/deck/icons/lightbulb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5135" y="2134575"/>
            <a:ext cx="266273" cy="266273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7132320" y="1984248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अपार सम्भावनाहरू</a:t>
            </a:r>
            <a:endParaRPr lang="en-US" sz="1800" dirty="0"/>
          </a:p>
        </p:txBody>
      </p:sp>
      <p:sp>
        <p:nvSpPr>
          <p:cNvPr id="17" name="Text 12"/>
          <p:cNvSpPr txBox="1"/>
          <p:nvPr/>
        </p:nvSpPr>
        <p:spPr>
          <a:xfrm>
            <a:off x="6556248" y="2697480"/>
            <a:ext cx="434340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प्रचुर जलस्रोत र जलविद्युत् उत्पादन क्षमता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अतुलनीय प्राकृतिक सौन्दर्य र सांस्कृतिक सम्पदा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जुझारू र सिर्जनशील युवा जनशक्ति</a:t>
            </a:r>
            <a:endParaRPr lang="en-US" sz="1350" dirty="0"/>
          </a:p>
          <a:p>
            <a:pPr marL="228600" indent="-228600">
              <a:lnSpc>
                <a:spcPct val="118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भारत–चीन जस्ता ठूला अर्थतन्त्रबीचको रणनीतिक भौगोलिक अवस्थिति</a:t>
            </a:r>
            <a:endParaRPr lang="en-US" sz="1350" dirty="0"/>
          </a:p>
        </p:txBody>
      </p:sp>
      <p:sp>
        <p:nvSpPr>
          <p:cNvPr id="18" name="Text 13"/>
          <p:cNvSpPr txBox="1"/>
          <p:nvPr/>
        </p:nvSpPr>
        <p:spPr>
          <a:xfrm>
            <a:off x="640080" y="5971032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5627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नागरिकले व्यवस्था फेरिएको त पाए, तर शासनको चरित्र र दैनिक जनजीवनमा अपेक्षित सुधार अनुभव गरेनन् — यही खाडल पुर्ने माध्यम प्रविधि हो।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9048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सन्दर्भ सामग्री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chart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नेपाल तथ्याङ्कको ऐनामा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07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1691640"/>
            <a:ext cx="3444240" cy="1691640"/>
          </a:xfrm>
          <a:prstGeom prst="roundRect">
            <a:avLst>
              <a:gd name="adj" fmla="val 5405"/>
            </a:avLst>
          </a:prstGeom>
          <a:solidFill>
            <a:srgbClr val="0B1F3A"/>
          </a:solidFill>
          <a:ln/>
          <a:effectLst>
            <a:outerShdw blurRad="101600" dist="25400" dir="5400000" algn="bl" rotWithShape="0">
              <a:srgbClr val="1B2A4A">
                <a:alpha val="15000"/>
              </a:srgbClr>
            </a:outerShdw>
          </a:effectLst>
        </p:spPr>
      </p:sp>
      <p:sp>
        <p:nvSpPr>
          <p:cNvPr id="9" name="Text 6"/>
          <p:cNvSpPr txBox="1"/>
          <p:nvPr/>
        </p:nvSpPr>
        <p:spPr>
          <a:xfrm>
            <a:off x="822960" y="1837944"/>
            <a:ext cx="307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20.6%</a:t>
            </a:r>
            <a:endParaRPr lang="en-US" sz="3000" dirty="0"/>
          </a:p>
        </p:txBody>
      </p:sp>
      <p:sp>
        <p:nvSpPr>
          <p:cNvPr id="10" name="Text 7"/>
          <p:cNvSpPr txBox="1"/>
          <p:nvPr/>
        </p:nvSpPr>
        <p:spPr>
          <a:xfrm>
            <a:off x="822960" y="2478024"/>
            <a:ext cx="3078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युवा बेरोजगारी दर (२०२५)</a:t>
            </a:r>
            <a:endParaRPr lang="en-US" sz="1150" dirty="0"/>
          </a:p>
        </p:txBody>
      </p:sp>
      <p:sp>
        <p:nvSpPr>
          <p:cNvPr id="11" name="Text 8"/>
          <p:cNvSpPr txBox="1"/>
          <p:nvPr/>
        </p:nvSpPr>
        <p:spPr>
          <a:xfrm>
            <a:off x="822960" y="3090672"/>
            <a:ext cx="307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स्रोत: विश्व बैंक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4404360" y="1691640"/>
            <a:ext cx="3444240" cy="1691640"/>
          </a:xfrm>
          <a:prstGeom prst="roundRect">
            <a:avLst>
              <a:gd name="adj" fmla="val 5405"/>
            </a:avLst>
          </a:prstGeom>
          <a:solidFill>
            <a:srgbClr val="0B1F3A"/>
          </a:solidFill>
          <a:ln/>
          <a:effectLst>
            <a:outerShdw blurRad="101600" dist="25400" dir="5400000" algn="bl" rotWithShape="0">
              <a:srgbClr val="1B2A4A">
                <a:alpha val="15000"/>
              </a:srgbClr>
            </a:outerShdw>
          </a:effectLst>
        </p:spPr>
      </p:sp>
      <p:sp>
        <p:nvSpPr>
          <p:cNvPr id="13" name="Text 10"/>
          <p:cNvSpPr txBox="1"/>
          <p:nvPr/>
        </p:nvSpPr>
        <p:spPr>
          <a:xfrm>
            <a:off x="4587240" y="1837944"/>
            <a:ext cx="307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2,000+</a:t>
            </a:r>
            <a:endParaRPr lang="en-US" sz="3000" dirty="0"/>
          </a:p>
        </p:txBody>
      </p:sp>
      <p:sp>
        <p:nvSpPr>
          <p:cNvPr id="14" name="Text 11"/>
          <p:cNvSpPr txBox="1"/>
          <p:nvPr/>
        </p:nvSpPr>
        <p:spPr>
          <a:xfrm>
            <a:off x="4587240" y="2478024"/>
            <a:ext cx="3078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हरेक दिन वैदेशिक रोजगारीमा जाने युवा संख्या</a:t>
            </a:r>
            <a:endParaRPr lang="en-US" sz="1150" dirty="0"/>
          </a:p>
        </p:txBody>
      </p:sp>
      <p:sp>
        <p:nvSpPr>
          <p:cNvPr id="15" name="Text 12"/>
          <p:cNvSpPr txBox="1"/>
          <p:nvPr/>
        </p:nvSpPr>
        <p:spPr>
          <a:xfrm>
            <a:off x="4587240" y="3090672"/>
            <a:ext cx="307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स्रोत: श्रम विभाग, नेपाल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168640" y="1691640"/>
            <a:ext cx="3444240" cy="1691640"/>
          </a:xfrm>
          <a:prstGeom prst="roundRect">
            <a:avLst>
              <a:gd name="adj" fmla="val 5405"/>
            </a:avLst>
          </a:prstGeom>
          <a:solidFill>
            <a:srgbClr val="0B1F3A"/>
          </a:solidFill>
          <a:ln/>
          <a:effectLst>
            <a:outerShdw blurRad="101600" dist="25400" dir="5400000" algn="bl" rotWithShape="0">
              <a:srgbClr val="1B2A4A">
                <a:alpha val="15000"/>
              </a:srgbClr>
            </a:outerShdw>
          </a:effectLst>
        </p:spPr>
      </p:sp>
      <p:sp>
        <p:nvSpPr>
          <p:cNvPr id="17" name="Text 14"/>
          <p:cNvSpPr txBox="1"/>
          <p:nvPr/>
        </p:nvSpPr>
        <p:spPr>
          <a:xfrm>
            <a:off x="8351520" y="1837944"/>
            <a:ext cx="307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24%</a:t>
            </a:r>
            <a:endParaRPr lang="en-US" sz="3000" dirty="0"/>
          </a:p>
        </p:txBody>
      </p:sp>
      <p:sp>
        <p:nvSpPr>
          <p:cNvPr id="18" name="Text 15"/>
          <p:cNvSpPr txBox="1"/>
          <p:nvPr/>
        </p:nvSpPr>
        <p:spPr>
          <a:xfrm>
            <a:off x="8351520" y="2478024"/>
            <a:ext cx="3078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कुल गार्हस्थ्य उत्पादनमा रेमिट्यान्सको योगदान</a:t>
            </a:r>
            <a:endParaRPr lang="en-US" sz="1150" dirty="0"/>
          </a:p>
        </p:txBody>
      </p:sp>
      <p:sp>
        <p:nvSpPr>
          <p:cNvPr id="19" name="Text 16"/>
          <p:cNvSpPr txBox="1"/>
          <p:nvPr/>
        </p:nvSpPr>
        <p:spPr>
          <a:xfrm>
            <a:off x="8351520" y="3090672"/>
            <a:ext cx="307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स्रोत: नेपाल राष्ट्र बैंक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640080" y="3703320"/>
            <a:ext cx="3444240" cy="1691640"/>
          </a:xfrm>
          <a:prstGeom prst="roundRect">
            <a:avLst>
              <a:gd name="adj" fmla="val 5405"/>
            </a:avLst>
          </a:prstGeom>
          <a:solidFill>
            <a:srgbClr val="0B1F3A"/>
          </a:solidFill>
          <a:ln/>
          <a:effectLst>
            <a:outerShdw blurRad="101600" dist="25400" dir="5400000" algn="bl" rotWithShape="0">
              <a:srgbClr val="1B2A4A">
                <a:alpha val="15000"/>
              </a:srgbClr>
            </a:outerShdw>
          </a:effectLst>
        </p:spPr>
      </p:sp>
      <p:sp>
        <p:nvSpPr>
          <p:cNvPr id="21" name="Text 18"/>
          <p:cNvSpPr txBox="1"/>
          <p:nvPr/>
        </p:nvSpPr>
        <p:spPr>
          <a:xfrm>
            <a:off x="822960" y="3849624"/>
            <a:ext cx="307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56%</a:t>
            </a:r>
            <a:endParaRPr lang="en-US" sz="3000" dirty="0"/>
          </a:p>
        </p:txBody>
      </p:sp>
      <p:sp>
        <p:nvSpPr>
          <p:cNvPr id="22" name="Text 19"/>
          <p:cNvSpPr txBox="1"/>
          <p:nvPr/>
        </p:nvSpPr>
        <p:spPr>
          <a:xfrm>
            <a:off x="822960" y="4489704"/>
            <a:ext cx="3078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इन्टरनेट पहुँच भएको जनसंख्या (१६.५ मिलियन प्रयोगकर्ता)</a:t>
            </a:r>
            <a:endParaRPr lang="en-US" sz="1150" dirty="0"/>
          </a:p>
        </p:txBody>
      </p:sp>
      <p:sp>
        <p:nvSpPr>
          <p:cNvPr id="23" name="Text 20"/>
          <p:cNvSpPr txBox="1"/>
          <p:nvPr/>
        </p:nvSpPr>
        <p:spPr>
          <a:xfrm>
            <a:off x="822960" y="5102352"/>
            <a:ext cx="307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स्रोत: DataReportal, २०२५</a:t>
            </a:r>
            <a:endParaRPr lang="en-US" sz="900" dirty="0"/>
          </a:p>
        </p:txBody>
      </p:sp>
      <p:sp>
        <p:nvSpPr>
          <p:cNvPr id="24" name="Shape 21"/>
          <p:cNvSpPr/>
          <p:nvPr/>
        </p:nvSpPr>
        <p:spPr>
          <a:xfrm>
            <a:off x="4404360" y="3703320"/>
            <a:ext cx="3444240" cy="1691640"/>
          </a:xfrm>
          <a:prstGeom prst="roundRect">
            <a:avLst>
              <a:gd name="adj" fmla="val 5405"/>
            </a:avLst>
          </a:prstGeom>
          <a:solidFill>
            <a:srgbClr val="0B1F3A"/>
          </a:solidFill>
          <a:ln/>
          <a:effectLst>
            <a:outerShdw blurRad="101600" dist="25400" dir="5400000" algn="bl" rotWithShape="0">
              <a:srgbClr val="1B2A4A">
                <a:alpha val="15000"/>
              </a:srgbClr>
            </a:outerShdw>
          </a:effectLst>
        </p:spPr>
      </p:sp>
      <p:sp>
        <p:nvSpPr>
          <p:cNvPr id="25" name="Text 22"/>
          <p:cNvSpPr txBox="1"/>
          <p:nvPr/>
        </p:nvSpPr>
        <p:spPr>
          <a:xfrm>
            <a:off x="4587240" y="3849624"/>
            <a:ext cx="307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3,878 MW</a:t>
            </a:r>
            <a:endParaRPr lang="en-US" sz="3000" dirty="0"/>
          </a:p>
        </p:txBody>
      </p:sp>
      <p:sp>
        <p:nvSpPr>
          <p:cNvPr id="26" name="Text 23"/>
          <p:cNvSpPr txBox="1"/>
          <p:nvPr/>
        </p:nvSpPr>
        <p:spPr>
          <a:xfrm>
            <a:off x="4587240" y="4489704"/>
            <a:ext cx="3078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स्थापित जलविद्युत् क्षमता</a:t>
            </a:r>
            <a:endParaRPr lang="en-US" sz="1150" dirty="0"/>
          </a:p>
        </p:txBody>
      </p:sp>
      <p:sp>
        <p:nvSpPr>
          <p:cNvPr id="27" name="Text 24"/>
          <p:cNvSpPr txBox="1"/>
          <p:nvPr/>
        </p:nvSpPr>
        <p:spPr>
          <a:xfrm>
            <a:off x="4587240" y="5102352"/>
            <a:ext cx="307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स्रोत: ऊर्जा मन्त्रालय, २०२५</a:t>
            </a:r>
            <a:endParaRPr lang="en-US" sz="900" dirty="0"/>
          </a:p>
        </p:txBody>
      </p:sp>
      <p:sp>
        <p:nvSpPr>
          <p:cNvPr id="28" name="Shape 25"/>
          <p:cNvSpPr/>
          <p:nvPr/>
        </p:nvSpPr>
        <p:spPr>
          <a:xfrm>
            <a:off x="8168640" y="3703320"/>
            <a:ext cx="3444240" cy="1691640"/>
          </a:xfrm>
          <a:prstGeom prst="roundRect">
            <a:avLst>
              <a:gd name="adj" fmla="val 5405"/>
            </a:avLst>
          </a:prstGeom>
          <a:solidFill>
            <a:srgbClr val="0B1F3A"/>
          </a:solidFill>
          <a:ln/>
          <a:effectLst>
            <a:outerShdw blurRad="101600" dist="25400" dir="5400000" algn="bl" rotWithShape="0">
              <a:srgbClr val="1B2A4A">
                <a:alpha val="15000"/>
              </a:srgbClr>
            </a:outerShdw>
          </a:effectLst>
        </p:spPr>
      </p:sp>
      <p:sp>
        <p:nvSpPr>
          <p:cNvPr id="29" name="Text 26"/>
          <p:cNvSpPr txBox="1"/>
          <p:nvPr/>
        </p:nvSpPr>
        <p:spPr>
          <a:xfrm>
            <a:off x="8351520" y="3849624"/>
            <a:ext cx="307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१५</a:t>
            </a:r>
            <a:endParaRPr lang="en-US" sz="3000" dirty="0"/>
          </a:p>
        </p:txBody>
      </p:sp>
      <p:sp>
        <p:nvSpPr>
          <p:cNvPr id="30" name="Text 27"/>
          <p:cNvSpPr txBox="1"/>
          <p:nvPr/>
        </p:nvSpPr>
        <p:spPr>
          <a:xfrm>
            <a:off x="8351520" y="4489704"/>
            <a:ext cx="3078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यस मार्गचित्रका रणनीतिक खण्डहरू</a:t>
            </a:r>
            <a:endParaRPr lang="en-US" sz="1150" dirty="0"/>
          </a:p>
        </p:txBody>
      </p:sp>
      <p:sp>
        <p:nvSpPr>
          <p:cNvPr id="31" name="Text 28"/>
          <p:cNvSpPr txBox="1"/>
          <p:nvPr/>
        </p:nvSpPr>
        <p:spPr>
          <a:xfrm>
            <a:off x="8351520" y="5102352"/>
            <a:ext cx="307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यस प्रस्तुतिको संरचना</a:t>
            </a:r>
            <a:endParaRPr lang="en-US" sz="900" dirty="0"/>
          </a:p>
        </p:txBody>
      </p:sp>
      <p:sp>
        <p:nvSpPr>
          <p:cNvPr id="32" name="Shape 29"/>
          <p:cNvSpPr/>
          <p:nvPr/>
        </p:nvSpPr>
        <p:spPr>
          <a:xfrm>
            <a:off x="640080" y="5760720"/>
            <a:ext cx="10972800" cy="685800"/>
          </a:xfrm>
          <a:prstGeom prst="roundRect">
            <a:avLst>
              <a:gd name="adj" fmla="val 13333"/>
            </a:avLst>
          </a:prstGeom>
          <a:solidFill>
            <a:srgbClr val="D7E8FF"/>
          </a:solidFill>
          <a:ln/>
        </p:spPr>
      </p:sp>
      <p:sp>
        <p:nvSpPr>
          <p:cNvPr id="33" name="Text 30"/>
          <p:cNvSpPr txBox="1"/>
          <p:nvPr/>
        </p:nvSpPr>
        <p:spPr>
          <a:xfrm>
            <a:off x="914400" y="5760720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यी चुनौतीलाई प्रविधि र इन्जिनियरिङ समाधानले ठोस अवसरमा बदल्न सकिन्छ — यसै कुरालाई यो प्रस्तुतिले अघि बढाउँछ।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images/divider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863840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008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9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०२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55448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8</a:t>
            </a:r>
            <a:endParaRPr lang="en-US" sz="9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88036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राष्ट्र </a:t>
            </a:r>
            <a:r>
              <a:rPr lang="en-US" sz="34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निर्माणको</a:t>
            </a: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/>
            </a:r>
          </a:p>
          <a:p>
            <a:pPr marL="0" indent="0">
              <a:lnSpc>
                <a:spcPct val="112000"/>
              </a:lnSpc>
              <a:buNone/>
            </a:pPr>
            <a:r>
              <a:rPr lang="en-US" sz="3400" b="1" dirty="0" err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क्रमिक</a:t>
            </a: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 चक्र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4348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व्यक्तिगत रूपान्तरणदेखि राष्ट्रिय समृद्धिसम्मको यात्रा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10774375" y="548640"/>
            <a:ext cx="777240" cy="777240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9" name="Image 1" descr="/home/claude/deck/icons/cycle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913" y="735178"/>
            <a:ext cx="404165" cy="40416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08</a:t>
            </a:r>
            <a:endParaRPr lang="en-US" sz="11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D77EBF-FD99-4314-EF1B-5FB52AD601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4792" y="3111731"/>
            <a:ext cx="6360160" cy="34691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19552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खण्ड ०२</a:t>
            </a:r>
            <a:endParaRPr lang="en-US" sz="1250" dirty="0"/>
          </a:p>
        </p:txBody>
      </p:sp>
      <p:sp>
        <p:nvSpPr>
          <p:cNvPr id="3" name="Shape 1"/>
          <p:cNvSpPr/>
          <p:nvPr/>
        </p:nvSpPr>
        <p:spPr>
          <a:xfrm>
            <a:off x="640080" y="786384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4" name="Image 0" descr="/home/claude/deck/icons/cycle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75" y="909279"/>
            <a:ext cx="266273" cy="266273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353312" y="73152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32339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विकासको तार्किक र क्रमिक चक्र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1219688" y="128016"/>
            <a:ext cx="512064" cy="512064"/>
          </a:xfrm>
          <a:prstGeom prst="ellipse">
            <a:avLst/>
          </a:prstGeom>
          <a:solidFill>
            <a:srgbClr val="0B1F3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1219688" y="1280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09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" y="2103120"/>
            <a:ext cx="2537460" cy="3840480"/>
          </a:xfrm>
          <a:prstGeom prst="roundRect">
            <a:avLst>
              <a:gd name="adj" fmla="val 4324"/>
            </a:avLst>
          </a:prstGeom>
          <a:solidFill>
            <a:srgbClr val="0B1F3A"/>
          </a:solidFill>
          <a:ln/>
          <a:effectLst>
            <a:outerShdw blurRad="101600" dist="25400" dir="5400000" algn="bl" rotWithShape="0">
              <a:srgbClr val="1B2A4A">
                <a:alpha val="15000"/>
              </a:srgbClr>
            </a:outerShdw>
          </a:effectLst>
        </p:spPr>
      </p:sp>
      <p:sp>
        <p:nvSpPr>
          <p:cNvPr id="9" name="Text 6"/>
          <p:cNvSpPr txBox="1"/>
          <p:nvPr/>
        </p:nvSpPr>
        <p:spPr>
          <a:xfrm>
            <a:off x="822960" y="2267712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2400300" y="228600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1" name="Image 1" descr="/home/claude/deck/icons/users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3195" y="2408895"/>
            <a:ext cx="266273" cy="266273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822960" y="2971800"/>
            <a:ext cx="21717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नागरिक</a:t>
            </a:r>
            <a:endParaRPr lang="en-US" sz="1500" dirty="0"/>
          </a:p>
        </p:txBody>
      </p:sp>
      <p:sp>
        <p:nvSpPr>
          <p:cNvPr id="13" name="Text 9"/>
          <p:cNvSpPr txBox="1"/>
          <p:nvPr/>
        </p:nvSpPr>
        <p:spPr>
          <a:xfrm>
            <a:off x="822960" y="3639312"/>
            <a:ext cx="217170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2000"/>
              </a:lnSpc>
            </a:pPr>
            <a:r>
              <a:rPr lang="en-US" sz="115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प्रविधिमैत्री, डिजिटल साक्षर र </a:t>
            </a:r>
            <a:r>
              <a:rPr lang="en-US" sz="1150" dirty="0" err="1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सरकारी</a:t>
            </a:r>
            <a:r>
              <a:rPr lang="en-US" sz="115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/>
            </a:r>
            <a:r>
              <a:rPr lang="ne-NP" sz="115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तथा अन्य </a:t>
            </a:r>
            <a:r>
              <a:rPr lang="en-US" sz="1150" dirty="0" err="1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सेवा</a:t>
            </a:r>
            <a:r>
              <a:rPr lang="en-US" sz="115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 सहज प्रयोग गर्न सक्षम नागरिक</a:t>
            </a:r>
            <a:endParaRPr lang="en-US" sz="1150" dirty="0"/>
          </a:p>
        </p:txBody>
      </p:sp>
      <p:sp>
        <p:nvSpPr>
          <p:cNvPr id="14" name="Text 10"/>
          <p:cNvSpPr txBox="1"/>
          <p:nvPr/>
        </p:nvSpPr>
        <p:spPr>
          <a:xfrm>
            <a:off x="3177540" y="379476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81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15" name="Shape 11"/>
          <p:cNvSpPr/>
          <p:nvPr/>
        </p:nvSpPr>
        <p:spPr>
          <a:xfrm>
            <a:off x="3451860" y="2103120"/>
            <a:ext cx="2537460" cy="3840480"/>
          </a:xfrm>
          <a:prstGeom prst="roundRect">
            <a:avLst>
              <a:gd name="adj" fmla="val 4324"/>
            </a:avLst>
          </a:prstGeom>
          <a:solidFill>
            <a:srgbClr val="16305C"/>
          </a:solidFill>
          <a:ln/>
          <a:effectLst>
            <a:outerShdw blurRad="101600" dist="25400" dir="5400000" algn="bl" rotWithShape="0">
              <a:srgbClr val="1B2A4A">
                <a:alpha val="15000"/>
              </a:srgbClr>
            </a:outerShdw>
          </a:effectLst>
        </p:spPr>
      </p:sp>
      <p:sp>
        <p:nvSpPr>
          <p:cNvPr id="16" name="Text 12"/>
          <p:cNvSpPr txBox="1"/>
          <p:nvPr/>
        </p:nvSpPr>
        <p:spPr>
          <a:xfrm>
            <a:off x="3634740" y="2267712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</a:t>
            </a:r>
            <a:endParaRPr lang="en-US" sz="2200" dirty="0"/>
          </a:p>
        </p:txBody>
      </p:sp>
      <p:sp>
        <p:nvSpPr>
          <p:cNvPr id="17" name="Shape 13"/>
          <p:cNvSpPr/>
          <p:nvPr/>
        </p:nvSpPr>
        <p:spPr>
          <a:xfrm>
            <a:off x="5212080" y="228600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18" name="Image 2" descr="/home/claude/deck/icons/home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975" y="2408895"/>
            <a:ext cx="266273" cy="266273"/>
          </a:xfrm>
          <a:prstGeom prst="rect">
            <a:avLst/>
          </a:prstGeom>
        </p:spPr>
      </p:pic>
      <p:sp>
        <p:nvSpPr>
          <p:cNvPr id="19" name="Text 14"/>
          <p:cNvSpPr txBox="1"/>
          <p:nvPr/>
        </p:nvSpPr>
        <p:spPr>
          <a:xfrm>
            <a:off x="3634740" y="2971800"/>
            <a:ext cx="21717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घर र अफिस</a:t>
            </a:r>
            <a:endParaRPr lang="en-US" sz="1500" dirty="0"/>
          </a:p>
        </p:txBody>
      </p:sp>
      <p:sp>
        <p:nvSpPr>
          <p:cNvPr id="20" name="Text 15"/>
          <p:cNvSpPr txBox="1"/>
          <p:nvPr/>
        </p:nvSpPr>
        <p:spPr>
          <a:xfrm>
            <a:off x="3634740" y="3639312"/>
            <a:ext cx="217170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2000"/>
              </a:lnSpc>
            </a:pPr>
            <a:r>
              <a:rPr lang="ne-NP" sz="1200" dirty="0">
                <a:solidFill>
                  <a:schemeClr val="bg1"/>
                </a:solidFill>
              </a:rPr>
              <a:t>प्रविधिको प्रयोगबाट सुरक्षित, सुविधाजनक, </a:t>
            </a:r>
            <a:r>
              <a:rPr lang="en-US" sz="1200" dirty="0" err="1">
                <a:solidFill>
                  <a:schemeClr val="bg1"/>
                </a:solidFill>
              </a:rPr>
              <a:t>अटोमेसन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पेपरलेस</a:t>
            </a:r>
            <a:r>
              <a:rPr lang="en-US" sz="1200" dirty="0">
                <a:solidFill>
                  <a:schemeClr val="bg1"/>
                </a:solidFill>
              </a:rPr>
              <a:t/>
            </a:r>
            <a:r>
              <a:rPr lang="en-US" sz="1200" dirty="0" err="1">
                <a:solidFill>
                  <a:schemeClr val="bg1"/>
                </a:solidFill>
              </a:rPr>
              <a:t>कार्यप्रणाली</a:t>
            </a:r>
            <a:r>
              <a:rPr lang="en-US" sz="1200" dirty="0">
                <a:solidFill>
                  <a:schemeClr val="bg1"/>
                </a:solidFill>
              </a:rPr>
              <a:t> र </a:t>
            </a:r>
            <a:r>
              <a:rPr lang="en-US" sz="1200" dirty="0" err="1">
                <a:solidFill>
                  <a:schemeClr val="bg1"/>
                </a:solidFill>
              </a:rPr>
              <a:t>डिजिटल</a:t>
            </a:r>
            <a:r>
              <a:rPr lang="en-US" sz="1200" dirty="0">
                <a:solidFill>
                  <a:schemeClr val="bg1"/>
                </a:solidFill>
              </a:rPr>
              <a:t/>
            </a:r>
            <a:r>
              <a:rPr lang="en-US" sz="1200" dirty="0" err="1">
                <a:solidFill>
                  <a:schemeClr val="bg1"/>
                </a:solidFill>
              </a:rPr>
              <a:t>रेकर्ड</a:t>
            </a:r>
            <a:r>
              <a:rPr lang="en-US" sz="1200" dirty="0">
                <a:solidFill>
                  <a:schemeClr val="bg1"/>
                </a:solidFill>
              </a:rPr>
              <a:t/>
            </a:r>
            <a:r>
              <a:rPr lang="en-US" sz="1200" dirty="0" err="1">
                <a:solidFill>
                  <a:schemeClr val="bg1"/>
                </a:solidFill>
              </a:rPr>
              <a:t>भएको</a:t>
            </a:r>
            <a:r>
              <a:rPr lang="en-US" sz="1200" dirty="0">
                <a:solidFill>
                  <a:schemeClr val="bg1"/>
                </a:solidFill>
              </a:rPr>
              <a:t/>
            </a:r>
            <a:r>
              <a:rPr lang="en-US" sz="1200" dirty="0" err="1">
                <a:solidFill>
                  <a:schemeClr val="bg1"/>
                </a:solidFill>
              </a:rPr>
              <a:t>कार्यस्थल</a:t>
            </a:r>
            <a:r>
              <a:rPr lang="en-US" sz="1200" dirty="0">
                <a:solidFill>
                  <a:schemeClr val="bg1"/>
                </a:solidFill>
              </a:rPr>
              <a:t/>
            </a:r>
            <a:r>
              <a:rPr lang="ne-NP" sz="1200" dirty="0">
                <a:solidFill>
                  <a:schemeClr val="bg1"/>
                </a:solidFill>
              </a:rPr>
              <a:t>।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Text 16"/>
          <p:cNvSpPr txBox="1"/>
          <p:nvPr/>
        </p:nvSpPr>
        <p:spPr>
          <a:xfrm>
            <a:off x="5989320" y="379476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81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22" name="Shape 17"/>
          <p:cNvSpPr/>
          <p:nvPr/>
        </p:nvSpPr>
        <p:spPr>
          <a:xfrm>
            <a:off x="6263640" y="2103120"/>
            <a:ext cx="2537460" cy="3840480"/>
          </a:xfrm>
          <a:prstGeom prst="roundRect">
            <a:avLst>
              <a:gd name="adj" fmla="val 4324"/>
            </a:avLst>
          </a:prstGeom>
          <a:solidFill>
            <a:srgbClr val="0B1F3A"/>
          </a:solidFill>
          <a:ln/>
          <a:effectLst>
            <a:outerShdw blurRad="101600" dist="25400" dir="5400000" algn="bl" rotWithShape="0">
              <a:srgbClr val="1B2A4A">
                <a:alpha val="15000"/>
              </a:srgbClr>
            </a:outerShdw>
          </a:effectLst>
        </p:spPr>
      </p:sp>
      <p:sp>
        <p:nvSpPr>
          <p:cNvPr id="23" name="Text 18"/>
          <p:cNvSpPr txBox="1"/>
          <p:nvPr/>
        </p:nvSpPr>
        <p:spPr>
          <a:xfrm>
            <a:off x="6446520" y="2267712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</a:t>
            </a:r>
            <a:endParaRPr lang="en-US" sz="2200" dirty="0"/>
          </a:p>
        </p:txBody>
      </p:sp>
      <p:sp>
        <p:nvSpPr>
          <p:cNvPr id="24" name="Shape 19"/>
          <p:cNvSpPr/>
          <p:nvPr/>
        </p:nvSpPr>
        <p:spPr>
          <a:xfrm>
            <a:off x="8023860" y="228600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25" name="Image 3" descr="/home/claude/deck/icons/city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6755" y="2408895"/>
            <a:ext cx="266273" cy="266273"/>
          </a:xfrm>
          <a:prstGeom prst="rect">
            <a:avLst/>
          </a:prstGeom>
        </p:spPr>
      </p:pic>
      <p:sp>
        <p:nvSpPr>
          <p:cNvPr id="26" name="Text 20"/>
          <p:cNvSpPr txBox="1"/>
          <p:nvPr/>
        </p:nvSpPr>
        <p:spPr>
          <a:xfrm>
            <a:off x="6446520" y="2971800"/>
            <a:ext cx="21717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समुदाय र पालिका</a:t>
            </a:r>
            <a:endParaRPr lang="en-US" sz="1500" dirty="0"/>
          </a:p>
        </p:txBody>
      </p:sp>
      <p:sp>
        <p:nvSpPr>
          <p:cNvPr id="27" name="Text 21"/>
          <p:cNvSpPr txBox="1"/>
          <p:nvPr/>
        </p:nvSpPr>
        <p:spPr>
          <a:xfrm>
            <a:off x="6446520" y="3639312"/>
            <a:ext cx="217170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2000"/>
              </a:lnSpc>
            </a:pPr>
            <a:r>
              <a:rPr lang="ne-NP" sz="1200" dirty="0">
                <a:solidFill>
                  <a:schemeClr val="bg1"/>
                </a:solidFill>
              </a:rPr>
              <a:t>डिजिटल प्रविधिमार्फत प्रभावकारी सेवा, सुशासन, दिगो विकास र नागरिकमैत्री समुदायको निर्माण</a:t>
            </a:r>
            <a:endParaRPr lang="en-US" sz="1150" dirty="0">
              <a:solidFill>
                <a:schemeClr val="bg1"/>
              </a:solidFill>
            </a:endParaRPr>
          </a:p>
        </p:txBody>
      </p:sp>
      <p:sp>
        <p:nvSpPr>
          <p:cNvPr id="28" name="Text 22"/>
          <p:cNvSpPr txBox="1"/>
          <p:nvPr/>
        </p:nvSpPr>
        <p:spPr>
          <a:xfrm>
            <a:off x="8801100" y="379476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81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29" name="Shape 23"/>
          <p:cNvSpPr/>
          <p:nvPr/>
        </p:nvSpPr>
        <p:spPr>
          <a:xfrm>
            <a:off x="9075420" y="2103120"/>
            <a:ext cx="2537460" cy="3840480"/>
          </a:xfrm>
          <a:prstGeom prst="roundRect">
            <a:avLst>
              <a:gd name="adj" fmla="val 4324"/>
            </a:avLst>
          </a:prstGeom>
          <a:solidFill>
            <a:srgbClr val="16305C"/>
          </a:solidFill>
          <a:ln/>
          <a:effectLst>
            <a:outerShdw blurRad="101600" dist="25400" dir="5400000" algn="bl" rotWithShape="0">
              <a:srgbClr val="1B2A4A">
                <a:alpha val="15000"/>
              </a:srgbClr>
            </a:outerShdw>
          </a:effectLst>
        </p:spPr>
      </p:sp>
      <p:sp>
        <p:nvSpPr>
          <p:cNvPr id="30" name="Text 24"/>
          <p:cNvSpPr txBox="1"/>
          <p:nvPr/>
        </p:nvSpPr>
        <p:spPr>
          <a:xfrm>
            <a:off x="9258300" y="2267712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810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</a:t>
            </a:r>
            <a:endParaRPr lang="en-US" sz="2200" dirty="0"/>
          </a:p>
        </p:txBody>
      </p:sp>
      <p:sp>
        <p:nvSpPr>
          <p:cNvPr id="31" name="Shape 25"/>
          <p:cNvSpPr/>
          <p:nvPr/>
        </p:nvSpPr>
        <p:spPr>
          <a:xfrm>
            <a:off x="10835640" y="228600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pic>
        <p:nvPicPr>
          <p:cNvPr id="32" name="Image 4" descr="/home/claude/deck/icons/flag_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8535" y="2408895"/>
            <a:ext cx="266273" cy="266273"/>
          </a:xfrm>
          <a:prstGeom prst="rect">
            <a:avLst/>
          </a:prstGeom>
        </p:spPr>
      </p:pic>
      <p:sp>
        <p:nvSpPr>
          <p:cNvPr id="33" name="Text 26"/>
          <p:cNvSpPr txBox="1"/>
          <p:nvPr/>
        </p:nvSpPr>
        <p:spPr>
          <a:xfrm>
            <a:off x="9258300" y="2971800"/>
            <a:ext cx="21717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स्मार्ट राष्ट्र</a:t>
            </a:r>
            <a:endParaRPr lang="en-US" sz="1500" dirty="0"/>
          </a:p>
        </p:txBody>
      </p:sp>
      <p:sp>
        <p:nvSpPr>
          <p:cNvPr id="34" name="Text 27"/>
          <p:cNvSpPr txBox="1"/>
          <p:nvPr/>
        </p:nvSpPr>
        <p:spPr>
          <a:xfrm>
            <a:off x="9258300" y="3639312"/>
            <a:ext cx="217170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2000"/>
              </a:lnSpc>
              <a:buNone/>
            </a:pPr>
            <a:r>
              <a:rPr lang="en-US" sz="1150" dirty="0">
                <a:solidFill>
                  <a:srgbClr val="D7E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शून्य भ्रष्टाचार, स्वदेशी उत्पादन निर्यात, हरित ऊर्जा र सुशासित समृद्ध देश</a:t>
            </a:r>
            <a:endParaRPr lang="en-US" sz="1150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7BFB8853-6DC0-387C-0EB6-0C49B642EE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7376" y="4713732"/>
            <a:ext cx="2203704" cy="125925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6286CB3F-2620-5D19-BAC3-0128AE5DDA8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-432" t="44895" r="63913" b="13564"/>
          <a:stretch>
            <a:fillRect/>
          </a:stretch>
        </p:blipFill>
        <p:spPr>
          <a:xfrm>
            <a:off x="3634740" y="4713732"/>
            <a:ext cx="2198634" cy="182506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380A6CE-A608-C8B9-2ECF-61830F3F623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0882" t="35570" b="7971"/>
          <a:stretch>
            <a:fillRect/>
          </a:stretch>
        </p:blipFill>
        <p:spPr>
          <a:xfrm>
            <a:off x="944240" y="4713732"/>
            <a:ext cx="1968124" cy="207282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45FF8DA-4B51-7034-5E9B-913D1D81C1D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8758" t="19164" b="19870"/>
          <a:stretch>
            <a:fillRect/>
          </a:stretch>
        </p:blipFill>
        <p:spPr>
          <a:xfrm>
            <a:off x="8807130" y="4713732"/>
            <a:ext cx="3360552" cy="20985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2319</Words>
  <Application>Microsoft Office PowerPoint</Application>
  <PresentationFormat>Widescreen</PresentationFormat>
  <Paragraphs>476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Cambria</vt:lpstr>
      <vt:lpstr>Giorgino</vt:lpstr>
      <vt:lpstr>Google Sans</vt:lpstr>
      <vt:lpstr>Nirmala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2026-08-30T00:19:13Z</dcterms:created>
  <dcterms:modified xsi:type="dcterms:W3CDTF">2026-08-30T07:24:56Z</dcterms:modified>
</cp:coreProperties>
</file>