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300" r:id="rId4"/>
    <p:sldId id="281" r:id="rId5"/>
    <p:sldId id="283" r:id="rId6"/>
    <p:sldId id="259" r:id="rId7"/>
    <p:sldId id="258" r:id="rId8"/>
    <p:sldId id="284" r:id="rId9"/>
    <p:sldId id="285" r:id="rId10"/>
    <p:sldId id="282" r:id="rId11"/>
    <p:sldId id="286" r:id="rId12"/>
    <p:sldId id="263" r:id="rId13"/>
    <p:sldId id="288" r:id="rId14"/>
    <p:sldId id="287" r:id="rId15"/>
    <p:sldId id="289" r:id="rId16"/>
    <p:sldId id="278" r:id="rId17"/>
    <p:sldId id="279" r:id="rId18"/>
    <p:sldId id="261" r:id="rId19"/>
    <p:sldId id="262" r:id="rId20"/>
    <p:sldId id="290" r:id="rId21"/>
    <p:sldId id="291" r:id="rId22"/>
    <p:sldId id="292" r:id="rId23"/>
    <p:sldId id="293" r:id="rId24"/>
    <p:sldId id="294" r:id="rId25"/>
    <p:sldId id="295" r:id="rId26"/>
    <p:sldId id="268" r:id="rId27"/>
    <p:sldId id="269" r:id="rId28"/>
    <p:sldId id="267" r:id="rId29"/>
    <p:sldId id="270" r:id="rId30"/>
    <p:sldId id="265" r:id="rId31"/>
    <p:sldId id="271" r:id="rId32"/>
    <p:sldId id="272" r:id="rId33"/>
    <p:sldId id="296" r:id="rId34"/>
    <p:sldId id="273" r:id="rId35"/>
    <p:sldId id="297" r:id="rId36"/>
    <p:sldId id="301" r:id="rId37"/>
    <p:sldId id="275" r:id="rId38"/>
    <p:sldId id="274" r:id="rId39"/>
    <p:sldId id="276" r:id="rId40"/>
    <p:sldId id="298" r:id="rId41"/>
    <p:sldId id="277" r:id="rId42"/>
    <p:sldId id="299" r:id="rId43"/>
    <p:sldId id="280" r:id="rId44"/>
  </p:sldIdLst>
  <p:sldSz cx="18288000" cy="10287000"/>
  <p:notesSz cx="10287000" cy="18288000"/>
  <p:embeddedFontLst>
    <p:embeddedFont>
      <p:font typeface="Be Vietnam Pro" panose="020B0604020202020204" charset="0"/>
      <p:regular r:id="rId46"/>
      <p:bold r:id="rId47"/>
      <p:italic r:id="rId48"/>
      <p:boldItalic r:id="rId49"/>
    </p:embeddedFont>
    <p:embeddedFont>
      <p:font typeface="Be Vietnam Pro Medium" panose="020B0604020202020204" charset="0"/>
      <p:regular r:id="rId50"/>
      <p:italic r:id="rId51"/>
    </p:embeddedFont>
    <p:embeddedFont>
      <p:font typeface="Inter Medium" panose="020B0604020202020204" charset="0"/>
      <p:regular r:id="rId52"/>
      <p:italic r:id="rId53"/>
    </p:embeddedFont>
    <p:embeddedFont>
      <p:font typeface="Mukta" panose="020B0604020202020204" charset="0"/>
      <p:regular r:id="rId54"/>
      <p:bold r:id="rId55"/>
    </p:embeddedFont>
    <p:embeddedFont>
      <p:font typeface="Sora" panose="020B0604020202020204" charset="0"/>
      <p:regular r:id="rId56"/>
      <p:bold r:id="rId57"/>
    </p:embeddedFont>
    <p:embeddedFont>
      <p:font typeface="Sora SemiBold" panose="020B0604020202020204" charset="0"/>
      <p:regular r:id="rId5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2" d="100"/>
          <a:sy n="52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91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C6A61-1386-E52A-14A3-5CBB14AEA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02587-1F6B-89BA-2562-1C75BF10A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12AAC3-93C7-CDC6-60B0-22806180A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E35D1-AC63-B1AF-2463-479B4CBF2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289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13CF-D466-3B3E-3FDD-FF8E698B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185E7F-79CC-B9F9-660F-FB08B5012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7C8AE-841C-669B-1633-03F5062A2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F4F41-22C1-FE7C-7C5E-9A615E5CE8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72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20BF745-B488-C67F-3EA2-D9C7653FEAE9}"/>
              </a:ext>
            </a:extLst>
          </p:cNvPr>
          <p:cNvGrpSpPr/>
          <p:nvPr userDrawn="1"/>
        </p:nvGrpSpPr>
        <p:grpSpPr>
          <a:xfrm>
            <a:off x="253332" y="9547951"/>
            <a:ext cx="434429" cy="457200"/>
            <a:chOff x="11071770" y="476250"/>
            <a:chExt cx="434429" cy="457200"/>
          </a:xfrm>
        </p:grpSpPr>
        <p:pic>
          <p:nvPicPr>
            <p:cNvPr id="3" name="Google Shape;103;p14" descr="image.png">
              <a:extLst>
                <a:ext uri="{FF2B5EF4-FFF2-40B4-BE49-F238E27FC236}">
                  <a16:creationId xmlns:a16="http://schemas.microsoft.com/office/drawing/2014/main" id="{4DF781F6-8AC6-A6A6-EF1F-30CB8D565C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DF36A16-D20E-DAD2-4504-887429B25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D0F339-3905-CD7D-9A96-FFF2BF9AC36A}"/>
              </a:ext>
            </a:extLst>
          </p:cNvPr>
          <p:cNvGrpSpPr/>
          <p:nvPr userDrawn="1"/>
        </p:nvGrpSpPr>
        <p:grpSpPr>
          <a:xfrm>
            <a:off x="17346713" y="461753"/>
            <a:ext cx="434429" cy="457200"/>
            <a:chOff x="11071770" y="476250"/>
            <a:chExt cx="434429" cy="457200"/>
          </a:xfrm>
        </p:grpSpPr>
        <p:pic>
          <p:nvPicPr>
            <p:cNvPr id="3" name="Google Shape;103;p14" descr="image.png">
              <a:extLst>
                <a:ext uri="{FF2B5EF4-FFF2-40B4-BE49-F238E27FC236}">
                  <a16:creationId xmlns:a16="http://schemas.microsoft.com/office/drawing/2014/main" id="{5F09F1BD-43BB-C110-A563-D4206A071DB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69287-ACE3-5D81-B9FC-674ED2766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10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0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2.png"/><Relationship Id="rId5" Type="http://schemas.openxmlformats.org/officeDocument/2006/relationships/image" Target="../media/image44.png"/><Relationship Id="rId10" Type="http://schemas.openxmlformats.org/officeDocument/2006/relationships/image" Target="../media/image1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2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2.png"/><Relationship Id="rId5" Type="http://schemas.openxmlformats.org/officeDocument/2006/relationships/image" Target="../media/image67.png"/><Relationship Id="rId10" Type="http://schemas.openxmlformats.org/officeDocument/2006/relationships/image" Target="../media/image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3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2.png"/><Relationship Id="rId5" Type="http://schemas.openxmlformats.org/officeDocument/2006/relationships/image" Target="../media/image76.png"/><Relationship Id="rId10" Type="http://schemas.openxmlformats.org/officeDocument/2006/relationships/image" Target="../media/image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e9db38a-c8f8-491f-8335-81facb88f47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nametext-node-JqOWs5-1-2"/>
          <p:cNvSpPr txBox="1"/>
          <p:nvPr/>
        </p:nvSpPr>
        <p:spPr>
          <a:xfrm>
            <a:off x="762000" y="8032556"/>
            <a:ext cx="9856839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ne-NP" sz="2400" dirty="0">
                <a:solidFill>
                  <a:srgbClr val="334155"/>
                </a:solidFill>
                <a:latin typeface="Mukta"/>
                <a:ea typeface="Mukta"/>
                <a:cs typeface="Mukta"/>
                <a:sym typeface="Mukta"/>
              </a:rPr>
              <a:t>प्रस्तोता:</a:t>
            </a:r>
            <a:br>
              <a:rPr lang="en-US" sz="2400" dirty="0">
                <a:solidFill>
                  <a:srgbClr val="334155"/>
                </a:solidFill>
                <a:latin typeface="Mukta"/>
                <a:ea typeface="Mukta"/>
                <a:cs typeface="Mukta"/>
                <a:sym typeface="Mukta"/>
              </a:rPr>
            </a:br>
            <a:r>
              <a:rPr lang="ne-NP" sz="2800" b="1" dirty="0">
                <a:solidFill>
                  <a:srgbClr val="616B7C"/>
                </a:solidFill>
                <a:latin typeface="Be Vietnam Pro" panose="00000500000000000000" pitchFamily="2" charset="0"/>
                <a:sym typeface="Mukta SemiBold"/>
              </a:rPr>
              <a:t>हेमन्त बराल </a:t>
            </a:r>
            <a:b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  <a:sym typeface="Mukta SemiBold"/>
              </a:rPr>
            </a:br>
            <a:r>
              <a:rPr lang="ne-NP" sz="2100" dirty="0">
                <a:solidFill>
                  <a:srgbClr val="616B7C"/>
                </a:solidFill>
                <a:latin typeface="Be Vietnam Pro" panose="00000500000000000000" pitchFamily="2" charset="0"/>
                <a:sym typeface="Mukta SemiBold"/>
              </a:rPr>
              <a:t>(पूर्व प्रमुख कार्यकारी अधिकृत –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  <a:sym typeface="Mukta SemiBold"/>
              </a:rPr>
              <a:t> </a:t>
            </a:r>
            <a:r>
              <a:rPr lang="ne-NP" sz="2100" dirty="0">
                <a:solidFill>
                  <a:srgbClr val="616B7C"/>
                </a:solidFill>
                <a:latin typeface="Be Vietnam Pro" panose="00000500000000000000" pitchFamily="2" charset="0"/>
                <a:sym typeface="Mukta SemiBold"/>
              </a:rPr>
              <a:t>रवि लामिछाने सचिवालय)</a:t>
            </a:r>
            <a:endParaRPr lang="ne-NP" sz="21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 lvl="0"/>
            <a:endParaRPr lang="ne-NP" sz="2400" dirty="0"/>
          </a:p>
        </p:txBody>
      </p:sp>
      <p:pic>
        <p:nvPicPr>
          <p:cNvPr id="4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873568"/>
            <a:ext cx="2857500" cy="47625"/>
          </a:xfrm>
          <a:prstGeom prst="rect">
            <a:avLst/>
          </a:prstGeom>
        </p:spPr>
      </p:pic>
      <p:sp>
        <p:nvSpPr>
          <p:cNvPr id="5" name="Title 3"/>
          <p:cNvSpPr txBox="1"/>
          <p:nvPr/>
        </p:nvSpPr>
        <p:spPr>
          <a:xfrm>
            <a:off x="762000" y="1137161"/>
            <a:ext cx="841533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04142D"/>
                </a:solidFill>
                <a:latin typeface="Sora SemiBold" panose="00000700000000000000" pitchFamily="2" charset="0"/>
              </a:rPr>
              <a:t>राष्ट्रिय स्वतन्त्र पार्टी: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sz="4800" kern="1200" spc="-134" dirty="0">
                <a:solidFill>
                  <a:srgbClr val="04142D"/>
                </a:solidFill>
                <a:latin typeface="Sora SemiBold" panose="00000700000000000000" pitchFamily="2" charset="0"/>
              </a:rPr>
              <a:t>नेतृत्व र </a:t>
            </a:r>
            <a:r>
              <a:rPr lang="en-US" sz="4800" kern="1200" spc="-134" dirty="0" err="1">
                <a:solidFill>
                  <a:srgbClr val="04142D"/>
                </a:solidFill>
                <a:latin typeface="Sora SemiBold" panose="00000700000000000000" pitchFamily="2" charset="0"/>
              </a:rPr>
              <a:t>सुशासन</a:t>
            </a:r>
            <a:r>
              <a:rPr lang="en-US" sz="4800" kern="1200" spc="-134" dirty="0">
                <a:solidFill>
                  <a:srgbClr val="04142D"/>
                </a:solidFill>
                <a:latin typeface="Sora SemiBold" panose="00000700000000000000" pitchFamily="2" charset="0"/>
              </a:rPr>
              <a:t> मार्गचित्र</a:t>
            </a:r>
            <a:endParaRPr lang="en-US" sz="4800" dirty="0"/>
          </a:p>
        </p:txBody>
      </p:sp>
      <p:sp>
        <p:nvSpPr>
          <p:cNvPr id="6" name="SubTitle"/>
          <p:cNvSpPr txBox="1"/>
          <p:nvPr/>
        </p:nvSpPr>
        <p:spPr>
          <a:xfrm>
            <a:off x="762000" y="3206943"/>
            <a:ext cx="84153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जिल्ला, पालिका तथा वडा तहका जनप्रतिनिधि र संगठनात्मक नेतृत्वका लागि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नेतृत्व विकास प्रशिक्षण</a:t>
            </a:r>
            <a:endParaRPr lang="en-US" sz="2100" dirty="0"/>
          </a:p>
        </p:txBody>
      </p:sp>
      <p:pic>
        <p:nvPicPr>
          <p:cNvPr id="7" name="img-image-diagram-i0Tx2E-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1002812" y="1309521"/>
            <a:ext cx="7283283" cy="6534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cs-pitch-cover-shape-a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681" y="-47625"/>
            <a:ext cx="4705350" cy="3495675"/>
          </a:xfrm>
          <a:prstGeom prst="rect">
            <a:avLst/>
          </a:prstGeom>
        </p:spPr>
      </p:pic>
      <p:pic>
        <p:nvPicPr>
          <p:cNvPr id="9" name="cs-pitch-cover-shape-b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681" y="2684740"/>
            <a:ext cx="3514725" cy="5953125"/>
          </a:xfrm>
          <a:prstGeom prst="rect">
            <a:avLst/>
          </a:prstGeom>
        </p:spPr>
      </p:pic>
      <p:pic>
        <p:nvPicPr>
          <p:cNvPr id="10" name="cs-pitch-cover-shape-c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8206" y="6721435"/>
            <a:ext cx="3495675" cy="36195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125AFFD-73D9-357E-DE89-842DACD7B50A}"/>
              </a:ext>
            </a:extLst>
          </p:cNvPr>
          <p:cNvGrpSpPr/>
          <p:nvPr/>
        </p:nvGrpSpPr>
        <p:grpSpPr>
          <a:xfrm>
            <a:off x="762000" y="315425"/>
            <a:ext cx="434429" cy="457200"/>
            <a:chOff x="11071770" y="476250"/>
            <a:chExt cx="434429" cy="457200"/>
          </a:xfrm>
        </p:grpSpPr>
        <p:pic>
          <p:nvPicPr>
            <p:cNvPr id="12" name="Google Shape;103;p14" descr="image.png">
              <a:extLst>
                <a:ext uri="{FF2B5EF4-FFF2-40B4-BE49-F238E27FC236}">
                  <a16:creationId xmlns:a16="http://schemas.microsoft.com/office/drawing/2014/main" id="{0770E693-E3CB-873A-A610-7538AD81174C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E036AB-FDF9-B20D-E7E4-78586E34C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F52F5-733C-FC46-5520-ED8EAA4CF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57695ba-77ee-4a9a-9107-da1e10190c3a-AI">
            <a:extLst>
              <a:ext uri="{FF2B5EF4-FFF2-40B4-BE49-F238E27FC236}">
                <a16:creationId xmlns:a16="http://schemas.microsoft.com/office/drawing/2014/main" id="{1B32F71C-F78B-5637-499E-3CC238B85E0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>
            <a:extLst>
              <a:ext uri="{FF2B5EF4-FFF2-40B4-BE49-F238E27FC236}">
                <a16:creationId xmlns:a16="http://schemas.microsoft.com/office/drawing/2014/main" id="{6C115BF9-CAA3-AEE3-0F89-5DEF5645A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68172"/>
            <a:ext cx="2857500" cy="476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DF1C012-3A1D-5002-EA0C-E538FB3C1E17}"/>
              </a:ext>
            </a:extLst>
          </p:cNvPr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200" kern="1200" spc="-118" dirty="0" err="1">
                <a:solidFill>
                  <a:srgbClr val="616B7C"/>
                </a:solidFill>
                <a:latin typeface="Sora SemiBold" panose="00000700000000000000" pitchFamily="2" charset="0"/>
              </a:rPr>
              <a:t>नेतृत्वका</a:t>
            </a: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 </a:t>
            </a:r>
            <a:r>
              <a:rPr lang="en-US" altLang="en-US" sz="4200" b="1" kern="1200" spc="-118" dirty="0" err="1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आधारभूत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 मूल्यहरू</a:t>
            </a:r>
            <a:endParaRPr lang="en-US" sz="4200" dirty="0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81893F9A-F266-3777-BEE3-D60C8A691E2B}"/>
              </a:ext>
            </a:extLst>
          </p:cNvPr>
          <p:cNvSpPr txBox="1"/>
          <p:nvPr/>
        </p:nvSpPr>
        <p:spPr>
          <a:xfrm>
            <a:off x="762000" y="1787247"/>
            <a:ext cx="167973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नेतृत्व पदले होइन, चरित्रले प्रमाणित हुन्छ</a:t>
            </a:r>
            <a:endParaRPr lang="en-US" sz="1800" dirty="0"/>
          </a:p>
        </p:txBody>
      </p:sp>
      <p:sp>
        <p:nvSpPr>
          <p:cNvPr id="6" name="icon-diagram-a7pbHW-0">
            <a:extLst>
              <a:ext uri="{FF2B5EF4-FFF2-40B4-BE49-F238E27FC236}">
                <a16:creationId xmlns:a16="http://schemas.microsoft.com/office/drawing/2014/main" id="{2846E438-736F-31AE-9BB4-ACCD041DF419}"/>
              </a:ext>
            </a:extLst>
          </p:cNvPr>
          <p:cNvSpPr/>
          <p:nvPr/>
        </p:nvSpPr>
        <p:spPr>
          <a:xfrm>
            <a:off x="762000" y="4410075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7" name="SVG" descr="preencoded.png">
            <a:extLst>
              <a:ext uri="{FF2B5EF4-FFF2-40B4-BE49-F238E27FC236}">
                <a16:creationId xmlns:a16="http://schemas.microsoft.com/office/drawing/2014/main" id="{66D9DFB6-C98C-8CBB-0C9D-81E5B3470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042" y="4938117"/>
            <a:ext cx="620197" cy="620197"/>
          </a:xfrm>
          <a:prstGeom prst="rect">
            <a:avLst/>
          </a:prstGeom>
        </p:spPr>
      </p:pic>
      <p:sp>
        <p:nvSpPr>
          <p:cNvPr id="8" name="headingtext-diagram-a7pbHW-0-1">
            <a:extLst>
              <a:ext uri="{FF2B5EF4-FFF2-40B4-BE49-F238E27FC236}">
                <a16:creationId xmlns:a16="http://schemas.microsoft.com/office/drawing/2014/main" id="{09626365-6496-1856-3055-309935F7B9E8}"/>
              </a:ext>
            </a:extLst>
          </p:cNvPr>
          <p:cNvSpPr txBox="1"/>
          <p:nvPr/>
        </p:nvSpPr>
        <p:spPr>
          <a:xfrm>
            <a:off x="2781300" y="5082897"/>
            <a:ext cx="147780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Vision, Integrity, Communication, Decision Making, Accountability, Team Building</a:t>
            </a:r>
            <a:endParaRPr lang="en-US" sz="2100" dirty="0"/>
          </a:p>
        </p:txBody>
      </p:sp>
      <p:sp>
        <p:nvSpPr>
          <p:cNvPr id="9" name="headingtext-diagram-ykLaeA-0-1">
            <a:extLst>
              <a:ext uri="{FF2B5EF4-FFF2-40B4-BE49-F238E27FC236}">
                <a16:creationId xmlns:a16="http://schemas.microsoft.com/office/drawing/2014/main" id="{DC5C7286-0E43-B188-2587-EA612F792F20}"/>
              </a:ext>
            </a:extLst>
          </p:cNvPr>
          <p:cNvSpPr txBox="1"/>
          <p:nvPr/>
        </p:nvSpPr>
        <p:spPr>
          <a:xfrm>
            <a:off x="762000" y="8391525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इमानदारी</a:t>
            </a:r>
            <a:endParaRPr lang="en-US" sz="2100" dirty="0"/>
          </a:p>
        </p:txBody>
      </p:sp>
      <p:sp>
        <p:nvSpPr>
          <p:cNvPr id="10" name="shape-diagram-ykLaeA-0">
            <a:extLst>
              <a:ext uri="{FF2B5EF4-FFF2-40B4-BE49-F238E27FC236}">
                <a16:creationId xmlns:a16="http://schemas.microsoft.com/office/drawing/2014/main" id="{7292185B-2057-15F2-639A-AFC414BFFC45}"/>
              </a:ext>
            </a:extLst>
          </p:cNvPr>
          <p:cNvSpPr/>
          <p:nvPr/>
        </p:nvSpPr>
        <p:spPr>
          <a:xfrm>
            <a:off x="762000" y="8924925"/>
            <a:ext cx="37338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1" name="bodytext-diagram-ykLaeA-0-1">
            <a:extLst>
              <a:ext uri="{FF2B5EF4-FFF2-40B4-BE49-F238E27FC236}">
                <a16:creationId xmlns:a16="http://schemas.microsoft.com/office/drawing/2014/main" id="{C2D8DB53-1DC0-8489-328B-477F89327743}"/>
              </a:ext>
            </a:extLst>
          </p:cNvPr>
          <p:cNvSpPr txBox="1"/>
          <p:nvPr/>
        </p:nvSpPr>
        <p:spPr>
          <a:xfrm>
            <a:off x="762000" y="9134475"/>
            <a:ext cx="278606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आफूबाट सुरु हुने परिवर्तन।</a:t>
            </a:r>
            <a:endParaRPr lang="en-US" sz="2100" dirty="0"/>
          </a:p>
        </p:txBody>
      </p:sp>
      <p:sp>
        <p:nvSpPr>
          <p:cNvPr id="12" name="headingtext-diagram-ykLaeA-1-2">
            <a:extLst>
              <a:ext uri="{FF2B5EF4-FFF2-40B4-BE49-F238E27FC236}">
                <a16:creationId xmlns:a16="http://schemas.microsoft.com/office/drawing/2014/main" id="{800639DE-8F92-11ED-52DC-AD8FA6896273}"/>
              </a:ext>
            </a:extLst>
          </p:cNvPr>
          <p:cNvSpPr txBox="1"/>
          <p:nvPr/>
        </p:nvSpPr>
        <p:spPr>
          <a:xfrm>
            <a:off x="5105281" y="8391525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उत्तरदायित्व</a:t>
            </a:r>
            <a:endParaRPr lang="en-US" sz="2100" dirty="0"/>
          </a:p>
        </p:txBody>
      </p:sp>
      <p:sp>
        <p:nvSpPr>
          <p:cNvPr id="13" name="shape-diagram-ykLaeA-1">
            <a:extLst>
              <a:ext uri="{FF2B5EF4-FFF2-40B4-BE49-F238E27FC236}">
                <a16:creationId xmlns:a16="http://schemas.microsoft.com/office/drawing/2014/main" id="{479283AC-3B97-9FC8-88E6-64379E25DAB9}"/>
              </a:ext>
            </a:extLst>
          </p:cNvPr>
          <p:cNvSpPr/>
          <p:nvPr/>
        </p:nvSpPr>
        <p:spPr>
          <a:xfrm>
            <a:off x="5105281" y="8924925"/>
            <a:ext cx="37338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4" name="bodytext-diagram-ykLaeA-1-2">
            <a:extLst>
              <a:ext uri="{FF2B5EF4-FFF2-40B4-BE49-F238E27FC236}">
                <a16:creationId xmlns:a16="http://schemas.microsoft.com/office/drawing/2014/main" id="{028FC15D-8F48-7841-55CF-63FFFEF7EAD6}"/>
              </a:ext>
            </a:extLst>
          </p:cNvPr>
          <p:cNvSpPr txBox="1"/>
          <p:nvPr/>
        </p:nvSpPr>
        <p:spPr>
          <a:xfrm>
            <a:off x="5105281" y="9134475"/>
            <a:ext cx="3290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निर्णयको जिम्मेवारी स्वीकार गर्ने।</a:t>
            </a:r>
            <a:endParaRPr lang="en-US" sz="2100" dirty="0"/>
          </a:p>
        </p:txBody>
      </p:sp>
      <p:sp>
        <p:nvSpPr>
          <p:cNvPr id="15" name="headingtext-diagram-ykLaeA-2-3">
            <a:extLst>
              <a:ext uri="{FF2B5EF4-FFF2-40B4-BE49-F238E27FC236}">
                <a16:creationId xmlns:a16="http://schemas.microsoft.com/office/drawing/2014/main" id="{85314E88-E887-0BDE-7E73-181CF28E51B1}"/>
              </a:ext>
            </a:extLst>
          </p:cNvPr>
          <p:cNvSpPr txBox="1"/>
          <p:nvPr/>
        </p:nvSpPr>
        <p:spPr>
          <a:xfrm>
            <a:off x="9448562" y="8391525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योग्यता</a:t>
            </a:r>
            <a:endParaRPr lang="en-US" sz="2100" dirty="0"/>
          </a:p>
        </p:txBody>
      </p:sp>
      <p:sp>
        <p:nvSpPr>
          <p:cNvPr id="16" name="shape-diagram-ykLaeA-2">
            <a:extLst>
              <a:ext uri="{FF2B5EF4-FFF2-40B4-BE49-F238E27FC236}">
                <a16:creationId xmlns:a16="http://schemas.microsoft.com/office/drawing/2014/main" id="{6F2FCDC4-B0DE-9E9B-838B-1FAD494B8C76}"/>
              </a:ext>
            </a:extLst>
          </p:cNvPr>
          <p:cNvSpPr/>
          <p:nvPr/>
        </p:nvSpPr>
        <p:spPr>
          <a:xfrm>
            <a:off x="9448562" y="8924925"/>
            <a:ext cx="37338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7" name="bodytext-diagram-ykLaeA-2-3">
            <a:extLst>
              <a:ext uri="{FF2B5EF4-FFF2-40B4-BE49-F238E27FC236}">
                <a16:creationId xmlns:a16="http://schemas.microsoft.com/office/drawing/2014/main" id="{3915DF10-BD83-83DA-2CE2-D3F4D150EA57}"/>
              </a:ext>
            </a:extLst>
          </p:cNvPr>
          <p:cNvSpPr txBox="1"/>
          <p:nvPr/>
        </p:nvSpPr>
        <p:spPr>
          <a:xfrm>
            <a:off x="9448562" y="9134475"/>
            <a:ext cx="25003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सही ठाउँमा सही व्यक्ति।</a:t>
            </a:r>
            <a:endParaRPr lang="en-US" sz="2100" dirty="0"/>
          </a:p>
        </p:txBody>
      </p:sp>
      <p:sp>
        <p:nvSpPr>
          <p:cNvPr id="18" name="headingtext-diagram-ykLaeA-3-4">
            <a:extLst>
              <a:ext uri="{FF2B5EF4-FFF2-40B4-BE49-F238E27FC236}">
                <a16:creationId xmlns:a16="http://schemas.microsoft.com/office/drawing/2014/main" id="{DD41A0B8-E02A-FD00-71B8-83C688412508}"/>
              </a:ext>
            </a:extLst>
          </p:cNvPr>
          <p:cNvSpPr txBox="1"/>
          <p:nvPr/>
        </p:nvSpPr>
        <p:spPr>
          <a:xfrm>
            <a:off x="13791843" y="8391525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पारदर्शिता</a:t>
            </a:r>
            <a:endParaRPr lang="en-US" sz="2100" dirty="0"/>
          </a:p>
        </p:txBody>
      </p:sp>
      <p:sp>
        <p:nvSpPr>
          <p:cNvPr id="19" name="shape-diagram-ykLaeA-3">
            <a:extLst>
              <a:ext uri="{FF2B5EF4-FFF2-40B4-BE49-F238E27FC236}">
                <a16:creationId xmlns:a16="http://schemas.microsoft.com/office/drawing/2014/main" id="{38DD288C-548F-3586-AF29-0B4588AFF94A}"/>
              </a:ext>
            </a:extLst>
          </p:cNvPr>
          <p:cNvSpPr/>
          <p:nvPr/>
        </p:nvSpPr>
        <p:spPr>
          <a:xfrm>
            <a:off x="13791843" y="8924925"/>
            <a:ext cx="37338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20" name="bodytext-diagram-ykLaeA-3-4">
            <a:extLst>
              <a:ext uri="{FF2B5EF4-FFF2-40B4-BE49-F238E27FC236}">
                <a16:creationId xmlns:a16="http://schemas.microsoft.com/office/drawing/2014/main" id="{F9421F19-713D-BC4F-AABE-A5FEDC396FA6}"/>
              </a:ext>
            </a:extLst>
          </p:cNvPr>
          <p:cNvSpPr txBox="1"/>
          <p:nvPr/>
        </p:nvSpPr>
        <p:spPr>
          <a:xfrm>
            <a:off x="13791843" y="9134475"/>
            <a:ext cx="29956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सबै निर्णय नागरिकप्रति खुला।</a:t>
            </a:r>
            <a:endParaRPr lang="en-US" sz="21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CD20DC-C2BE-5573-AB43-F74233975B43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2" name="Google Shape;103;p14" descr="image.png">
              <a:extLst>
                <a:ext uri="{FF2B5EF4-FFF2-40B4-BE49-F238E27FC236}">
                  <a16:creationId xmlns:a16="http://schemas.microsoft.com/office/drawing/2014/main" id="{BF8D5F17-0708-22C9-FD07-05FA7E8F1B4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262AAA3-7530-2FA8-1B7E-97377C3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1857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4e494a1-c281-4864-b723-342227f88942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5359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33500"/>
            <a:ext cx="1679733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भ्रातृ सङ्गठनरहित र 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कार्यकर्ता संस्कृति</a:t>
            </a: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 को अन्त्य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272665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शिक्षण संस्था र उद्योगहरूलाई दलीय हस्तक्षेपबाट पूर्ण रूपमा मुक्त राख्ने संवैधानिक व्यवस्था</a:t>
            </a:r>
            <a:endParaRPr lang="en-US" sz="21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1847850" cy="4076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72"/>
          <p:cNvSpPr txBox="1"/>
          <p:nvPr/>
        </p:nvSpPr>
        <p:spPr>
          <a:xfrm>
            <a:off x="952500" y="819150"/>
            <a:ext cx="150971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Organization</a:t>
            </a:r>
            <a:endParaRPr lang="en-US" sz="1800" dirty="0"/>
          </a:p>
        </p:txBody>
      </p:sp>
      <p:sp>
        <p:nvSpPr>
          <p:cNvPr id="8" name="shape-diagram-Uk5BtH-0"/>
          <p:cNvSpPr/>
          <p:nvPr/>
        </p:nvSpPr>
        <p:spPr>
          <a:xfrm>
            <a:off x="762000" y="5976938"/>
            <a:ext cx="4191000" cy="952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Uk5BtH-0"/>
          <p:cNvSpPr/>
          <p:nvPr/>
        </p:nvSpPr>
        <p:spPr>
          <a:xfrm>
            <a:off x="762000" y="5143500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04e494a1-c281-4864-b723-342227f88942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5562600"/>
            <a:ext cx="838200" cy="838200"/>
          </a:xfrm>
          <a:prstGeom prst="rect">
            <a:avLst/>
          </a:prstGeom>
        </p:spPr>
      </p:pic>
      <p:sp>
        <p:nvSpPr>
          <p:cNvPr id="11" name="headingtext-diagram-Uk5BtH-0-1"/>
          <p:cNvSpPr txBox="1"/>
          <p:nvPr/>
        </p:nvSpPr>
        <p:spPr>
          <a:xfrm>
            <a:off x="762000" y="7162800"/>
            <a:ext cx="3614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संवैधानिक निषेध</a:t>
            </a:r>
            <a:endParaRPr lang="en-US" sz="2100" dirty="0"/>
          </a:p>
        </p:txBody>
      </p:sp>
      <p:sp>
        <p:nvSpPr>
          <p:cNvPr id="12" name="bodytext-diagram-Uk5BtH-0-1"/>
          <p:cNvSpPr txBox="1"/>
          <p:nvPr/>
        </p:nvSpPr>
        <p:spPr>
          <a:xfrm>
            <a:off x="762000" y="7607737"/>
            <a:ext cx="36147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विद्यालय, विश्वविद्यालय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सरकारी कार्यालयहरूमा दलीय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स्वार्थका लागि भ्रातृ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सङ्गठनहरू नबनाउने।</a:t>
            </a:r>
            <a:endParaRPr lang="en-US" sz="2100" dirty="0"/>
          </a:p>
        </p:txBody>
      </p:sp>
      <p:sp>
        <p:nvSpPr>
          <p:cNvPr id="13" name="shape-diagram-Uk5BtH-1"/>
          <p:cNvSpPr/>
          <p:nvPr/>
        </p:nvSpPr>
        <p:spPr>
          <a:xfrm>
            <a:off x="4953000" y="5976938"/>
            <a:ext cx="4191000" cy="9525"/>
          </a:xfrm>
          <a:prstGeom prst="rect">
            <a:avLst/>
          </a:prstGeom>
          <a:solidFill>
            <a:srgbClr val="006FFC"/>
          </a:solidFill>
          <a:ln/>
        </p:spPr>
      </p:sp>
      <p:sp>
        <p:nvSpPr>
          <p:cNvPr id="14" name="icon-diagram-Uk5BtH-1"/>
          <p:cNvSpPr/>
          <p:nvPr/>
        </p:nvSpPr>
        <p:spPr>
          <a:xfrm>
            <a:off x="4953000" y="5143500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04e494a1-c281-4864-b723-342227f88942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2100" y="5562600"/>
            <a:ext cx="838200" cy="838200"/>
          </a:xfrm>
          <a:prstGeom prst="rect">
            <a:avLst/>
          </a:prstGeom>
        </p:spPr>
      </p:pic>
      <p:sp>
        <p:nvSpPr>
          <p:cNvPr id="16" name="headingtext-diagram-Uk5BtH-1-2"/>
          <p:cNvSpPr txBox="1"/>
          <p:nvPr/>
        </p:nvSpPr>
        <p:spPr>
          <a:xfrm>
            <a:off x="4953000" y="7162800"/>
            <a:ext cx="3614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उत्पादकत्वमा जोड</a:t>
            </a:r>
            <a:endParaRPr lang="en-US" sz="2100" dirty="0"/>
          </a:p>
        </p:txBody>
      </p:sp>
      <p:sp>
        <p:nvSpPr>
          <p:cNvPr id="17" name="bodytext-diagram-Uk5BtH-1-2"/>
          <p:cNvSpPr txBox="1"/>
          <p:nvPr/>
        </p:nvSpPr>
        <p:spPr>
          <a:xfrm>
            <a:off x="4953000" y="7607737"/>
            <a:ext cx="36147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दलको आडमा चन्दा उठाउने र हडताल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गर्ने 'राजनीतिक कार्यकर्ता' 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भीड पाल्ने प्रवृत्तिको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अन्त्य।</a:t>
            </a:r>
            <a:endParaRPr lang="en-US" sz="2100" dirty="0"/>
          </a:p>
        </p:txBody>
      </p:sp>
      <p:sp>
        <p:nvSpPr>
          <p:cNvPr id="18" name="shape-diagram-Uk5BtH-2"/>
          <p:cNvSpPr/>
          <p:nvPr/>
        </p:nvSpPr>
        <p:spPr>
          <a:xfrm>
            <a:off x="9144000" y="5976938"/>
            <a:ext cx="4191000" cy="9525"/>
          </a:xfrm>
          <a:prstGeom prst="rect">
            <a:avLst/>
          </a:prstGeom>
          <a:solidFill>
            <a:srgbClr val="009AF9"/>
          </a:solidFill>
          <a:ln/>
        </p:spPr>
      </p:sp>
      <p:sp>
        <p:nvSpPr>
          <p:cNvPr id="19" name="icon-diagram-Uk5BtH-2"/>
          <p:cNvSpPr/>
          <p:nvPr/>
        </p:nvSpPr>
        <p:spPr>
          <a:xfrm>
            <a:off x="9144000" y="5143500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0" name="04e494a1-c281-4864-b723-342227f88942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3100" y="5562600"/>
            <a:ext cx="838200" cy="838200"/>
          </a:xfrm>
          <a:prstGeom prst="rect">
            <a:avLst/>
          </a:prstGeom>
        </p:spPr>
      </p:pic>
      <p:sp>
        <p:nvSpPr>
          <p:cNvPr id="21" name="headingtext-diagram-Uk5BtH-2-3"/>
          <p:cNvSpPr txBox="1"/>
          <p:nvPr/>
        </p:nvSpPr>
        <p:spPr>
          <a:xfrm>
            <a:off x="9144000" y="7162800"/>
            <a:ext cx="3614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सदस्यको सार्वभौमसत्ता</a:t>
            </a:r>
            <a:endParaRPr lang="en-US" sz="2100" dirty="0"/>
          </a:p>
        </p:txBody>
      </p:sp>
      <p:sp>
        <p:nvSpPr>
          <p:cNvPr id="22" name="bodytext-diagram-Uk5BtH-2-3"/>
          <p:cNvSpPr txBox="1"/>
          <p:nvPr/>
        </p:nvSpPr>
        <p:spPr>
          <a:xfrm>
            <a:off x="9144000" y="7607737"/>
            <a:ext cx="36147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पार्टीको एजेन्डा र नेतृत्व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चयनमा आम साधारण सदस्यहरू नै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वास्तविक मालिक हुने व्यवस्था।</a:t>
            </a:r>
            <a:endParaRPr lang="en-US" sz="2100" dirty="0"/>
          </a:p>
        </p:txBody>
      </p:sp>
      <p:sp>
        <p:nvSpPr>
          <p:cNvPr id="23" name="icon-diagram-Uk5BtH-3"/>
          <p:cNvSpPr/>
          <p:nvPr/>
        </p:nvSpPr>
        <p:spPr>
          <a:xfrm>
            <a:off x="13335000" y="5143500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4" name="04e494a1-c281-4864-b723-342227f88942-AI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54100" y="5562600"/>
            <a:ext cx="838200" cy="838200"/>
          </a:xfrm>
          <a:prstGeom prst="rect">
            <a:avLst/>
          </a:prstGeom>
        </p:spPr>
      </p:pic>
      <p:sp>
        <p:nvSpPr>
          <p:cNvPr id="25" name="headingtext-diagram-Uk5BtH-3-4"/>
          <p:cNvSpPr txBox="1"/>
          <p:nvPr/>
        </p:nvSpPr>
        <p:spPr>
          <a:xfrm>
            <a:off x="13335000" y="7162800"/>
            <a:ext cx="3614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कार्यकर्ताबाट नागरिकमा</a:t>
            </a:r>
            <a:endParaRPr lang="en-US" sz="2100" dirty="0"/>
          </a:p>
        </p:txBody>
      </p:sp>
      <p:sp>
        <p:nvSpPr>
          <p:cNvPr id="26" name="bodytext-diagram-Uk5BtH-3-4"/>
          <p:cNvSpPr txBox="1"/>
          <p:nvPr/>
        </p:nvSpPr>
        <p:spPr>
          <a:xfrm>
            <a:off x="13335000" y="7607737"/>
            <a:ext cx="36147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राजनीतिलाई पेशा होइन, सेवाको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रूपमा स्थापित गर्दै नागरिकलाई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श्रम र उत्पादनसँग जोड्ने।</a:t>
            </a:r>
            <a:endParaRPr lang="en-US" sz="21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2111F57-A6DF-C401-D536-5931A2193EB2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8" name="Google Shape;103;p14" descr="image.png">
              <a:extLst>
                <a:ext uri="{FF2B5EF4-FFF2-40B4-BE49-F238E27FC236}">
                  <a16:creationId xmlns:a16="http://schemas.microsoft.com/office/drawing/2014/main" id="{207A7E1A-9AFB-D837-634A-540F2D9B98AE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9F4DE24-414B-BE68-2E01-80ED81738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8285383-2dfe-4f06-a494-c7b8ca2637ff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58779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मेरिटोक्रेसी: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सही व्यक्ति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877854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पद व्यक्तिको अधिकार होइन; जिम्मेवारी हो</a:t>
            </a:r>
            <a:endParaRPr lang="en-US" sz="1800" dirty="0"/>
          </a:p>
        </p:txBody>
      </p:sp>
      <p:sp>
        <p:nvSpPr>
          <p:cNvPr id="6" name="headingtext-diagram-62p3Ey-0-1"/>
          <p:cNvSpPr txBox="1"/>
          <p:nvPr/>
        </p:nvSpPr>
        <p:spPr>
          <a:xfrm>
            <a:off x="762000" y="9194363"/>
            <a:ext cx="38147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इमानदारी, क्षमता, अनुभव र परिणाम</a:t>
            </a:r>
            <a:endParaRPr lang="en-US" sz="2100" dirty="0"/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RsvQFN-0"/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RsvQFN-0"/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RsvQFN-0-1"/>
          <p:cNvSpPr txBox="1"/>
          <p:nvPr/>
        </p:nvSpPr>
        <p:spPr>
          <a:xfrm>
            <a:off x="11811000" y="762000"/>
            <a:ext cx="1900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Right Person</a:t>
            </a:r>
            <a:endParaRPr lang="en-US" sz="2100" dirty="0"/>
          </a:p>
        </p:txBody>
      </p:sp>
      <p:sp>
        <p:nvSpPr>
          <p:cNvPr id="12" name="bodytext-diagram-RsvQFN-0-1"/>
          <p:cNvSpPr txBox="1"/>
          <p:nvPr/>
        </p:nvSpPr>
        <p:spPr>
          <a:xfrm>
            <a:off x="11811000" y="1206937"/>
            <a:ext cx="19002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योग्य व्यक्ति चयन।</a:t>
            </a:r>
            <a:endParaRPr lang="en-US" sz="2100" dirty="0"/>
          </a:p>
        </p:txBody>
      </p:sp>
      <p:sp>
        <p:nvSpPr>
          <p:cNvPr id="13" name="shape-diagram-RsvQFN-1"/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RsvQFN-1"/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RsvQFN-1-2"/>
          <p:cNvSpPr txBox="1"/>
          <p:nvPr/>
        </p:nvSpPr>
        <p:spPr>
          <a:xfrm>
            <a:off x="11811000" y="3682960"/>
            <a:ext cx="26050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Right Position</a:t>
            </a:r>
            <a:endParaRPr lang="en-US" sz="2100" dirty="0"/>
          </a:p>
        </p:txBody>
      </p:sp>
      <p:sp>
        <p:nvSpPr>
          <p:cNvPr id="17" name="bodytext-diagram-RsvQFN-1-2"/>
          <p:cNvSpPr txBox="1"/>
          <p:nvPr/>
        </p:nvSpPr>
        <p:spPr>
          <a:xfrm>
            <a:off x="11811000" y="4127897"/>
            <a:ext cx="26050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क्षमता अनुसार जिम्मेवारी।</a:t>
            </a:r>
            <a:endParaRPr lang="en-US" sz="2100" dirty="0"/>
          </a:p>
        </p:txBody>
      </p:sp>
      <p:sp>
        <p:nvSpPr>
          <p:cNvPr id="18" name="icon-diagram-RsvQFN-2"/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RsvQFN-2-3"/>
          <p:cNvSpPr txBox="1"/>
          <p:nvPr/>
        </p:nvSpPr>
        <p:spPr>
          <a:xfrm>
            <a:off x="11811000" y="6603921"/>
            <a:ext cx="26717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Right Responsibility</a:t>
            </a:r>
            <a:endParaRPr lang="en-US" sz="2100" dirty="0"/>
          </a:p>
        </p:txBody>
      </p:sp>
      <p:sp>
        <p:nvSpPr>
          <p:cNvPr id="21" name="bodytext-diagram-RsvQFN-2-3"/>
          <p:cNvSpPr txBox="1"/>
          <p:nvPr/>
        </p:nvSpPr>
        <p:spPr>
          <a:xfrm>
            <a:off x="11811000" y="7048857"/>
            <a:ext cx="267176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स्पष्ट कार्यक्षेत्र।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D7C8DC-D052-1E98-68FC-A72529CB34FB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D230A6E3-4D66-1911-9975-2DA4402BE94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19E2E06-B1FE-A026-2978-714F023B7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381793f-367a-43aa-a1bb-66845b817dd3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955608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33500"/>
            <a:ext cx="1222533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नेतृत्वको नैतिकता: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परिवारवाद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निषेध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र दुई कार्यकालको सीमा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3174683"/>
            <a:ext cx="12225338" cy="539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3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नेतृत्वमा कब्जा (Gatekeeping) रोक्नका लागि कडा संस्थागत अवरोधहरू</a:t>
            </a:r>
            <a:endParaRPr lang="en-US" sz="24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1076325" cy="4076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95"/>
          <p:cNvSpPr txBox="1"/>
          <p:nvPr/>
        </p:nvSpPr>
        <p:spPr>
          <a:xfrm>
            <a:off x="952500" y="819150"/>
            <a:ext cx="74771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Ethics</a:t>
            </a:r>
            <a:endParaRPr lang="en-US" sz="1800" dirty="0"/>
          </a:p>
        </p:txBody>
      </p:sp>
      <p:sp>
        <p:nvSpPr>
          <p:cNvPr id="8" name="icon-diagram-Oo6tpd-0"/>
          <p:cNvSpPr/>
          <p:nvPr/>
        </p:nvSpPr>
        <p:spPr>
          <a:xfrm>
            <a:off x="762000" y="4819650"/>
            <a:ext cx="1371600" cy="1371600"/>
          </a:xfrm>
          <a:prstGeom prst="roundRect">
            <a:avLst>
              <a:gd name="adj" fmla="val 2222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9" name="d381793f-367a-43aa-a1bb-66845b817dd3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" y="5162550"/>
            <a:ext cx="685800" cy="685800"/>
          </a:xfrm>
          <a:prstGeom prst="rect">
            <a:avLst/>
          </a:prstGeom>
        </p:spPr>
      </p:pic>
      <p:sp>
        <p:nvSpPr>
          <p:cNvPr id="10" name="headingtext-diagram-Oo6tpd-0-1"/>
          <p:cNvSpPr txBox="1"/>
          <p:nvPr/>
        </p:nvSpPr>
        <p:spPr>
          <a:xfrm>
            <a:off x="762000" y="6610350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नातावाद विरुद्धको नियम</a:t>
            </a:r>
            <a:endParaRPr lang="en-US" sz="2100" dirty="0"/>
          </a:p>
        </p:txBody>
      </p:sp>
      <p:sp>
        <p:nvSpPr>
          <p:cNvPr id="11" name="bodytext-diagram-Oo6tpd-0-1"/>
          <p:cNvSpPr txBox="1"/>
          <p:nvPr/>
        </p:nvSpPr>
        <p:spPr>
          <a:xfrm>
            <a:off x="762000" y="7017187"/>
            <a:ext cx="37671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एउटै परिवारका दुई सदस्य एकै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समयमा एउटै कमिटीमा बस्न वा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राजनीतिक नियुक्ति पाउन नसक्ने।</a:t>
            </a:r>
            <a:endParaRPr lang="en-US" sz="2100" dirty="0"/>
          </a:p>
        </p:txBody>
      </p:sp>
      <p:sp>
        <p:nvSpPr>
          <p:cNvPr id="12" name="icon-diagram-Oo6tpd-1"/>
          <p:cNvSpPr/>
          <p:nvPr/>
        </p:nvSpPr>
        <p:spPr>
          <a:xfrm>
            <a:off x="5105400" y="4819650"/>
            <a:ext cx="1371600" cy="1371600"/>
          </a:xfrm>
          <a:prstGeom prst="roundRect">
            <a:avLst>
              <a:gd name="adj" fmla="val 2222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3" name="d381793f-367a-43aa-a1bb-66845b817dd3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300" y="5162550"/>
            <a:ext cx="685800" cy="685800"/>
          </a:xfrm>
          <a:prstGeom prst="rect">
            <a:avLst/>
          </a:prstGeom>
        </p:spPr>
      </p:pic>
      <p:sp>
        <p:nvSpPr>
          <p:cNvPr id="14" name="headingtext-diagram-Oo6tpd-1-2"/>
          <p:cNvSpPr txBox="1"/>
          <p:nvPr/>
        </p:nvSpPr>
        <p:spPr>
          <a:xfrm>
            <a:off x="5105400" y="6610350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कार्यकालको सीमा</a:t>
            </a:r>
            <a:endParaRPr lang="en-US" sz="2100" dirty="0"/>
          </a:p>
        </p:txBody>
      </p:sp>
      <p:sp>
        <p:nvSpPr>
          <p:cNvPr id="15" name="bodytext-diagram-Oo6tpd-1-2"/>
          <p:cNvSpPr txBox="1"/>
          <p:nvPr/>
        </p:nvSpPr>
        <p:spPr>
          <a:xfrm>
            <a:off x="5105400" y="7017187"/>
            <a:ext cx="37671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एउटै व्यक्ति एउटै कार्यकारी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पदमा लगातार अधिकतम दुई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कार्यकाल मात्र बस्न पाउने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व्यवस्था।</a:t>
            </a:r>
            <a:endParaRPr lang="en-US" sz="2100" dirty="0"/>
          </a:p>
        </p:txBody>
      </p:sp>
      <p:sp>
        <p:nvSpPr>
          <p:cNvPr id="16" name="icon-diagram-Oo6tpd-2"/>
          <p:cNvSpPr/>
          <p:nvPr/>
        </p:nvSpPr>
        <p:spPr>
          <a:xfrm>
            <a:off x="9448800" y="4819650"/>
            <a:ext cx="1371600" cy="1371600"/>
          </a:xfrm>
          <a:prstGeom prst="roundRect">
            <a:avLst>
              <a:gd name="adj" fmla="val 2222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7" name="d381793f-367a-43aa-a1bb-66845b817dd3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1700" y="5162550"/>
            <a:ext cx="685800" cy="685800"/>
          </a:xfrm>
          <a:prstGeom prst="rect">
            <a:avLst/>
          </a:prstGeom>
        </p:spPr>
      </p:pic>
      <p:sp>
        <p:nvSpPr>
          <p:cNvPr id="18" name="headingtext-diagram-Oo6tpd-2-3"/>
          <p:cNvSpPr txBox="1"/>
          <p:nvPr/>
        </p:nvSpPr>
        <p:spPr>
          <a:xfrm>
            <a:off x="9448800" y="6610350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वैज्ञानिक मूल्याङ्कन</a:t>
            </a:r>
            <a:endParaRPr lang="en-US" sz="2100" dirty="0"/>
          </a:p>
        </p:txBody>
      </p:sp>
      <p:sp>
        <p:nvSpPr>
          <p:cNvPr id="19" name="bodytext-diagram-Oo6tpd-2-3"/>
          <p:cNvSpPr txBox="1"/>
          <p:nvPr/>
        </p:nvSpPr>
        <p:spPr>
          <a:xfrm>
            <a:off x="9448800" y="7017187"/>
            <a:ext cx="37671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उम्मेदवार छनोट गर्दा लिखित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परीक्षा र कार्यक्षमताको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Standardized Matrix Score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अनिवार्य लागू गर्ने।</a:t>
            </a:r>
            <a:endParaRPr lang="en-US" sz="2100" dirty="0"/>
          </a:p>
        </p:txBody>
      </p:sp>
      <p:sp>
        <p:nvSpPr>
          <p:cNvPr id="20" name="icon-diagram-Oo6tpd-3"/>
          <p:cNvSpPr/>
          <p:nvPr/>
        </p:nvSpPr>
        <p:spPr>
          <a:xfrm>
            <a:off x="13792200" y="4819650"/>
            <a:ext cx="1371600" cy="1371600"/>
          </a:xfrm>
          <a:prstGeom prst="roundRect">
            <a:avLst>
              <a:gd name="adj" fmla="val 2222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1" name="d381793f-367a-43aa-a1bb-66845b817dd3-AI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35100" y="5162550"/>
            <a:ext cx="685800" cy="685800"/>
          </a:xfrm>
          <a:prstGeom prst="rect">
            <a:avLst/>
          </a:prstGeom>
        </p:spPr>
      </p:pic>
      <p:sp>
        <p:nvSpPr>
          <p:cNvPr id="22" name="headingtext-diagram-Oo6tpd-3-4"/>
          <p:cNvSpPr txBox="1"/>
          <p:nvPr/>
        </p:nvSpPr>
        <p:spPr>
          <a:xfrm>
            <a:off x="13792200" y="6610350"/>
            <a:ext cx="376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आन्तरिक लोकतन्त्र</a:t>
            </a:r>
            <a:endParaRPr lang="en-US" sz="2100" dirty="0"/>
          </a:p>
        </p:txBody>
      </p:sp>
      <p:sp>
        <p:nvSpPr>
          <p:cNvPr id="23" name="bodytext-diagram-Oo6tpd-3-4"/>
          <p:cNvSpPr txBox="1"/>
          <p:nvPr/>
        </p:nvSpPr>
        <p:spPr>
          <a:xfrm>
            <a:off x="13792200" y="7017187"/>
            <a:ext cx="37671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यी व्यवस्थाहरूले पार्टीभित्र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सिन्डिकेट बन्न दिँदैनन् र नयाँ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प्रतिभालाई अवसर प्रदान गर्छन्।</a:t>
            </a:r>
            <a:endParaRPr lang="en-US" sz="21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4E2E47-8F2C-3D1E-0D8C-55D0DA8DAE3D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5" name="Google Shape;103;p14" descr="image.png">
              <a:extLst>
                <a:ext uri="{FF2B5EF4-FFF2-40B4-BE49-F238E27FC236}">
                  <a16:creationId xmlns:a16="http://schemas.microsoft.com/office/drawing/2014/main" id="{8E268A3F-AE56-D6AB-A6DD-F741EB3DA4B3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D7F0FAE-B498-2D41-2430-9F97A6B1A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727cbd8-b080-4340-8646-0c1427aab06f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02894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8710613" cy="13677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प्रारम्भिक निर्वाचन र 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युवा</a:t>
            </a:r>
            <a:r>
              <a:rPr lang="en-US" sz="4200" dirty="0">
                <a:solidFill>
                  <a:srgbClr val="000000"/>
                </a:solidFill>
              </a:rPr>
              <a:t>
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नेतृत्व</a:t>
            </a: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 को वैधानिक सुनिश्चितता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421969"/>
            <a:ext cx="87106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केन्द्रबाट उम्मेदवार तोक्ने 'टिका' प्रथाको अन्त्य र स्थानीय शक्ति पुनस्र्थापना</a:t>
            </a:r>
            <a:endParaRPr lang="en-US" sz="2100" dirty="0"/>
          </a:p>
        </p:txBody>
      </p:sp>
      <p:sp>
        <p:nvSpPr>
          <p:cNvPr id="6" name="icon-diagram-53mr8i-0"/>
          <p:cNvSpPr/>
          <p:nvPr/>
        </p:nvSpPr>
        <p:spPr>
          <a:xfrm>
            <a:off x="762000" y="6919317"/>
            <a:ext cx="609600" cy="609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7" name="4727cbd8-b080-4340-8646-0c1427aab06f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7071717"/>
            <a:ext cx="304800" cy="304800"/>
          </a:xfrm>
          <a:prstGeom prst="rect">
            <a:avLst/>
          </a:prstGeom>
        </p:spPr>
      </p:pic>
      <p:sp>
        <p:nvSpPr>
          <p:cNvPr id="8" name="headingtext-diagram-53mr8i-0-1"/>
          <p:cNvSpPr txBox="1"/>
          <p:nvPr/>
        </p:nvSpPr>
        <p:spPr>
          <a:xfrm>
            <a:off x="1600200" y="6919317"/>
            <a:ext cx="7872413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प्राइमरी इलेक्सन: उम्मेदवार छनोटका लागि निर्वाचन क्षेत्रमा अनिवार्य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आन्तरिक प्रारम्भिक निर्वाचन।</a:t>
            </a:r>
            <a:endParaRPr lang="en-US" sz="1800" dirty="0"/>
          </a:p>
        </p:txBody>
      </p:sp>
      <p:sp>
        <p:nvSpPr>
          <p:cNvPr id="9" name="icon-diagram-53mr8i-1"/>
          <p:cNvSpPr/>
          <p:nvPr/>
        </p:nvSpPr>
        <p:spPr>
          <a:xfrm>
            <a:off x="762000" y="7915870"/>
            <a:ext cx="609600" cy="609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4727cbd8-b080-4340-8646-0c1427aab06f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8068270"/>
            <a:ext cx="304800" cy="304800"/>
          </a:xfrm>
          <a:prstGeom prst="rect">
            <a:avLst/>
          </a:prstGeom>
        </p:spPr>
      </p:pic>
      <p:sp>
        <p:nvSpPr>
          <p:cNvPr id="11" name="headingtext-diagram-53mr8i-1-2"/>
          <p:cNvSpPr txBox="1"/>
          <p:nvPr/>
        </p:nvSpPr>
        <p:spPr>
          <a:xfrm>
            <a:off x="1600200" y="8057198"/>
            <a:ext cx="78628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खुला नेतृत्व: पार्टी विधि पालना गर्ने जोसुकै योग्य नागरिकलाई शीर्ष नेतृत्वमा पुग्ने पारदर्शी मार्ग।</a:t>
            </a:r>
            <a:endParaRPr lang="en-US" sz="1800" dirty="0"/>
          </a:p>
        </p:txBody>
      </p:sp>
      <p:sp>
        <p:nvSpPr>
          <p:cNvPr id="12" name="icon-diagram-53mr8i-2"/>
          <p:cNvSpPr/>
          <p:nvPr/>
        </p:nvSpPr>
        <p:spPr>
          <a:xfrm>
            <a:off x="762000" y="8868371"/>
            <a:ext cx="609600" cy="609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3" name="4727cbd8-b080-4340-8646-0c1427aab06f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9020771"/>
            <a:ext cx="304800" cy="304800"/>
          </a:xfrm>
          <a:prstGeom prst="rect">
            <a:avLst/>
          </a:prstGeom>
        </p:spPr>
      </p:pic>
      <p:sp>
        <p:nvSpPr>
          <p:cNvPr id="14" name="headingtext-diagram-53mr8i-2-3"/>
          <p:cNvSpPr txBox="1"/>
          <p:nvPr/>
        </p:nvSpPr>
        <p:spPr>
          <a:xfrm>
            <a:off x="1600200" y="8868371"/>
            <a:ext cx="7872413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समावेशी प्रतिनिधित्व: योग्यताका आधारमा समाजका सबै वर्गको अर्थपूर्ण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सहभागिता सुनिश्चित गर्ने।</a:t>
            </a:r>
            <a:endParaRPr lang="en-US" sz="1800" dirty="0"/>
          </a:p>
        </p:txBody>
      </p:sp>
      <p:sp>
        <p:nvSpPr>
          <p:cNvPr id="15" name="anchorElementA"/>
          <p:cNvSpPr/>
          <p:nvPr/>
        </p:nvSpPr>
        <p:spPr>
          <a:xfrm>
            <a:off x="102012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16" name="node-diagram-7nCpPk-0"/>
          <p:cNvSpPr/>
          <p:nvPr/>
        </p:nvSpPr>
        <p:spPr>
          <a:xfrm>
            <a:off x="10972800" y="762000"/>
            <a:ext cx="6553200" cy="8763000"/>
          </a:xfrm>
          <a:prstGeom prst="roundRect">
            <a:avLst>
              <a:gd name="adj" fmla="val 3488"/>
            </a:avLst>
          </a:prstGeom>
          <a:solidFill>
            <a:srgbClr val="0022FF"/>
          </a:solidFill>
          <a:ln/>
        </p:spPr>
      </p:sp>
      <p:sp>
        <p:nvSpPr>
          <p:cNvPr id="17" name="data-driventext-diagram-7nCpPk-0-1"/>
          <p:cNvSpPr txBox="1"/>
          <p:nvPr/>
        </p:nvSpPr>
        <p:spPr>
          <a:xfrm>
            <a:off x="11353800" y="982980"/>
            <a:ext cx="5824538" cy="1384935"/>
          </a:xfrm>
          <a:prstGeom prst="rect">
            <a:avLst/>
          </a:prstGeom>
          <a:noFill/>
          <a:ln/>
        </p:spPr>
        <p:txBody>
          <a:bodyPr vertOverflow="clip" wrap="none" lIns="0" tIns="160020" rIns="0" bIns="0" rtlCol="0" anchor="t"/>
          <a:lstStyle/>
          <a:p>
            <a:pPr marL="0" indent="0" algn="l">
              <a:lnSpc>
                <a:spcPts val="8820"/>
              </a:lnSpc>
              <a:buNone/>
            </a:pPr>
            <a:r>
              <a:rPr lang="en-US" sz="8400" kern="1200" spc="-269" dirty="0">
                <a:solidFill>
                  <a:srgbClr val="FFFFFF"/>
                </a:solidFill>
                <a:latin typeface="Sora SemiBold" panose="00000700000000000000" pitchFamily="2" charset="0"/>
              </a:rPr>
              <a:t>५०%</a:t>
            </a:r>
            <a:endParaRPr lang="en-US" sz="8400" dirty="0"/>
          </a:p>
        </p:txBody>
      </p:sp>
      <p:sp>
        <p:nvSpPr>
          <p:cNvPr id="18" name="headingtext-diagram-7nCpPk-0-1"/>
          <p:cNvSpPr txBox="1"/>
          <p:nvPr/>
        </p:nvSpPr>
        <p:spPr>
          <a:xfrm>
            <a:off x="11353800" y="2377440"/>
            <a:ext cx="5824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युवा कोटा</a:t>
            </a:r>
            <a:endParaRPr lang="en-US" sz="2100" dirty="0"/>
          </a:p>
        </p:txBody>
      </p:sp>
      <p:sp>
        <p:nvSpPr>
          <p:cNvPr id="19" name="bodytext-diagram-7nCpPk-0-1"/>
          <p:cNvSpPr txBox="1"/>
          <p:nvPr/>
        </p:nvSpPr>
        <p:spPr>
          <a:xfrm>
            <a:off x="11353800" y="2746177"/>
            <a:ext cx="58245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पार्टीका प्रत्येक तहका कमिटीहरूमा ४५ वर्ष मुनिका युवाका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लागि सुरक्षित स्थान</a:t>
            </a:r>
            <a:endParaRPr lang="en-US" sz="1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D3997EC-7DC4-7675-06F1-8909AB52609F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1" name="Google Shape;103;p14" descr="image.png">
              <a:extLst>
                <a:ext uri="{FF2B5EF4-FFF2-40B4-BE49-F238E27FC236}">
                  <a16:creationId xmlns:a16="http://schemas.microsoft.com/office/drawing/2014/main" id="{7314CB9D-7315-BFCC-486B-FA3CC51686D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12B9E84-E86C-5D25-AF45-FE4848721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07d3ffe-fada-41ee-be1b-08a5aef8028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8209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हामी के गर्दैनौँ? 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राजनीतिक नैतिकता</a:t>
            </a: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 को सुनौलो मापदण्ड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01165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RSP ले कहिल्यै सम्झौता नगर्ने कठोर 'रेड लाइन्स' (Red Lines)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62000" y="5238750"/>
            <a:ext cx="8305800" cy="1819275"/>
          </a:xfrm>
          <a:prstGeom prst="roundRect">
            <a:avLst>
              <a:gd name="adj" fmla="val 12565"/>
            </a:avLst>
          </a:prstGeom>
          <a:solidFill>
            <a:srgbClr val="0022FF"/>
          </a:solidFill>
          <a:ln/>
        </p:spPr>
      </p:sp>
      <p:sp>
        <p:nvSpPr>
          <p:cNvPr id="7" name="node-diagram-qpNyjc-0"/>
          <p:cNvSpPr/>
          <p:nvPr/>
        </p:nvSpPr>
        <p:spPr>
          <a:xfrm>
            <a:off x="762000" y="5238750"/>
            <a:ext cx="8305800" cy="1819275"/>
          </a:xfrm>
          <a:prstGeom prst="roundRect">
            <a:avLst>
              <a:gd name="adj" fmla="val 12565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headingtext-diagram-qpNyjc-0-1"/>
          <p:cNvSpPr txBox="1"/>
          <p:nvPr/>
        </p:nvSpPr>
        <p:spPr>
          <a:xfrm>
            <a:off x="1143000" y="5619750"/>
            <a:ext cx="757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बन्द र तोडफोड निषेध</a:t>
            </a:r>
            <a:endParaRPr lang="en-US" sz="2100" dirty="0"/>
          </a:p>
        </p:txBody>
      </p:sp>
      <p:sp>
        <p:nvSpPr>
          <p:cNvPr id="9" name="bodytext-diagram-qpNyjc-0-1"/>
          <p:cNvSpPr txBox="1"/>
          <p:nvPr/>
        </p:nvSpPr>
        <p:spPr>
          <a:xfrm>
            <a:off x="1143000" y="6026587"/>
            <a:ext cx="75771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'नेपाल बन्द' वा सार्वजनिक सम्पत्ति तोडफोड जस्ता नागरिकलाई दुःख दिने कार्य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कहिल्यै नगर्ने।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9220200" y="5238750"/>
            <a:ext cx="8305800" cy="2314575"/>
          </a:xfrm>
          <a:prstGeom prst="roundRect">
            <a:avLst>
              <a:gd name="adj" fmla="val 9877"/>
            </a:avLst>
          </a:prstGeom>
          <a:solidFill>
            <a:srgbClr val="006FFC"/>
          </a:solidFill>
          <a:ln/>
        </p:spPr>
      </p:sp>
      <p:sp>
        <p:nvSpPr>
          <p:cNvPr id="11" name="node-diagram-qpNyjc-1"/>
          <p:cNvSpPr/>
          <p:nvPr/>
        </p:nvSpPr>
        <p:spPr>
          <a:xfrm>
            <a:off x="9220200" y="5238750"/>
            <a:ext cx="8305800" cy="2314575"/>
          </a:xfrm>
          <a:prstGeom prst="roundRect">
            <a:avLst>
              <a:gd name="adj" fmla="val 987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2" name="headingtext-diagram-qpNyjc-1-2"/>
          <p:cNvSpPr txBox="1"/>
          <p:nvPr/>
        </p:nvSpPr>
        <p:spPr>
          <a:xfrm>
            <a:off x="9601200" y="5619750"/>
            <a:ext cx="757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अपारदर्शी फन्डिङ</a:t>
            </a:r>
            <a:endParaRPr lang="en-US" sz="2100" dirty="0"/>
          </a:p>
        </p:txBody>
      </p:sp>
      <p:sp>
        <p:nvSpPr>
          <p:cNvPr id="13" name="bodytext-diagram-qpNyjc-1-2"/>
          <p:cNvSpPr txBox="1"/>
          <p:nvPr/>
        </p:nvSpPr>
        <p:spPr>
          <a:xfrm>
            <a:off x="9601200" y="6026587"/>
            <a:ext cx="75771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बिचौलिया वा अज्ञात स्वार्थ समूहहरूबाट नगद सहयोग वा चन्दा पूर्ण रूपमा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अस्वीकार गर्ने।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62000" y="7213521"/>
            <a:ext cx="8305800" cy="2314575"/>
          </a:xfrm>
          <a:prstGeom prst="roundRect">
            <a:avLst>
              <a:gd name="adj" fmla="val 9877"/>
            </a:avLst>
          </a:prstGeom>
          <a:solidFill>
            <a:srgbClr val="009AF9"/>
          </a:solidFill>
          <a:ln/>
        </p:spPr>
      </p:sp>
      <p:sp>
        <p:nvSpPr>
          <p:cNvPr id="15" name="node-diagram-qpNyjc-2"/>
          <p:cNvSpPr/>
          <p:nvPr/>
        </p:nvSpPr>
        <p:spPr>
          <a:xfrm>
            <a:off x="762000" y="7213521"/>
            <a:ext cx="8305800" cy="2314575"/>
          </a:xfrm>
          <a:prstGeom prst="roundRect">
            <a:avLst>
              <a:gd name="adj" fmla="val 987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6" name="headingtext-diagram-qpNyjc-2-3"/>
          <p:cNvSpPr txBox="1"/>
          <p:nvPr/>
        </p:nvSpPr>
        <p:spPr>
          <a:xfrm>
            <a:off x="1143000" y="7594521"/>
            <a:ext cx="757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टीका नियुक्ति</a:t>
            </a:r>
            <a:endParaRPr lang="en-US" sz="2100" dirty="0"/>
          </a:p>
        </p:txBody>
      </p:sp>
      <p:sp>
        <p:nvSpPr>
          <p:cNvPr id="17" name="bodytext-diagram-qpNyjc-2-3"/>
          <p:cNvSpPr txBox="1"/>
          <p:nvPr/>
        </p:nvSpPr>
        <p:spPr>
          <a:xfrm>
            <a:off x="1143000" y="8001357"/>
            <a:ext cx="75771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योग्यता नपुगेका कार्यकर्तालाई सरकारी निकायमा 'ब्याक-डोर' बाट नियुक्ति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कहिल्यै नगर्ने।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9220200" y="7707273"/>
            <a:ext cx="8305800" cy="1819275"/>
          </a:xfrm>
          <a:prstGeom prst="roundRect">
            <a:avLst>
              <a:gd name="adj" fmla="val 12565"/>
            </a:avLst>
          </a:prstGeom>
          <a:solidFill>
            <a:srgbClr val="00CECB"/>
          </a:solidFill>
          <a:ln/>
        </p:spPr>
      </p:sp>
      <p:sp>
        <p:nvSpPr>
          <p:cNvPr id="19" name="node-diagram-qpNyjc-3"/>
          <p:cNvSpPr/>
          <p:nvPr/>
        </p:nvSpPr>
        <p:spPr>
          <a:xfrm>
            <a:off x="9220200" y="7707273"/>
            <a:ext cx="8305800" cy="1819275"/>
          </a:xfrm>
          <a:prstGeom prst="roundRect">
            <a:avLst>
              <a:gd name="adj" fmla="val 12565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0" name="headingtext-diagram-qpNyjc-3-4"/>
          <p:cNvSpPr txBox="1"/>
          <p:nvPr/>
        </p:nvSpPr>
        <p:spPr>
          <a:xfrm>
            <a:off x="9601200" y="8088273"/>
            <a:ext cx="7577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सुविधाको त्याग</a:t>
            </a:r>
            <a:endParaRPr lang="en-US" sz="2100" dirty="0"/>
          </a:p>
        </p:txBody>
      </p:sp>
      <p:sp>
        <p:nvSpPr>
          <p:cNvPr id="21" name="bodytext-diagram-qpNyjc-3-4"/>
          <p:cNvSpPr txBox="1"/>
          <p:nvPr/>
        </p:nvSpPr>
        <p:spPr>
          <a:xfrm>
            <a:off x="9601200" y="8495110"/>
            <a:ext cx="75771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पदबाट हटेपछि राज्यकोषबाट अतिरिक्त विलासी सुविधा, सुरक्षा घेरा वा नगद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भत्ता दाबी नगर्ने।</a:t>
            </a:r>
            <a:endParaRPr lang="en-US" sz="1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2E5C9D-CA9E-5F41-A1E8-28842CFDA8EF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4C1A7458-0BE3-86E9-22AD-266271AA9E3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7FC71AB-7AB9-A446-8E0E-5438A58E9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2232584-21b5-467f-9640-3961f53d4c9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58779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नेतृत्वको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नैतिकता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877854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चरित्र बिना नेतृत्व सम्भव छैन</a:t>
            </a:r>
            <a:endParaRPr lang="en-US" sz="1800" dirty="0"/>
          </a:p>
        </p:txBody>
      </p:sp>
      <p:sp>
        <p:nvSpPr>
          <p:cNvPr id="6" name="headingtext-diagram-zePwIw-0-1"/>
          <p:cNvSpPr txBox="1"/>
          <p:nvPr/>
        </p:nvSpPr>
        <p:spPr>
          <a:xfrm>
            <a:off x="762000" y="9194363"/>
            <a:ext cx="22907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सत्यनिष्ठा र इमानदारी</a:t>
            </a:r>
            <a:endParaRPr lang="en-US" sz="2100" dirty="0"/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SXvnbb-0"/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SXvnbb-0"/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SXvnbb-0-1"/>
          <p:cNvSpPr txBox="1"/>
          <p:nvPr/>
        </p:nvSpPr>
        <p:spPr>
          <a:xfrm>
            <a:off x="11811000" y="762000"/>
            <a:ext cx="26146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कानुनी र नैतिक</a:t>
            </a:r>
            <a:endParaRPr lang="en-US" sz="2100" dirty="0"/>
          </a:p>
        </p:txBody>
      </p:sp>
      <p:sp>
        <p:nvSpPr>
          <p:cNvPr id="12" name="bodytext-diagram-SXvnbb-0-1"/>
          <p:cNvSpPr txBox="1"/>
          <p:nvPr/>
        </p:nvSpPr>
        <p:spPr>
          <a:xfrm>
            <a:off x="11811000" y="1206937"/>
            <a:ext cx="26146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के यो कानुनी र नैतिक छ?</a:t>
            </a:r>
            <a:endParaRPr lang="en-US" sz="2100" dirty="0"/>
          </a:p>
        </p:txBody>
      </p:sp>
      <p:sp>
        <p:nvSpPr>
          <p:cNvPr id="13" name="shape-diagram-SXvnbb-1"/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SXvnbb-1"/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SXvnbb-1-2"/>
          <p:cNvSpPr txBox="1"/>
          <p:nvPr/>
        </p:nvSpPr>
        <p:spPr>
          <a:xfrm>
            <a:off x="11811000" y="3682960"/>
            <a:ext cx="3081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पारदर्शिता</a:t>
            </a:r>
            <a:endParaRPr lang="en-US" sz="2100" dirty="0"/>
          </a:p>
        </p:txBody>
      </p:sp>
      <p:sp>
        <p:nvSpPr>
          <p:cNvPr id="17" name="bodytext-diagram-SXvnbb-1-2"/>
          <p:cNvSpPr txBox="1"/>
          <p:nvPr/>
        </p:nvSpPr>
        <p:spPr>
          <a:xfrm>
            <a:off x="11811000" y="4127897"/>
            <a:ext cx="3081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के यो सार्वजनिक गर्न सकिन्छ?</a:t>
            </a:r>
            <a:endParaRPr lang="en-US" sz="2100" dirty="0"/>
          </a:p>
        </p:txBody>
      </p:sp>
      <p:sp>
        <p:nvSpPr>
          <p:cNvPr id="18" name="icon-diagram-SXvnbb-2"/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SXvnbb-2-3"/>
          <p:cNvSpPr txBox="1"/>
          <p:nvPr/>
        </p:nvSpPr>
        <p:spPr>
          <a:xfrm>
            <a:off x="11811000" y="6603921"/>
            <a:ext cx="28717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जनहित</a:t>
            </a:r>
            <a:endParaRPr lang="en-US" sz="2100" dirty="0"/>
          </a:p>
        </p:txBody>
      </p:sp>
      <p:sp>
        <p:nvSpPr>
          <p:cNvPr id="21" name="bodytext-diagram-SXvnbb-2-3"/>
          <p:cNvSpPr txBox="1"/>
          <p:nvPr/>
        </p:nvSpPr>
        <p:spPr>
          <a:xfrm>
            <a:off x="11811000" y="7048857"/>
            <a:ext cx="28717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के यसले जनताको हित गर्छ?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8E3329-2D02-88BB-1755-C5713465DB7D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7EC73D16-B094-355C-77B1-7A95C4743C4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9420933-9AAE-E5AF-88DF-9AA554980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6cb8cae-483d-44f6-b702-d352a5cae45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58779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22253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रास्वपा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नेतृत्व संस्कृति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877854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संगठनको संस्कृति नै उसको भविष्य हो</a:t>
            </a:r>
            <a:endParaRPr lang="en-US" sz="2100" dirty="0"/>
          </a:p>
        </p:txBody>
      </p:sp>
      <p:graphicFrame>
        <p:nvGraphicFramePr>
          <p:cNvPr id="25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867025"/>
          <a:ext cx="16764001" cy="6656188"/>
        </p:xfrm>
        <a:graphic>
          <a:graphicData uri="http://schemas.openxmlformats.org/drawingml/2006/table">
            <a:tbl>
              <a:tblPr/>
              <a:tblGrid>
                <a:gridCol w="7751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2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77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rgbClr val="04142D"/>
                          </a:solidFill>
                          <a:latin typeface="Sora" panose="00000500000000000000" pitchFamily="2" charset="0"/>
                        </a:rPr>
                        <a:t>हामी के अंगाल्छौं (Culture)</a:t>
                      </a:r>
                      <a:endParaRPr lang="en-US" sz="2100" dirty="0">
                        <a:latin typeface="Sora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91440" cap="flat" cmpd="sng" algn="ctr">
                      <a:solidFill>
                        <a:srgbClr val="002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rgbClr val="04142D"/>
                          </a:solidFill>
                          <a:latin typeface="Sora" panose="00000500000000000000" pitchFamily="2" charset="0"/>
                        </a:rPr>
                        <a:t>हामी के अस्वीकार गर्छौं (Reject)</a:t>
                      </a:r>
                      <a:endParaRPr lang="en-US" sz="2100" dirty="0">
                        <a:latin typeface="Sora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40" cap="flat" cmpd="sng" algn="ctr">
                      <a:solidFill>
                        <a:srgbClr val="002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96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Meritocracy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नातावाद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96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Teamwork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भागबण्डा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96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Innovation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भ्रष्टाचार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96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Accountability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व्यक्तिपूजा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97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Continuous Learning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अपारदर्शिता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4A3ED3D-9997-424E-61AA-D9409AF707AD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7" name="Google Shape;103;p14" descr="image.png">
              <a:extLst>
                <a:ext uri="{FF2B5EF4-FFF2-40B4-BE49-F238E27FC236}">
                  <a16:creationId xmlns:a16="http://schemas.microsoft.com/office/drawing/2014/main" id="{641E87CE-76AF-996E-2313-9BFBA0C2B6F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B59BF5F-8A71-85CC-001C-DA1BCC6B9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244af91-ad25-4245-9071-058fddf5b2b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img-image-diagram-ZitzGb-0" descr="preencoded.png"/>
          <p:cNvPicPr>
            <a:picLocks noChangeAspect="1"/>
          </p:cNvPicPr>
          <p:nvPr/>
        </p:nvPicPr>
        <p:blipFill>
          <a:blip r:embed="rId3"/>
          <a:srcRect l="31915" r="31889"/>
          <a:stretch>
            <a:fillRect/>
          </a:stretch>
        </p:blipFill>
        <p:spPr>
          <a:xfrm>
            <a:off x="762000" y="762000"/>
            <a:ext cx="5638800" cy="8763000"/>
          </a:xfrm>
          <a:prstGeom prst="roundRect">
            <a:avLst>
              <a:gd name="adj" fmla="val 3378"/>
            </a:avLst>
          </a:prstGeom>
        </p:spPr>
      </p:pic>
      <p:pic>
        <p:nvPicPr>
          <p:cNvPr id="4" name="text-element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1658779"/>
            <a:ext cx="2857500" cy="47625"/>
          </a:xfrm>
          <a:prstGeom prst="rect">
            <a:avLst/>
          </a:prstGeom>
        </p:spPr>
      </p:pic>
      <p:sp>
        <p:nvSpPr>
          <p:cNvPr id="5" name="Title 3"/>
          <p:cNvSpPr txBox="1"/>
          <p:nvPr/>
        </p:nvSpPr>
        <p:spPr>
          <a:xfrm>
            <a:off x="7162800" y="762000"/>
            <a:ext cx="103965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सुशासन – समृद्ध नेपालको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आधार</a:t>
            </a:r>
            <a:endParaRPr lang="en-US" sz="4800" dirty="0"/>
          </a:p>
        </p:txBody>
      </p:sp>
      <p:sp>
        <p:nvSpPr>
          <p:cNvPr id="6" name="Shape 2"/>
          <p:cNvSpPr/>
          <p:nvPr/>
        </p:nvSpPr>
        <p:spPr>
          <a:xfrm>
            <a:off x="7162800" y="7391400"/>
            <a:ext cx="5105400" cy="990600"/>
          </a:xfrm>
          <a:prstGeom prst="roundRect">
            <a:avLst>
              <a:gd name="adj" fmla="val 23077"/>
            </a:avLst>
          </a:prstGeom>
          <a:solidFill>
            <a:srgbClr val="0022FF"/>
          </a:solidFill>
          <a:ln/>
        </p:spPr>
      </p:sp>
      <p:sp>
        <p:nvSpPr>
          <p:cNvPr id="7" name="node-diagram-uipOP8-0"/>
          <p:cNvSpPr/>
          <p:nvPr/>
        </p:nvSpPr>
        <p:spPr>
          <a:xfrm>
            <a:off x="7162800" y="7391400"/>
            <a:ext cx="5105400" cy="990600"/>
          </a:xfrm>
          <a:prstGeom prst="roundRect">
            <a:avLst>
              <a:gd name="adj" fmla="val 2307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pic>
        <p:nvPicPr>
          <p:cNvPr id="8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7696200"/>
            <a:ext cx="381000" cy="381000"/>
          </a:xfrm>
          <a:prstGeom prst="rect">
            <a:avLst/>
          </a:prstGeom>
        </p:spPr>
      </p:pic>
      <p:sp>
        <p:nvSpPr>
          <p:cNvPr id="9" name="headingtext-diagram-uipOP8-0-1"/>
          <p:cNvSpPr txBox="1"/>
          <p:nvPr/>
        </p:nvSpPr>
        <p:spPr>
          <a:xfrm>
            <a:off x="8191500" y="7723227"/>
            <a:ext cx="3805237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प्रत्येक योजनाको सार्वजनिक विवरण राख्ने।</a:t>
            </a:r>
            <a:endParaRPr lang="en-US" sz="1800" dirty="0"/>
          </a:p>
        </p:txBody>
      </p:sp>
      <p:sp>
        <p:nvSpPr>
          <p:cNvPr id="10" name="Shape 5"/>
          <p:cNvSpPr/>
          <p:nvPr/>
        </p:nvSpPr>
        <p:spPr>
          <a:xfrm>
            <a:off x="12420481" y="7391400"/>
            <a:ext cx="5105400" cy="990600"/>
          </a:xfrm>
          <a:prstGeom prst="roundRect">
            <a:avLst>
              <a:gd name="adj" fmla="val 23077"/>
            </a:avLst>
          </a:prstGeom>
          <a:solidFill>
            <a:srgbClr val="006FFC"/>
          </a:solidFill>
          <a:ln/>
        </p:spPr>
      </p:sp>
      <p:sp>
        <p:nvSpPr>
          <p:cNvPr id="11" name="node-diagram-uipOP8-1"/>
          <p:cNvSpPr/>
          <p:nvPr/>
        </p:nvSpPr>
        <p:spPr>
          <a:xfrm>
            <a:off x="12420481" y="7391400"/>
            <a:ext cx="5105400" cy="990600"/>
          </a:xfrm>
          <a:prstGeom prst="roundRect">
            <a:avLst>
              <a:gd name="adj" fmla="val 2307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pic>
        <p:nvPicPr>
          <p:cNvPr id="12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25281" y="7696200"/>
            <a:ext cx="381000" cy="381000"/>
          </a:xfrm>
          <a:prstGeom prst="rect">
            <a:avLst/>
          </a:prstGeom>
        </p:spPr>
      </p:pic>
      <p:sp>
        <p:nvSpPr>
          <p:cNvPr id="13" name="headingtext-diagram-uipOP8-1-2"/>
          <p:cNvSpPr txBox="1"/>
          <p:nvPr/>
        </p:nvSpPr>
        <p:spPr>
          <a:xfrm>
            <a:off x="13449181" y="7723227"/>
            <a:ext cx="3805237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सेवा प्रवाहको समयसीमा निर्धारण गर्ने।</a:t>
            </a:r>
            <a:endParaRPr lang="en-US" sz="1800" dirty="0"/>
          </a:p>
        </p:txBody>
      </p:sp>
      <p:sp>
        <p:nvSpPr>
          <p:cNvPr id="14" name="Shape 8"/>
          <p:cNvSpPr/>
          <p:nvPr/>
        </p:nvSpPr>
        <p:spPr>
          <a:xfrm>
            <a:off x="7162800" y="8534400"/>
            <a:ext cx="5105400" cy="990600"/>
          </a:xfrm>
          <a:prstGeom prst="roundRect">
            <a:avLst>
              <a:gd name="adj" fmla="val 23077"/>
            </a:avLst>
          </a:prstGeom>
          <a:solidFill>
            <a:srgbClr val="009AF9"/>
          </a:solidFill>
          <a:ln/>
        </p:spPr>
      </p:sp>
      <p:sp>
        <p:nvSpPr>
          <p:cNvPr id="15" name="node-diagram-uipOP8-2"/>
          <p:cNvSpPr/>
          <p:nvPr/>
        </p:nvSpPr>
        <p:spPr>
          <a:xfrm>
            <a:off x="7162800" y="8534400"/>
            <a:ext cx="5105400" cy="990600"/>
          </a:xfrm>
          <a:prstGeom prst="roundRect">
            <a:avLst>
              <a:gd name="adj" fmla="val 2307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pic>
        <p:nvPicPr>
          <p:cNvPr id="16" name="SVG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7600" y="8839200"/>
            <a:ext cx="381000" cy="381000"/>
          </a:xfrm>
          <a:prstGeom prst="rect">
            <a:avLst/>
          </a:prstGeom>
        </p:spPr>
      </p:pic>
      <p:sp>
        <p:nvSpPr>
          <p:cNvPr id="17" name="headingtext-diagram-uipOP8-2-3"/>
          <p:cNvSpPr txBox="1"/>
          <p:nvPr/>
        </p:nvSpPr>
        <p:spPr>
          <a:xfrm>
            <a:off x="8191500" y="8866227"/>
            <a:ext cx="3805237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मासिक सार्वजनिक प्रगति समीक्षा गर्ने।</a:t>
            </a:r>
            <a:endParaRPr lang="en-US" sz="1800" dirty="0"/>
          </a:p>
        </p:txBody>
      </p:sp>
      <p:sp>
        <p:nvSpPr>
          <p:cNvPr id="18" name="Shape 11"/>
          <p:cNvSpPr/>
          <p:nvPr/>
        </p:nvSpPr>
        <p:spPr>
          <a:xfrm>
            <a:off x="12420481" y="8534400"/>
            <a:ext cx="5105400" cy="990600"/>
          </a:xfrm>
          <a:prstGeom prst="roundRect">
            <a:avLst>
              <a:gd name="adj" fmla="val 23077"/>
            </a:avLst>
          </a:prstGeom>
          <a:solidFill>
            <a:srgbClr val="00CECB"/>
          </a:solidFill>
          <a:ln/>
        </p:spPr>
      </p:sp>
      <p:sp>
        <p:nvSpPr>
          <p:cNvPr id="19" name="node-diagram-uipOP8-3"/>
          <p:cNvSpPr/>
          <p:nvPr/>
        </p:nvSpPr>
        <p:spPr>
          <a:xfrm>
            <a:off x="12420481" y="8534400"/>
            <a:ext cx="5105400" cy="990600"/>
          </a:xfrm>
          <a:prstGeom prst="roundRect">
            <a:avLst>
              <a:gd name="adj" fmla="val 2307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pic>
        <p:nvPicPr>
          <p:cNvPr id="20" name="SVG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25281" y="8839200"/>
            <a:ext cx="381000" cy="381000"/>
          </a:xfrm>
          <a:prstGeom prst="rect">
            <a:avLst/>
          </a:prstGeom>
        </p:spPr>
      </p:pic>
      <p:sp>
        <p:nvSpPr>
          <p:cNvPr id="21" name="headingtext-diagram-uipOP8-3-4"/>
          <p:cNvSpPr txBox="1"/>
          <p:nvPr/>
        </p:nvSpPr>
        <p:spPr>
          <a:xfrm>
            <a:off x="13449181" y="8866227"/>
            <a:ext cx="3805237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जनगुनासो सुन्ने संयन्त्र बनाउने।</a:t>
            </a:r>
            <a:endParaRPr lang="en-US" sz="1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E8F34B-C1C6-6AA0-204C-5AAF84CA0F98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F1E07A61-E890-9744-4284-0159389C9CAB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B1789E5-C9BA-46D4-9960-746016B46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d4f4137-586c-4300-966a-456960849d1d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84108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डिजिटल सुशासन: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Paper-less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603183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डिजिटल प्रविधि केवल कम्प्युटर होइन; यो सुशासनको माध्यम हो</a:t>
            </a:r>
            <a:endParaRPr lang="en-US" sz="1800" dirty="0"/>
          </a:p>
        </p:txBody>
      </p:sp>
      <p:sp>
        <p:nvSpPr>
          <p:cNvPr id="6" name="headingtext-diagram-GSwHsQ-0-1"/>
          <p:cNvSpPr txBox="1"/>
          <p:nvPr/>
        </p:nvSpPr>
        <p:spPr>
          <a:xfrm>
            <a:off x="762000" y="9194363"/>
            <a:ext cx="2909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अनलाइन सिफारिस प्रणाली</a:t>
            </a:r>
            <a:endParaRPr lang="en-US" sz="2100" dirty="0"/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akhhzs-0"/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akhhzs-0"/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akhhzs-0-1"/>
          <p:cNvSpPr txBox="1"/>
          <p:nvPr/>
        </p:nvSpPr>
        <p:spPr>
          <a:xfrm>
            <a:off x="11811000" y="762000"/>
            <a:ext cx="49958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Paper-less Govt</a:t>
            </a:r>
            <a:endParaRPr lang="en-US" sz="2100" dirty="0"/>
          </a:p>
        </p:txBody>
      </p:sp>
      <p:sp>
        <p:nvSpPr>
          <p:cNvPr id="12" name="bodytext-diagram-akhhzs-0-1"/>
          <p:cNvSpPr txBox="1"/>
          <p:nvPr/>
        </p:nvSpPr>
        <p:spPr>
          <a:xfrm>
            <a:off x="11811000" y="1206937"/>
            <a:ext cx="499586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कागजी फाइलको अन्त्य र सबै अभिलेख डिजिटल।</a:t>
            </a:r>
            <a:endParaRPr lang="en-US" sz="2100" dirty="0"/>
          </a:p>
        </p:txBody>
      </p:sp>
      <p:sp>
        <p:nvSpPr>
          <p:cNvPr id="13" name="shape-diagram-akhhzs-1"/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akhhzs-1"/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akhhzs-1-2"/>
          <p:cNvSpPr txBox="1"/>
          <p:nvPr/>
        </p:nvSpPr>
        <p:spPr>
          <a:xfrm>
            <a:off x="11811000" y="3682960"/>
            <a:ext cx="5748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Face-less Service</a:t>
            </a:r>
            <a:endParaRPr lang="en-US" sz="2100" dirty="0"/>
          </a:p>
        </p:txBody>
      </p:sp>
      <p:sp>
        <p:nvSpPr>
          <p:cNvPr id="17" name="bodytext-diagram-akhhzs-1-2"/>
          <p:cNvSpPr txBox="1"/>
          <p:nvPr/>
        </p:nvSpPr>
        <p:spPr>
          <a:xfrm>
            <a:off x="11811000" y="4127897"/>
            <a:ext cx="57483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अनावश्यक भेटघाटको अन्त्य, अनलाइन आवेदन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स्वीकृति।</a:t>
            </a:r>
            <a:endParaRPr lang="en-US" sz="2100" dirty="0"/>
          </a:p>
        </p:txBody>
      </p:sp>
      <p:sp>
        <p:nvSpPr>
          <p:cNvPr id="18" name="icon-diagram-akhhzs-2"/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akhhzs-2-3"/>
          <p:cNvSpPr txBox="1"/>
          <p:nvPr/>
        </p:nvSpPr>
        <p:spPr>
          <a:xfrm>
            <a:off x="11811000" y="6603921"/>
            <a:ext cx="49672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Presence-less</a:t>
            </a:r>
            <a:endParaRPr lang="en-US" sz="2100" dirty="0"/>
          </a:p>
        </p:txBody>
      </p:sp>
      <p:sp>
        <p:nvSpPr>
          <p:cNvPr id="21" name="bodytext-diagram-akhhzs-2-3"/>
          <p:cNvSpPr txBox="1"/>
          <p:nvPr/>
        </p:nvSpPr>
        <p:spPr>
          <a:xfrm>
            <a:off x="11811000" y="7048857"/>
            <a:ext cx="49672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घरबाटै सरकारी सेवा, मोबाइल र वेबमार्फत पहुँच।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B029E1-A7C7-D40F-E2CA-9B4D4CF67D20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0158C492-AC75-3F36-AC50-BA5024E5CE0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78E84FF-4902-3D93-A914-AA4B1B406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32b13e2-36ec-45a9-a67c-167e026b8b44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58779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5710"/>
              </a:lnSpc>
            </a:pPr>
            <a:r>
              <a:rPr lang="ne-NP" sz="4800" b="1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उद्देश्य तथा रणनीति</a:t>
            </a:r>
          </a:p>
          <a:p>
            <a:pPr marL="0" indent="0" algn="l">
              <a:lnSpc>
                <a:spcPts val="5710"/>
              </a:lnSpc>
              <a:buNone/>
            </a:pP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877854"/>
            <a:ext cx="8239125" cy="444920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endParaRPr lang="en-US" sz="1800" dirty="0"/>
          </a:p>
        </p:txBody>
      </p:sp>
      <p:sp>
        <p:nvSpPr>
          <p:cNvPr id="6" name="headingtext-diagram-l3EiWj-0-1"/>
          <p:cNvSpPr txBox="1"/>
          <p:nvPr/>
        </p:nvSpPr>
        <p:spPr>
          <a:xfrm>
            <a:off x="762000" y="9194363"/>
            <a:ext cx="167670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ne-NP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उद्देश्य</a:t>
            </a:r>
            <a:endParaRPr lang="en-US" sz="2100" spc="-59" dirty="0">
              <a:solidFill>
                <a:srgbClr val="04142D"/>
              </a:solidFill>
              <a:latin typeface="Sora SemiBold" panose="00000700000000000000" pitchFamily="2" charset="0"/>
            </a:endParaRPr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CY9Eti-0"/>
          <p:cNvSpPr/>
          <p:nvPr/>
        </p:nvSpPr>
        <p:spPr>
          <a:xfrm>
            <a:off x="1423680" y="3297054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1" name="headingtext-diagram-CY9Eti-0-1"/>
          <p:cNvSpPr txBox="1"/>
          <p:nvPr/>
        </p:nvSpPr>
        <p:spPr>
          <a:xfrm>
            <a:off x="2419042" y="3297054"/>
            <a:ext cx="5748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ne-NP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प्रतिमान परिवर्तन (</a:t>
            </a:r>
            <a:r>
              <a:rPr lang="en-US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Paradigm Shift)</a:t>
            </a:r>
          </a:p>
        </p:txBody>
      </p:sp>
      <p:sp>
        <p:nvSpPr>
          <p:cNvPr id="12" name="bodytext-diagram-CY9Eti-0-1"/>
          <p:cNvSpPr txBox="1"/>
          <p:nvPr/>
        </p:nvSpPr>
        <p:spPr>
          <a:xfrm>
            <a:off x="2419042" y="3741991"/>
            <a:ext cx="5877540" cy="142751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परम्परागत राजनीतिक भीड जम्मा गर्ने शैलीलाई विस्थापित गरी हाम्रा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अगुवाहरूलाई दक्ष नीति प्रबन्धक र प्राविधिक-प्रशासक (</a:t>
            </a:r>
            <a:r>
              <a:rPr lang="en-US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Technocrats) </a:t>
            </a: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मा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रूपान्तरण गर्ने।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</p:txBody>
      </p:sp>
      <p:sp>
        <p:nvSpPr>
          <p:cNvPr id="16" name="headingtext-diagram-CY9Eti-1-2"/>
          <p:cNvSpPr txBox="1"/>
          <p:nvPr/>
        </p:nvSpPr>
        <p:spPr>
          <a:xfrm>
            <a:off x="2419042" y="5892718"/>
            <a:ext cx="4024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ne-NP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वैचारिक स्पष्टता (</a:t>
            </a:r>
            <a:r>
              <a:rPr lang="en-US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Theoretical Clarity)</a:t>
            </a:r>
          </a:p>
        </p:txBody>
      </p:sp>
      <p:sp>
        <p:nvSpPr>
          <p:cNvPr id="17" name="bodytext-diagram-CY9Eti-1-2"/>
          <p:cNvSpPr txBox="1"/>
          <p:nvPr/>
        </p:nvSpPr>
        <p:spPr>
          <a:xfrm>
            <a:off x="2419042" y="6337655"/>
            <a:ext cx="5877540" cy="10284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पार्टीको मूल सिद्धान्त—</a:t>
            </a:r>
            <a:r>
              <a:rPr lang="en-US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'Social Democracy' (</a:t>
            </a: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सामाजिक लोकतन्त्र)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र यसका आर्थिक खम्बाहरूका बारेमा स्पष्ट वैचारिक धारणा बनाउनु।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</p:txBody>
      </p:sp>
      <p:sp>
        <p:nvSpPr>
          <p:cNvPr id="20" name="headingtext-diagram-CY9Eti-2-3"/>
          <p:cNvSpPr txBox="1"/>
          <p:nvPr/>
        </p:nvSpPr>
        <p:spPr>
          <a:xfrm>
            <a:off x="11620501" y="3397364"/>
            <a:ext cx="4024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ne-NP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निर्वाचन रणनीति (</a:t>
            </a:r>
            <a:r>
              <a:rPr lang="en-US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Electoral Blueprint)</a:t>
            </a:r>
          </a:p>
        </p:txBody>
      </p:sp>
      <p:sp>
        <p:nvSpPr>
          <p:cNvPr id="21" name="bodytext-diagram-CY9Eti-2-3"/>
          <p:cNvSpPr txBox="1"/>
          <p:nvPr/>
        </p:nvSpPr>
        <p:spPr>
          <a:xfrm>
            <a:off x="11620502" y="3842300"/>
            <a:ext cx="6226276" cy="142751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आगामी स्थानीय तहको निर्वाचन (</a:t>
            </a:r>
            <a:r>
              <a:rPr lang="en-US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Local Body Elections) </a:t>
            </a: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मा ऐतिहासिक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जित सुनिश्चित गर्नका लागि बलियो सांगठनिक</a:t>
            </a:r>
            <a:r>
              <a:rPr lang="en-US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, </a:t>
            </a: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संवैधानिक र नीतिगत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आधार तयार पार्नु।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</p:txBody>
      </p:sp>
      <p:sp>
        <p:nvSpPr>
          <p:cNvPr id="24" name="headingtext-diagram-CY9Eti-2-3">
            <a:extLst>
              <a:ext uri="{FF2B5EF4-FFF2-40B4-BE49-F238E27FC236}">
                <a16:creationId xmlns:a16="http://schemas.microsoft.com/office/drawing/2014/main" id="{E266C54C-15FA-0360-2CC2-7AC657C573DA}"/>
              </a:ext>
            </a:extLst>
          </p:cNvPr>
          <p:cNvSpPr txBox="1"/>
          <p:nvPr/>
        </p:nvSpPr>
        <p:spPr>
          <a:xfrm>
            <a:off x="11620501" y="5937353"/>
            <a:ext cx="4024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ne-NP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योग्यता–आधारित जिम्मेवारी (</a:t>
            </a:r>
            <a:r>
              <a:rPr lang="en-US" sz="21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Merit-Based Placement)</a:t>
            </a:r>
          </a:p>
        </p:txBody>
      </p:sp>
      <p:sp>
        <p:nvSpPr>
          <p:cNvPr id="25" name="bodytext-diagram-CY9Eti-2-3">
            <a:extLst>
              <a:ext uri="{FF2B5EF4-FFF2-40B4-BE49-F238E27FC236}">
                <a16:creationId xmlns:a16="http://schemas.microsoft.com/office/drawing/2014/main" id="{A635413D-5945-D59D-611B-FBC52ECAA07A}"/>
              </a:ext>
            </a:extLst>
          </p:cNvPr>
          <p:cNvSpPr txBox="1"/>
          <p:nvPr/>
        </p:nvSpPr>
        <p:spPr>
          <a:xfrm>
            <a:off x="11620501" y="6382289"/>
            <a:ext cx="5990303" cy="1252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पार्टीका स्थानीय कमिटी र प्रशासनिक नियुक्तिहरूमा "सही ठाउँमा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सही व्यक्ति" (</a:t>
            </a:r>
            <a:r>
              <a:rPr lang="en-US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Right Person in the Right Place) </a:t>
            </a: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को अवधारणालाई 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r>
              <a:rPr lang="ne-NP" sz="1600" dirty="0">
                <a:solidFill>
                  <a:srgbClr val="616B7C"/>
                </a:solidFill>
                <a:latin typeface="Be Vietnam Pro" panose="00000500000000000000" pitchFamily="2" charset="0"/>
              </a:rPr>
              <a:t>पूर्णतः संस्थागत गर्नु।</a:t>
            </a: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endParaRPr lang="en-US" sz="1600" dirty="0"/>
          </a:p>
          <a:p>
            <a:pPr>
              <a:lnSpc>
                <a:spcPts val="2570"/>
              </a:lnSpc>
            </a:pPr>
            <a:endParaRPr lang="en-US" sz="1600" dirty="0"/>
          </a:p>
          <a:p>
            <a:pPr>
              <a:lnSpc>
                <a:spcPts val="2570"/>
              </a:lnSpc>
            </a:pP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endParaRPr lang="en-US" sz="1600" dirty="0">
              <a:solidFill>
                <a:srgbClr val="616B7C"/>
              </a:solidFill>
              <a:latin typeface="Be Vietnam Pro" panose="00000500000000000000" pitchFamily="2" charset="0"/>
            </a:endParaRPr>
          </a:p>
          <a:p>
            <a:pPr>
              <a:lnSpc>
                <a:spcPts val="2570"/>
              </a:lnSpc>
            </a:pPr>
            <a:endParaRPr lang="en-US" sz="1600" dirty="0"/>
          </a:p>
        </p:txBody>
      </p:sp>
      <p:sp>
        <p:nvSpPr>
          <p:cNvPr id="26" name="shape-diagram-CY9Eti-1">
            <a:extLst>
              <a:ext uri="{FF2B5EF4-FFF2-40B4-BE49-F238E27FC236}">
                <a16:creationId xmlns:a16="http://schemas.microsoft.com/office/drawing/2014/main" id="{F40A956A-A9B7-E88A-DA31-D058B1B7A0B2}"/>
              </a:ext>
            </a:extLst>
          </p:cNvPr>
          <p:cNvSpPr/>
          <p:nvPr/>
        </p:nvSpPr>
        <p:spPr>
          <a:xfrm>
            <a:off x="10625139" y="3839046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7688E83-1751-EEF6-5D76-31215693F52E}"/>
              </a:ext>
            </a:extLst>
          </p:cNvPr>
          <p:cNvGrpSpPr/>
          <p:nvPr/>
        </p:nvGrpSpPr>
        <p:grpSpPr>
          <a:xfrm>
            <a:off x="9867901" y="5937353"/>
            <a:ext cx="1524000" cy="1524000"/>
            <a:chOff x="10058400" y="8539222"/>
            <a:chExt cx="1524000" cy="1524000"/>
          </a:xfrm>
        </p:grpSpPr>
        <p:sp>
          <p:nvSpPr>
            <p:cNvPr id="22" name="icon-diagram-CY9Eti-2">
              <a:extLst>
                <a:ext uri="{FF2B5EF4-FFF2-40B4-BE49-F238E27FC236}">
                  <a16:creationId xmlns:a16="http://schemas.microsoft.com/office/drawing/2014/main" id="{2C62098C-F249-9774-E43C-C9F4E109DC30}"/>
                </a:ext>
              </a:extLst>
            </p:cNvPr>
            <p:cNvSpPr/>
            <p:nvPr/>
          </p:nvSpPr>
          <p:spPr>
            <a:xfrm>
              <a:off x="10058400" y="8539222"/>
              <a:ext cx="1524000" cy="1524000"/>
            </a:xfrm>
            <a:prstGeom prst="roundRect">
              <a:avLst>
                <a:gd name="adj" fmla="val 20000"/>
              </a:avLst>
            </a:prstGeom>
            <a:gradFill>
              <a:gsLst>
                <a:gs pos="0">
                  <a:srgbClr val="0022FF"/>
                </a:gs>
                <a:gs pos="100000">
                  <a:srgbClr val="00CECB"/>
                </a:gs>
              </a:gsLst>
              <a:lin ang="5400000" scaled="0"/>
            </a:gradFill>
            <a:ln/>
          </p:spPr>
        </p:sp>
        <p:pic>
          <p:nvPicPr>
            <p:cNvPr id="23" name="SVG" descr="preencoded.png">
              <a:extLst>
                <a:ext uri="{FF2B5EF4-FFF2-40B4-BE49-F238E27FC236}">
                  <a16:creationId xmlns:a16="http://schemas.microsoft.com/office/drawing/2014/main" id="{470B9D0A-F727-52EC-7F6F-102A9FEC6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9400" y="8920222"/>
              <a:ext cx="762000" cy="7620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B15634-5738-348C-9E12-BC9C1705BEF3}"/>
              </a:ext>
            </a:extLst>
          </p:cNvPr>
          <p:cNvGrpSpPr/>
          <p:nvPr/>
        </p:nvGrpSpPr>
        <p:grpSpPr>
          <a:xfrm>
            <a:off x="9867901" y="3105641"/>
            <a:ext cx="1524000" cy="1524000"/>
            <a:chOff x="10058400" y="8539222"/>
            <a:chExt cx="1524000" cy="1524000"/>
          </a:xfrm>
        </p:grpSpPr>
        <p:sp>
          <p:nvSpPr>
            <p:cNvPr id="30" name="icon-diagram-CY9Eti-2">
              <a:extLst>
                <a:ext uri="{FF2B5EF4-FFF2-40B4-BE49-F238E27FC236}">
                  <a16:creationId xmlns:a16="http://schemas.microsoft.com/office/drawing/2014/main" id="{3041308D-F8D8-DF89-CBE9-E49306C2EE12}"/>
                </a:ext>
              </a:extLst>
            </p:cNvPr>
            <p:cNvSpPr/>
            <p:nvPr/>
          </p:nvSpPr>
          <p:spPr>
            <a:xfrm>
              <a:off x="10058400" y="8539222"/>
              <a:ext cx="1524000" cy="1524000"/>
            </a:xfrm>
            <a:prstGeom prst="roundRect">
              <a:avLst>
                <a:gd name="adj" fmla="val 20000"/>
              </a:avLst>
            </a:prstGeom>
            <a:gradFill>
              <a:gsLst>
                <a:gs pos="0">
                  <a:srgbClr val="0022FF"/>
                </a:gs>
                <a:gs pos="100000">
                  <a:srgbClr val="00CECB"/>
                </a:gs>
              </a:gsLst>
              <a:lin ang="5400000" scaled="0"/>
            </a:gradFill>
            <a:ln/>
          </p:spPr>
        </p:sp>
        <p:pic>
          <p:nvPicPr>
            <p:cNvPr id="31" name="SVG" descr="preencoded.png">
              <a:extLst>
                <a:ext uri="{FF2B5EF4-FFF2-40B4-BE49-F238E27FC236}">
                  <a16:creationId xmlns:a16="http://schemas.microsoft.com/office/drawing/2014/main" id="{32E63611-B2FB-68FB-B71A-849EACCCA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9400" y="8920222"/>
              <a:ext cx="762000" cy="7620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95A6E8-99A7-D511-C07F-EEB71144898A}"/>
              </a:ext>
            </a:extLst>
          </p:cNvPr>
          <p:cNvGrpSpPr/>
          <p:nvPr/>
        </p:nvGrpSpPr>
        <p:grpSpPr>
          <a:xfrm>
            <a:off x="666442" y="5571118"/>
            <a:ext cx="1524000" cy="1524000"/>
            <a:chOff x="10058400" y="8539222"/>
            <a:chExt cx="1524000" cy="1524000"/>
          </a:xfrm>
        </p:grpSpPr>
        <p:sp>
          <p:nvSpPr>
            <p:cNvPr id="33" name="icon-diagram-CY9Eti-2">
              <a:extLst>
                <a:ext uri="{FF2B5EF4-FFF2-40B4-BE49-F238E27FC236}">
                  <a16:creationId xmlns:a16="http://schemas.microsoft.com/office/drawing/2014/main" id="{BE51FA22-C8AA-7B9B-3123-AE7A4ED9F870}"/>
                </a:ext>
              </a:extLst>
            </p:cNvPr>
            <p:cNvSpPr/>
            <p:nvPr/>
          </p:nvSpPr>
          <p:spPr>
            <a:xfrm>
              <a:off x="10058400" y="8539222"/>
              <a:ext cx="1524000" cy="1524000"/>
            </a:xfrm>
            <a:prstGeom prst="roundRect">
              <a:avLst>
                <a:gd name="adj" fmla="val 20000"/>
              </a:avLst>
            </a:prstGeom>
            <a:gradFill>
              <a:gsLst>
                <a:gs pos="0">
                  <a:srgbClr val="0022FF"/>
                </a:gs>
                <a:gs pos="100000">
                  <a:srgbClr val="00CECB"/>
                </a:gs>
              </a:gsLst>
              <a:lin ang="5400000" scaled="0"/>
            </a:gradFill>
            <a:ln/>
          </p:spPr>
        </p:sp>
        <p:pic>
          <p:nvPicPr>
            <p:cNvPr id="34" name="SVG" descr="preencoded.png">
              <a:extLst>
                <a:ext uri="{FF2B5EF4-FFF2-40B4-BE49-F238E27FC236}">
                  <a16:creationId xmlns:a16="http://schemas.microsoft.com/office/drawing/2014/main" id="{2F3B2157-B242-737C-354B-F61C0F893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9400" y="8920222"/>
              <a:ext cx="762000" cy="7620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B5EA8D9-1662-5E81-B551-0711CD1D75EB}"/>
              </a:ext>
            </a:extLst>
          </p:cNvPr>
          <p:cNvGrpSpPr/>
          <p:nvPr/>
        </p:nvGrpSpPr>
        <p:grpSpPr>
          <a:xfrm>
            <a:off x="666442" y="3233534"/>
            <a:ext cx="1524000" cy="1524000"/>
            <a:chOff x="10058400" y="8539222"/>
            <a:chExt cx="1524000" cy="1524000"/>
          </a:xfrm>
        </p:grpSpPr>
        <p:sp>
          <p:nvSpPr>
            <p:cNvPr id="36" name="icon-diagram-CY9Eti-2">
              <a:extLst>
                <a:ext uri="{FF2B5EF4-FFF2-40B4-BE49-F238E27FC236}">
                  <a16:creationId xmlns:a16="http://schemas.microsoft.com/office/drawing/2014/main" id="{6EFB2839-8A40-8DCA-17DA-3D1E295A5DCB}"/>
                </a:ext>
              </a:extLst>
            </p:cNvPr>
            <p:cNvSpPr/>
            <p:nvPr/>
          </p:nvSpPr>
          <p:spPr>
            <a:xfrm>
              <a:off x="10058400" y="8539222"/>
              <a:ext cx="1524000" cy="1524000"/>
            </a:xfrm>
            <a:prstGeom prst="roundRect">
              <a:avLst>
                <a:gd name="adj" fmla="val 20000"/>
              </a:avLst>
            </a:prstGeom>
            <a:gradFill>
              <a:gsLst>
                <a:gs pos="0">
                  <a:srgbClr val="0022FF"/>
                </a:gs>
                <a:gs pos="100000">
                  <a:srgbClr val="00CECB"/>
                </a:gs>
              </a:gsLst>
              <a:lin ang="5400000" scaled="0"/>
            </a:gradFill>
            <a:ln/>
          </p:spPr>
        </p:sp>
        <p:pic>
          <p:nvPicPr>
            <p:cNvPr id="37" name="SVG" descr="preencoded.png">
              <a:extLst>
                <a:ext uri="{FF2B5EF4-FFF2-40B4-BE49-F238E27FC236}">
                  <a16:creationId xmlns:a16="http://schemas.microsoft.com/office/drawing/2014/main" id="{F9D505E6-FB0E-5292-9BC9-F6D1EF203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9400" y="8920222"/>
              <a:ext cx="762000" cy="762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1939A3-0CC0-3905-9F6E-5DB5FA2634E0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10" name="Google Shape;103;p14" descr="image.png">
              <a:extLst>
                <a:ext uri="{FF2B5EF4-FFF2-40B4-BE49-F238E27FC236}">
                  <a16:creationId xmlns:a16="http://schemas.microsoft.com/office/drawing/2014/main" id="{72CE403B-318F-3087-6AE4-6283776CEBAE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E555CBA-501B-C95D-18BD-4E62ECB61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fb32785-5abc-4c89-a3aa-003f5abdafcf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62128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33500"/>
            <a:ext cx="7653337" cy="1196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भ्रष्टाचार नियन्त्रण: 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प्रविधिको</a:t>
            </a:r>
            <a:r>
              <a:rPr lang="en-US" sz="3600" dirty="0">
                <a:solidFill>
                  <a:srgbClr val="000000"/>
                </a:solidFill>
              </a:rPr>
              <a:t>
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प्रयोग</a:t>
            </a: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 र पुराना फाइलको छानबिन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859405"/>
            <a:ext cx="7653337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भ्रष्टाचार नियन्त्रण भाषणले होइन, प्रशासनिक प्रक्रियाको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पुनःइन्जिनियरिङले हुन्छ</a:t>
            </a:r>
            <a:endParaRPr lang="en-US" sz="21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2514600" cy="4076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21"/>
          <p:cNvSpPr txBox="1"/>
          <p:nvPr/>
        </p:nvSpPr>
        <p:spPr>
          <a:xfrm>
            <a:off x="952500" y="819150"/>
            <a:ext cx="217646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Corruption Control</a:t>
            </a:r>
            <a:endParaRPr lang="en-US" sz="1800" dirty="0"/>
          </a:p>
        </p:txBody>
      </p:sp>
      <p:sp>
        <p:nvSpPr>
          <p:cNvPr id="8" name="node-diagram-E11q2I-0"/>
          <p:cNvSpPr/>
          <p:nvPr/>
        </p:nvSpPr>
        <p:spPr>
          <a:xfrm>
            <a:off x="9144000" y="762000"/>
            <a:ext cx="4114800" cy="3810000"/>
          </a:xfrm>
          <a:prstGeom prst="roundRect">
            <a:avLst>
              <a:gd name="adj" fmla="val 6000"/>
            </a:avLst>
          </a:prstGeom>
          <a:solidFill>
            <a:srgbClr val="0022FF"/>
          </a:solidFill>
          <a:ln/>
        </p:spPr>
      </p:sp>
      <p:pic>
        <p:nvPicPr>
          <p:cNvPr id="9" name="bfb32785-5abc-4c89-a3aa-003f5abdafcf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1066800"/>
            <a:ext cx="381000" cy="381000"/>
          </a:xfrm>
          <a:prstGeom prst="rect">
            <a:avLst/>
          </a:prstGeom>
        </p:spPr>
      </p:pic>
      <p:sp>
        <p:nvSpPr>
          <p:cNvPr id="10" name="headingtext-diagram-E11q2I-0-1"/>
          <p:cNvSpPr txBox="1"/>
          <p:nvPr/>
        </p:nvSpPr>
        <p:spPr>
          <a:xfrm>
            <a:off x="9448800" y="1790700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पुराना फाइल खोल्ने</a:t>
            </a:r>
            <a:endParaRPr lang="en-US" sz="2100" dirty="0"/>
          </a:p>
        </p:txBody>
      </p:sp>
      <p:sp>
        <p:nvSpPr>
          <p:cNvPr id="11" name="bodytext-diagram-E11q2I-0-1"/>
          <p:cNvSpPr txBox="1"/>
          <p:nvPr/>
        </p:nvSpPr>
        <p:spPr>
          <a:xfrm>
            <a:off x="9448800" y="2197537"/>
            <a:ext cx="3538538" cy="14723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वि.सं. २०४७ यताका सबै ठूला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भ्रष्टाचार काण्ड र तस्करीका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फाइलहरू पुनः खोलेर निष्पक्ष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छानबिन गर्ने।</a:t>
            </a:r>
            <a:endParaRPr lang="en-US" sz="1800" dirty="0"/>
          </a:p>
        </p:txBody>
      </p:sp>
      <p:sp>
        <p:nvSpPr>
          <p:cNvPr id="12" name="node-diagram-E11q2I-1"/>
          <p:cNvSpPr/>
          <p:nvPr/>
        </p:nvSpPr>
        <p:spPr>
          <a:xfrm>
            <a:off x="13411200" y="762000"/>
            <a:ext cx="4114800" cy="4800600"/>
          </a:xfrm>
          <a:prstGeom prst="roundRect">
            <a:avLst>
              <a:gd name="adj" fmla="val 5556"/>
            </a:avLst>
          </a:prstGeom>
          <a:solidFill>
            <a:srgbClr val="006FFC"/>
          </a:solidFill>
          <a:ln/>
        </p:spPr>
      </p:sp>
      <p:pic>
        <p:nvPicPr>
          <p:cNvPr id="13" name="bfb32785-5abc-4c89-a3aa-003f5abdafcf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0" y="1066800"/>
            <a:ext cx="381000" cy="381000"/>
          </a:xfrm>
          <a:prstGeom prst="rect">
            <a:avLst/>
          </a:prstGeom>
        </p:spPr>
      </p:pic>
      <p:sp>
        <p:nvSpPr>
          <p:cNvPr id="14" name="headingtext-diagram-E11q2I-1-2"/>
          <p:cNvSpPr txBox="1"/>
          <p:nvPr/>
        </p:nvSpPr>
        <p:spPr>
          <a:xfrm>
            <a:off x="13716000" y="1790700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प्रणालीगत सुधार</a:t>
            </a:r>
            <a:endParaRPr lang="en-US" sz="2100" dirty="0"/>
          </a:p>
        </p:txBody>
      </p:sp>
      <p:sp>
        <p:nvSpPr>
          <p:cNvPr id="15" name="bodytext-diagram-E11q2I-1-2"/>
          <p:cNvSpPr txBox="1"/>
          <p:nvPr/>
        </p:nvSpPr>
        <p:spPr>
          <a:xfrm>
            <a:off x="13716000" y="2197536"/>
            <a:ext cx="3538538" cy="152483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प्रविधिको प्रयोगमार्फत मानवीय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विवेक (Human Discretion) 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दुरुपयोग रोकी भ्रष्टाचार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नियन्त्रण गर्ने।</a:t>
            </a:r>
            <a:endParaRPr lang="en-US" sz="1800" dirty="0"/>
          </a:p>
        </p:txBody>
      </p:sp>
      <p:sp>
        <p:nvSpPr>
          <p:cNvPr id="16" name="node-diagram-E11q2I-2"/>
          <p:cNvSpPr/>
          <p:nvPr/>
        </p:nvSpPr>
        <p:spPr>
          <a:xfrm>
            <a:off x="9144000" y="4724400"/>
            <a:ext cx="4114800" cy="4800600"/>
          </a:xfrm>
          <a:prstGeom prst="roundRect">
            <a:avLst>
              <a:gd name="adj" fmla="val 5556"/>
            </a:avLst>
          </a:prstGeom>
          <a:solidFill>
            <a:srgbClr val="009AF9"/>
          </a:solidFill>
          <a:ln/>
        </p:spPr>
      </p:sp>
      <p:pic>
        <p:nvPicPr>
          <p:cNvPr id="17" name="bfb32785-5abc-4c89-a3aa-003f5abdafcf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800" y="5029200"/>
            <a:ext cx="381000" cy="381000"/>
          </a:xfrm>
          <a:prstGeom prst="rect">
            <a:avLst/>
          </a:prstGeom>
        </p:spPr>
      </p:pic>
      <p:sp>
        <p:nvSpPr>
          <p:cNvPr id="18" name="headingtext-diagram-E11q2I-2-3"/>
          <p:cNvSpPr txBox="1"/>
          <p:nvPr/>
        </p:nvSpPr>
        <p:spPr>
          <a:xfrm>
            <a:off x="9448800" y="5753100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रियल-टाइम ड्यासबोर्ड</a:t>
            </a:r>
            <a:endParaRPr lang="en-US" sz="2100" dirty="0"/>
          </a:p>
        </p:txBody>
      </p:sp>
      <p:sp>
        <p:nvSpPr>
          <p:cNvPr id="19" name="bodytext-diagram-E11q2I-2-3"/>
          <p:cNvSpPr txBox="1"/>
          <p:nvPr/>
        </p:nvSpPr>
        <p:spPr>
          <a:xfrm>
            <a:off x="9448800" y="6159937"/>
            <a:ext cx="35385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सरकारी योजनाहरूको बजेट खर्च 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निर्णयहरू जनताको निगरानीका लागि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डिजिटल ड्यासबोर्डमा खुला राख्ने।</a:t>
            </a:r>
            <a:endParaRPr lang="en-US" sz="1800" dirty="0"/>
          </a:p>
        </p:txBody>
      </p:sp>
      <p:sp>
        <p:nvSpPr>
          <p:cNvPr id="20" name="node-diagram-E11q2I-3"/>
          <p:cNvSpPr/>
          <p:nvPr/>
        </p:nvSpPr>
        <p:spPr>
          <a:xfrm>
            <a:off x="13411200" y="5715000"/>
            <a:ext cx="4114800" cy="3810000"/>
          </a:xfrm>
          <a:prstGeom prst="roundRect">
            <a:avLst>
              <a:gd name="adj" fmla="val 6000"/>
            </a:avLst>
          </a:prstGeom>
          <a:solidFill>
            <a:srgbClr val="00CECB"/>
          </a:solidFill>
          <a:ln/>
        </p:spPr>
      </p:sp>
      <p:pic>
        <p:nvPicPr>
          <p:cNvPr id="21" name="bfb32785-5abc-4c89-a3aa-003f5abdafcf-AI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0" y="6019800"/>
            <a:ext cx="381000" cy="381000"/>
          </a:xfrm>
          <a:prstGeom prst="rect">
            <a:avLst/>
          </a:prstGeom>
        </p:spPr>
      </p:pic>
      <p:sp>
        <p:nvSpPr>
          <p:cNvPr id="22" name="headingtext-diagram-E11q2I-3-4"/>
          <p:cNvSpPr txBox="1"/>
          <p:nvPr/>
        </p:nvSpPr>
        <p:spPr>
          <a:xfrm>
            <a:off x="13716000" y="6743700"/>
            <a:ext cx="3538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किन यो महत्त्वपूर्ण छ</a:t>
            </a:r>
            <a:endParaRPr lang="en-US" sz="2100" dirty="0"/>
          </a:p>
        </p:txBody>
      </p:sp>
      <p:sp>
        <p:nvSpPr>
          <p:cNvPr id="23" name="bodytext-diagram-E11q2I-3-4"/>
          <p:cNvSpPr txBox="1"/>
          <p:nvPr/>
        </p:nvSpPr>
        <p:spPr>
          <a:xfrm>
            <a:off x="13716000" y="7150537"/>
            <a:ext cx="35385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भ्रष्टाचारले विकास रोक्छ, जनविश्वास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घटाउँछ र राज्यलाई कमजोर बनाई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असमानता झन् चौडा बनाउँछ।</a:t>
            </a:r>
            <a:endParaRPr lang="en-US" sz="18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818D43-3B79-6D6F-2A67-0D2271431921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5" name="Google Shape;103;p14" descr="image.png">
              <a:extLst>
                <a:ext uri="{FF2B5EF4-FFF2-40B4-BE49-F238E27FC236}">
                  <a16:creationId xmlns:a16="http://schemas.microsoft.com/office/drawing/2014/main" id="{969C2F93-132B-01CD-2CEE-296E2395C1FA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6C941E8-AD01-90F9-41F8-3054E35D9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b727f51-1e61-4f84-adca-3359add950a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bitcoin4node-Layer_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headingtext-diagram-hhQADa-0-1"/>
          <p:cNvSpPr txBox="1"/>
          <p:nvPr/>
        </p:nvSpPr>
        <p:spPr>
          <a:xfrm>
            <a:off x="763905" y="3824526"/>
            <a:ext cx="4986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स्वार्थको द्वन्द्व</a:t>
            </a:r>
            <a:endParaRPr lang="en-US" sz="2100" dirty="0"/>
          </a:p>
        </p:txBody>
      </p:sp>
      <p:sp>
        <p:nvSpPr>
          <p:cNvPr id="5" name="bodytext-diagram-hhQADa-0-1"/>
          <p:cNvSpPr txBox="1"/>
          <p:nvPr/>
        </p:nvSpPr>
        <p:spPr>
          <a:xfrm>
            <a:off x="763905" y="4231361"/>
            <a:ext cx="4986338" cy="1180029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निजी व्यापार वा लगानी भएको क्षेत्रको नीति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निर्माण गर्ने निकायमा सो व्यक्ति बस्न नपाउने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बन्देज।</a:t>
            </a:r>
            <a:endParaRPr lang="en-US" sz="1800" dirty="0"/>
          </a:p>
        </p:txBody>
      </p:sp>
      <p:sp>
        <p:nvSpPr>
          <p:cNvPr id="6" name="headingtext-diagram-hhQADa-1-2"/>
          <p:cNvSpPr txBox="1"/>
          <p:nvPr/>
        </p:nvSpPr>
        <p:spPr>
          <a:xfrm>
            <a:off x="12573000" y="3824526"/>
            <a:ext cx="4986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नीतिगत भ्रष्टाचारको अन्त्य</a:t>
            </a:r>
            <a:endParaRPr lang="en-US" sz="2100" dirty="0"/>
          </a:p>
        </p:txBody>
      </p:sp>
      <p:sp>
        <p:nvSpPr>
          <p:cNvPr id="7" name="bodytext-diagram-hhQADa-1-2"/>
          <p:cNvSpPr txBox="1"/>
          <p:nvPr/>
        </p:nvSpPr>
        <p:spPr>
          <a:xfrm>
            <a:off x="12573000" y="4231362"/>
            <a:ext cx="49863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सीमित व्यापारिक घरानाको स्वार्थमा बजेट वा कानुन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संशोधन गर्ने सञ्जाललाई ध्वस्त पार्ने।</a:t>
            </a:r>
            <a:endParaRPr lang="en-US" sz="1800" dirty="0"/>
          </a:p>
        </p:txBody>
      </p:sp>
      <p:sp>
        <p:nvSpPr>
          <p:cNvPr id="8" name="headingtext-diagram-hhQADa-2-3"/>
          <p:cNvSpPr txBox="1"/>
          <p:nvPr/>
        </p:nvSpPr>
        <p:spPr>
          <a:xfrm>
            <a:off x="12573000" y="7674531"/>
            <a:ext cx="4986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ह्विसलब्लोअर प्रोटेक्सन</a:t>
            </a:r>
            <a:endParaRPr lang="en-US" sz="2100" dirty="0"/>
          </a:p>
        </p:txBody>
      </p:sp>
      <p:sp>
        <p:nvSpPr>
          <p:cNvPr id="9" name="bodytext-diagram-hhQADa-2-3"/>
          <p:cNvSpPr txBox="1"/>
          <p:nvPr/>
        </p:nvSpPr>
        <p:spPr>
          <a:xfrm>
            <a:off x="12573000" y="8081367"/>
            <a:ext cx="49863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भ्रष्टाचार उजागर गर्नेको पहिचान गोप्य राख्ने 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उनीहरूलाई पुरस्कृत गर्ने कानुन।</a:t>
            </a:r>
            <a:endParaRPr lang="en-US" sz="1800" dirty="0"/>
          </a:p>
        </p:txBody>
      </p:sp>
      <p:sp>
        <p:nvSpPr>
          <p:cNvPr id="10" name="headingtext-diagram-hhQADa-3-4"/>
          <p:cNvSpPr txBox="1"/>
          <p:nvPr/>
        </p:nvSpPr>
        <p:spPr>
          <a:xfrm>
            <a:off x="763905" y="7674531"/>
            <a:ext cx="4986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निष्पक्ष ठेक्कापट्टा</a:t>
            </a:r>
            <a:endParaRPr lang="en-US" sz="2100" dirty="0"/>
          </a:p>
        </p:txBody>
      </p:sp>
      <p:sp>
        <p:nvSpPr>
          <p:cNvPr id="11" name="bodytext-diagram-hhQADa-3-4"/>
          <p:cNvSpPr txBox="1"/>
          <p:nvPr/>
        </p:nvSpPr>
        <p:spPr>
          <a:xfrm>
            <a:off x="763905" y="8081367"/>
            <a:ext cx="4986338" cy="758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स्वार्थको द्वन्द्व नभएको लिखित स्वघोषणा गरेपछि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मात्र टेन्डर समितिमा बस्न पाउने व्यवस्था।</a:t>
            </a:r>
            <a:endParaRPr lang="en-US" sz="1800" dirty="0"/>
          </a:p>
        </p:txBody>
      </p:sp>
      <p:pic>
        <p:nvPicPr>
          <p:cNvPr id="12" name="text-element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440" y="1658779"/>
            <a:ext cx="2857500" cy="38100"/>
          </a:xfrm>
          <a:prstGeom prst="rect">
            <a:avLst/>
          </a:prstGeom>
        </p:spPr>
      </p:pic>
      <p:sp>
        <p:nvSpPr>
          <p:cNvPr id="13" name="Title 3"/>
          <p:cNvSpPr txBox="1"/>
          <p:nvPr/>
        </p:nvSpPr>
        <p:spPr>
          <a:xfrm>
            <a:off x="1581150" y="762000"/>
            <a:ext cx="15149512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स्वार्थको द्वन्द्व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नीति र ह्विसलब्लोअरको सुरक्षा</a:t>
            </a:r>
            <a:endParaRPr lang="en-US" sz="4800" dirty="0"/>
          </a:p>
        </p:txBody>
      </p:sp>
      <p:sp>
        <p:nvSpPr>
          <p:cNvPr id="14" name="SubTitle"/>
          <p:cNvSpPr txBox="1"/>
          <p:nvPr/>
        </p:nvSpPr>
        <p:spPr>
          <a:xfrm>
            <a:off x="1581150" y="1868329"/>
            <a:ext cx="15149512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राज्यको नीति निर्माण प्रक्रियालाई निजी लाभ र बिचौलियाको सेटिङबाट मुक्त राख्ने</a:t>
            </a:r>
            <a:endParaRPr lang="en-US" sz="21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3AE5BF-8FF8-F32D-136A-8CF5467293E2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16" name="Google Shape;103;p14" descr="image.png">
              <a:extLst>
                <a:ext uri="{FF2B5EF4-FFF2-40B4-BE49-F238E27FC236}">
                  <a16:creationId xmlns:a16="http://schemas.microsoft.com/office/drawing/2014/main" id="{563D4024-1F45-6D3B-23D0-6DE30C4CD12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0A18DB2-320F-8D93-C773-16A726AEB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c375fdb-7d1e-42ac-9458-6d3d2d871528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658779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पहिलो हप्ताको ब्लुप्रिन्ट: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पाँच ऐतिहासिक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कार्यकारी आदेशहरू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868329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पुरानो राजनीतिक सेटिङ भत्काउन सरकार गठन भएको पहिलो ७ दिनमा गरिने निर्णयहरू</a:t>
            </a:r>
            <a:endParaRPr lang="en-US" sz="2100" dirty="0"/>
          </a:p>
        </p:txBody>
      </p:sp>
      <p:pic>
        <p:nvPicPr>
          <p:cNvPr id="6" name="sequencearrows5node-layer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00" y="3695700"/>
            <a:ext cx="14249400" cy="5829300"/>
          </a:xfrm>
          <a:prstGeom prst="rect">
            <a:avLst/>
          </a:prstGeom>
        </p:spPr>
      </p:pic>
      <p:pic>
        <p:nvPicPr>
          <p:cNvPr id="7" name="cc375fdb-7d1e-42ac-9458-6d3d2d871528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9793" y="8436055"/>
            <a:ext cx="667941" cy="667941"/>
          </a:xfrm>
          <a:prstGeom prst="rect">
            <a:avLst/>
          </a:prstGeom>
        </p:spPr>
      </p:pic>
      <p:pic>
        <p:nvPicPr>
          <p:cNvPr id="8" name="cc375fdb-7d1e-42ac-9458-6d3d2d871528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9673" y="4072176"/>
            <a:ext cx="667941" cy="667941"/>
          </a:xfrm>
          <a:prstGeom prst="rect">
            <a:avLst/>
          </a:prstGeom>
        </p:spPr>
      </p:pic>
      <p:pic>
        <p:nvPicPr>
          <p:cNvPr id="9" name="cc375fdb-7d1e-42ac-9458-6d3d2d871528-AI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9554" y="8436055"/>
            <a:ext cx="667941" cy="667941"/>
          </a:xfrm>
          <a:prstGeom prst="rect">
            <a:avLst/>
          </a:prstGeom>
        </p:spPr>
      </p:pic>
      <p:pic>
        <p:nvPicPr>
          <p:cNvPr id="10" name="cc375fdb-7d1e-42ac-9458-6d3d2d871528-AI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59434" y="4072176"/>
            <a:ext cx="667941" cy="667941"/>
          </a:xfrm>
          <a:prstGeom prst="rect">
            <a:avLst/>
          </a:prstGeom>
        </p:spPr>
      </p:pic>
      <p:pic>
        <p:nvPicPr>
          <p:cNvPr id="11" name="cc375fdb-7d1e-42ac-9458-6d3d2d871528-AI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09313" y="8436055"/>
            <a:ext cx="667941" cy="667941"/>
          </a:xfrm>
          <a:prstGeom prst="rect">
            <a:avLst/>
          </a:prstGeom>
        </p:spPr>
      </p:pic>
      <p:sp>
        <p:nvSpPr>
          <p:cNvPr id="12" name="headingtext-diagram-2DGaWp-0-1"/>
          <p:cNvSpPr txBox="1"/>
          <p:nvPr/>
        </p:nvSpPr>
        <p:spPr>
          <a:xfrm>
            <a:off x="2019300" y="4176951"/>
            <a:ext cx="2881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७२ घण्टे सम्पत्ति खुलासा</a:t>
            </a:r>
            <a:endParaRPr lang="en-US" sz="2100" dirty="0"/>
          </a:p>
        </p:txBody>
      </p:sp>
      <p:sp>
        <p:nvSpPr>
          <p:cNvPr id="13" name="bodytext-diagram-2DGaWp-0-1"/>
          <p:cNvSpPr txBox="1"/>
          <p:nvPr/>
        </p:nvSpPr>
        <p:spPr>
          <a:xfrm>
            <a:off x="2019300" y="4583787"/>
            <a:ext cx="2881313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प्रधानमन्त्रीदेखि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सचिवसम्मको सम्पत्ति विवरण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तत्काल सार्वजनिक गरिने।</a:t>
            </a:r>
            <a:endParaRPr lang="en-US" sz="1800" dirty="0"/>
          </a:p>
        </p:txBody>
      </p:sp>
      <p:sp>
        <p:nvSpPr>
          <p:cNvPr id="14" name="headingtext-diagram-2DGaWp-1-2"/>
          <p:cNvSpPr txBox="1"/>
          <p:nvPr/>
        </p:nvSpPr>
        <p:spPr>
          <a:xfrm>
            <a:off x="4869180" y="7656314"/>
            <a:ext cx="2881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राजनीतिमुक्त कार्यालय</a:t>
            </a:r>
            <a:endParaRPr lang="en-US" sz="2100" dirty="0"/>
          </a:p>
        </p:txBody>
      </p:sp>
      <p:sp>
        <p:nvSpPr>
          <p:cNvPr id="15" name="bodytext-diagram-2DGaWp-1-2"/>
          <p:cNvSpPr txBox="1"/>
          <p:nvPr/>
        </p:nvSpPr>
        <p:spPr>
          <a:xfrm>
            <a:off x="4869180" y="8063151"/>
            <a:ext cx="2881313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सरकारी कार्यालयभित्र दलीय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युनियन वा झण्डा राख्न पूर्ण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प्रतिबन्ध।</a:t>
            </a:r>
            <a:endParaRPr lang="en-US" sz="1800" dirty="0"/>
          </a:p>
        </p:txBody>
      </p:sp>
      <p:sp>
        <p:nvSpPr>
          <p:cNvPr id="16" name="headingtext-diagram-2DGaWp-2-3"/>
          <p:cNvSpPr txBox="1"/>
          <p:nvPr/>
        </p:nvSpPr>
        <p:spPr>
          <a:xfrm>
            <a:off x="7719060" y="4176951"/>
            <a:ext cx="2881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विज्ञको रोस्टर</a:t>
            </a:r>
            <a:endParaRPr lang="en-US" sz="2100" dirty="0"/>
          </a:p>
        </p:txBody>
      </p:sp>
      <p:sp>
        <p:nvSpPr>
          <p:cNvPr id="17" name="bodytext-diagram-2DGaWp-2-3"/>
          <p:cNvSpPr txBox="1"/>
          <p:nvPr/>
        </p:nvSpPr>
        <p:spPr>
          <a:xfrm>
            <a:off x="7719060" y="4583787"/>
            <a:ext cx="2881313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७ दिनभित्र विज्ञको रोस्टर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तयार गरी कार्यकर्ता भर्ना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गर्ने परिपाटी अन्त्य।</a:t>
            </a:r>
            <a:endParaRPr lang="en-US" sz="1800" dirty="0"/>
          </a:p>
        </p:txBody>
      </p:sp>
      <p:sp>
        <p:nvSpPr>
          <p:cNvPr id="18" name="headingtext-diagram-2DGaWp-3-4"/>
          <p:cNvSpPr txBox="1"/>
          <p:nvPr/>
        </p:nvSpPr>
        <p:spPr>
          <a:xfrm>
            <a:off x="10568940" y="7656314"/>
            <a:ext cx="2881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भ्रष्टाचार छानबिन कार्यदल</a:t>
            </a:r>
            <a:endParaRPr lang="en-US" sz="2100" dirty="0"/>
          </a:p>
        </p:txBody>
      </p:sp>
      <p:sp>
        <p:nvSpPr>
          <p:cNvPr id="19" name="bodytext-diagram-2DGaWp-3-4"/>
          <p:cNvSpPr txBox="1"/>
          <p:nvPr/>
        </p:nvSpPr>
        <p:spPr>
          <a:xfrm>
            <a:off x="10568940" y="8063151"/>
            <a:ext cx="2881313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२०४७ यताका घोटाला छानबिन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गर्न ३० दिनभित्र स्वतन्त्र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कार्यदल गठन।</a:t>
            </a:r>
            <a:endParaRPr lang="en-US" sz="1800" dirty="0"/>
          </a:p>
        </p:txBody>
      </p:sp>
      <p:sp>
        <p:nvSpPr>
          <p:cNvPr id="20" name="headingtext-diagram-2DGaWp-4-5"/>
          <p:cNvSpPr txBox="1"/>
          <p:nvPr/>
        </p:nvSpPr>
        <p:spPr>
          <a:xfrm>
            <a:off x="13418820" y="4176951"/>
            <a:ext cx="2881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प्रशासनिक टाइम कार्ड</a:t>
            </a:r>
            <a:endParaRPr lang="en-US" sz="2100" dirty="0"/>
          </a:p>
        </p:txBody>
      </p:sp>
      <p:sp>
        <p:nvSpPr>
          <p:cNvPr id="21" name="bodytext-diagram-2DGaWp-4-5"/>
          <p:cNvSpPr txBox="1"/>
          <p:nvPr/>
        </p:nvSpPr>
        <p:spPr>
          <a:xfrm>
            <a:off x="13418820" y="4583787"/>
            <a:ext cx="2881313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सेवा प्रवाहमा ढिलासुस्ती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रोक्न अनिवार्य 'टाइम कार्ड'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लागू गरी कारबाही।</a:t>
            </a:r>
            <a:endParaRPr lang="en-US" sz="1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D268F9C-3E81-2392-17B4-E61EE9C90097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8C7CCE0B-510F-51F3-25D5-9674FF292B2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80E9D2A-00D8-D8DC-1184-F01C5C770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0f4f463-ac30-4265-a975-7e318bcceb3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SubTitle"/>
          <p:cNvSpPr txBox="1"/>
          <p:nvPr/>
        </p:nvSpPr>
        <p:spPr>
          <a:xfrm>
            <a:off x="762000" y="8544401"/>
            <a:ext cx="7653337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860"/>
              </a:lnSpc>
              <a:buNone/>
            </a:pP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मिलेमतोको अन्त्य र सार्वजनिक सम्पत्तिको मूल्य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अधिकतम वृद्धि गर्ने रणनीति</a:t>
            </a:r>
            <a:endParaRPr lang="en-US" sz="2700" dirty="0"/>
          </a:p>
        </p:txBody>
      </p:sp>
      <p:pic>
        <p:nvPicPr>
          <p:cNvPr id="4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422208"/>
            <a:ext cx="2857500" cy="47625"/>
          </a:xfrm>
          <a:prstGeom prst="rect">
            <a:avLst/>
          </a:prstGeom>
        </p:spPr>
      </p:pic>
      <p:sp>
        <p:nvSpPr>
          <p:cNvPr id="5" name="Title 3"/>
          <p:cNvSpPr txBox="1"/>
          <p:nvPr/>
        </p:nvSpPr>
        <p:spPr>
          <a:xfrm>
            <a:off x="762000" y="762000"/>
            <a:ext cx="7653337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वैज्ञानिक खरिद र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टेन्डर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व्यवस्थापन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को डिजिटल ढाँचा</a:t>
            </a:r>
            <a:endParaRPr lang="en-US" sz="4800" dirty="0"/>
          </a:p>
        </p:txBody>
      </p:sp>
      <p:sp>
        <p:nvSpPr>
          <p:cNvPr id="6" name="Shape 3"/>
          <p:cNvSpPr/>
          <p:nvPr/>
        </p:nvSpPr>
        <p:spPr>
          <a:xfrm>
            <a:off x="9144000" y="762000"/>
            <a:ext cx="4114800" cy="4305300"/>
          </a:xfrm>
          <a:prstGeom prst="roundRect">
            <a:avLst>
              <a:gd name="adj" fmla="val 5556"/>
            </a:avLst>
          </a:prstGeom>
          <a:solidFill>
            <a:srgbClr val="0022FF"/>
          </a:solidFill>
          <a:ln/>
        </p:spPr>
      </p:sp>
      <p:sp>
        <p:nvSpPr>
          <p:cNvPr id="7" name="node-diagram-Vj5Cd6-0"/>
          <p:cNvSpPr/>
          <p:nvPr/>
        </p:nvSpPr>
        <p:spPr>
          <a:xfrm>
            <a:off x="9144000" y="762000"/>
            <a:ext cx="4114800" cy="4305300"/>
          </a:xfrm>
          <a:prstGeom prst="roundRect">
            <a:avLst>
              <a:gd name="adj" fmla="val 555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headingtext-diagram-Vj5Cd6-0-1"/>
          <p:cNvSpPr txBox="1"/>
          <p:nvPr/>
        </p:nvSpPr>
        <p:spPr>
          <a:xfrm>
            <a:off x="9525000" y="1143000"/>
            <a:ext cx="3386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युनिभर्सल ई-टेन्डरिङ</a:t>
            </a:r>
            <a:endParaRPr lang="en-US" sz="2100" dirty="0"/>
          </a:p>
        </p:txBody>
      </p:sp>
      <p:sp>
        <p:nvSpPr>
          <p:cNvPr id="9" name="bodytext-diagram-Vj5Cd6-0-1"/>
          <p:cNvSpPr txBox="1"/>
          <p:nvPr/>
        </p:nvSpPr>
        <p:spPr>
          <a:xfrm>
            <a:off x="9525000" y="1549837"/>
            <a:ext cx="33861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स्थानीय तहका सबै ठेक्कापट्टालाई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पूर्ण अनलाइन प्रणालीमा लैजाने,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जसले दलालको हस्तक्षेप रोक्छ।</a:t>
            </a:r>
            <a:endParaRPr lang="en-US" sz="1800" dirty="0"/>
          </a:p>
        </p:txBody>
      </p:sp>
      <p:sp>
        <p:nvSpPr>
          <p:cNvPr id="10" name="diagram-Vj5Cd6-separator-h-0-0"/>
          <p:cNvSpPr/>
          <p:nvPr/>
        </p:nvSpPr>
        <p:spPr>
          <a:xfrm>
            <a:off x="13335000" y="762000"/>
            <a:ext cx="19050" cy="438150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11" name="diagram-Vj5Cd6-separator-v-0-0"/>
          <p:cNvSpPr/>
          <p:nvPr/>
        </p:nvSpPr>
        <p:spPr>
          <a:xfrm>
            <a:off x="9144000" y="5143500"/>
            <a:ext cx="4191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13411200" y="762000"/>
            <a:ext cx="4114800" cy="4305300"/>
          </a:xfrm>
          <a:prstGeom prst="roundRect">
            <a:avLst>
              <a:gd name="adj" fmla="val 5556"/>
            </a:avLst>
          </a:prstGeom>
          <a:solidFill>
            <a:srgbClr val="006FFC"/>
          </a:solidFill>
          <a:ln/>
        </p:spPr>
      </p:sp>
      <p:sp>
        <p:nvSpPr>
          <p:cNvPr id="13" name="node-diagram-Vj5Cd6-1"/>
          <p:cNvSpPr/>
          <p:nvPr/>
        </p:nvSpPr>
        <p:spPr>
          <a:xfrm>
            <a:off x="13411200" y="762000"/>
            <a:ext cx="4114800" cy="4305300"/>
          </a:xfrm>
          <a:prstGeom prst="roundRect">
            <a:avLst>
              <a:gd name="adj" fmla="val 555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4" name="headingtext-diagram-Vj5Cd6-1-2"/>
          <p:cNvSpPr txBox="1"/>
          <p:nvPr/>
        </p:nvSpPr>
        <p:spPr>
          <a:xfrm>
            <a:off x="13792200" y="1143000"/>
            <a:ext cx="3386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डेलिभरी अडिट</a:t>
            </a:r>
            <a:endParaRPr lang="en-US" sz="2100" dirty="0"/>
          </a:p>
        </p:txBody>
      </p:sp>
      <p:sp>
        <p:nvSpPr>
          <p:cNvPr id="15" name="bodytext-diagram-Vj5Cd6-1-2"/>
          <p:cNvSpPr txBox="1"/>
          <p:nvPr/>
        </p:nvSpPr>
        <p:spPr>
          <a:xfrm>
            <a:off x="13792200" y="1549836"/>
            <a:ext cx="3386138" cy="1414589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ठेक्का दिनुअघि निर्माण कम्पनीको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विगतका ५ वटा आयोजनाको समय 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गुणस्तरको ट्र्याक रेकर्ड जाँच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गरिने।</a:t>
            </a:r>
            <a:endParaRPr lang="en-US" sz="1800" dirty="0"/>
          </a:p>
        </p:txBody>
      </p:sp>
      <p:sp>
        <p:nvSpPr>
          <p:cNvPr id="16" name="diagram-Vj5Cd6-separator-v-1-0"/>
          <p:cNvSpPr/>
          <p:nvPr/>
        </p:nvSpPr>
        <p:spPr>
          <a:xfrm>
            <a:off x="13335000" y="5143500"/>
            <a:ext cx="4191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9144000" y="5219700"/>
            <a:ext cx="4114800" cy="4305300"/>
          </a:xfrm>
          <a:prstGeom prst="roundRect">
            <a:avLst>
              <a:gd name="adj" fmla="val 5556"/>
            </a:avLst>
          </a:prstGeom>
          <a:solidFill>
            <a:srgbClr val="009AF9"/>
          </a:solidFill>
          <a:ln/>
        </p:spPr>
      </p:sp>
      <p:sp>
        <p:nvSpPr>
          <p:cNvPr id="18" name="node-diagram-Vj5Cd6-2"/>
          <p:cNvSpPr/>
          <p:nvPr/>
        </p:nvSpPr>
        <p:spPr>
          <a:xfrm>
            <a:off x="9144000" y="5219700"/>
            <a:ext cx="4114800" cy="4305300"/>
          </a:xfrm>
          <a:prstGeom prst="roundRect">
            <a:avLst>
              <a:gd name="adj" fmla="val 555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9" name="headingtext-diagram-Vj5Cd6-2-3"/>
          <p:cNvSpPr txBox="1"/>
          <p:nvPr/>
        </p:nvSpPr>
        <p:spPr>
          <a:xfrm>
            <a:off x="9525000" y="5600700"/>
            <a:ext cx="3386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घटतिघटाउमा नियन्त्रण</a:t>
            </a:r>
            <a:endParaRPr lang="en-US" sz="2100" dirty="0"/>
          </a:p>
        </p:txBody>
      </p:sp>
      <p:sp>
        <p:nvSpPr>
          <p:cNvPr id="20" name="bodytext-diagram-Vj5Cd6-2-3"/>
          <p:cNvSpPr txBox="1"/>
          <p:nvPr/>
        </p:nvSpPr>
        <p:spPr>
          <a:xfrm>
            <a:off x="9525000" y="6007537"/>
            <a:ext cx="33861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२०% भन्दा बढी घटिघटाउमा हालेको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बोलपत्रका लागि थप धरौटी र कडा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कार्यसम्पादन सर्तहरू तोकिने।</a:t>
            </a:r>
            <a:endParaRPr lang="en-US" sz="1800" dirty="0"/>
          </a:p>
        </p:txBody>
      </p:sp>
      <p:sp>
        <p:nvSpPr>
          <p:cNvPr id="21" name="diagram-Vj5Cd6-separator-h-2-0"/>
          <p:cNvSpPr/>
          <p:nvPr/>
        </p:nvSpPr>
        <p:spPr>
          <a:xfrm>
            <a:off x="13335000" y="5143500"/>
            <a:ext cx="19050" cy="438150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13411200" y="5219700"/>
            <a:ext cx="4114800" cy="4305300"/>
          </a:xfrm>
          <a:prstGeom prst="roundRect">
            <a:avLst>
              <a:gd name="adj" fmla="val 5556"/>
            </a:avLst>
          </a:prstGeom>
          <a:solidFill>
            <a:srgbClr val="00CECB"/>
          </a:solidFill>
          <a:ln/>
        </p:spPr>
      </p:sp>
      <p:sp>
        <p:nvSpPr>
          <p:cNvPr id="23" name="node-diagram-Vj5Cd6-3"/>
          <p:cNvSpPr/>
          <p:nvPr/>
        </p:nvSpPr>
        <p:spPr>
          <a:xfrm>
            <a:off x="13411200" y="5219700"/>
            <a:ext cx="4114800" cy="4305300"/>
          </a:xfrm>
          <a:prstGeom prst="roundRect">
            <a:avLst>
              <a:gd name="adj" fmla="val 555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4" name="headingtext-diagram-Vj5Cd6-3-4"/>
          <p:cNvSpPr txBox="1"/>
          <p:nvPr/>
        </p:nvSpPr>
        <p:spPr>
          <a:xfrm>
            <a:off x="13792200" y="5600700"/>
            <a:ext cx="3386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सार्वजनिक निगरानी</a:t>
            </a:r>
            <a:endParaRPr lang="en-US" sz="2100" dirty="0"/>
          </a:p>
        </p:txBody>
      </p:sp>
      <p:sp>
        <p:nvSpPr>
          <p:cNvPr id="25" name="bodytext-diagram-Vj5Cd6-3-4"/>
          <p:cNvSpPr txBox="1"/>
          <p:nvPr/>
        </p:nvSpPr>
        <p:spPr>
          <a:xfrm>
            <a:off x="13792200" y="6007537"/>
            <a:ext cx="33861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ठेक्काको प्रगति र गुणस्तरलाई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नागरिकले सिधै मोबाइल एप मार्फत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रिपोर्ट गर्न सक्ने व्यवस्था।</a:t>
            </a:r>
            <a:endParaRPr lang="en-US" sz="18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85D8D6E-3465-5EE6-821D-5B7AFD02DA36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7" name="Google Shape;103;p14" descr="image.png">
              <a:extLst>
                <a:ext uri="{FF2B5EF4-FFF2-40B4-BE49-F238E27FC236}">
                  <a16:creationId xmlns:a16="http://schemas.microsoft.com/office/drawing/2014/main" id="{697F978D-9AAE-CDE5-3ED3-AE434C0660E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3D9C774-0F9E-2ED8-45D1-62517C55B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5cb840a-36c2-413d-83b9-ca0028db1584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594735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609725"/>
            <a:ext cx="12225338" cy="19107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140"/>
              </a:lnSpc>
              <a:buNone/>
            </a:pP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समृद्धिको मापन: </a:t>
            </a:r>
            <a:r>
              <a:rPr lang="en-US" altLang="en-US" sz="6000" b="1" kern="1200" spc="-16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सामाजिक</a:t>
            </a:r>
            <a:r>
              <a:rPr lang="en-US" sz="6000" dirty="0">
                <a:solidFill>
                  <a:srgbClr val="000000"/>
                </a:solidFill>
              </a:rPr>
              <a:t>
</a:t>
            </a:r>
            <a:r>
              <a:rPr lang="en-US" altLang="en-US" sz="6000" b="1" kern="1200" spc="-16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गतिशीलता</a:t>
            </a: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 र गुणस्तरीय शिक्षा</a:t>
            </a:r>
            <a:endParaRPr lang="en-US" sz="60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3813810"/>
            <a:ext cx="12225338" cy="5867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860"/>
              </a:lnSpc>
              <a:buNone/>
            </a:pP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GDP मात्र होइन, नागरिकको खुसी र अवसरको समानतालाई समृद्धिको आधार मान्ने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762000" y="5067300"/>
            <a:ext cx="3733800" cy="3609975"/>
          </a:xfrm>
          <a:prstGeom prst="roundRect">
            <a:avLst>
              <a:gd name="adj" fmla="val 6332"/>
            </a:avLst>
          </a:prstGeom>
          <a:solidFill>
            <a:srgbClr val="0022FF"/>
          </a:solidFill>
          <a:ln/>
        </p:spPr>
      </p:sp>
      <p:sp>
        <p:nvSpPr>
          <p:cNvPr id="7" name="node-diagram-0rBZUz-0"/>
          <p:cNvSpPr/>
          <p:nvPr/>
        </p:nvSpPr>
        <p:spPr>
          <a:xfrm>
            <a:off x="762000" y="5067300"/>
            <a:ext cx="3733800" cy="3609975"/>
          </a:xfrm>
          <a:prstGeom prst="roundRect">
            <a:avLst>
              <a:gd name="adj" fmla="val 633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1119188" y="5333048"/>
            <a:ext cx="728663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4800" dirty="0"/>
          </a:p>
        </p:txBody>
      </p:sp>
      <p:sp>
        <p:nvSpPr>
          <p:cNvPr id="9" name="headingtext-diagram-0rBZUz-0-1"/>
          <p:cNvSpPr txBox="1"/>
          <p:nvPr/>
        </p:nvSpPr>
        <p:spPr>
          <a:xfrm>
            <a:off x="1143000" y="6316980"/>
            <a:ext cx="3005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अवसरको ग्याप अन्त्य</a:t>
            </a:r>
            <a:endParaRPr lang="en-US" sz="2100" dirty="0"/>
          </a:p>
        </p:txBody>
      </p:sp>
      <p:sp>
        <p:nvSpPr>
          <p:cNvPr id="10" name="bodytext-diagram-0rBZUz-0-1"/>
          <p:cNvSpPr txBox="1"/>
          <p:nvPr/>
        </p:nvSpPr>
        <p:spPr>
          <a:xfrm>
            <a:off x="1143000" y="6761917"/>
            <a:ext cx="30051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गरिबका सन्तानले पनि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योग्यताका आधारमा उच्च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शिक्षा र रोजगारी पाउने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वातावरण।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5105400" y="5067300"/>
            <a:ext cx="3733800" cy="3609975"/>
          </a:xfrm>
          <a:prstGeom prst="roundRect">
            <a:avLst>
              <a:gd name="adj" fmla="val 6332"/>
            </a:avLst>
          </a:prstGeom>
          <a:solidFill>
            <a:srgbClr val="0022FF"/>
          </a:solidFill>
          <a:ln/>
        </p:spPr>
      </p:sp>
      <p:sp>
        <p:nvSpPr>
          <p:cNvPr id="12" name="node-diagram-0rBZUz-1"/>
          <p:cNvSpPr/>
          <p:nvPr/>
        </p:nvSpPr>
        <p:spPr>
          <a:xfrm>
            <a:off x="5105400" y="5067300"/>
            <a:ext cx="3733800" cy="3609975"/>
          </a:xfrm>
          <a:prstGeom prst="roundRect">
            <a:avLst>
              <a:gd name="adj" fmla="val 633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3" name="::before"/>
          <p:cNvSpPr txBox="1"/>
          <p:nvPr/>
        </p:nvSpPr>
        <p:spPr>
          <a:xfrm>
            <a:off x="5462588" y="5333048"/>
            <a:ext cx="851773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4800" dirty="0"/>
          </a:p>
        </p:txBody>
      </p:sp>
      <p:sp>
        <p:nvSpPr>
          <p:cNvPr id="14" name="headingtext-diagram-0rBZUz-1-2"/>
          <p:cNvSpPr txBox="1"/>
          <p:nvPr/>
        </p:nvSpPr>
        <p:spPr>
          <a:xfrm>
            <a:off x="5486400" y="6316980"/>
            <a:ext cx="3005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शिक्षामा पहिलो प्राथमिकता</a:t>
            </a:r>
            <a:endParaRPr lang="en-US" sz="2100" dirty="0"/>
          </a:p>
        </p:txBody>
      </p:sp>
      <p:sp>
        <p:nvSpPr>
          <p:cNvPr id="15" name="bodytext-diagram-0rBZUz-1-2"/>
          <p:cNvSpPr txBox="1"/>
          <p:nvPr/>
        </p:nvSpPr>
        <p:spPr>
          <a:xfrm>
            <a:off x="5486400" y="6761917"/>
            <a:ext cx="30051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बजेट र नीतिमा 'Education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First' को अवधारणा लागू गरी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विश्वस्तरीय सीप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सिकाउने।</a:t>
            </a:r>
            <a:endParaRPr lang="en-US" sz="2100" dirty="0"/>
          </a:p>
        </p:txBody>
      </p:sp>
      <p:sp>
        <p:nvSpPr>
          <p:cNvPr id="16" name="Shape 13"/>
          <p:cNvSpPr/>
          <p:nvPr/>
        </p:nvSpPr>
        <p:spPr>
          <a:xfrm>
            <a:off x="9448800" y="5067300"/>
            <a:ext cx="3733800" cy="3609975"/>
          </a:xfrm>
          <a:prstGeom prst="roundRect">
            <a:avLst>
              <a:gd name="adj" fmla="val 6332"/>
            </a:avLst>
          </a:prstGeom>
          <a:solidFill>
            <a:srgbClr val="0022FF"/>
          </a:solidFill>
          <a:ln/>
        </p:spPr>
      </p:sp>
      <p:sp>
        <p:nvSpPr>
          <p:cNvPr id="17" name="node-diagram-0rBZUz-2"/>
          <p:cNvSpPr/>
          <p:nvPr/>
        </p:nvSpPr>
        <p:spPr>
          <a:xfrm>
            <a:off x="9448800" y="5067300"/>
            <a:ext cx="3733800" cy="3609975"/>
          </a:xfrm>
          <a:prstGeom prst="roundRect">
            <a:avLst>
              <a:gd name="adj" fmla="val 633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8" name="::before"/>
          <p:cNvSpPr txBox="1"/>
          <p:nvPr/>
        </p:nvSpPr>
        <p:spPr>
          <a:xfrm>
            <a:off x="9805988" y="5333048"/>
            <a:ext cx="851178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4800" dirty="0"/>
          </a:p>
        </p:txBody>
      </p:sp>
      <p:sp>
        <p:nvSpPr>
          <p:cNvPr id="19" name="headingtext-diagram-0rBZUz-2-3"/>
          <p:cNvSpPr txBox="1"/>
          <p:nvPr/>
        </p:nvSpPr>
        <p:spPr>
          <a:xfrm>
            <a:off x="9829800" y="6316980"/>
            <a:ext cx="3005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नागरिकको स्वास्थ्य</a:t>
            </a:r>
            <a:endParaRPr lang="en-US" sz="2100" dirty="0"/>
          </a:p>
        </p:txBody>
      </p:sp>
      <p:sp>
        <p:nvSpPr>
          <p:cNvPr id="20" name="bodytext-diagram-0rBZUz-2-3"/>
          <p:cNvSpPr txBox="1"/>
          <p:nvPr/>
        </p:nvSpPr>
        <p:spPr>
          <a:xfrm>
            <a:off x="9829800" y="6761917"/>
            <a:ext cx="30051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स्वास्थ्यलाई राष्ट्रको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धन मान्दै गुणस्तरीय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सर्वसुलभ स्वास्थ्य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सेवाको प्रत्याभूति।</a:t>
            </a:r>
            <a:endParaRPr lang="en-US" sz="2100" dirty="0"/>
          </a:p>
        </p:txBody>
      </p:sp>
      <p:sp>
        <p:nvSpPr>
          <p:cNvPr id="21" name="Shape 18"/>
          <p:cNvSpPr/>
          <p:nvPr/>
        </p:nvSpPr>
        <p:spPr>
          <a:xfrm>
            <a:off x="13792200" y="5067300"/>
            <a:ext cx="3733800" cy="3609975"/>
          </a:xfrm>
          <a:prstGeom prst="roundRect">
            <a:avLst>
              <a:gd name="adj" fmla="val 6332"/>
            </a:avLst>
          </a:prstGeom>
          <a:solidFill>
            <a:srgbClr val="0022FF"/>
          </a:solidFill>
          <a:ln/>
        </p:spPr>
      </p:sp>
      <p:sp>
        <p:nvSpPr>
          <p:cNvPr id="22" name="node-diagram-0rBZUz-3"/>
          <p:cNvSpPr/>
          <p:nvPr/>
        </p:nvSpPr>
        <p:spPr>
          <a:xfrm>
            <a:off x="13792200" y="5067300"/>
            <a:ext cx="3733800" cy="3609975"/>
          </a:xfrm>
          <a:prstGeom prst="roundRect">
            <a:avLst>
              <a:gd name="adj" fmla="val 633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3" name="::before"/>
          <p:cNvSpPr txBox="1"/>
          <p:nvPr/>
        </p:nvSpPr>
        <p:spPr>
          <a:xfrm>
            <a:off x="14149388" y="5333048"/>
            <a:ext cx="873085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04</a:t>
            </a:r>
            <a:endParaRPr lang="en-US" sz="4800" dirty="0"/>
          </a:p>
        </p:txBody>
      </p:sp>
      <p:sp>
        <p:nvSpPr>
          <p:cNvPr id="24" name="headingtext-diagram-0rBZUz-3-4"/>
          <p:cNvSpPr txBox="1"/>
          <p:nvPr/>
        </p:nvSpPr>
        <p:spPr>
          <a:xfrm>
            <a:off x="14173200" y="6316980"/>
            <a:ext cx="30051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पुँजीगत सम्पत्तिको स्वामित्व</a:t>
            </a:r>
            <a:endParaRPr lang="en-US" sz="2100" dirty="0"/>
          </a:p>
        </p:txBody>
      </p:sp>
      <p:sp>
        <p:nvSpPr>
          <p:cNvPr id="25" name="bodytext-diagram-0rBZUz-3-4"/>
          <p:cNvSpPr txBox="1"/>
          <p:nvPr/>
        </p:nvSpPr>
        <p:spPr>
          <a:xfrm>
            <a:off x="14173200" y="6761917"/>
            <a:ext cx="30051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मध्यमवर्गीय नेपालीलाई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उत्पादनमूलक वित्तीय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सम्पत्तिको मालिक बन्ने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आधार तयार पार्ने।</a:t>
            </a:r>
            <a:endParaRPr lang="en-US" sz="21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AC3BB19-3BBE-DA9F-88E1-7BD81DCCA8D5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7" name="Google Shape;103;p14" descr="image.png">
              <a:extLst>
                <a:ext uri="{FF2B5EF4-FFF2-40B4-BE49-F238E27FC236}">
                  <a16:creationId xmlns:a16="http://schemas.microsoft.com/office/drawing/2014/main" id="{E34B9F70-16BE-CACB-1D9C-48D36D34A37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6088AD1-3A8E-4907-1B89-67E036CF7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74fd2b0-e034-4af0-9473-322a8de2f8e0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5359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33500"/>
            <a:ext cx="1222533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क्षेत्रगत प्राथमिकता: 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आईटी निर्यात</a:t>
            </a: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 देखि डायस्पोरा पुँजीसम्म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272665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उपभोगमुखी अर्थतन्त्रबाट उत्पादनमुखी अर्थतन्त्रमा रूपान्तरण गर्ने मुख्य इन्जिनहरू</a:t>
            </a:r>
            <a:endParaRPr lang="en-US" sz="21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1419225" cy="4076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48"/>
          <p:cNvSpPr txBox="1"/>
          <p:nvPr/>
        </p:nvSpPr>
        <p:spPr>
          <a:xfrm>
            <a:off x="952500" y="819150"/>
            <a:ext cx="109061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Economy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762000" y="4629150"/>
            <a:ext cx="4076700" cy="2828925"/>
          </a:xfrm>
          <a:prstGeom prst="roundRect">
            <a:avLst>
              <a:gd name="adj" fmla="val 8081"/>
            </a:avLst>
          </a:prstGeom>
          <a:solidFill>
            <a:srgbClr val="0022FF"/>
          </a:solidFill>
          <a:ln/>
        </p:spPr>
      </p:sp>
      <p:sp>
        <p:nvSpPr>
          <p:cNvPr id="9" name="node-diagram-DVSJVM-0"/>
          <p:cNvSpPr/>
          <p:nvPr/>
        </p:nvSpPr>
        <p:spPr>
          <a:xfrm>
            <a:off x="762000" y="4629150"/>
            <a:ext cx="4076700" cy="2828925"/>
          </a:xfrm>
          <a:prstGeom prst="roundRect">
            <a:avLst>
              <a:gd name="adj" fmla="val 808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0" name="headingtext-diagram-DVSJVM-0-1"/>
          <p:cNvSpPr txBox="1"/>
          <p:nvPr/>
        </p:nvSpPr>
        <p:spPr>
          <a:xfrm>
            <a:off x="1143000" y="501015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डिजिटल रोजगारी</a:t>
            </a:r>
            <a:endParaRPr lang="en-US" sz="2700" dirty="0"/>
          </a:p>
        </p:txBody>
      </p:sp>
      <p:sp>
        <p:nvSpPr>
          <p:cNvPr id="11" name="bodytext-diagram-DVSJVM-0-1"/>
          <p:cNvSpPr txBox="1"/>
          <p:nvPr/>
        </p:nvSpPr>
        <p:spPr>
          <a:xfrm>
            <a:off x="1143000" y="5542717"/>
            <a:ext cx="33480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हाई-डेन्सिटी डाटा सेन्टर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स्थापना गरी आईटी सेवा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निर्यातमा सहुलियत दिने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लाखौँ रोजगारी सिर्जना गर्ने</a:t>
            </a:r>
            <a:endParaRPr lang="en-US" sz="2100" dirty="0"/>
          </a:p>
        </p:txBody>
      </p:sp>
      <p:sp>
        <p:nvSpPr>
          <p:cNvPr id="12" name="Shape 9"/>
          <p:cNvSpPr/>
          <p:nvPr/>
        </p:nvSpPr>
        <p:spPr>
          <a:xfrm>
            <a:off x="4991100" y="4629150"/>
            <a:ext cx="4076700" cy="2828925"/>
          </a:xfrm>
          <a:prstGeom prst="roundRect">
            <a:avLst>
              <a:gd name="adj" fmla="val 8081"/>
            </a:avLst>
          </a:prstGeom>
          <a:solidFill>
            <a:srgbClr val="006FFC"/>
          </a:solidFill>
          <a:ln/>
        </p:spPr>
      </p:sp>
      <p:sp>
        <p:nvSpPr>
          <p:cNvPr id="13" name="node-diagram-DVSJVM-1"/>
          <p:cNvSpPr/>
          <p:nvPr/>
        </p:nvSpPr>
        <p:spPr>
          <a:xfrm>
            <a:off x="4991100" y="4629150"/>
            <a:ext cx="4076700" cy="2828925"/>
          </a:xfrm>
          <a:prstGeom prst="roundRect">
            <a:avLst>
              <a:gd name="adj" fmla="val 808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4" name="headingtext-diagram-DVSJVM-1-2"/>
          <p:cNvSpPr txBox="1"/>
          <p:nvPr/>
        </p:nvSpPr>
        <p:spPr>
          <a:xfrm>
            <a:off x="5372100" y="501015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डायस्पोरा एकीकरण</a:t>
            </a:r>
            <a:endParaRPr lang="en-US" sz="2700" dirty="0"/>
          </a:p>
        </p:txBody>
      </p:sp>
      <p:sp>
        <p:nvSpPr>
          <p:cNvPr id="15" name="bodytext-diagram-DVSJVM-1-2"/>
          <p:cNvSpPr txBox="1"/>
          <p:nvPr/>
        </p:nvSpPr>
        <p:spPr>
          <a:xfrm>
            <a:off x="5372100" y="5542717"/>
            <a:ext cx="33480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गैर-आवासीय नेपालीहरूको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पुँजी र प्रविधिलाई सिधै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स्थानीय पालिकाहरूको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उत्पादनमा भित्र्याउने</a:t>
            </a:r>
            <a:endParaRPr lang="en-US" sz="2100" dirty="0"/>
          </a:p>
        </p:txBody>
      </p:sp>
      <p:sp>
        <p:nvSpPr>
          <p:cNvPr id="16" name="Shape 13"/>
          <p:cNvSpPr/>
          <p:nvPr/>
        </p:nvSpPr>
        <p:spPr>
          <a:xfrm>
            <a:off x="9220200" y="4629150"/>
            <a:ext cx="4076700" cy="2828925"/>
          </a:xfrm>
          <a:prstGeom prst="roundRect">
            <a:avLst>
              <a:gd name="adj" fmla="val 8081"/>
            </a:avLst>
          </a:prstGeom>
          <a:solidFill>
            <a:srgbClr val="009AF9"/>
          </a:solidFill>
          <a:ln/>
        </p:spPr>
      </p:sp>
      <p:sp>
        <p:nvSpPr>
          <p:cNvPr id="17" name="node-diagram-DVSJVM-2"/>
          <p:cNvSpPr/>
          <p:nvPr/>
        </p:nvSpPr>
        <p:spPr>
          <a:xfrm>
            <a:off x="9220200" y="4629150"/>
            <a:ext cx="4076700" cy="2828925"/>
          </a:xfrm>
          <a:prstGeom prst="roundRect">
            <a:avLst>
              <a:gd name="adj" fmla="val 808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8" name="headingtext-diagram-DVSJVM-2-3"/>
          <p:cNvSpPr txBox="1"/>
          <p:nvPr/>
        </p:nvSpPr>
        <p:spPr>
          <a:xfrm>
            <a:off x="9601200" y="501015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हरित ऊर्जा र अनुसन्धान</a:t>
            </a:r>
            <a:endParaRPr lang="en-US" sz="2700" dirty="0"/>
          </a:p>
        </p:txBody>
      </p:sp>
      <p:sp>
        <p:nvSpPr>
          <p:cNvPr id="19" name="bodytext-diagram-DVSJVM-2-3"/>
          <p:cNvSpPr txBox="1"/>
          <p:nvPr/>
        </p:nvSpPr>
        <p:spPr>
          <a:xfrm>
            <a:off x="9601200" y="5542717"/>
            <a:ext cx="33480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कुल बजेटको १ प्रतिशत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अनिवार्य रूपमा अनुसन्धान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विकास (R&amp;D) मा लगानी गर्ने</a:t>
            </a:r>
            <a:endParaRPr lang="en-US" sz="2100" dirty="0"/>
          </a:p>
        </p:txBody>
      </p:sp>
      <p:sp>
        <p:nvSpPr>
          <p:cNvPr id="20" name="Shape 17"/>
          <p:cNvSpPr/>
          <p:nvPr/>
        </p:nvSpPr>
        <p:spPr>
          <a:xfrm>
            <a:off x="13449300" y="4629150"/>
            <a:ext cx="4076700" cy="2828925"/>
          </a:xfrm>
          <a:prstGeom prst="roundRect">
            <a:avLst>
              <a:gd name="adj" fmla="val 8081"/>
            </a:avLst>
          </a:prstGeom>
          <a:solidFill>
            <a:srgbClr val="00CECB"/>
          </a:solidFill>
          <a:ln/>
        </p:spPr>
      </p:sp>
      <p:sp>
        <p:nvSpPr>
          <p:cNvPr id="21" name="node-diagram-DVSJVM-3"/>
          <p:cNvSpPr/>
          <p:nvPr/>
        </p:nvSpPr>
        <p:spPr>
          <a:xfrm>
            <a:off x="13449300" y="4629150"/>
            <a:ext cx="4076700" cy="2828925"/>
          </a:xfrm>
          <a:prstGeom prst="roundRect">
            <a:avLst>
              <a:gd name="adj" fmla="val 808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2" name="headingtext-diagram-DVSJVM-3-4"/>
          <p:cNvSpPr txBox="1"/>
          <p:nvPr/>
        </p:nvSpPr>
        <p:spPr>
          <a:xfrm>
            <a:off x="13830300" y="501015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प्रिमियम ब्रान्डिङ</a:t>
            </a:r>
            <a:endParaRPr lang="en-US" sz="2700" dirty="0"/>
          </a:p>
        </p:txBody>
      </p:sp>
      <p:sp>
        <p:nvSpPr>
          <p:cNvPr id="23" name="bodytext-diagram-DVSJVM-3-4"/>
          <p:cNvSpPr txBox="1"/>
          <p:nvPr/>
        </p:nvSpPr>
        <p:spPr>
          <a:xfrm>
            <a:off x="13830300" y="5542717"/>
            <a:ext cx="3348038" cy="191535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भक्तपुर जस्ता सांस्कृतिक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नगरहरूलाई अत्याधुनिक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प्रविधिमार्फत व्यवस्थापन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गरी विश्व बजारमा प्रवद्र्धन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गर्ने</a:t>
            </a:r>
            <a:endParaRPr lang="en-US" sz="21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47F803-59D1-DF87-EB4D-B865F8C910FE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5" name="Google Shape;103;p14" descr="image.png">
              <a:extLst>
                <a:ext uri="{FF2B5EF4-FFF2-40B4-BE49-F238E27FC236}">
                  <a16:creationId xmlns:a16="http://schemas.microsoft.com/office/drawing/2014/main" id="{6A6502CE-2410-1CB5-9901-5B8167A5DD7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A912712-EB36-2064-5F75-2F80349BF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9f31dac-d781-4aa3-b57c-3d5c5a33cd70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84108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IT Export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र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Digital Economy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603183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नेपालको सबैभन्दा ठूलो खानी खनिज होइन, प्रतिभा हो</a:t>
            </a:r>
            <a:endParaRPr lang="en-US" sz="1800" dirty="0"/>
          </a:p>
        </p:txBody>
      </p:sp>
      <p:sp>
        <p:nvSpPr>
          <p:cNvPr id="6" name="headingtext-diagram-IPIP4M-0-1"/>
          <p:cNvSpPr txBox="1"/>
          <p:nvPr/>
        </p:nvSpPr>
        <p:spPr>
          <a:xfrm>
            <a:off x="762000" y="9194363"/>
            <a:ext cx="23098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South Asia IT Hub</a:t>
            </a:r>
            <a:endParaRPr lang="en-US" sz="2100" dirty="0"/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5fcqTX-0"/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5fcqTX-0"/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5fcqTX-0-1"/>
          <p:cNvSpPr txBox="1"/>
          <p:nvPr/>
        </p:nvSpPr>
        <p:spPr>
          <a:xfrm>
            <a:off x="11811000" y="762000"/>
            <a:ext cx="42814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विदेशी मुद्रा आर्जन</a:t>
            </a:r>
            <a:endParaRPr lang="en-US" sz="2100" dirty="0"/>
          </a:p>
        </p:txBody>
      </p:sp>
      <p:sp>
        <p:nvSpPr>
          <p:cNvPr id="12" name="bodytext-diagram-5fcqTX-0-1"/>
          <p:cNvSpPr txBox="1"/>
          <p:nvPr/>
        </p:nvSpPr>
        <p:spPr>
          <a:xfrm>
            <a:off x="11811000" y="1206937"/>
            <a:ext cx="42814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IT सेवा मार्फत प्राप्त वैदेशिक मुद्रा आम्दानी</a:t>
            </a:r>
            <a:endParaRPr lang="en-US" sz="2100" dirty="0"/>
          </a:p>
        </p:txBody>
      </p:sp>
      <p:sp>
        <p:nvSpPr>
          <p:cNvPr id="13" name="shape-diagram-5fcqTX-1"/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5fcqTX-1"/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5fcqTX-1-2"/>
          <p:cNvSpPr txBox="1"/>
          <p:nvPr/>
        </p:nvSpPr>
        <p:spPr>
          <a:xfrm>
            <a:off x="11811000" y="3682960"/>
            <a:ext cx="41386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उच्च तलब र रोजगारी</a:t>
            </a:r>
            <a:endParaRPr lang="en-US" sz="2100" dirty="0"/>
          </a:p>
        </p:txBody>
      </p:sp>
      <p:sp>
        <p:nvSpPr>
          <p:cNvPr id="17" name="bodytext-diagram-5fcqTX-1-2"/>
          <p:cNvSpPr txBox="1"/>
          <p:nvPr/>
        </p:nvSpPr>
        <p:spPr>
          <a:xfrm>
            <a:off x="11811000" y="4127897"/>
            <a:ext cx="41386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प्रविधि क्षेत्रमा प्रतिस्पर्धी आम्दानी र अवसर</a:t>
            </a:r>
            <a:endParaRPr lang="en-US" sz="2100" dirty="0"/>
          </a:p>
        </p:txBody>
      </p:sp>
      <p:sp>
        <p:nvSpPr>
          <p:cNvPr id="18" name="icon-diagram-5fcqTX-2"/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5fcqTX-2-3"/>
          <p:cNvSpPr txBox="1"/>
          <p:nvPr/>
        </p:nvSpPr>
        <p:spPr>
          <a:xfrm>
            <a:off x="11811000" y="6603921"/>
            <a:ext cx="4310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ग्रामीण क्षेत्रमा पहुँच</a:t>
            </a:r>
            <a:endParaRPr lang="en-US" sz="2100" dirty="0"/>
          </a:p>
        </p:txBody>
      </p:sp>
      <p:sp>
        <p:nvSpPr>
          <p:cNvPr id="21" name="bodytext-diagram-5fcqTX-2-3"/>
          <p:cNvSpPr txBox="1"/>
          <p:nvPr/>
        </p:nvSpPr>
        <p:spPr>
          <a:xfrm>
            <a:off x="11811000" y="7048857"/>
            <a:ext cx="431006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डिजिटल प्रविधि मार्फत दुर्गम भेगमा अवसर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0A562C-C297-67F2-ED3E-0D73FDD93564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964E9227-FE05-9A12-75B2-6B7C6B2C7E4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CA194B3-C1F1-0952-2BBA-63B34F23C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9381d53-83e4-47d7-a76d-8a2af63d2702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84108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Data Centre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र Digital Infra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603183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२१औँ शताब्दीमा सडक जति महत्वपूर्ण छ, डाटा सेन्टर पनि त्यत्तिकै महत्वपूर्ण छ</a:t>
            </a:r>
            <a:endParaRPr lang="en-US" sz="1800" dirty="0"/>
          </a:p>
        </p:txBody>
      </p:sp>
      <p:sp>
        <p:nvSpPr>
          <p:cNvPr id="6" name="headingtext-diagram-0v1oAP-0-1"/>
          <p:cNvSpPr txBox="1"/>
          <p:nvPr/>
        </p:nvSpPr>
        <p:spPr>
          <a:xfrm>
            <a:off x="762000" y="9194363"/>
            <a:ext cx="26812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जलविद्युत र चिसो मौसम</a:t>
            </a:r>
            <a:endParaRPr lang="en-US" sz="2100" dirty="0"/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5ID53m-0"/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5ID53m-0"/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5ID53m-0-1"/>
          <p:cNvSpPr txBox="1"/>
          <p:nvPr/>
        </p:nvSpPr>
        <p:spPr>
          <a:xfrm>
            <a:off x="11811000" y="762000"/>
            <a:ext cx="48244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राष्ट्रिय डाटा सुरक्षा</a:t>
            </a:r>
            <a:endParaRPr lang="en-US" sz="2100" dirty="0"/>
          </a:p>
        </p:txBody>
      </p:sp>
      <p:sp>
        <p:nvSpPr>
          <p:cNvPr id="12" name="bodytext-diagram-5ID53m-0-1"/>
          <p:cNvSpPr txBox="1"/>
          <p:nvPr/>
        </p:nvSpPr>
        <p:spPr>
          <a:xfrm>
            <a:off x="11811000" y="1206937"/>
            <a:ext cx="48244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डाटा सेन्टर स्थापनाले डाटा सुरक्षा सुनिश्चित गर्दछ</a:t>
            </a:r>
            <a:endParaRPr lang="en-US" sz="2100" dirty="0"/>
          </a:p>
        </p:txBody>
      </p:sp>
      <p:sp>
        <p:nvSpPr>
          <p:cNvPr id="13" name="shape-diagram-5ID53m-1"/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5ID53m-1"/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5ID53m-1-2"/>
          <p:cNvSpPr txBox="1"/>
          <p:nvPr/>
        </p:nvSpPr>
        <p:spPr>
          <a:xfrm>
            <a:off x="11811000" y="3682960"/>
            <a:ext cx="4852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विदेशी मुद्रा बचत</a:t>
            </a:r>
            <a:endParaRPr lang="en-US" sz="2100" dirty="0"/>
          </a:p>
        </p:txBody>
      </p:sp>
      <p:sp>
        <p:nvSpPr>
          <p:cNvPr id="17" name="bodytext-diagram-5ID53m-1-2"/>
          <p:cNvSpPr txBox="1"/>
          <p:nvPr/>
        </p:nvSpPr>
        <p:spPr>
          <a:xfrm>
            <a:off x="11811000" y="4127897"/>
            <a:ext cx="48529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स्वदेशी पूर्वाधारले विदेशी मुद्रा बाहिरिनबाट रोक्छ</a:t>
            </a:r>
            <a:endParaRPr lang="en-US" sz="2100" dirty="0"/>
          </a:p>
        </p:txBody>
      </p:sp>
      <p:sp>
        <p:nvSpPr>
          <p:cNvPr id="18" name="icon-diagram-5ID53m-2"/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5ID53m-2-3"/>
          <p:cNvSpPr txBox="1"/>
          <p:nvPr/>
        </p:nvSpPr>
        <p:spPr>
          <a:xfrm>
            <a:off x="11811000" y="6603921"/>
            <a:ext cx="38719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Cloud Economy को विकास</a:t>
            </a:r>
            <a:endParaRPr lang="en-US" sz="2100" dirty="0"/>
          </a:p>
        </p:txBody>
      </p:sp>
      <p:sp>
        <p:nvSpPr>
          <p:cNvPr id="21" name="bodytext-diagram-5ID53m-2-3"/>
          <p:cNvSpPr txBox="1"/>
          <p:nvPr/>
        </p:nvSpPr>
        <p:spPr>
          <a:xfrm>
            <a:off x="11811000" y="7048857"/>
            <a:ext cx="38719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डिजिटल अर्थतन्त्रलाई गति प्रदान गर्दछ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0D335FC-E008-A832-2E21-75044A0B74D1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BC77D654-6026-18D9-79B7-AD5CB2B1E330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24FCA63-9E69-3F74-BC6D-4358CC39E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e57830e-a3ed-42fc-833d-136eb58c84e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84108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034213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रोजगारी र उद्यमशीलता: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नेपालमै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अवसर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603183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युवालाई विदेश जान रोक्ने होइन, नेपालमै अवसर सिर्जना गर्ने हो</a:t>
            </a:r>
            <a:endParaRPr lang="en-US" sz="1800" dirty="0"/>
          </a:p>
        </p:txBody>
      </p:sp>
      <p:sp>
        <p:nvSpPr>
          <p:cNvPr id="6" name="headingtext-diagram-ft3Gxd-0-1"/>
          <p:cNvSpPr txBox="1"/>
          <p:nvPr/>
        </p:nvSpPr>
        <p:spPr>
          <a:xfrm>
            <a:off x="762000" y="9194363"/>
            <a:ext cx="57197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IT, पर्यटन, कृषि, उद्योग, नवीकरणीय ऊर्जा, सीप र उद्यम</a:t>
            </a:r>
            <a:endParaRPr lang="en-US" sz="2100" dirty="0"/>
          </a:p>
        </p:txBody>
      </p:sp>
      <p:sp>
        <p:nvSpPr>
          <p:cNvPr id="7" name="anchorElementA"/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BG3Ez3-0"/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BG3Ez3-0"/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BG3Ez3-0-1"/>
          <p:cNvSpPr txBox="1"/>
          <p:nvPr/>
        </p:nvSpPr>
        <p:spPr>
          <a:xfrm>
            <a:off x="11811000" y="762000"/>
            <a:ext cx="4852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नेपालको चुनौती</a:t>
            </a:r>
            <a:endParaRPr lang="en-US" sz="2100" dirty="0"/>
          </a:p>
        </p:txBody>
      </p:sp>
      <p:sp>
        <p:nvSpPr>
          <p:cNvPr id="12" name="bodytext-diagram-BG3Ez3-0-1"/>
          <p:cNvSpPr txBox="1"/>
          <p:nvPr/>
        </p:nvSpPr>
        <p:spPr>
          <a:xfrm>
            <a:off x="11811000" y="1206937"/>
            <a:ext cx="48529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युवा पलायन, बेरोजगारी र सीप-बजार असन्तुलन</a:t>
            </a:r>
            <a:endParaRPr lang="en-US" sz="2100" dirty="0"/>
          </a:p>
        </p:txBody>
      </p:sp>
      <p:sp>
        <p:nvSpPr>
          <p:cNvPr id="13" name="shape-diagram-BG3Ez3-1"/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BG3Ez3-1"/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BG3Ez3-1-2"/>
          <p:cNvSpPr txBox="1"/>
          <p:nvPr/>
        </p:nvSpPr>
        <p:spPr>
          <a:xfrm>
            <a:off x="11811000" y="3682960"/>
            <a:ext cx="409098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Startup Ecosystem</a:t>
            </a:r>
            <a:endParaRPr lang="en-US" sz="2100" dirty="0"/>
          </a:p>
        </p:txBody>
      </p:sp>
      <p:sp>
        <p:nvSpPr>
          <p:cNvPr id="17" name="bodytext-diagram-BG3Ez3-1-2"/>
          <p:cNvSpPr txBox="1"/>
          <p:nvPr/>
        </p:nvSpPr>
        <p:spPr>
          <a:xfrm>
            <a:off x="11811000" y="4127897"/>
            <a:ext cx="4090987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नयाँ व्यवसायका लागि सहयोगी वातावरण</a:t>
            </a:r>
            <a:endParaRPr lang="en-US" sz="2100" dirty="0"/>
          </a:p>
        </p:txBody>
      </p:sp>
      <p:sp>
        <p:nvSpPr>
          <p:cNvPr id="18" name="icon-diagram-BG3Ez3-2"/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BG3Ez3-2-3"/>
          <p:cNvSpPr txBox="1"/>
          <p:nvPr/>
        </p:nvSpPr>
        <p:spPr>
          <a:xfrm>
            <a:off x="11811000" y="6603921"/>
            <a:ext cx="30527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Innovation Hub</a:t>
            </a:r>
            <a:endParaRPr lang="en-US" sz="2100" dirty="0"/>
          </a:p>
        </p:txBody>
      </p:sp>
      <p:sp>
        <p:nvSpPr>
          <p:cNvPr id="21" name="bodytext-diagram-BG3Ez3-2-3"/>
          <p:cNvSpPr txBox="1"/>
          <p:nvPr/>
        </p:nvSpPr>
        <p:spPr>
          <a:xfrm>
            <a:off x="11811000" y="7048857"/>
            <a:ext cx="305276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आविष्कार र नयाँ सोचको केन्द्र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645E87-4B65-0034-29FD-202DCFE0525B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145C4183-06CA-970B-2673-7D417B4C47A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6C32410-C094-D941-AD9E-0ED717EA6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1899f83-af8e-43e1-a064-1adab909f7dd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131" y="1963579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066800"/>
            <a:ext cx="167973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कृषि, पर्यटन र ऊर्जा: समृद्धिका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तीन स्तम्भ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173129"/>
            <a:ext cx="16797338" cy="539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43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नेपालको परम्परागत शक्तिलाई आधुनिक अवसरमा बदल्दै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762000" y="6210300"/>
            <a:ext cx="4076700" cy="3314700"/>
          </a:xfrm>
          <a:prstGeom prst="roundRect">
            <a:avLst>
              <a:gd name="adj" fmla="val 6897"/>
            </a:avLst>
          </a:prstGeom>
          <a:solidFill>
            <a:srgbClr val="0022FF"/>
          </a:solidFill>
          <a:ln/>
        </p:spPr>
      </p:sp>
      <p:sp>
        <p:nvSpPr>
          <p:cNvPr id="7" name="node-diagram-wbjFCf-0"/>
          <p:cNvSpPr/>
          <p:nvPr/>
        </p:nvSpPr>
        <p:spPr>
          <a:xfrm>
            <a:off x="762000" y="6210300"/>
            <a:ext cx="4076700" cy="3314700"/>
          </a:xfrm>
          <a:prstGeom prst="roundRect">
            <a:avLst>
              <a:gd name="adj" fmla="val 689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1119188" y="6545580"/>
            <a:ext cx="728663" cy="82296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4800" dirty="0"/>
          </a:p>
        </p:txBody>
      </p:sp>
      <p:sp>
        <p:nvSpPr>
          <p:cNvPr id="9" name="headingtext-diagram-wbjFCf-0-1"/>
          <p:cNvSpPr txBox="1"/>
          <p:nvPr/>
        </p:nvSpPr>
        <p:spPr>
          <a:xfrm>
            <a:off x="1143000" y="745998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कृषि</a:t>
            </a:r>
            <a:endParaRPr lang="en-US" sz="2700" dirty="0"/>
          </a:p>
        </p:txBody>
      </p:sp>
      <p:sp>
        <p:nvSpPr>
          <p:cNvPr id="10" name="bodytext-diagram-wbjFCf-0-1"/>
          <p:cNvSpPr txBox="1"/>
          <p:nvPr/>
        </p:nvSpPr>
        <p:spPr>
          <a:xfrm>
            <a:off x="1143000" y="7992547"/>
            <a:ext cx="33480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उत्पादन वृद्धि, मूल्य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श्रृंखला विकास, कृषि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प्रविधि, भण्डारण र बजार।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990981" y="6210300"/>
            <a:ext cx="4076700" cy="3314700"/>
          </a:xfrm>
          <a:prstGeom prst="roundRect">
            <a:avLst>
              <a:gd name="adj" fmla="val 6897"/>
            </a:avLst>
          </a:prstGeom>
          <a:solidFill>
            <a:srgbClr val="006FFC"/>
          </a:solidFill>
          <a:ln/>
        </p:spPr>
      </p:sp>
      <p:sp>
        <p:nvSpPr>
          <p:cNvPr id="12" name="node-diagram-wbjFCf-1"/>
          <p:cNvSpPr/>
          <p:nvPr/>
        </p:nvSpPr>
        <p:spPr>
          <a:xfrm>
            <a:off x="4990981" y="6210300"/>
            <a:ext cx="4076700" cy="3314700"/>
          </a:xfrm>
          <a:prstGeom prst="roundRect">
            <a:avLst>
              <a:gd name="adj" fmla="val 689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3" name="::before"/>
          <p:cNvSpPr txBox="1"/>
          <p:nvPr/>
        </p:nvSpPr>
        <p:spPr>
          <a:xfrm>
            <a:off x="5348169" y="6545580"/>
            <a:ext cx="851773" cy="82296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4800" dirty="0"/>
          </a:p>
        </p:txBody>
      </p:sp>
      <p:sp>
        <p:nvSpPr>
          <p:cNvPr id="14" name="headingtext-diagram-wbjFCf-1-2"/>
          <p:cNvSpPr txBox="1"/>
          <p:nvPr/>
        </p:nvSpPr>
        <p:spPr>
          <a:xfrm>
            <a:off x="5371981" y="745998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पर्यटन</a:t>
            </a:r>
            <a:endParaRPr lang="en-US" sz="2700" dirty="0"/>
          </a:p>
        </p:txBody>
      </p:sp>
      <p:sp>
        <p:nvSpPr>
          <p:cNvPr id="15" name="bodytext-diagram-wbjFCf-1-2"/>
          <p:cNvSpPr txBox="1"/>
          <p:nvPr/>
        </p:nvSpPr>
        <p:spPr>
          <a:xfrm>
            <a:off x="5371981" y="7992547"/>
            <a:ext cx="33480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धार्मिक, सांस्कृतिक, साहसिक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र ग्रामीण पर्यटन।</a:t>
            </a:r>
            <a:endParaRPr lang="en-US" sz="2100" dirty="0"/>
          </a:p>
        </p:txBody>
      </p:sp>
      <p:sp>
        <p:nvSpPr>
          <p:cNvPr id="16" name="Shape 13"/>
          <p:cNvSpPr/>
          <p:nvPr/>
        </p:nvSpPr>
        <p:spPr>
          <a:xfrm>
            <a:off x="9219962" y="6210300"/>
            <a:ext cx="4076700" cy="3314700"/>
          </a:xfrm>
          <a:prstGeom prst="roundRect">
            <a:avLst>
              <a:gd name="adj" fmla="val 6897"/>
            </a:avLst>
          </a:prstGeom>
          <a:solidFill>
            <a:srgbClr val="009AF9"/>
          </a:solidFill>
          <a:ln/>
        </p:spPr>
      </p:sp>
      <p:sp>
        <p:nvSpPr>
          <p:cNvPr id="17" name="node-diagram-wbjFCf-2"/>
          <p:cNvSpPr/>
          <p:nvPr/>
        </p:nvSpPr>
        <p:spPr>
          <a:xfrm>
            <a:off x="9219962" y="6210300"/>
            <a:ext cx="4076700" cy="3314700"/>
          </a:xfrm>
          <a:prstGeom prst="roundRect">
            <a:avLst>
              <a:gd name="adj" fmla="val 689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8" name="::before"/>
          <p:cNvSpPr txBox="1"/>
          <p:nvPr/>
        </p:nvSpPr>
        <p:spPr>
          <a:xfrm>
            <a:off x="9577150" y="6545580"/>
            <a:ext cx="851178" cy="82296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4800" dirty="0"/>
          </a:p>
        </p:txBody>
      </p:sp>
      <p:sp>
        <p:nvSpPr>
          <p:cNvPr id="19" name="headingtext-diagram-wbjFCf-2-3"/>
          <p:cNvSpPr txBox="1"/>
          <p:nvPr/>
        </p:nvSpPr>
        <p:spPr>
          <a:xfrm>
            <a:off x="9600962" y="745998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ऊर्जा</a:t>
            </a:r>
            <a:endParaRPr lang="en-US" sz="2700" dirty="0"/>
          </a:p>
        </p:txBody>
      </p:sp>
      <p:sp>
        <p:nvSpPr>
          <p:cNvPr id="20" name="bodytext-diagram-wbjFCf-2-3"/>
          <p:cNvSpPr txBox="1"/>
          <p:nvPr/>
        </p:nvSpPr>
        <p:spPr>
          <a:xfrm>
            <a:off x="9600962" y="7992547"/>
            <a:ext cx="33480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जलविद्युत, सौर्य ऊर्जा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हरित ऊर्जा।</a:t>
            </a:r>
            <a:endParaRPr lang="en-US" sz="2100" dirty="0"/>
          </a:p>
        </p:txBody>
      </p:sp>
      <p:sp>
        <p:nvSpPr>
          <p:cNvPr id="21" name="Shape 18"/>
          <p:cNvSpPr/>
          <p:nvPr/>
        </p:nvSpPr>
        <p:spPr>
          <a:xfrm>
            <a:off x="13448943" y="6210300"/>
            <a:ext cx="4076700" cy="3314700"/>
          </a:xfrm>
          <a:prstGeom prst="roundRect">
            <a:avLst>
              <a:gd name="adj" fmla="val 6897"/>
            </a:avLst>
          </a:prstGeom>
          <a:solidFill>
            <a:srgbClr val="00CECB"/>
          </a:solidFill>
          <a:ln/>
        </p:spPr>
      </p:sp>
      <p:sp>
        <p:nvSpPr>
          <p:cNvPr id="22" name="node-diagram-wbjFCf-3"/>
          <p:cNvSpPr/>
          <p:nvPr/>
        </p:nvSpPr>
        <p:spPr>
          <a:xfrm>
            <a:off x="13448943" y="6210300"/>
            <a:ext cx="4076700" cy="3314700"/>
          </a:xfrm>
          <a:prstGeom prst="roundRect">
            <a:avLst>
              <a:gd name="adj" fmla="val 689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3" name="::before"/>
          <p:cNvSpPr txBox="1"/>
          <p:nvPr/>
        </p:nvSpPr>
        <p:spPr>
          <a:xfrm>
            <a:off x="13806131" y="6545580"/>
            <a:ext cx="873085" cy="82296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FFFFFF"/>
                </a:solidFill>
                <a:latin typeface="Sora SemiBold" panose="00000700000000000000" pitchFamily="2" charset="0"/>
              </a:rPr>
              <a:t>04</a:t>
            </a:r>
            <a:endParaRPr lang="en-US" sz="4800" dirty="0"/>
          </a:p>
        </p:txBody>
      </p:sp>
      <p:sp>
        <p:nvSpPr>
          <p:cNvPr id="24" name="headingtext-diagram-wbjFCf-3-4"/>
          <p:cNvSpPr txBox="1"/>
          <p:nvPr/>
        </p:nvSpPr>
        <p:spPr>
          <a:xfrm>
            <a:off x="13829943" y="7459980"/>
            <a:ext cx="3348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हाम्रो लक्ष्य</a:t>
            </a:r>
            <a:endParaRPr lang="en-US" sz="2700" dirty="0"/>
          </a:p>
        </p:txBody>
      </p:sp>
      <p:sp>
        <p:nvSpPr>
          <p:cNvPr id="25" name="bodytext-diagram-wbjFCf-3-4"/>
          <p:cNvSpPr txBox="1"/>
          <p:nvPr/>
        </p:nvSpPr>
        <p:spPr>
          <a:xfrm>
            <a:off x="13829943" y="7992547"/>
            <a:ext cx="33480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आयात घटाउने र निर्यात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बढाउने। स्थानीय आय वृद्धि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ग्रामीण समृद्धि।</a:t>
            </a:r>
            <a:endParaRPr lang="en-US" sz="21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1AE0687-CB72-FFB9-A619-EFC7E2309156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7" name="Google Shape;103;p14" descr="image.png">
              <a:extLst>
                <a:ext uri="{FF2B5EF4-FFF2-40B4-BE49-F238E27FC236}">
                  <a16:creationId xmlns:a16="http://schemas.microsoft.com/office/drawing/2014/main" id="{D2AF189D-261E-AE24-9B12-A71E1594352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6A8F687-400F-9314-EA0F-8D6F85000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d0442cc-96ec-4cdb-b24b-ebe1d3a32b94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62128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33500"/>
            <a:ext cx="6738938" cy="1196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रास्वपा (RSP) : हाम्रो</a:t>
            </a:r>
            <a:r>
              <a:rPr lang="en-US" sz="3600" dirty="0">
                <a:solidFill>
                  <a:srgbClr val="000000"/>
                </a:solidFill>
              </a:rPr>
              <a:t>
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राजनीतिक पहिचान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859405"/>
            <a:ext cx="6738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नागरिक-केन्द्रित, लोकतान्त्रिक र परिणाममुखी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राजनीतिको आधुनिक अवधारणा</a:t>
            </a:r>
            <a:endParaRPr lang="en-US" sz="21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1295400" cy="4076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89"/>
          <p:cNvSpPr txBox="1"/>
          <p:nvPr/>
        </p:nvSpPr>
        <p:spPr>
          <a:xfrm>
            <a:off x="952500" y="819150"/>
            <a:ext cx="95726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Identity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8229600" y="762000"/>
            <a:ext cx="4572000" cy="4752975"/>
          </a:xfrm>
          <a:prstGeom prst="roundRect">
            <a:avLst>
              <a:gd name="adj" fmla="val 5000"/>
            </a:avLst>
          </a:prstGeom>
          <a:solidFill>
            <a:srgbClr val="0022FF"/>
          </a:solidFill>
          <a:ln/>
        </p:spPr>
      </p:sp>
      <p:sp>
        <p:nvSpPr>
          <p:cNvPr id="9" name="node-diagram-tVvG1n-0"/>
          <p:cNvSpPr/>
          <p:nvPr/>
        </p:nvSpPr>
        <p:spPr>
          <a:xfrm>
            <a:off x="8229600" y="762000"/>
            <a:ext cx="4572000" cy="4752975"/>
          </a:xfrm>
          <a:prstGeom prst="roundRect">
            <a:avLst>
              <a:gd name="adj" fmla="val 500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0" name="::before"/>
          <p:cNvSpPr txBox="1"/>
          <p:nvPr/>
        </p:nvSpPr>
        <p:spPr>
          <a:xfrm>
            <a:off x="8586788" y="1039177"/>
            <a:ext cx="643533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4200" dirty="0"/>
          </a:p>
        </p:txBody>
      </p:sp>
      <p:sp>
        <p:nvSpPr>
          <p:cNvPr id="11" name="headingtext-diagram-tVvG1n-0-1"/>
          <p:cNvSpPr txBox="1"/>
          <p:nvPr/>
        </p:nvSpPr>
        <p:spPr>
          <a:xfrm>
            <a:off x="8610600" y="193167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नागरिक-केन्द्रित पहिचान</a:t>
            </a:r>
            <a:endParaRPr lang="en-US" sz="2100" dirty="0"/>
          </a:p>
        </p:txBody>
      </p:sp>
      <p:sp>
        <p:nvSpPr>
          <p:cNvPr id="12" name="bodytext-diagram-tVvG1n-0-1"/>
          <p:cNvSpPr txBox="1"/>
          <p:nvPr/>
        </p:nvSpPr>
        <p:spPr>
          <a:xfrm>
            <a:off x="8610600" y="2376607"/>
            <a:ext cx="3843338" cy="134576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RSP नागरिक-केन्द्रित, लोकतान्त्रिक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र परिणाममुखी राजनीतिमा विश्वास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राख्ने बहुलवादी लोकतान्त्रिक दल।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2954000" y="762000"/>
            <a:ext cx="4572000" cy="3857625"/>
          </a:xfrm>
          <a:prstGeom prst="roundRect">
            <a:avLst>
              <a:gd name="adj" fmla="val 5926"/>
            </a:avLst>
          </a:prstGeom>
          <a:solidFill>
            <a:srgbClr val="006FFC"/>
          </a:solidFill>
          <a:ln/>
        </p:spPr>
      </p:sp>
      <p:sp>
        <p:nvSpPr>
          <p:cNvPr id="14" name="node-diagram-tVvG1n-1"/>
          <p:cNvSpPr/>
          <p:nvPr/>
        </p:nvSpPr>
        <p:spPr>
          <a:xfrm>
            <a:off x="12954000" y="762000"/>
            <a:ext cx="4572000" cy="3857625"/>
          </a:xfrm>
          <a:prstGeom prst="roundRect">
            <a:avLst>
              <a:gd name="adj" fmla="val 592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5" name="::before"/>
          <p:cNvSpPr txBox="1"/>
          <p:nvPr/>
        </p:nvSpPr>
        <p:spPr>
          <a:xfrm>
            <a:off x="13311188" y="1039177"/>
            <a:ext cx="751284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4200" dirty="0"/>
          </a:p>
        </p:txBody>
      </p:sp>
      <p:sp>
        <p:nvSpPr>
          <p:cNvPr id="16" name="headingtext-diagram-tVvG1n-1-2"/>
          <p:cNvSpPr txBox="1"/>
          <p:nvPr/>
        </p:nvSpPr>
        <p:spPr>
          <a:xfrm>
            <a:off x="13335000" y="193167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आधारभूत सोच</a:t>
            </a:r>
            <a:endParaRPr lang="en-US" sz="2100" dirty="0"/>
          </a:p>
        </p:txBody>
      </p:sp>
      <p:sp>
        <p:nvSpPr>
          <p:cNvPr id="17" name="bodytext-diagram-tVvG1n-1-2"/>
          <p:cNvSpPr txBox="1"/>
          <p:nvPr/>
        </p:nvSpPr>
        <p:spPr>
          <a:xfrm>
            <a:off x="13335000" y="2376606"/>
            <a:ext cx="3843338" cy="13457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सामाजिक न्यायसहितको खुला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अर्थतन्त्र, संविधानको सर्वोच्चता,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मानव अधिकार र विधिको शासनमा समर्पित।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8229600" y="5665470"/>
            <a:ext cx="4572000" cy="3857625"/>
          </a:xfrm>
          <a:prstGeom prst="roundRect">
            <a:avLst>
              <a:gd name="adj" fmla="val 5926"/>
            </a:avLst>
          </a:prstGeom>
          <a:solidFill>
            <a:srgbClr val="009AF9"/>
          </a:solidFill>
          <a:ln/>
        </p:spPr>
      </p:sp>
      <p:sp>
        <p:nvSpPr>
          <p:cNvPr id="19" name="node-diagram-tVvG1n-2"/>
          <p:cNvSpPr/>
          <p:nvPr/>
        </p:nvSpPr>
        <p:spPr>
          <a:xfrm>
            <a:off x="8229600" y="5665470"/>
            <a:ext cx="4572000" cy="3857625"/>
          </a:xfrm>
          <a:prstGeom prst="roundRect">
            <a:avLst>
              <a:gd name="adj" fmla="val 592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0" name="::before"/>
          <p:cNvSpPr txBox="1"/>
          <p:nvPr/>
        </p:nvSpPr>
        <p:spPr>
          <a:xfrm>
            <a:off x="8586788" y="5942648"/>
            <a:ext cx="750689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4200" dirty="0"/>
          </a:p>
        </p:txBody>
      </p:sp>
      <p:sp>
        <p:nvSpPr>
          <p:cNvPr id="21" name="headingtext-diagram-tVvG1n-2-3"/>
          <p:cNvSpPr txBox="1"/>
          <p:nvPr/>
        </p:nvSpPr>
        <p:spPr>
          <a:xfrm>
            <a:off x="8610600" y="683514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कार्यशैली</a:t>
            </a:r>
            <a:endParaRPr lang="en-US" sz="2100" dirty="0"/>
          </a:p>
        </p:txBody>
      </p:sp>
      <p:sp>
        <p:nvSpPr>
          <p:cNvPr id="22" name="bodytext-diagram-tVvG1n-2-3"/>
          <p:cNvSpPr txBox="1"/>
          <p:nvPr/>
        </p:nvSpPr>
        <p:spPr>
          <a:xfrm>
            <a:off x="8610600" y="7280076"/>
            <a:ext cx="3843338" cy="115907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राजनीतिक गफ र सडक आन्दोलनभन्दा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माथि उठेर तथ्यमा आधारित विश्लेषण 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प्रणालीगत संस्थागत विकासमा जोड।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12954000" y="4773930"/>
            <a:ext cx="4572000" cy="4752975"/>
          </a:xfrm>
          <a:prstGeom prst="roundRect">
            <a:avLst>
              <a:gd name="adj" fmla="val 5000"/>
            </a:avLst>
          </a:prstGeom>
          <a:solidFill>
            <a:srgbClr val="00CECB"/>
          </a:solidFill>
          <a:ln/>
        </p:spPr>
      </p:sp>
      <p:sp>
        <p:nvSpPr>
          <p:cNvPr id="24" name="node-diagram-tVvG1n-3"/>
          <p:cNvSpPr/>
          <p:nvPr/>
        </p:nvSpPr>
        <p:spPr>
          <a:xfrm>
            <a:off x="12954000" y="4773930"/>
            <a:ext cx="4572000" cy="4752975"/>
          </a:xfrm>
          <a:prstGeom prst="roundRect">
            <a:avLst>
              <a:gd name="adj" fmla="val 500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5" name="::before"/>
          <p:cNvSpPr txBox="1"/>
          <p:nvPr/>
        </p:nvSpPr>
        <p:spPr>
          <a:xfrm>
            <a:off x="13311188" y="5051108"/>
            <a:ext cx="769858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04</a:t>
            </a:r>
            <a:endParaRPr lang="en-US" sz="4200" dirty="0"/>
          </a:p>
        </p:txBody>
      </p:sp>
      <p:sp>
        <p:nvSpPr>
          <p:cNvPr id="26" name="headingtext-diagram-tVvG1n-3-4"/>
          <p:cNvSpPr txBox="1"/>
          <p:nvPr/>
        </p:nvSpPr>
        <p:spPr>
          <a:xfrm>
            <a:off x="13335000" y="594360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मूल भनाइ</a:t>
            </a:r>
            <a:endParaRPr lang="en-US" sz="2100" dirty="0"/>
          </a:p>
        </p:txBody>
      </p:sp>
      <p:sp>
        <p:nvSpPr>
          <p:cNvPr id="27" name="bodytext-diagram-tVvG1n-3-4"/>
          <p:cNvSpPr txBox="1"/>
          <p:nvPr/>
        </p:nvSpPr>
        <p:spPr>
          <a:xfrm>
            <a:off x="13335000" y="6388536"/>
            <a:ext cx="3843338" cy="196679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"RSP नेपाली राजनीतिक इतिहासमा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केवल एउटा दल मात्र होइन; यो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सुशासन, पारदर्शिता 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रूपान्तरणको साझा सङ्कल्प हो।"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i="1" dirty="0">
                <a:solidFill>
                  <a:srgbClr val="FFFFFF">
                    <a:alpha val="64000"/>
                  </a:srgbClr>
                </a:solidFill>
                <a:latin typeface="Be Vietnam Pro Medium" panose="00000600000000000000" pitchFamily="2" charset="0"/>
              </a:rPr>
              <a:t>— रवि लामिछाने</a:t>
            </a:r>
            <a:endParaRPr lang="en-US" sz="18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48FB18F-5294-0F61-6357-844D66F9FCA1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9" name="Google Shape;103;p14" descr="image.png">
              <a:extLst>
                <a:ext uri="{FF2B5EF4-FFF2-40B4-BE49-F238E27FC236}">
                  <a16:creationId xmlns:a16="http://schemas.microsoft.com/office/drawing/2014/main" id="{FCD3BAF9-4F27-6674-C763-1B6D85AFB12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5713F66-DFC9-E936-1F7B-C8782A662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f55d2c1-45a4-438b-8437-cee4ed41b878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68172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परिवर्तनको केन्द्र: 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वडा, पालिका र जिल्ला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87247"/>
            <a:ext cx="167973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काठमाडौंबाट नेपाल परिवर्तन हुँदैन; प्रत्येक वडा परिवर्तन भए नेपाल परिवर्तन हुन्छ</a:t>
            </a:r>
            <a:endParaRPr lang="en-US" sz="1800" dirty="0"/>
          </a:p>
        </p:txBody>
      </p:sp>
      <p:sp>
        <p:nvSpPr>
          <p:cNvPr id="6" name="icon-diagram-KLW2bt-0"/>
          <p:cNvSpPr/>
          <p:nvPr/>
        </p:nvSpPr>
        <p:spPr>
          <a:xfrm>
            <a:off x="762000" y="4219575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7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042" y="4747617"/>
            <a:ext cx="620197" cy="620197"/>
          </a:xfrm>
          <a:prstGeom prst="rect">
            <a:avLst/>
          </a:prstGeom>
        </p:spPr>
      </p:pic>
      <p:sp>
        <p:nvSpPr>
          <p:cNvPr id="8" name="headingtext-diagram-KLW2bt-0-1"/>
          <p:cNvSpPr txBox="1"/>
          <p:nvPr/>
        </p:nvSpPr>
        <p:spPr>
          <a:xfrm>
            <a:off x="2781300" y="4892397"/>
            <a:ext cx="147780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विश्वास आर्जन, समयमै सेवा, पारदर्शी बजेट, डिजिटल विस्तार र सार्वजनिक प्रतिवेदन।</a:t>
            </a:r>
            <a:endParaRPr lang="en-US" sz="2100" dirty="0"/>
          </a:p>
        </p:txBody>
      </p:sp>
      <p:sp>
        <p:nvSpPr>
          <p:cNvPr id="9" name="headingtext-diagram-daMhSY-0-1"/>
          <p:cNvSpPr txBox="1"/>
          <p:nvPr/>
        </p:nvSpPr>
        <p:spPr>
          <a:xfrm>
            <a:off x="762000" y="8010525"/>
            <a:ext cx="52149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जिल्ला समितिको भूमिका</a:t>
            </a:r>
            <a:endParaRPr lang="en-US" sz="2100" dirty="0"/>
          </a:p>
        </p:txBody>
      </p:sp>
      <p:sp>
        <p:nvSpPr>
          <p:cNvPr id="10" name="shape-diagram-daMhSY-0"/>
          <p:cNvSpPr/>
          <p:nvPr/>
        </p:nvSpPr>
        <p:spPr>
          <a:xfrm>
            <a:off x="762000" y="8543925"/>
            <a:ext cx="51816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1" name="bodytext-diagram-daMhSY-0-1"/>
          <p:cNvSpPr txBox="1"/>
          <p:nvPr/>
        </p:nvSpPr>
        <p:spPr>
          <a:xfrm>
            <a:off x="762000" y="8753475"/>
            <a:ext cx="5214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नेतृत्व विकास, नीति समन्वय, संगठन विस्तार,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अनुगमन, मूल्याङ्कन र प्रशिक्षण।</a:t>
            </a:r>
            <a:endParaRPr lang="en-US" sz="2100" dirty="0"/>
          </a:p>
        </p:txBody>
      </p:sp>
      <p:sp>
        <p:nvSpPr>
          <p:cNvPr id="12" name="headingtext-diagram-daMhSY-1-2"/>
          <p:cNvSpPr txBox="1"/>
          <p:nvPr/>
        </p:nvSpPr>
        <p:spPr>
          <a:xfrm>
            <a:off x="6553081" y="8010525"/>
            <a:ext cx="52149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पालिका नेतृत्वको भूमिका</a:t>
            </a:r>
            <a:endParaRPr lang="en-US" sz="2100" dirty="0"/>
          </a:p>
        </p:txBody>
      </p:sp>
      <p:sp>
        <p:nvSpPr>
          <p:cNvPr id="13" name="shape-diagram-daMhSY-1"/>
          <p:cNvSpPr/>
          <p:nvPr/>
        </p:nvSpPr>
        <p:spPr>
          <a:xfrm>
            <a:off x="6553081" y="8543925"/>
            <a:ext cx="51816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4" name="bodytext-diagram-daMhSY-1-2"/>
          <p:cNvSpPr txBox="1"/>
          <p:nvPr/>
        </p:nvSpPr>
        <p:spPr>
          <a:xfrm>
            <a:off x="6553081" y="8753475"/>
            <a:ext cx="5214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स्थानीय विकास योजना, सेवा प्रवाह,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जनसहभागिता, आर्थिक अनुशासन र सुशासन।</a:t>
            </a:r>
            <a:endParaRPr lang="en-US" sz="2100" dirty="0"/>
          </a:p>
        </p:txBody>
      </p:sp>
      <p:sp>
        <p:nvSpPr>
          <p:cNvPr id="15" name="headingtext-diagram-daMhSY-2-3"/>
          <p:cNvSpPr txBox="1"/>
          <p:nvPr/>
        </p:nvSpPr>
        <p:spPr>
          <a:xfrm>
            <a:off x="12344162" y="8010525"/>
            <a:ext cx="52149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वडा नेतृत्वको भूमिका</a:t>
            </a:r>
            <a:endParaRPr lang="en-US" sz="2100" dirty="0"/>
          </a:p>
        </p:txBody>
      </p:sp>
      <p:sp>
        <p:nvSpPr>
          <p:cNvPr id="16" name="shape-diagram-daMhSY-2"/>
          <p:cNvSpPr/>
          <p:nvPr/>
        </p:nvSpPr>
        <p:spPr>
          <a:xfrm>
            <a:off x="12344162" y="8543925"/>
            <a:ext cx="51816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7" name="bodytext-diagram-daMhSY-2-3"/>
          <p:cNvSpPr txBox="1"/>
          <p:nvPr/>
        </p:nvSpPr>
        <p:spPr>
          <a:xfrm>
            <a:off x="12344162" y="8753475"/>
            <a:ext cx="5214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नागरिकसँग प्रत्यक्ष सम्पर्क, समस्या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समाधान, सेवा सहज र सामाजिक सद्भाव।</a:t>
            </a:r>
            <a:endParaRPr lang="en-US" sz="21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F97A522-B01B-1631-8306-8B26D1DCFF48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19" name="Google Shape;103;p14" descr="image.png">
              <a:extLst>
                <a:ext uri="{FF2B5EF4-FFF2-40B4-BE49-F238E27FC236}">
                  <a16:creationId xmlns:a16="http://schemas.microsoft.com/office/drawing/2014/main" id="{9F16989E-EB30-22F9-CE69-5E608B98155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4B0B49E-BA98-FD1B-E0C4-AC8BC22AB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220a3a9-88c1-43c0-adf7-404484a7d80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568172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जिल्ला नेतृत्व: 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रणनीतिक केन्द्र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77722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जिल्ला समिति संगठनको मेरुदण्ड हो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62000" y="2771775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7" name="node-diagram-vyrHSs-0"/>
          <p:cNvSpPr/>
          <p:nvPr/>
        </p:nvSpPr>
        <p:spPr>
          <a:xfrm>
            <a:off x="762000" y="2771775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3399353" y="3528179"/>
            <a:ext cx="430649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2700" dirty="0"/>
          </a:p>
        </p:txBody>
      </p:sp>
      <p:sp>
        <p:nvSpPr>
          <p:cNvPr id="9" name="086b1e71-6f6b-4159-93cc-1ebe44745370-439"/>
          <p:cNvSpPr txBox="1"/>
          <p:nvPr/>
        </p:nvSpPr>
        <p:spPr>
          <a:xfrm>
            <a:off x="4034790" y="3610570"/>
            <a:ext cx="1557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kern="1200" spc="-59" dirty="0">
                <a:solidFill>
                  <a:srgbClr val="FFFFFF"/>
                </a:solidFill>
                <a:latin typeface="Sora" panose="00000500000000000000" pitchFamily="2" charset="0"/>
              </a:rPr>
              <a:t>संगठन निर्माण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762000" y="5138142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11" name="node-diagram-vyrHSs-1"/>
          <p:cNvSpPr/>
          <p:nvPr/>
        </p:nvSpPr>
        <p:spPr>
          <a:xfrm>
            <a:off x="762000" y="5138142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2" name="::before"/>
          <p:cNvSpPr txBox="1"/>
          <p:nvPr/>
        </p:nvSpPr>
        <p:spPr>
          <a:xfrm>
            <a:off x="3364706" y="5894546"/>
            <a:ext cx="499943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2700" dirty="0"/>
          </a:p>
        </p:txBody>
      </p:sp>
      <p:sp>
        <p:nvSpPr>
          <p:cNvPr id="13" name="72b77a6a-81ed-40f9-ba60-d45c2a379c51-407"/>
          <p:cNvSpPr txBox="1"/>
          <p:nvPr/>
        </p:nvSpPr>
        <p:spPr>
          <a:xfrm>
            <a:off x="4069437" y="5976938"/>
            <a:ext cx="1443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kern="1200" spc="-59" dirty="0">
                <a:solidFill>
                  <a:srgbClr val="FFFFFF"/>
                </a:solidFill>
                <a:latin typeface="Sora" panose="00000500000000000000" pitchFamily="2" charset="0"/>
              </a:rPr>
              <a:t>नेतृत्व विकास</a:t>
            </a:r>
            <a:endParaRPr lang="en-US" sz="2100" dirty="0"/>
          </a:p>
        </p:txBody>
      </p:sp>
      <p:sp>
        <p:nvSpPr>
          <p:cNvPr id="14" name="Shape 11"/>
          <p:cNvSpPr/>
          <p:nvPr/>
        </p:nvSpPr>
        <p:spPr>
          <a:xfrm>
            <a:off x="762000" y="7504510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15" name="node-diagram-vyrHSs-2"/>
          <p:cNvSpPr/>
          <p:nvPr/>
        </p:nvSpPr>
        <p:spPr>
          <a:xfrm>
            <a:off x="762000" y="7504510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6" name="::before"/>
          <p:cNvSpPr txBox="1"/>
          <p:nvPr/>
        </p:nvSpPr>
        <p:spPr>
          <a:xfrm>
            <a:off x="3364944" y="8260914"/>
            <a:ext cx="499586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2700" dirty="0"/>
          </a:p>
        </p:txBody>
      </p:sp>
      <p:sp>
        <p:nvSpPr>
          <p:cNvPr id="17" name="0cab7ae5-ce13-4d19-8117-afd91a6ad4d0-483"/>
          <p:cNvSpPr txBox="1"/>
          <p:nvPr/>
        </p:nvSpPr>
        <p:spPr>
          <a:xfrm>
            <a:off x="4069318" y="8343305"/>
            <a:ext cx="919162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kern="1200" spc="-59" dirty="0">
                <a:solidFill>
                  <a:srgbClr val="FFFFFF"/>
                </a:solidFill>
                <a:latin typeface="Sora" panose="00000500000000000000" pitchFamily="2" charset="0"/>
              </a:rPr>
              <a:t>प्रशिक्षण</a:t>
            </a:r>
            <a:endParaRPr lang="en-US" sz="2100" dirty="0"/>
          </a:p>
        </p:txBody>
      </p:sp>
      <p:sp>
        <p:nvSpPr>
          <p:cNvPr id="18" name="anchorElementA"/>
          <p:cNvSpPr/>
          <p:nvPr/>
        </p:nvSpPr>
        <p:spPr>
          <a:xfrm>
            <a:off x="8991600" y="2771775"/>
            <a:ext cx="9525" cy="675322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9763125" y="2771775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20" name="node-diagram-NIztrV-0"/>
          <p:cNvSpPr/>
          <p:nvPr/>
        </p:nvSpPr>
        <p:spPr>
          <a:xfrm>
            <a:off x="9763125" y="2771775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1" name="icon-diagram-NIztrV-0"/>
          <p:cNvSpPr/>
          <p:nvPr/>
        </p:nvSpPr>
        <p:spPr>
          <a:xfrm>
            <a:off x="10067925" y="3402449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2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955" y="3642479"/>
            <a:ext cx="281940" cy="281940"/>
          </a:xfrm>
          <a:prstGeom prst="rect">
            <a:avLst/>
          </a:prstGeom>
        </p:spPr>
      </p:pic>
      <p:sp>
        <p:nvSpPr>
          <p:cNvPr id="23" name="8e25b65e-e666-48dd-b94e-22ff95e52de2-445"/>
          <p:cNvSpPr txBox="1"/>
          <p:nvPr/>
        </p:nvSpPr>
        <p:spPr>
          <a:xfrm>
            <a:off x="11172825" y="3610570"/>
            <a:ext cx="22717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kern="1200" spc="-59" dirty="0">
                <a:solidFill>
                  <a:srgbClr val="FFFFFF"/>
                </a:solidFill>
                <a:latin typeface="Sora" panose="00000500000000000000" pitchFamily="2" charset="0"/>
              </a:rPr>
              <a:t>मासिक समीक्षा बैठक</a:t>
            </a:r>
            <a:endParaRPr lang="en-US" sz="2100" dirty="0"/>
          </a:p>
        </p:txBody>
      </p:sp>
      <p:sp>
        <p:nvSpPr>
          <p:cNvPr id="24" name="Shape 20"/>
          <p:cNvSpPr/>
          <p:nvPr/>
        </p:nvSpPr>
        <p:spPr>
          <a:xfrm>
            <a:off x="9763125" y="5138142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25" name="node-diagram-NIztrV-1"/>
          <p:cNvSpPr/>
          <p:nvPr/>
        </p:nvSpPr>
        <p:spPr>
          <a:xfrm>
            <a:off x="9763125" y="5138142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6" name="icon-diagram-NIztrV-1"/>
          <p:cNvSpPr/>
          <p:nvPr/>
        </p:nvSpPr>
        <p:spPr>
          <a:xfrm>
            <a:off x="10067925" y="5768816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7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955" y="6008846"/>
            <a:ext cx="281940" cy="281940"/>
          </a:xfrm>
          <a:prstGeom prst="rect">
            <a:avLst/>
          </a:prstGeom>
        </p:spPr>
      </p:pic>
      <p:sp>
        <p:nvSpPr>
          <p:cNvPr id="28" name="74b5cc63-aa39-4469-95ba-2a12d0143262-426"/>
          <p:cNvSpPr txBox="1"/>
          <p:nvPr/>
        </p:nvSpPr>
        <p:spPr>
          <a:xfrm>
            <a:off x="11172825" y="5976938"/>
            <a:ext cx="1738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kern="1200" spc="-59" dirty="0">
                <a:solidFill>
                  <a:srgbClr val="FFFFFF"/>
                </a:solidFill>
                <a:latin typeface="Sora" panose="00000500000000000000" pitchFamily="2" charset="0"/>
              </a:rPr>
              <a:t>पालिका समन्वय</a:t>
            </a:r>
            <a:endParaRPr lang="en-US" sz="2100" dirty="0"/>
          </a:p>
        </p:txBody>
      </p:sp>
      <p:sp>
        <p:nvSpPr>
          <p:cNvPr id="29" name="Shape 24"/>
          <p:cNvSpPr/>
          <p:nvPr/>
        </p:nvSpPr>
        <p:spPr>
          <a:xfrm>
            <a:off x="9763125" y="7504510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30" name="node-diagram-NIztrV-2"/>
          <p:cNvSpPr/>
          <p:nvPr/>
        </p:nvSpPr>
        <p:spPr>
          <a:xfrm>
            <a:off x="9763125" y="7504510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31" name="icon-diagram-NIztrV-2"/>
          <p:cNvSpPr/>
          <p:nvPr/>
        </p:nvSpPr>
        <p:spPr>
          <a:xfrm>
            <a:off x="10067925" y="8135184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32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955" y="8375213"/>
            <a:ext cx="281940" cy="281940"/>
          </a:xfrm>
          <a:prstGeom prst="rect">
            <a:avLst/>
          </a:prstGeom>
        </p:spPr>
      </p:pic>
      <p:sp>
        <p:nvSpPr>
          <p:cNvPr id="33" name="8e85be55-e5c4-483f-8959-7c93a1e7ddbd-411"/>
          <p:cNvSpPr txBox="1"/>
          <p:nvPr/>
        </p:nvSpPr>
        <p:spPr>
          <a:xfrm>
            <a:off x="11172825" y="8343305"/>
            <a:ext cx="17573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kern="1200" spc="-59" dirty="0">
                <a:solidFill>
                  <a:srgbClr val="FFFFFF"/>
                </a:solidFill>
                <a:latin typeface="Sora" panose="00000500000000000000" pitchFamily="2" charset="0"/>
              </a:rPr>
              <a:t>नीति कार्यान्वयन</a:t>
            </a:r>
            <a:endParaRPr lang="en-US" sz="21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94C570-CCAD-1DB6-AAFD-B85DDBF1E3CD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35" name="Google Shape;103;p14" descr="image.png">
              <a:extLst>
                <a:ext uri="{FF2B5EF4-FFF2-40B4-BE49-F238E27FC236}">
                  <a16:creationId xmlns:a16="http://schemas.microsoft.com/office/drawing/2014/main" id="{1F57431C-BE58-93E2-60F6-6CDC0FD2717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718B726-9860-84DD-5E93-2614B81A8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0228ad8-21b8-4c06-9459-fefd01e3cf9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568172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पालिका नेतृत्व: स्थानीय शासनको 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केन्द्र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77722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पालिकाको सफलता नै पार्टीको सफलता हो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62000" y="2771775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7" name="node-diagram-V0f3v7-0"/>
          <p:cNvSpPr/>
          <p:nvPr/>
        </p:nvSpPr>
        <p:spPr>
          <a:xfrm>
            <a:off x="762000" y="2771775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2399228" y="3528179"/>
            <a:ext cx="430649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2700" dirty="0"/>
          </a:p>
        </p:txBody>
      </p:sp>
      <p:sp>
        <p:nvSpPr>
          <p:cNvPr id="9" name="headingtext-diagram-V0f3v7-0-1"/>
          <p:cNvSpPr txBox="1"/>
          <p:nvPr/>
        </p:nvSpPr>
        <p:spPr>
          <a:xfrm>
            <a:off x="3034665" y="3618190"/>
            <a:ext cx="35671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विकास योजना र बजेट कार्यान्वयन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762000" y="5138142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11" name="node-diagram-V0f3v7-1"/>
          <p:cNvSpPr/>
          <p:nvPr/>
        </p:nvSpPr>
        <p:spPr>
          <a:xfrm>
            <a:off x="762000" y="5138142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2" name="::before"/>
          <p:cNvSpPr txBox="1"/>
          <p:nvPr/>
        </p:nvSpPr>
        <p:spPr>
          <a:xfrm>
            <a:off x="2364581" y="5894546"/>
            <a:ext cx="499943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2700" dirty="0"/>
          </a:p>
        </p:txBody>
      </p:sp>
      <p:sp>
        <p:nvSpPr>
          <p:cNvPr id="13" name="headingtext-diagram-V0f3v7-1-2"/>
          <p:cNvSpPr txBox="1"/>
          <p:nvPr/>
        </p:nvSpPr>
        <p:spPr>
          <a:xfrm>
            <a:off x="3069312" y="5984558"/>
            <a:ext cx="35671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प्रभावकारी सेवा प्रवाह</a:t>
            </a:r>
            <a:endParaRPr lang="en-US" sz="2100" dirty="0"/>
          </a:p>
        </p:txBody>
      </p:sp>
      <p:sp>
        <p:nvSpPr>
          <p:cNvPr id="14" name="Shape 11"/>
          <p:cNvSpPr/>
          <p:nvPr/>
        </p:nvSpPr>
        <p:spPr>
          <a:xfrm>
            <a:off x="762000" y="7504510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15" name="node-diagram-V0f3v7-2"/>
          <p:cNvSpPr/>
          <p:nvPr/>
        </p:nvSpPr>
        <p:spPr>
          <a:xfrm>
            <a:off x="762000" y="7504510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6" name="::before"/>
          <p:cNvSpPr txBox="1"/>
          <p:nvPr/>
        </p:nvSpPr>
        <p:spPr>
          <a:xfrm>
            <a:off x="2364819" y="8260914"/>
            <a:ext cx="499586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2700" dirty="0"/>
          </a:p>
        </p:txBody>
      </p:sp>
      <p:sp>
        <p:nvSpPr>
          <p:cNvPr id="17" name="headingtext-diagram-V0f3v7-2-3"/>
          <p:cNvSpPr txBox="1"/>
          <p:nvPr/>
        </p:nvSpPr>
        <p:spPr>
          <a:xfrm>
            <a:off x="3069193" y="8350925"/>
            <a:ext cx="35671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सुशासनको सुनिश्चितता</a:t>
            </a:r>
            <a:endParaRPr lang="en-US" sz="2100" dirty="0"/>
          </a:p>
        </p:txBody>
      </p:sp>
      <p:sp>
        <p:nvSpPr>
          <p:cNvPr id="18" name="anchorElementA"/>
          <p:cNvSpPr/>
          <p:nvPr/>
        </p:nvSpPr>
        <p:spPr>
          <a:xfrm>
            <a:off x="8991600" y="2771775"/>
            <a:ext cx="9525" cy="675322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9763125" y="2771775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20" name="node-diagram-ty6Obb-0"/>
          <p:cNvSpPr/>
          <p:nvPr/>
        </p:nvSpPr>
        <p:spPr>
          <a:xfrm>
            <a:off x="9763125" y="2771775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1" name="icon-diagram-ty6Obb-0"/>
          <p:cNvSpPr/>
          <p:nvPr/>
        </p:nvSpPr>
        <p:spPr>
          <a:xfrm>
            <a:off x="10067925" y="3402449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2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955" y="3642479"/>
            <a:ext cx="281940" cy="281940"/>
          </a:xfrm>
          <a:prstGeom prst="rect">
            <a:avLst/>
          </a:prstGeom>
        </p:spPr>
      </p:pic>
      <p:sp>
        <p:nvSpPr>
          <p:cNvPr id="23" name="headingtext-diagram-ty6Obb-0-1"/>
          <p:cNvSpPr txBox="1"/>
          <p:nvPr/>
        </p:nvSpPr>
        <p:spPr>
          <a:xfrm>
            <a:off x="11172825" y="3618190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डिजिटल सेवा</a:t>
            </a:r>
            <a:endParaRPr lang="en-US" sz="2100" dirty="0"/>
          </a:p>
        </p:txBody>
      </p:sp>
      <p:sp>
        <p:nvSpPr>
          <p:cNvPr id="24" name="Shape 20"/>
          <p:cNvSpPr/>
          <p:nvPr/>
        </p:nvSpPr>
        <p:spPr>
          <a:xfrm>
            <a:off x="9763125" y="5138142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25" name="node-diagram-ty6Obb-1"/>
          <p:cNvSpPr/>
          <p:nvPr/>
        </p:nvSpPr>
        <p:spPr>
          <a:xfrm>
            <a:off x="9763125" y="5138142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6" name="icon-diagram-ty6Obb-1"/>
          <p:cNvSpPr/>
          <p:nvPr/>
        </p:nvSpPr>
        <p:spPr>
          <a:xfrm>
            <a:off x="10067925" y="5768816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7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955" y="6008846"/>
            <a:ext cx="281940" cy="281940"/>
          </a:xfrm>
          <a:prstGeom prst="rect">
            <a:avLst/>
          </a:prstGeom>
        </p:spPr>
      </p:pic>
      <p:sp>
        <p:nvSpPr>
          <p:cNvPr id="28" name="headingtext-diagram-ty6Obb-1-2"/>
          <p:cNvSpPr txBox="1"/>
          <p:nvPr/>
        </p:nvSpPr>
        <p:spPr>
          <a:xfrm>
            <a:off x="11172825" y="5984558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पारदर्शिता</a:t>
            </a:r>
            <a:endParaRPr lang="en-US" sz="2100" dirty="0"/>
          </a:p>
        </p:txBody>
      </p:sp>
      <p:sp>
        <p:nvSpPr>
          <p:cNvPr id="29" name="Shape 24"/>
          <p:cNvSpPr/>
          <p:nvPr/>
        </p:nvSpPr>
        <p:spPr>
          <a:xfrm>
            <a:off x="9763125" y="7504510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30" name="node-diagram-ty6Obb-2"/>
          <p:cNvSpPr/>
          <p:nvPr/>
        </p:nvSpPr>
        <p:spPr>
          <a:xfrm>
            <a:off x="9763125" y="7504510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31" name="icon-diagram-ty6Obb-2"/>
          <p:cNvSpPr/>
          <p:nvPr/>
        </p:nvSpPr>
        <p:spPr>
          <a:xfrm>
            <a:off x="10067925" y="8135184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32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955" y="8375213"/>
            <a:ext cx="281940" cy="281940"/>
          </a:xfrm>
          <a:prstGeom prst="rect">
            <a:avLst/>
          </a:prstGeom>
        </p:spPr>
      </p:pic>
      <p:sp>
        <p:nvSpPr>
          <p:cNvPr id="33" name="headingtext-diagram-ty6Obb-2-3"/>
          <p:cNvSpPr txBox="1"/>
          <p:nvPr/>
        </p:nvSpPr>
        <p:spPr>
          <a:xfrm>
            <a:off x="11172825" y="8350925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नागरिक सहभागिता</a:t>
            </a:r>
            <a:endParaRPr lang="en-US" sz="21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15433E-E5A6-6D78-341B-751A7B5A0FE3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35" name="Google Shape;103;p14" descr="image.png">
              <a:extLst>
                <a:ext uri="{FF2B5EF4-FFF2-40B4-BE49-F238E27FC236}">
                  <a16:creationId xmlns:a16="http://schemas.microsoft.com/office/drawing/2014/main" id="{0DDA6C1C-87A8-31D5-49D1-DD2BB512B97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A232CC1-5C23-1F8F-67AE-2762D5466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93d4d4b-be17-43ab-bb0d-56d2dbea1d4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3454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14450"/>
            <a:ext cx="1222533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स्थानीय सुशासन: वडा अध्यक्ष अब 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भौगोलिक सिइओ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253615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भक्तपुरका स्थानीय तहलाई तथ्याङ्क-आधारित निर्णय गर्ने आधुनिक केन्द्र बनाउने</a:t>
            </a:r>
            <a:endParaRPr lang="en-US" sz="2100" dirty="0"/>
          </a:p>
        </p:txBody>
      </p:sp>
      <p:sp>
        <p:nvSpPr>
          <p:cNvPr id="6" name="anchorElementA"/>
          <p:cNvSpPr/>
          <p:nvPr/>
        </p:nvSpPr>
        <p:spPr>
          <a:xfrm>
            <a:off x="0" y="3248025"/>
            <a:ext cx="18288000" cy="952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7" name="::before"/>
          <p:cNvSpPr txBox="1"/>
          <p:nvPr/>
        </p:nvSpPr>
        <p:spPr>
          <a:xfrm>
            <a:off x="738188" y="3751898"/>
            <a:ext cx="728663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0022FF"/>
                </a:solidFill>
                <a:latin typeface="Sora SemiBold" panose="00000700000000000000" pitchFamily="2" charset="0"/>
              </a:rPr>
              <a:t>01</a:t>
            </a:r>
            <a:endParaRPr lang="en-US" sz="4800" dirty="0"/>
          </a:p>
        </p:txBody>
      </p:sp>
      <p:sp>
        <p:nvSpPr>
          <p:cNvPr id="8" name="headingtext-diagram-Fd4Iur-0-1"/>
          <p:cNvSpPr txBox="1"/>
          <p:nvPr/>
        </p:nvSpPr>
        <p:spPr>
          <a:xfrm>
            <a:off x="762000" y="4735830"/>
            <a:ext cx="4110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04142D"/>
                </a:solidFill>
                <a:latin typeface="Sora SemiBold" panose="00000700000000000000" pitchFamily="2" charset="0"/>
              </a:rPr>
              <a:t>कार्यकारी मानसिकता</a:t>
            </a:r>
            <a:endParaRPr lang="en-US" sz="2700" dirty="0"/>
          </a:p>
        </p:txBody>
      </p:sp>
      <p:sp>
        <p:nvSpPr>
          <p:cNvPr id="9" name="bodytext-diagram-Fd4Iur-0-1"/>
          <p:cNvSpPr txBox="1"/>
          <p:nvPr/>
        </p:nvSpPr>
        <p:spPr>
          <a:xfrm>
            <a:off x="762000" y="5268397"/>
            <a:ext cx="41100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वडा अध्यक्ष केवल सिफारिस गर्ने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पात्र होइनन्, उनी आफ्नो भूगोलको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मुख्य कार्यकारी अधिकृत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(Geographic CEO) हुन्।</a:t>
            </a:r>
            <a:endParaRPr lang="en-US" sz="2100" dirty="0"/>
          </a:p>
        </p:txBody>
      </p:sp>
      <p:sp>
        <p:nvSpPr>
          <p:cNvPr id="10" name="::before"/>
          <p:cNvSpPr txBox="1"/>
          <p:nvPr/>
        </p:nvSpPr>
        <p:spPr>
          <a:xfrm>
            <a:off x="4967288" y="3751898"/>
            <a:ext cx="851773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006FFC"/>
                </a:solidFill>
                <a:latin typeface="Sora SemiBold" panose="00000700000000000000" pitchFamily="2" charset="0"/>
              </a:rPr>
              <a:t>02</a:t>
            </a:r>
            <a:endParaRPr lang="en-US" sz="4800" dirty="0"/>
          </a:p>
        </p:txBody>
      </p:sp>
      <p:sp>
        <p:nvSpPr>
          <p:cNvPr id="11" name="headingtext-diagram-Fd4Iur-1-2"/>
          <p:cNvSpPr txBox="1"/>
          <p:nvPr/>
        </p:nvSpPr>
        <p:spPr>
          <a:xfrm>
            <a:off x="4991100" y="4735830"/>
            <a:ext cx="4110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04142D"/>
                </a:solidFill>
                <a:latin typeface="Sora SemiBold" panose="00000700000000000000" pitchFamily="2" charset="0"/>
              </a:rPr>
              <a:t>तथ्याङ्कमा आधारित योजना</a:t>
            </a:r>
            <a:endParaRPr lang="en-US" sz="2700" dirty="0"/>
          </a:p>
        </p:txBody>
      </p:sp>
      <p:sp>
        <p:nvSpPr>
          <p:cNvPr id="12" name="bodytext-diagram-Fd4Iur-1-2"/>
          <p:cNvSpPr txBox="1"/>
          <p:nvPr/>
        </p:nvSpPr>
        <p:spPr>
          <a:xfrm>
            <a:off x="4991100" y="5268397"/>
            <a:ext cx="41100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कार्यकर्ता खुसी पार्न टुक्रा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योजनामा बजेट बाँड्ने परिपाटी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अन्त्य गरी 'बेसलाइन डाटा' को आधारमा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बजेट बनाउने।</a:t>
            </a:r>
            <a:endParaRPr lang="en-US" sz="2100" dirty="0"/>
          </a:p>
        </p:txBody>
      </p:sp>
      <p:sp>
        <p:nvSpPr>
          <p:cNvPr id="13" name="::before"/>
          <p:cNvSpPr txBox="1"/>
          <p:nvPr/>
        </p:nvSpPr>
        <p:spPr>
          <a:xfrm>
            <a:off x="9196388" y="3751898"/>
            <a:ext cx="851178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009AF9"/>
                </a:solidFill>
                <a:latin typeface="Sora SemiBold" panose="00000700000000000000" pitchFamily="2" charset="0"/>
              </a:rPr>
              <a:t>03</a:t>
            </a:r>
            <a:endParaRPr lang="en-US" sz="4800" dirty="0"/>
          </a:p>
        </p:txBody>
      </p:sp>
      <p:sp>
        <p:nvSpPr>
          <p:cNvPr id="14" name="headingtext-diagram-Fd4Iur-2-3"/>
          <p:cNvSpPr txBox="1"/>
          <p:nvPr/>
        </p:nvSpPr>
        <p:spPr>
          <a:xfrm>
            <a:off x="9220200" y="4735830"/>
            <a:ext cx="4110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04142D"/>
                </a:solidFill>
                <a:latin typeface="Sora SemiBold" panose="00000700000000000000" pitchFamily="2" charset="0"/>
              </a:rPr>
              <a:t>डिजिटल ड्यासबोर्ड</a:t>
            </a:r>
            <a:endParaRPr lang="en-US" sz="2700" dirty="0"/>
          </a:p>
        </p:txBody>
      </p:sp>
      <p:sp>
        <p:nvSpPr>
          <p:cNvPr id="15" name="bodytext-diagram-Fd4Iur-2-3"/>
          <p:cNvSpPr txBox="1"/>
          <p:nvPr/>
        </p:nvSpPr>
        <p:spPr>
          <a:xfrm>
            <a:off x="9220200" y="5268397"/>
            <a:ext cx="4110038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सामुदायिक विद्यालयको नतिजा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स्वास्थ्य क्लिनिकको सेवास्तर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अनुगमन गर्न डेली अपरेसनल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ड्यासबोर्डको प्रयोग।</a:t>
            </a:r>
            <a:endParaRPr lang="en-US" sz="2100" dirty="0"/>
          </a:p>
        </p:txBody>
      </p:sp>
      <p:sp>
        <p:nvSpPr>
          <p:cNvPr id="16" name="::before"/>
          <p:cNvSpPr txBox="1"/>
          <p:nvPr/>
        </p:nvSpPr>
        <p:spPr>
          <a:xfrm>
            <a:off x="13425488" y="3751898"/>
            <a:ext cx="873085" cy="87058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5040"/>
              </a:lnSpc>
              <a:buNone/>
            </a:pPr>
            <a:r>
              <a:rPr lang="en-US" sz="4800" kern="1200" spc="-154" dirty="0">
                <a:solidFill>
                  <a:srgbClr val="00CECB"/>
                </a:solidFill>
                <a:latin typeface="Sora SemiBold" panose="00000700000000000000" pitchFamily="2" charset="0"/>
              </a:rPr>
              <a:t>04</a:t>
            </a:r>
            <a:endParaRPr lang="en-US" sz="4800" dirty="0"/>
          </a:p>
        </p:txBody>
      </p:sp>
      <p:sp>
        <p:nvSpPr>
          <p:cNvPr id="17" name="headingtext-diagram-Fd4Iur-3-4"/>
          <p:cNvSpPr txBox="1"/>
          <p:nvPr/>
        </p:nvSpPr>
        <p:spPr>
          <a:xfrm>
            <a:off x="13449300" y="4735830"/>
            <a:ext cx="411003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04142D"/>
                </a:solidFill>
                <a:latin typeface="Sora SemiBold" panose="00000700000000000000" pitchFamily="2" charset="0"/>
              </a:rPr>
              <a:t>गुनासो सुनुवाइ</a:t>
            </a:r>
            <a:endParaRPr lang="en-US" sz="2700" dirty="0"/>
          </a:p>
        </p:txBody>
      </p:sp>
      <p:sp>
        <p:nvSpPr>
          <p:cNvPr id="18" name="bodytext-diagram-Fd4Iur-3-4"/>
          <p:cNvSpPr txBox="1"/>
          <p:nvPr/>
        </p:nvSpPr>
        <p:spPr>
          <a:xfrm>
            <a:off x="13449300" y="5268397"/>
            <a:ext cx="4110038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नागरिकका समस्यालाई २४ घण्टाभित्र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सम्बोधन गर्ने गरी डिजिटल गुनासो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प्रणालीको स्थापना।</a:t>
            </a:r>
            <a:endParaRPr lang="en-US" sz="21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2799EC-F7BC-1D57-5254-28BA48532D12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0" name="Google Shape;103;p14" descr="image.png">
              <a:extLst>
                <a:ext uri="{FF2B5EF4-FFF2-40B4-BE49-F238E27FC236}">
                  <a16:creationId xmlns:a16="http://schemas.microsoft.com/office/drawing/2014/main" id="{331931D4-8D52-FE83-D42E-EB2940E6085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E657175-50D7-C868-07B7-5304EB51F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546c4b9-5b78-4d55-aa59-be975dd3e4ed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568172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वडा नेतृत्व: 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प्रत्यक्ष सम्पर्क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77722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नागरिकले सरकारलाई सबैभन्दा पहिले वडा कार्यालयमा देख्छन्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62000" y="2771775"/>
            <a:ext cx="7467600" cy="3209925"/>
          </a:xfrm>
          <a:prstGeom prst="roundRect">
            <a:avLst>
              <a:gd name="adj" fmla="val 7122"/>
            </a:avLst>
          </a:prstGeom>
          <a:solidFill>
            <a:srgbClr val="0022FF"/>
          </a:solidFill>
          <a:ln/>
        </p:spPr>
      </p:sp>
      <p:sp>
        <p:nvSpPr>
          <p:cNvPr id="7" name="node-diagram-uJZlbf-0"/>
          <p:cNvSpPr/>
          <p:nvPr/>
        </p:nvSpPr>
        <p:spPr>
          <a:xfrm>
            <a:off x="762000" y="2771775"/>
            <a:ext cx="7467600" cy="3209925"/>
          </a:xfrm>
          <a:prstGeom prst="roundRect">
            <a:avLst>
              <a:gd name="adj" fmla="val 712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3327916" y="4119801"/>
            <a:ext cx="430649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2700" dirty="0"/>
          </a:p>
        </p:txBody>
      </p:sp>
      <p:sp>
        <p:nvSpPr>
          <p:cNvPr id="9" name="headingtext-diagram-uJZlbf-0-1"/>
          <p:cNvSpPr txBox="1"/>
          <p:nvPr/>
        </p:nvSpPr>
        <p:spPr>
          <a:xfrm>
            <a:off x="3963353" y="4209812"/>
            <a:ext cx="1709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समस्या पहिचान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762000" y="6321385"/>
            <a:ext cx="7467600" cy="3209925"/>
          </a:xfrm>
          <a:prstGeom prst="roundRect">
            <a:avLst>
              <a:gd name="adj" fmla="val 7122"/>
            </a:avLst>
          </a:prstGeom>
          <a:solidFill>
            <a:srgbClr val="0022FF"/>
          </a:solidFill>
          <a:ln/>
        </p:spPr>
      </p:sp>
      <p:sp>
        <p:nvSpPr>
          <p:cNvPr id="11" name="node-diagram-uJZlbf-1"/>
          <p:cNvSpPr/>
          <p:nvPr/>
        </p:nvSpPr>
        <p:spPr>
          <a:xfrm>
            <a:off x="762000" y="6321385"/>
            <a:ext cx="7467600" cy="3209925"/>
          </a:xfrm>
          <a:prstGeom prst="roundRect">
            <a:avLst>
              <a:gd name="adj" fmla="val 712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2" name="::before"/>
          <p:cNvSpPr txBox="1"/>
          <p:nvPr/>
        </p:nvSpPr>
        <p:spPr>
          <a:xfrm>
            <a:off x="3293269" y="7669411"/>
            <a:ext cx="499943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2700" dirty="0"/>
          </a:p>
        </p:txBody>
      </p:sp>
      <p:sp>
        <p:nvSpPr>
          <p:cNvPr id="13" name="headingtext-diagram-uJZlbf-1-2"/>
          <p:cNvSpPr txBox="1"/>
          <p:nvPr/>
        </p:nvSpPr>
        <p:spPr>
          <a:xfrm>
            <a:off x="3998000" y="7759422"/>
            <a:ext cx="1709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सेवा सहजता</a:t>
            </a:r>
            <a:endParaRPr lang="en-US" sz="2100" dirty="0"/>
          </a:p>
        </p:txBody>
      </p:sp>
      <p:sp>
        <p:nvSpPr>
          <p:cNvPr id="14" name="anchorElementA"/>
          <p:cNvSpPr/>
          <p:nvPr/>
        </p:nvSpPr>
        <p:spPr>
          <a:xfrm>
            <a:off x="8991600" y="2771775"/>
            <a:ext cx="9525" cy="675322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9763125" y="2771775"/>
            <a:ext cx="7467600" cy="3209925"/>
          </a:xfrm>
          <a:prstGeom prst="roundRect">
            <a:avLst>
              <a:gd name="adj" fmla="val 7122"/>
            </a:avLst>
          </a:prstGeom>
          <a:solidFill>
            <a:srgbClr val="0022FF"/>
          </a:solidFill>
          <a:ln/>
        </p:spPr>
      </p:sp>
      <p:sp>
        <p:nvSpPr>
          <p:cNvPr id="16" name="node-diagram-rQRcI3-0"/>
          <p:cNvSpPr/>
          <p:nvPr/>
        </p:nvSpPr>
        <p:spPr>
          <a:xfrm>
            <a:off x="9763125" y="2771775"/>
            <a:ext cx="7467600" cy="3209925"/>
          </a:xfrm>
          <a:prstGeom prst="roundRect">
            <a:avLst>
              <a:gd name="adj" fmla="val 712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7" name="icon-diagram-rQRcI3-0"/>
          <p:cNvSpPr/>
          <p:nvPr/>
        </p:nvSpPr>
        <p:spPr>
          <a:xfrm>
            <a:off x="10067925" y="3994071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8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955" y="4234101"/>
            <a:ext cx="281940" cy="281940"/>
          </a:xfrm>
          <a:prstGeom prst="rect">
            <a:avLst/>
          </a:prstGeom>
        </p:spPr>
      </p:pic>
      <p:sp>
        <p:nvSpPr>
          <p:cNvPr id="19" name="headingtext-diagram-rQRcI3-0-1"/>
          <p:cNvSpPr txBox="1"/>
          <p:nvPr/>
        </p:nvSpPr>
        <p:spPr>
          <a:xfrm>
            <a:off x="11172825" y="4209812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सफा प्रशासन र छिटो सेवा</a:t>
            </a:r>
            <a:endParaRPr lang="en-US" sz="2100" dirty="0"/>
          </a:p>
        </p:txBody>
      </p:sp>
      <p:sp>
        <p:nvSpPr>
          <p:cNvPr id="20" name="Shape 16"/>
          <p:cNvSpPr/>
          <p:nvPr/>
        </p:nvSpPr>
        <p:spPr>
          <a:xfrm>
            <a:off x="9763125" y="6321385"/>
            <a:ext cx="7467600" cy="3209925"/>
          </a:xfrm>
          <a:prstGeom prst="roundRect">
            <a:avLst>
              <a:gd name="adj" fmla="val 7122"/>
            </a:avLst>
          </a:prstGeom>
          <a:solidFill>
            <a:srgbClr val="0022FF"/>
          </a:solidFill>
          <a:ln/>
        </p:spPr>
      </p:sp>
      <p:sp>
        <p:nvSpPr>
          <p:cNvPr id="21" name="node-diagram-rQRcI3-1"/>
          <p:cNvSpPr/>
          <p:nvPr/>
        </p:nvSpPr>
        <p:spPr>
          <a:xfrm>
            <a:off x="9763125" y="6321385"/>
            <a:ext cx="7467600" cy="3209925"/>
          </a:xfrm>
          <a:prstGeom prst="roundRect">
            <a:avLst>
              <a:gd name="adj" fmla="val 7122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2" name="icon-diagram-rQRcI3-1"/>
          <p:cNvSpPr/>
          <p:nvPr/>
        </p:nvSpPr>
        <p:spPr>
          <a:xfrm>
            <a:off x="10067925" y="7543681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3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955" y="7783711"/>
            <a:ext cx="281940" cy="281940"/>
          </a:xfrm>
          <a:prstGeom prst="rect">
            <a:avLst/>
          </a:prstGeom>
        </p:spPr>
      </p:pic>
      <p:sp>
        <p:nvSpPr>
          <p:cNvPr id="24" name="headingtext-diagram-rQRcI3-1-2"/>
          <p:cNvSpPr txBox="1"/>
          <p:nvPr/>
        </p:nvSpPr>
        <p:spPr>
          <a:xfrm>
            <a:off x="11172825" y="7759422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नागरिक संवाद</a:t>
            </a:r>
            <a:endParaRPr lang="en-US" sz="21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3306D3-B3D5-2F56-6DAC-F701527249E1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6" name="Google Shape;103;p14" descr="image.png">
              <a:extLst>
                <a:ext uri="{FF2B5EF4-FFF2-40B4-BE49-F238E27FC236}">
                  <a16:creationId xmlns:a16="http://schemas.microsoft.com/office/drawing/2014/main" id="{AF1AF1BA-9B8B-75AB-1F1D-747917C149E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07D5A8A-755D-684F-770E-601507A62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b34512e-d015-4f79-b37b-ea5750448d9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131" y="2384108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3048000" y="762000"/>
            <a:ext cx="1222533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विज्ञ समूह (Think Tank):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तथ्यमा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आधारित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नीति निर्माण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3048000" y="2593658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भक्तपुर क्षेत्र नं. २ का लागि १३ विषयगत विज्ञ समूहहरूको गठन र परिचालन</a:t>
            </a:r>
            <a:endParaRPr lang="en-US" sz="2100" dirty="0"/>
          </a:p>
        </p:txBody>
      </p:sp>
      <p:pic>
        <p:nvPicPr>
          <p:cNvPr id="6" name="decisiontree6node-layer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3910846"/>
            <a:ext cx="14020681" cy="6372939"/>
          </a:xfrm>
          <a:prstGeom prst="rect">
            <a:avLst/>
          </a:prstGeom>
        </p:spPr>
      </p:pic>
      <p:pic>
        <p:nvPicPr>
          <p:cNvPr id="7" name="3b34512e-d015-4f79-b37b-ea5750448d95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271" y="4753570"/>
            <a:ext cx="438150" cy="438150"/>
          </a:xfrm>
          <a:prstGeom prst="rect">
            <a:avLst/>
          </a:prstGeom>
        </p:spPr>
      </p:pic>
      <p:pic>
        <p:nvPicPr>
          <p:cNvPr id="8" name="3b34512e-d015-4f79-b37b-ea5750448d95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5436" y="4753570"/>
            <a:ext cx="438150" cy="438150"/>
          </a:xfrm>
          <a:prstGeom prst="rect">
            <a:avLst/>
          </a:prstGeom>
        </p:spPr>
      </p:pic>
      <p:pic>
        <p:nvPicPr>
          <p:cNvPr id="9" name="3b34512e-d015-4f79-b37b-ea5750448d95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271" y="6928723"/>
            <a:ext cx="438150" cy="438150"/>
          </a:xfrm>
          <a:prstGeom prst="rect">
            <a:avLst/>
          </a:prstGeom>
        </p:spPr>
      </p:pic>
      <p:pic>
        <p:nvPicPr>
          <p:cNvPr id="10" name="3b34512e-d015-4f79-b37b-ea5750448d95-AI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5436" y="6928723"/>
            <a:ext cx="438150" cy="438150"/>
          </a:xfrm>
          <a:prstGeom prst="rect">
            <a:avLst/>
          </a:prstGeom>
        </p:spPr>
      </p:pic>
      <p:pic>
        <p:nvPicPr>
          <p:cNvPr id="11" name="3b34512e-d015-4f79-b37b-ea5750448d95-AI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7271" y="9032438"/>
            <a:ext cx="438150" cy="438150"/>
          </a:xfrm>
          <a:prstGeom prst="rect">
            <a:avLst/>
          </a:prstGeom>
        </p:spPr>
      </p:pic>
      <p:pic>
        <p:nvPicPr>
          <p:cNvPr id="12" name="3b34512e-d015-4f79-b37b-ea5750448d95-AI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05436" y="9032438"/>
            <a:ext cx="438150" cy="438150"/>
          </a:xfrm>
          <a:prstGeom prst="rect">
            <a:avLst/>
          </a:prstGeom>
        </p:spPr>
      </p:pic>
      <p:sp>
        <p:nvSpPr>
          <p:cNvPr id="13" name="headingtext-diagram-flwEps-0-1"/>
          <p:cNvSpPr txBox="1"/>
          <p:nvPr/>
        </p:nvSpPr>
        <p:spPr>
          <a:xfrm>
            <a:off x="2133600" y="4578429"/>
            <a:ext cx="4052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नागरिक समस्या</a:t>
            </a:r>
            <a:endParaRPr lang="en-US" sz="2100" dirty="0"/>
          </a:p>
        </p:txBody>
      </p:sp>
      <p:sp>
        <p:nvSpPr>
          <p:cNvPr id="14" name="bodytext-diagram-flwEps-0-1"/>
          <p:cNvSpPr txBox="1"/>
          <p:nvPr/>
        </p:nvSpPr>
        <p:spPr>
          <a:xfrm>
            <a:off x="2133600" y="4985266"/>
            <a:ext cx="4052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नीति प्रक्रियाको सुरुवात</a:t>
            </a:r>
            <a:endParaRPr lang="en-US" sz="2100" dirty="0"/>
          </a:p>
        </p:txBody>
      </p:sp>
      <p:sp>
        <p:nvSpPr>
          <p:cNvPr id="15" name="headingtext-diagram-flwEps-1-2"/>
          <p:cNvSpPr txBox="1"/>
          <p:nvPr/>
        </p:nvSpPr>
        <p:spPr>
          <a:xfrm>
            <a:off x="12131278" y="4578429"/>
            <a:ext cx="4052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तथ्य संकलन</a:t>
            </a:r>
            <a:endParaRPr lang="en-US" sz="2100" dirty="0"/>
          </a:p>
        </p:txBody>
      </p:sp>
      <p:sp>
        <p:nvSpPr>
          <p:cNvPr id="16" name="bodytext-diagram-flwEps-1-2"/>
          <p:cNvSpPr txBox="1"/>
          <p:nvPr/>
        </p:nvSpPr>
        <p:spPr>
          <a:xfrm>
            <a:off x="12131278" y="4985266"/>
            <a:ext cx="4052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अनुसन्धानमा आधारित</a:t>
            </a:r>
            <a:endParaRPr lang="en-US" sz="2100" dirty="0"/>
          </a:p>
        </p:txBody>
      </p:sp>
      <p:sp>
        <p:nvSpPr>
          <p:cNvPr id="17" name="headingtext-diagram-flwEps-2-3"/>
          <p:cNvSpPr txBox="1"/>
          <p:nvPr/>
        </p:nvSpPr>
        <p:spPr>
          <a:xfrm>
            <a:off x="2133600" y="6753701"/>
            <a:ext cx="4052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विज्ञ समूहको परामर्श</a:t>
            </a:r>
            <a:endParaRPr lang="en-US" sz="2100" dirty="0"/>
          </a:p>
        </p:txBody>
      </p:sp>
      <p:sp>
        <p:nvSpPr>
          <p:cNvPr id="18" name="bodytext-diagram-flwEps-2-3"/>
          <p:cNvSpPr txBox="1"/>
          <p:nvPr/>
        </p:nvSpPr>
        <p:spPr>
          <a:xfrm>
            <a:off x="2133600" y="7160538"/>
            <a:ext cx="4052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अनुभवमा आधारित</a:t>
            </a:r>
            <a:endParaRPr lang="en-US" sz="2100" dirty="0"/>
          </a:p>
        </p:txBody>
      </p:sp>
      <p:sp>
        <p:nvSpPr>
          <p:cNvPr id="19" name="headingtext-diagram-flwEps-3-4"/>
          <p:cNvSpPr txBox="1"/>
          <p:nvPr/>
        </p:nvSpPr>
        <p:spPr>
          <a:xfrm>
            <a:off x="12131278" y="6753701"/>
            <a:ext cx="4052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जनपरामर्श</a:t>
            </a:r>
            <a:endParaRPr lang="en-US" sz="2100" dirty="0"/>
          </a:p>
        </p:txBody>
      </p:sp>
      <p:sp>
        <p:nvSpPr>
          <p:cNvPr id="20" name="bodytext-diagram-flwEps-3-4"/>
          <p:cNvSpPr txBox="1"/>
          <p:nvPr/>
        </p:nvSpPr>
        <p:spPr>
          <a:xfrm>
            <a:off x="12131278" y="7160538"/>
            <a:ext cx="4052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सार्वजनिक राय संकलन</a:t>
            </a:r>
            <a:endParaRPr lang="en-US" sz="2100" dirty="0"/>
          </a:p>
        </p:txBody>
      </p:sp>
      <p:sp>
        <p:nvSpPr>
          <p:cNvPr id="21" name="headingtext-diagram-flwEps-4-5"/>
          <p:cNvSpPr txBox="1"/>
          <p:nvPr/>
        </p:nvSpPr>
        <p:spPr>
          <a:xfrm>
            <a:off x="2133600" y="8857417"/>
            <a:ext cx="4052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पार्टीको नीति</a:t>
            </a:r>
            <a:endParaRPr lang="en-US" sz="2100" dirty="0"/>
          </a:p>
        </p:txBody>
      </p:sp>
      <p:sp>
        <p:nvSpPr>
          <p:cNvPr id="22" name="bodytext-diagram-flwEps-4-5"/>
          <p:cNvSpPr txBox="1"/>
          <p:nvPr/>
        </p:nvSpPr>
        <p:spPr>
          <a:xfrm>
            <a:off x="2133600" y="9264253"/>
            <a:ext cx="4052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औपचारिक नीति निर्धारण</a:t>
            </a:r>
            <a:endParaRPr lang="en-US" sz="2100" dirty="0"/>
          </a:p>
        </p:txBody>
      </p:sp>
      <p:sp>
        <p:nvSpPr>
          <p:cNvPr id="23" name="headingtext-diagram-flwEps-5-6"/>
          <p:cNvSpPr txBox="1"/>
          <p:nvPr/>
        </p:nvSpPr>
        <p:spPr>
          <a:xfrm>
            <a:off x="12131278" y="8857417"/>
            <a:ext cx="40528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कार्यान्वयन</a:t>
            </a:r>
            <a:endParaRPr lang="en-US" sz="2100" dirty="0"/>
          </a:p>
        </p:txBody>
      </p:sp>
      <p:sp>
        <p:nvSpPr>
          <p:cNvPr id="24" name="bodytext-diagram-flwEps-5-6"/>
          <p:cNvSpPr txBox="1"/>
          <p:nvPr/>
        </p:nvSpPr>
        <p:spPr>
          <a:xfrm>
            <a:off x="12131278" y="9264253"/>
            <a:ext cx="40528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नीतिको प्रयोग</a:t>
            </a:r>
            <a:endParaRPr lang="en-US" sz="21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2F4213-63A0-E1B0-14AC-9E9F0CA37DC1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6" name="Google Shape;103;p14" descr="image.png">
              <a:extLst>
                <a:ext uri="{FF2B5EF4-FFF2-40B4-BE49-F238E27FC236}">
                  <a16:creationId xmlns:a16="http://schemas.microsoft.com/office/drawing/2014/main" id="{68B8C003-6E76-DC21-984C-EF220FE3AE11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346258-8C2B-AA63-5CEE-8D4D70A34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bf427d9-d68f-40d5-8ef7-6f5ab1cc852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131" y="2384108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3048000" y="1291713"/>
            <a:ext cx="12225338" cy="101905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altLang="en-US" sz="4800" b="1" kern="1200" spc="-134" dirty="0" err="1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विज्ञ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 समूह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(Think Tank)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3048000" y="2593658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तथ्य, अनुसन्धान र क्षेत्रगत अनुभवमा आधारित नीति निर्माणका लागि गठित विशेषज्ञ समूह</a:t>
            </a:r>
            <a:endParaRPr lang="en-US" sz="2100" dirty="0"/>
          </a:p>
        </p:txBody>
      </p:sp>
      <p:graphicFrame>
        <p:nvGraphicFramePr>
          <p:cNvPr id="7" name="Table"/>
          <p:cNvGraphicFramePr>
            <a:graphicFrameLocks noGrp="1"/>
          </p:cNvGraphicFramePr>
          <p:nvPr/>
        </p:nvGraphicFramePr>
        <p:xfrm>
          <a:off x="762000" y="3581400"/>
          <a:ext cx="16764000" cy="5950000"/>
        </p:xfrm>
        <a:graphic>
          <a:graphicData uri="http://schemas.openxmlformats.org/drawingml/2006/table">
            <a:tbl>
              <a:tblPr/>
              <a:tblGrid>
                <a:gridCol w="838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शासकीय सुधार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91440" cap="flat" cmpd="sng" algn="ctr">
                      <a:solidFill>
                        <a:srgbClr val="002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FF">
                        <a:alpha val="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कानुन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40" cap="flat" cmpd="sng" algn="ctr">
                      <a:solidFill>
                        <a:srgbClr val="002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FF">
                        <a:alpha val="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अर्थतन्त्र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कृषि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शिक्षा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खेलकुद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स्वास्थ्य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परराष्ट्र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सूचना प्रविधि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पर्यटन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ऊर्जा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वातावरण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00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सामाजिक न्याय</a:t>
                      </a: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4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noFill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91F896B5-40F1-93CB-74A9-1C9ACCF98B5E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8" name="Google Shape;103;p14" descr="image.png">
              <a:extLst>
                <a:ext uri="{FF2B5EF4-FFF2-40B4-BE49-F238E27FC236}">
                  <a16:creationId xmlns:a16="http://schemas.microsoft.com/office/drawing/2014/main" id="{F898A3C0-0E9D-E7A4-7ABD-966930B2C25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546858-5CF8-EB1B-438B-5A89D59F9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27691e7-c9c9-40c7-aa63-b3dcfd5610c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568172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616B7C"/>
                </a:solidFill>
                <a:latin typeface="Sora SemiBold" panose="00000700000000000000" pitchFamily="2" charset="0"/>
              </a:rPr>
              <a:t>नागरिक सहभागिता र </a:t>
            </a:r>
            <a:r>
              <a:rPr lang="en-US" altLang="en-US" sz="4200" b="1" kern="1200" spc="-11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जनविश्वास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77722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विश्वास मागेर पाइँदैन, काम गरेर कमाउनुपर्छ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62000" y="2771775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7" name="node-diagram-BQ5l71-0"/>
          <p:cNvSpPr/>
          <p:nvPr/>
        </p:nvSpPr>
        <p:spPr>
          <a:xfrm>
            <a:off x="762000" y="2771775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2737366" y="3528179"/>
            <a:ext cx="430649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2700" dirty="0"/>
          </a:p>
        </p:txBody>
      </p:sp>
      <p:sp>
        <p:nvSpPr>
          <p:cNvPr id="9" name="headingtext-diagram-BQ5l71-0-1"/>
          <p:cNvSpPr txBox="1"/>
          <p:nvPr/>
        </p:nvSpPr>
        <p:spPr>
          <a:xfrm>
            <a:off x="3372803" y="3618190"/>
            <a:ext cx="28908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नागरिकको कुरा सुन्ने बानी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762000" y="5138142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11" name="node-diagram-BQ5l71-1"/>
          <p:cNvSpPr/>
          <p:nvPr/>
        </p:nvSpPr>
        <p:spPr>
          <a:xfrm>
            <a:off x="762000" y="5138142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2" name="::before"/>
          <p:cNvSpPr txBox="1"/>
          <p:nvPr/>
        </p:nvSpPr>
        <p:spPr>
          <a:xfrm>
            <a:off x="2702719" y="5894546"/>
            <a:ext cx="499943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2700" dirty="0"/>
          </a:p>
        </p:txBody>
      </p:sp>
      <p:sp>
        <p:nvSpPr>
          <p:cNvPr id="13" name="headingtext-diagram-BQ5l71-1-2"/>
          <p:cNvSpPr txBox="1"/>
          <p:nvPr/>
        </p:nvSpPr>
        <p:spPr>
          <a:xfrm>
            <a:off x="3407450" y="5984558"/>
            <a:ext cx="28908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पारदर्शिता र नियमित संवाद</a:t>
            </a:r>
            <a:endParaRPr lang="en-US" sz="2100" dirty="0"/>
          </a:p>
        </p:txBody>
      </p:sp>
      <p:sp>
        <p:nvSpPr>
          <p:cNvPr id="14" name="Shape 11"/>
          <p:cNvSpPr/>
          <p:nvPr/>
        </p:nvSpPr>
        <p:spPr>
          <a:xfrm>
            <a:off x="762000" y="7504510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15" name="node-diagram-BQ5l71-2"/>
          <p:cNvSpPr/>
          <p:nvPr/>
        </p:nvSpPr>
        <p:spPr>
          <a:xfrm>
            <a:off x="762000" y="7504510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6" name="::before"/>
          <p:cNvSpPr txBox="1"/>
          <p:nvPr/>
        </p:nvSpPr>
        <p:spPr>
          <a:xfrm>
            <a:off x="2702957" y="8260914"/>
            <a:ext cx="499586" cy="550545"/>
          </a:xfrm>
          <a:prstGeom prst="rect">
            <a:avLst/>
          </a:prstGeom>
          <a:noFill/>
          <a:ln/>
        </p:spPr>
        <p:txBody>
          <a:bodyPr vertOverflow="clip" wrap="none" lIns="0" tIns="51435" rIns="0" bIns="0" rtlCol="0" anchor="t"/>
          <a:lstStyle/>
          <a:p>
            <a:pPr marL="0" indent="0" algn="ctr">
              <a:lnSpc>
                <a:spcPts val="2840"/>
              </a:lnSpc>
              <a:buNone/>
            </a:pPr>
            <a:r>
              <a:rPr lang="en-US" sz="2700" kern="1200" spc="-86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2700" dirty="0"/>
          </a:p>
        </p:txBody>
      </p:sp>
      <p:sp>
        <p:nvSpPr>
          <p:cNvPr id="17" name="headingtext-diagram-BQ5l71-2-3"/>
          <p:cNvSpPr txBox="1"/>
          <p:nvPr/>
        </p:nvSpPr>
        <p:spPr>
          <a:xfrm>
            <a:off x="3407331" y="8350925"/>
            <a:ext cx="28908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समस्याको ठोस समाधान</a:t>
            </a:r>
            <a:endParaRPr lang="en-US" sz="2100" dirty="0"/>
          </a:p>
        </p:txBody>
      </p:sp>
      <p:sp>
        <p:nvSpPr>
          <p:cNvPr id="18" name="anchorElementA"/>
          <p:cNvSpPr/>
          <p:nvPr/>
        </p:nvSpPr>
        <p:spPr>
          <a:xfrm>
            <a:off x="8991600" y="2771775"/>
            <a:ext cx="9525" cy="6753225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9763125" y="2771775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20" name="node-diagram-JwkYMN-0"/>
          <p:cNvSpPr/>
          <p:nvPr/>
        </p:nvSpPr>
        <p:spPr>
          <a:xfrm>
            <a:off x="9763125" y="2771775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1" name="icon-diagram-JwkYMN-0"/>
          <p:cNvSpPr/>
          <p:nvPr/>
        </p:nvSpPr>
        <p:spPr>
          <a:xfrm>
            <a:off x="10067925" y="3402449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2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955" y="3642479"/>
            <a:ext cx="281940" cy="281940"/>
          </a:xfrm>
          <a:prstGeom prst="rect">
            <a:avLst/>
          </a:prstGeom>
        </p:spPr>
      </p:pic>
      <p:sp>
        <p:nvSpPr>
          <p:cNvPr id="23" name="headingtext-diagram-JwkYMN-0-1"/>
          <p:cNvSpPr txBox="1"/>
          <p:nvPr/>
        </p:nvSpPr>
        <p:spPr>
          <a:xfrm>
            <a:off x="11172825" y="3618190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सार्वजनिक सुनुवाइ</a:t>
            </a:r>
            <a:endParaRPr lang="en-US" sz="2100" dirty="0"/>
          </a:p>
        </p:txBody>
      </p:sp>
      <p:sp>
        <p:nvSpPr>
          <p:cNvPr id="24" name="Shape 20"/>
          <p:cNvSpPr/>
          <p:nvPr/>
        </p:nvSpPr>
        <p:spPr>
          <a:xfrm>
            <a:off x="9763125" y="5138142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25" name="node-diagram-JwkYMN-1"/>
          <p:cNvSpPr/>
          <p:nvPr/>
        </p:nvSpPr>
        <p:spPr>
          <a:xfrm>
            <a:off x="9763125" y="5138142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6" name="icon-diagram-JwkYMN-1"/>
          <p:cNvSpPr/>
          <p:nvPr/>
        </p:nvSpPr>
        <p:spPr>
          <a:xfrm>
            <a:off x="10067925" y="5768816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7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955" y="6008846"/>
            <a:ext cx="281940" cy="281940"/>
          </a:xfrm>
          <a:prstGeom prst="rect">
            <a:avLst/>
          </a:prstGeom>
        </p:spPr>
      </p:pic>
      <p:sp>
        <p:nvSpPr>
          <p:cNvPr id="28" name="headingtext-diagram-JwkYMN-1-2"/>
          <p:cNvSpPr txBox="1"/>
          <p:nvPr/>
        </p:nvSpPr>
        <p:spPr>
          <a:xfrm>
            <a:off x="11172825" y="5984558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सामाजिक सञ्जालको सही प्रयोग</a:t>
            </a:r>
            <a:endParaRPr lang="en-US" sz="2100" dirty="0"/>
          </a:p>
        </p:txBody>
      </p:sp>
      <p:sp>
        <p:nvSpPr>
          <p:cNvPr id="29" name="Shape 24"/>
          <p:cNvSpPr/>
          <p:nvPr/>
        </p:nvSpPr>
        <p:spPr>
          <a:xfrm>
            <a:off x="9763125" y="7504510"/>
            <a:ext cx="7467600" cy="2019300"/>
          </a:xfrm>
          <a:prstGeom prst="roundRect">
            <a:avLst>
              <a:gd name="adj" fmla="val 11321"/>
            </a:avLst>
          </a:prstGeom>
          <a:solidFill>
            <a:srgbClr val="0022FF"/>
          </a:solidFill>
          <a:ln/>
        </p:spPr>
      </p:sp>
      <p:sp>
        <p:nvSpPr>
          <p:cNvPr id="30" name="node-diagram-JwkYMN-2"/>
          <p:cNvSpPr/>
          <p:nvPr/>
        </p:nvSpPr>
        <p:spPr>
          <a:xfrm>
            <a:off x="9763125" y="7504510"/>
            <a:ext cx="7467600" cy="2019300"/>
          </a:xfrm>
          <a:prstGeom prst="roundRect">
            <a:avLst>
              <a:gd name="adj" fmla="val 11321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31" name="icon-diagram-JwkYMN-2"/>
          <p:cNvSpPr/>
          <p:nvPr/>
        </p:nvSpPr>
        <p:spPr>
          <a:xfrm>
            <a:off x="10067925" y="8135184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32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955" y="8375213"/>
            <a:ext cx="281940" cy="281940"/>
          </a:xfrm>
          <a:prstGeom prst="rect">
            <a:avLst/>
          </a:prstGeom>
        </p:spPr>
      </p:pic>
      <p:sp>
        <p:nvSpPr>
          <p:cNvPr id="33" name="headingtext-diagram-JwkYMN-2-3"/>
          <p:cNvSpPr txBox="1"/>
          <p:nvPr/>
        </p:nvSpPr>
        <p:spPr>
          <a:xfrm>
            <a:off x="11172825" y="8350925"/>
            <a:ext cx="5786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नियमित नागरिक भेटघाट</a:t>
            </a:r>
            <a:endParaRPr lang="en-US" sz="21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9ED2C47-F751-7AA7-0207-583D25AD61BD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35" name="Google Shape;103;p14" descr="image.png">
              <a:extLst>
                <a:ext uri="{FF2B5EF4-FFF2-40B4-BE49-F238E27FC236}">
                  <a16:creationId xmlns:a16="http://schemas.microsoft.com/office/drawing/2014/main" id="{1E0D1D4B-B94F-E1DF-F582-42169BC3CA2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FB8F012-0994-FF50-D2B2-C887F4EA6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5c196c-c5d8-462c-94f7-5876955ed57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77829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68818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KPI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र कार्यसम्पादन संस्कृति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915954"/>
            <a:ext cx="6881813" cy="5867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860"/>
              </a:lnSpc>
              <a:buNone/>
            </a:pP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मापन गर्न नसकिने कुरा सुधार गर्न सकिँदैन</a:t>
            </a:r>
            <a:endParaRPr lang="en-US" sz="2700" dirty="0"/>
          </a:p>
        </p:txBody>
      </p:sp>
      <p:sp>
        <p:nvSpPr>
          <p:cNvPr id="6" name="anchorElementA"/>
          <p:cNvSpPr/>
          <p:nvPr/>
        </p:nvSpPr>
        <p:spPr>
          <a:xfrm>
            <a:off x="83724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7" name="icon-diagram-xzgxls-0"/>
          <p:cNvSpPr/>
          <p:nvPr/>
        </p:nvSpPr>
        <p:spPr>
          <a:xfrm>
            <a:off x="9144000" y="3238500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8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4030" y="3478530"/>
            <a:ext cx="281940" cy="281940"/>
          </a:xfrm>
          <a:prstGeom prst="rect">
            <a:avLst/>
          </a:prstGeom>
        </p:spPr>
      </p:pic>
      <p:sp>
        <p:nvSpPr>
          <p:cNvPr id="9" name="headingtext-diagram-xzgxls-0-1"/>
          <p:cNvSpPr txBox="1"/>
          <p:nvPr/>
        </p:nvSpPr>
        <p:spPr>
          <a:xfrm>
            <a:off x="10248900" y="3456027"/>
            <a:ext cx="73104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सदस्य संख्या वृद्धि (संगठन)</a:t>
            </a:r>
            <a:endParaRPr lang="en-US" sz="1800" dirty="0"/>
          </a:p>
        </p:txBody>
      </p:sp>
      <p:sp>
        <p:nvSpPr>
          <p:cNvPr id="10" name="icon-diagram-xzgxls-1"/>
          <p:cNvSpPr/>
          <p:nvPr/>
        </p:nvSpPr>
        <p:spPr>
          <a:xfrm>
            <a:off x="9144000" y="4343400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1" name="SVG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4030" y="4583430"/>
            <a:ext cx="281940" cy="281940"/>
          </a:xfrm>
          <a:prstGeom prst="rect">
            <a:avLst/>
          </a:prstGeom>
        </p:spPr>
      </p:pic>
      <p:sp>
        <p:nvSpPr>
          <p:cNvPr id="12" name="headingtext-diagram-xzgxls-1-2"/>
          <p:cNvSpPr txBox="1"/>
          <p:nvPr/>
        </p:nvSpPr>
        <p:spPr>
          <a:xfrm>
            <a:off x="10248900" y="4560927"/>
            <a:ext cx="73104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सम्पन्न प्रशिक्षण कार्यक्रम (संगठन)</a:t>
            </a:r>
            <a:endParaRPr lang="en-US" sz="1800" dirty="0"/>
          </a:p>
        </p:txBody>
      </p:sp>
      <p:sp>
        <p:nvSpPr>
          <p:cNvPr id="13" name="icon-diagram-xzgxls-2"/>
          <p:cNvSpPr/>
          <p:nvPr/>
        </p:nvSpPr>
        <p:spPr>
          <a:xfrm>
            <a:off x="9144000" y="5448300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4" name="SVG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4030" y="5688330"/>
            <a:ext cx="281940" cy="281940"/>
          </a:xfrm>
          <a:prstGeom prst="rect">
            <a:avLst/>
          </a:prstGeom>
        </p:spPr>
      </p:pic>
      <p:sp>
        <p:nvSpPr>
          <p:cNvPr id="15" name="headingtext-diagram-xzgxls-2-3"/>
          <p:cNvSpPr txBox="1"/>
          <p:nvPr/>
        </p:nvSpPr>
        <p:spPr>
          <a:xfrm>
            <a:off x="10248900" y="5665827"/>
            <a:ext cx="73104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सक्रिय वडा समितिको संख्या (संगठन)</a:t>
            </a:r>
            <a:endParaRPr lang="en-US" sz="1800" dirty="0"/>
          </a:p>
        </p:txBody>
      </p:sp>
      <p:sp>
        <p:nvSpPr>
          <p:cNvPr id="16" name="icon-diagram-xzgxls-3"/>
          <p:cNvSpPr/>
          <p:nvPr/>
        </p:nvSpPr>
        <p:spPr>
          <a:xfrm>
            <a:off x="9144000" y="6553200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7" name="SVG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4030" y="6793230"/>
            <a:ext cx="281940" cy="281940"/>
          </a:xfrm>
          <a:prstGeom prst="rect">
            <a:avLst/>
          </a:prstGeom>
        </p:spPr>
      </p:pic>
      <p:sp>
        <p:nvSpPr>
          <p:cNvPr id="18" name="headingtext-diagram-xzgxls-3-4"/>
          <p:cNvSpPr txBox="1"/>
          <p:nvPr/>
        </p:nvSpPr>
        <p:spPr>
          <a:xfrm>
            <a:off x="10248900" y="6770727"/>
            <a:ext cx="73104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सेवा प्रवाहको समय (पालिका)</a:t>
            </a:r>
            <a:endParaRPr lang="en-US" sz="1800" dirty="0"/>
          </a:p>
        </p:txBody>
      </p:sp>
      <p:sp>
        <p:nvSpPr>
          <p:cNvPr id="19" name="icon-diagram-xzgxls-4"/>
          <p:cNvSpPr/>
          <p:nvPr/>
        </p:nvSpPr>
        <p:spPr>
          <a:xfrm>
            <a:off x="9144000" y="7658100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0" name="SVG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4030" y="7898130"/>
            <a:ext cx="281940" cy="281940"/>
          </a:xfrm>
          <a:prstGeom prst="rect">
            <a:avLst/>
          </a:prstGeom>
        </p:spPr>
      </p:pic>
      <p:sp>
        <p:nvSpPr>
          <p:cNvPr id="21" name="headingtext-diagram-xzgxls-4-5"/>
          <p:cNvSpPr txBox="1"/>
          <p:nvPr/>
        </p:nvSpPr>
        <p:spPr>
          <a:xfrm>
            <a:off x="10248900" y="7875627"/>
            <a:ext cx="73104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राजस्व वृद्धि (पालिका)</a:t>
            </a:r>
            <a:endParaRPr lang="en-US" sz="1800" dirty="0"/>
          </a:p>
        </p:txBody>
      </p:sp>
      <p:sp>
        <p:nvSpPr>
          <p:cNvPr id="22" name="icon-diagram-xzgxls-5"/>
          <p:cNvSpPr/>
          <p:nvPr/>
        </p:nvSpPr>
        <p:spPr>
          <a:xfrm>
            <a:off x="9144000" y="8763000"/>
            <a:ext cx="762000" cy="762000"/>
          </a:xfrm>
          <a:prstGeom prst="roundRect">
            <a:avLst>
              <a:gd name="adj" fmla="val 4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23" name="SVG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4030" y="9003030"/>
            <a:ext cx="281940" cy="281940"/>
          </a:xfrm>
          <a:prstGeom prst="rect">
            <a:avLst/>
          </a:prstGeom>
        </p:spPr>
      </p:pic>
      <p:sp>
        <p:nvSpPr>
          <p:cNvPr id="24" name="headingtext-diagram-xzgxls-5-6"/>
          <p:cNvSpPr txBox="1"/>
          <p:nvPr/>
        </p:nvSpPr>
        <p:spPr>
          <a:xfrm>
            <a:off x="10248900" y="8980527"/>
            <a:ext cx="73104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04142D"/>
                </a:solidFill>
                <a:latin typeface="Be Vietnam Pro" panose="00000500000000000000" pitchFamily="2" charset="0"/>
              </a:rPr>
              <a:t>गुनासो समाधानको दर (पालिका)</a:t>
            </a:r>
            <a:endParaRPr lang="en-US" sz="18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E3CD0A-A622-977A-85F6-1F697708798C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6" name="Google Shape;103;p14" descr="image.png">
              <a:extLst>
                <a:ext uri="{FF2B5EF4-FFF2-40B4-BE49-F238E27FC236}">
                  <a16:creationId xmlns:a16="http://schemas.microsoft.com/office/drawing/2014/main" id="{95C4ABEA-0EB9-C43A-46D3-27E399BB5D08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3E0D0D6-9A41-9ACA-1495-A4B9A071E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8fa88fd-408f-4866-a32d-4fa90b3ef88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131" y="1658779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3048000" y="762000"/>
            <a:ext cx="122253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पहिलो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१०० दिन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को कार्ययोजना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3048000" y="1868329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पहिलो १०० दिनले नेतृत्वको दिशा निर्धारण गर्छ</a:t>
            </a:r>
            <a:endParaRPr lang="en-US" sz="2100" dirty="0"/>
          </a:p>
        </p:txBody>
      </p:sp>
      <p:pic>
        <p:nvPicPr>
          <p:cNvPr id="6" name="horizontaltimeline3node-Layer_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9785"/>
            <a:ext cx="18288000" cy="581025"/>
          </a:xfrm>
          <a:prstGeom prst="rect">
            <a:avLst/>
          </a:prstGeom>
        </p:spPr>
      </p:pic>
      <p:sp>
        <p:nvSpPr>
          <p:cNvPr id="7" name="placeholder-data-driventext-diagram-IJv5qa-0"/>
          <p:cNvSpPr/>
          <p:nvPr/>
        </p:nvSpPr>
        <p:spPr>
          <a:xfrm>
            <a:off x="757238" y="6700838"/>
            <a:ext cx="1209675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8" name="placeholder-data-driventext-diagram-IJv5qa-0-1"/>
          <p:cNvSpPr txBox="1"/>
          <p:nvPr/>
        </p:nvSpPr>
        <p:spPr>
          <a:xfrm>
            <a:off x="955357" y="6765608"/>
            <a:ext cx="862013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पहिलो ३० दिन</a:t>
            </a:r>
            <a:endParaRPr lang="en-US" sz="1200" dirty="0"/>
          </a:p>
        </p:txBody>
      </p:sp>
      <p:sp>
        <p:nvSpPr>
          <p:cNvPr id="9" name="headingtext-diagram-IJv5qa-0-1"/>
          <p:cNvSpPr txBox="1"/>
          <p:nvPr/>
        </p:nvSpPr>
        <p:spPr>
          <a:xfrm>
            <a:off x="757238" y="7276862"/>
            <a:ext cx="60340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अवस्था मूल्याङ्कन, प्राथमिकता</a:t>
            </a:r>
            <a:endParaRPr lang="en-US" sz="2100" dirty="0"/>
          </a:p>
        </p:txBody>
      </p:sp>
      <p:sp>
        <p:nvSpPr>
          <p:cNvPr id="10" name="bodytext-diagram-IJv5qa-0-1"/>
          <p:cNvSpPr txBox="1"/>
          <p:nvPr/>
        </p:nvSpPr>
        <p:spPr>
          <a:xfrm>
            <a:off x="757238" y="7683699"/>
            <a:ext cx="60340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डेटा संकलन र प्राथमिकता निर्धारण</a:t>
            </a:r>
            <a:endParaRPr lang="en-US" sz="2100" dirty="0"/>
          </a:p>
        </p:txBody>
      </p:sp>
      <p:sp>
        <p:nvSpPr>
          <p:cNvPr id="11" name="placeholder-data-driventext-diagram-IJv5qa-1"/>
          <p:cNvSpPr/>
          <p:nvPr/>
        </p:nvSpPr>
        <p:spPr>
          <a:xfrm>
            <a:off x="5827395" y="4307919"/>
            <a:ext cx="819150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12" name="placeholder-data-driventext-diagram-IJv5qa-1-2"/>
          <p:cNvSpPr txBox="1"/>
          <p:nvPr/>
        </p:nvSpPr>
        <p:spPr>
          <a:xfrm>
            <a:off x="6025515" y="4372689"/>
            <a:ext cx="471488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६० दिन</a:t>
            </a:r>
            <a:endParaRPr lang="en-US" sz="1200" dirty="0"/>
          </a:p>
        </p:txBody>
      </p:sp>
      <p:sp>
        <p:nvSpPr>
          <p:cNvPr id="13" name="headingtext-diagram-IJv5qa-1-2"/>
          <p:cNvSpPr txBox="1"/>
          <p:nvPr/>
        </p:nvSpPr>
        <p:spPr>
          <a:xfrm>
            <a:off x="5827395" y="4883944"/>
            <a:ext cx="60340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गुनासो प्रणाली, समीक्षा संयन्त्र</a:t>
            </a:r>
            <a:endParaRPr lang="en-US" sz="2100" dirty="0"/>
          </a:p>
        </p:txBody>
      </p:sp>
      <p:sp>
        <p:nvSpPr>
          <p:cNvPr id="14" name="bodytext-diagram-IJv5qa-1-2"/>
          <p:cNvSpPr txBox="1"/>
          <p:nvPr/>
        </p:nvSpPr>
        <p:spPr>
          <a:xfrm>
            <a:off x="5827395" y="5290780"/>
            <a:ext cx="60340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सार्वजनिक प्रतिवेदन</a:t>
            </a:r>
            <a:endParaRPr lang="en-US" sz="2100" dirty="0"/>
          </a:p>
        </p:txBody>
      </p:sp>
      <p:sp>
        <p:nvSpPr>
          <p:cNvPr id="15" name="placeholder-data-driventext-diagram-IJv5qa-2"/>
          <p:cNvSpPr/>
          <p:nvPr/>
        </p:nvSpPr>
        <p:spPr>
          <a:xfrm>
            <a:off x="10917555" y="6700838"/>
            <a:ext cx="866775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16" name="placeholder-data-driventext-diagram-IJv5qa-2-3"/>
          <p:cNvSpPr txBox="1"/>
          <p:nvPr/>
        </p:nvSpPr>
        <p:spPr>
          <a:xfrm>
            <a:off x="11115675" y="6765608"/>
            <a:ext cx="519113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१०० दिन</a:t>
            </a:r>
            <a:endParaRPr lang="en-US" sz="1200" dirty="0"/>
          </a:p>
        </p:txBody>
      </p:sp>
      <p:sp>
        <p:nvSpPr>
          <p:cNvPr id="17" name="headingtext-diagram-IJv5qa-2-3"/>
          <p:cNvSpPr txBox="1"/>
          <p:nvPr/>
        </p:nvSpPr>
        <p:spPr>
          <a:xfrm>
            <a:off x="10917555" y="7276862"/>
            <a:ext cx="60340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KPI Dashboard, सेवा विस्तार</a:t>
            </a:r>
            <a:endParaRPr lang="en-US" sz="2100" dirty="0"/>
          </a:p>
        </p:txBody>
      </p:sp>
      <p:sp>
        <p:nvSpPr>
          <p:cNvPr id="18" name="bodytext-diagram-IJv5qa-2-3"/>
          <p:cNvSpPr txBox="1"/>
          <p:nvPr/>
        </p:nvSpPr>
        <p:spPr>
          <a:xfrm>
            <a:off x="10917555" y="7683699"/>
            <a:ext cx="603408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Public Accountability सुनिश्चितता</a:t>
            </a:r>
            <a:endParaRPr lang="en-US" sz="21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C458FB-0444-EA49-D333-13EFE3026D79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0" name="Google Shape;103;p14" descr="image.png">
              <a:extLst>
                <a:ext uri="{FF2B5EF4-FFF2-40B4-BE49-F238E27FC236}">
                  <a16:creationId xmlns:a16="http://schemas.microsoft.com/office/drawing/2014/main" id="{95E1A10F-535D-252A-2056-952FF2C4F0D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4FE3179-F4B2-0515-B3F2-54DEDC869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E6855-0B06-A0F6-632E-6E1908B00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32b13e2-36ec-45a9-a67c-167e026b8b44-AI">
            <a:extLst>
              <a:ext uri="{FF2B5EF4-FFF2-40B4-BE49-F238E27FC236}">
                <a16:creationId xmlns:a16="http://schemas.microsoft.com/office/drawing/2014/main" id="{353DE777-32F8-8998-8D3E-CD983308ED0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>
            <a:extLst>
              <a:ext uri="{FF2B5EF4-FFF2-40B4-BE49-F238E27FC236}">
                <a16:creationId xmlns:a16="http://schemas.microsoft.com/office/drawing/2014/main" id="{25852618-BB77-C26E-255C-13F25F058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58779"/>
            <a:ext cx="2857500" cy="476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0F6312C-0E01-A303-6DD6-2F6746DDA97C}"/>
              </a:ext>
            </a:extLst>
          </p:cNvPr>
          <p:cNvSpPr txBox="1"/>
          <p:nvPr/>
        </p:nvSpPr>
        <p:spPr>
          <a:xfrm>
            <a:off x="762000" y="762000"/>
            <a:ext cx="70342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नेपालमा प्रणालीगत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परिवर्तन</a:t>
            </a:r>
            <a:endParaRPr lang="en-US" sz="4800" dirty="0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A2710888-474F-63E5-A4B9-D55B979D434C}"/>
              </a:ext>
            </a:extLst>
          </p:cNvPr>
          <p:cNvSpPr txBox="1"/>
          <p:nvPr/>
        </p:nvSpPr>
        <p:spPr>
          <a:xfrm>
            <a:off x="762000" y="1877854"/>
            <a:ext cx="70342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हामीले सरकार मात्र होइन, शासन गर्ने शैली परिवर्तन गर्नुपर्छ</a:t>
            </a:r>
            <a:endParaRPr lang="en-US" sz="1800" dirty="0"/>
          </a:p>
        </p:txBody>
      </p:sp>
      <p:sp>
        <p:nvSpPr>
          <p:cNvPr id="6" name="headingtext-diagram-l3EiWj-0-1">
            <a:extLst>
              <a:ext uri="{FF2B5EF4-FFF2-40B4-BE49-F238E27FC236}">
                <a16:creationId xmlns:a16="http://schemas.microsoft.com/office/drawing/2014/main" id="{3748D7EC-9570-4F88-FA61-919636E66F82}"/>
              </a:ext>
            </a:extLst>
          </p:cNvPr>
          <p:cNvSpPr txBox="1"/>
          <p:nvPr/>
        </p:nvSpPr>
        <p:spPr>
          <a:xfrm>
            <a:off x="762000" y="9194363"/>
            <a:ext cx="9477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सुशासन</a:t>
            </a:r>
            <a:endParaRPr lang="en-US" sz="2100" dirty="0"/>
          </a:p>
        </p:txBody>
      </p:sp>
      <p:sp>
        <p:nvSpPr>
          <p:cNvPr id="7" name="anchorElementA">
            <a:extLst>
              <a:ext uri="{FF2B5EF4-FFF2-40B4-BE49-F238E27FC236}">
                <a16:creationId xmlns:a16="http://schemas.microsoft.com/office/drawing/2014/main" id="{7C899F49-8061-A9C5-7C7C-FFA8C28E6A02}"/>
              </a:ext>
            </a:extLst>
          </p:cNvPr>
          <p:cNvSpPr/>
          <p:nvPr/>
        </p:nvSpPr>
        <p:spPr>
          <a:xfrm>
            <a:off x="928687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sp>
        <p:nvSpPr>
          <p:cNvPr id="8" name="shape-diagram-CY9Eti-0">
            <a:extLst>
              <a:ext uri="{FF2B5EF4-FFF2-40B4-BE49-F238E27FC236}">
                <a16:creationId xmlns:a16="http://schemas.microsoft.com/office/drawing/2014/main" id="{23FDDF8A-4777-434D-EBBE-C43931166C03}"/>
              </a:ext>
            </a:extLst>
          </p:cNvPr>
          <p:cNvSpPr/>
          <p:nvPr/>
        </p:nvSpPr>
        <p:spPr>
          <a:xfrm>
            <a:off x="10815638" y="76200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9" name="icon-diagram-CY9Eti-0">
            <a:extLst>
              <a:ext uri="{FF2B5EF4-FFF2-40B4-BE49-F238E27FC236}">
                <a16:creationId xmlns:a16="http://schemas.microsoft.com/office/drawing/2014/main" id="{2BA342B9-8E99-FB32-A098-756918F147D1}"/>
              </a:ext>
            </a:extLst>
          </p:cNvPr>
          <p:cNvSpPr/>
          <p:nvPr/>
        </p:nvSpPr>
        <p:spPr>
          <a:xfrm>
            <a:off x="10058400" y="76200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0" name="SVG" descr="preencoded.png">
            <a:extLst>
              <a:ext uri="{FF2B5EF4-FFF2-40B4-BE49-F238E27FC236}">
                <a16:creationId xmlns:a16="http://schemas.microsoft.com/office/drawing/2014/main" id="{BA774CC0-E71A-8548-546C-1338FCB1C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143000"/>
            <a:ext cx="762000" cy="762000"/>
          </a:xfrm>
          <a:prstGeom prst="rect">
            <a:avLst/>
          </a:prstGeom>
        </p:spPr>
      </p:pic>
      <p:sp>
        <p:nvSpPr>
          <p:cNvPr id="11" name="headingtext-diagram-CY9Eti-0-1">
            <a:extLst>
              <a:ext uri="{FF2B5EF4-FFF2-40B4-BE49-F238E27FC236}">
                <a16:creationId xmlns:a16="http://schemas.microsoft.com/office/drawing/2014/main" id="{9AA87923-7FED-300E-B09C-81774C3225BE}"/>
              </a:ext>
            </a:extLst>
          </p:cNvPr>
          <p:cNvSpPr txBox="1"/>
          <p:nvPr/>
        </p:nvSpPr>
        <p:spPr>
          <a:xfrm>
            <a:off x="11811000" y="762000"/>
            <a:ext cx="5748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आजको नेपालको यथार्थ</a:t>
            </a:r>
            <a:endParaRPr lang="en-US" sz="2100" dirty="0"/>
          </a:p>
        </p:txBody>
      </p:sp>
      <p:sp>
        <p:nvSpPr>
          <p:cNvPr id="12" name="bodytext-diagram-CY9Eti-0-1">
            <a:extLst>
              <a:ext uri="{FF2B5EF4-FFF2-40B4-BE49-F238E27FC236}">
                <a16:creationId xmlns:a16="http://schemas.microsoft.com/office/drawing/2014/main" id="{D469D914-4488-03DE-5E3D-C6A4232E9EE6}"/>
              </a:ext>
            </a:extLst>
          </p:cNvPr>
          <p:cNvSpPr txBox="1"/>
          <p:nvPr/>
        </p:nvSpPr>
        <p:spPr>
          <a:xfrm>
            <a:off x="11811000" y="1206937"/>
            <a:ext cx="57483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नेपालमा धेरै पटक सरकार परिवर्तन भए, तर शासन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प्रणाली परिवर्तन भएन।</a:t>
            </a:r>
            <a:endParaRPr lang="en-US" sz="2100" dirty="0"/>
          </a:p>
        </p:txBody>
      </p:sp>
      <p:sp>
        <p:nvSpPr>
          <p:cNvPr id="13" name="shape-diagram-CY9Eti-1">
            <a:extLst>
              <a:ext uri="{FF2B5EF4-FFF2-40B4-BE49-F238E27FC236}">
                <a16:creationId xmlns:a16="http://schemas.microsoft.com/office/drawing/2014/main" id="{7B69CCEE-EB09-8509-DA50-479B7754D343}"/>
              </a:ext>
            </a:extLst>
          </p:cNvPr>
          <p:cNvSpPr/>
          <p:nvPr/>
        </p:nvSpPr>
        <p:spPr>
          <a:xfrm>
            <a:off x="10815638" y="3682960"/>
            <a:ext cx="9525" cy="2924175"/>
          </a:xfrm>
          <a:prstGeom prst="rect">
            <a:avLst/>
          </a:prstGeom>
          <a:solidFill>
            <a:srgbClr val="0022FF"/>
          </a:solidFill>
          <a:ln/>
        </p:spPr>
      </p:sp>
      <p:sp>
        <p:nvSpPr>
          <p:cNvPr id="14" name="icon-diagram-CY9Eti-1">
            <a:extLst>
              <a:ext uri="{FF2B5EF4-FFF2-40B4-BE49-F238E27FC236}">
                <a16:creationId xmlns:a16="http://schemas.microsoft.com/office/drawing/2014/main" id="{E2F79F1A-4737-3E38-6CCA-2B14035E1366}"/>
              </a:ext>
            </a:extLst>
          </p:cNvPr>
          <p:cNvSpPr/>
          <p:nvPr/>
        </p:nvSpPr>
        <p:spPr>
          <a:xfrm>
            <a:off x="10058400" y="3682960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5" name="SVG" descr="preencoded.png">
            <a:extLst>
              <a:ext uri="{FF2B5EF4-FFF2-40B4-BE49-F238E27FC236}">
                <a16:creationId xmlns:a16="http://schemas.microsoft.com/office/drawing/2014/main" id="{4C784245-4C1D-5B86-36F2-A0370BAB7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400" y="4063960"/>
            <a:ext cx="762000" cy="762000"/>
          </a:xfrm>
          <a:prstGeom prst="rect">
            <a:avLst/>
          </a:prstGeom>
        </p:spPr>
      </p:pic>
      <p:sp>
        <p:nvSpPr>
          <p:cNvPr id="16" name="headingtext-diagram-CY9Eti-1-2">
            <a:extLst>
              <a:ext uri="{FF2B5EF4-FFF2-40B4-BE49-F238E27FC236}">
                <a16:creationId xmlns:a16="http://schemas.microsoft.com/office/drawing/2014/main" id="{10A3B018-F041-56FE-353C-0E2BFC4A0FF4}"/>
              </a:ext>
            </a:extLst>
          </p:cNvPr>
          <p:cNvSpPr txBox="1"/>
          <p:nvPr/>
        </p:nvSpPr>
        <p:spPr>
          <a:xfrm>
            <a:off x="11811000" y="3682960"/>
            <a:ext cx="4024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राजनीतिक अस्थिरता</a:t>
            </a:r>
            <a:endParaRPr lang="en-US" sz="2100" dirty="0"/>
          </a:p>
        </p:txBody>
      </p:sp>
      <p:sp>
        <p:nvSpPr>
          <p:cNvPr id="17" name="bodytext-diagram-CY9Eti-1-2">
            <a:extLst>
              <a:ext uri="{FF2B5EF4-FFF2-40B4-BE49-F238E27FC236}">
                <a16:creationId xmlns:a16="http://schemas.microsoft.com/office/drawing/2014/main" id="{66127D7A-8E02-CFD3-CA61-2216628101D4}"/>
              </a:ext>
            </a:extLst>
          </p:cNvPr>
          <p:cNvSpPr txBox="1"/>
          <p:nvPr/>
        </p:nvSpPr>
        <p:spPr>
          <a:xfrm>
            <a:off x="11811000" y="4127897"/>
            <a:ext cx="40243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आजको प्रमुख समस्याको रूपमा रहेको।</a:t>
            </a:r>
            <a:endParaRPr lang="en-US" sz="2100" dirty="0"/>
          </a:p>
        </p:txBody>
      </p:sp>
      <p:sp>
        <p:nvSpPr>
          <p:cNvPr id="18" name="icon-diagram-CY9Eti-2">
            <a:extLst>
              <a:ext uri="{FF2B5EF4-FFF2-40B4-BE49-F238E27FC236}">
                <a16:creationId xmlns:a16="http://schemas.microsoft.com/office/drawing/2014/main" id="{17283B2E-E338-C605-64FA-365249D8B6A9}"/>
              </a:ext>
            </a:extLst>
          </p:cNvPr>
          <p:cNvSpPr/>
          <p:nvPr/>
        </p:nvSpPr>
        <p:spPr>
          <a:xfrm>
            <a:off x="10058400" y="6603921"/>
            <a:ext cx="1524000" cy="1524000"/>
          </a:xfrm>
          <a:prstGeom prst="roundRect">
            <a:avLst>
              <a:gd name="adj" fmla="val 20000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19" name="SVG" descr="preencoded.png">
            <a:extLst>
              <a:ext uri="{FF2B5EF4-FFF2-40B4-BE49-F238E27FC236}">
                <a16:creationId xmlns:a16="http://schemas.microsoft.com/office/drawing/2014/main" id="{E9F6E14A-5EF3-CD01-980A-5037E79FEF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00" y="6984921"/>
            <a:ext cx="762000" cy="762000"/>
          </a:xfrm>
          <a:prstGeom prst="rect">
            <a:avLst/>
          </a:prstGeom>
        </p:spPr>
      </p:pic>
      <p:sp>
        <p:nvSpPr>
          <p:cNvPr id="20" name="headingtext-diagram-CY9Eti-2-3">
            <a:extLst>
              <a:ext uri="{FF2B5EF4-FFF2-40B4-BE49-F238E27FC236}">
                <a16:creationId xmlns:a16="http://schemas.microsoft.com/office/drawing/2014/main" id="{203627D5-1F73-4813-567E-6CD581912978}"/>
              </a:ext>
            </a:extLst>
          </p:cNvPr>
          <p:cNvSpPr txBox="1"/>
          <p:nvPr/>
        </p:nvSpPr>
        <p:spPr>
          <a:xfrm>
            <a:off x="11811000" y="6603921"/>
            <a:ext cx="4024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कमजोर प्रशासन</a:t>
            </a:r>
            <a:endParaRPr lang="en-US" sz="2100" dirty="0"/>
          </a:p>
        </p:txBody>
      </p:sp>
      <p:sp>
        <p:nvSpPr>
          <p:cNvPr id="21" name="bodytext-diagram-CY9Eti-2-3">
            <a:extLst>
              <a:ext uri="{FF2B5EF4-FFF2-40B4-BE49-F238E27FC236}">
                <a16:creationId xmlns:a16="http://schemas.microsoft.com/office/drawing/2014/main" id="{E4E6C418-9B8A-D157-983D-F49FEEBC9155}"/>
              </a:ext>
            </a:extLst>
          </p:cNvPr>
          <p:cNvSpPr txBox="1"/>
          <p:nvPr/>
        </p:nvSpPr>
        <p:spPr>
          <a:xfrm>
            <a:off x="11811000" y="7048857"/>
            <a:ext cx="4024313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आजको प्रमुख समस्याको रूपमा रहेको।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178799B-543C-8BEE-290B-909DE6662A82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4D2387B0-4D58-6FC1-0B2F-4025E23BD00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9CD2F7F-2C27-20AD-8EF7-EC0A16691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21162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6e2d387-5971-4d8c-839c-c91e65e4058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8110537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स्थानीय तहमा तत्काल गरिने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चार व्यवहारिक कदम</a:t>
            </a:r>
            <a:endParaRPr lang="en-US" sz="4800" dirty="0"/>
          </a:p>
        </p:txBody>
      </p:sp>
      <p:sp>
        <p:nvSpPr>
          <p:cNvPr id="4" name="SubTitle"/>
          <p:cNvSpPr txBox="1"/>
          <p:nvPr/>
        </p:nvSpPr>
        <p:spPr>
          <a:xfrm>
            <a:off x="9448800" y="762000"/>
            <a:ext cx="8110537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860"/>
              </a:lnSpc>
              <a:buNone/>
            </a:pP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निर्वाचित भएपछि पहिलो हप्तादेखि नै नागरिकले महसुस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गर्ने गरी देखिने परिवर्तन ल्याउने</a:t>
            </a:r>
            <a:endParaRPr lang="en-US" sz="2700" dirty="0"/>
          </a:p>
        </p:txBody>
      </p:sp>
      <p:pic>
        <p:nvPicPr>
          <p:cNvPr id="5" name="horizontaltimeline4node-Layer_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08834"/>
            <a:ext cx="18288000" cy="581025"/>
          </a:xfrm>
          <a:prstGeom prst="rect">
            <a:avLst/>
          </a:prstGeom>
        </p:spPr>
      </p:pic>
      <p:sp>
        <p:nvSpPr>
          <p:cNvPr id="6" name="placeholder-data-driventext-diagram-XyXbB1-0"/>
          <p:cNvSpPr/>
          <p:nvPr/>
        </p:nvSpPr>
        <p:spPr>
          <a:xfrm>
            <a:off x="757238" y="6710363"/>
            <a:ext cx="923925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placeholder-data-driventext-diagram-XyXbB1-0-1"/>
          <p:cNvSpPr txBox="1"/>
          <p:nvPr/>
        </p:nvSpPr>
        <p:spPr>
          <a:xfrm>
            <a:off x="955357" y="6775133"/>
            <a:ext cx="576263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Phase 1</a:t>
            </a:r>
            <a:endParaRPr lang="en-US" sz="1200" dirty="0"/>
          </a:p>
        </p:txBody>
      </p:sp>
      <p:sp>
        <p:nvSpPr>
          <p:cNvPr id="8" name="headingtext-diagram-XyXbB1-0-1"/>
          <p:cNvSpPr txBox="1"/>
          <p:nvPr/>
        </p:nvSpPr>
        <p:spPr>
          <a:xfrm>
            <a:off x="757238" y="7286387"/>
            <a:ext cx="47672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फेसलेस सेवा</a:t>
            </a:r>
            <a:endParaRPr lang="en-US" sz="2100" dirty="0"/>
          </a:p>
        </p:txBody>
      </p:sp>
      <p:sp>
        <p:nvSpPr>
          <p:cNvPr id="9" name="bodytext-diagram-XyXbB1-0-1"/>
          <p:cNvSpPr txBox="1"/>
          <p:nvPr/>
        </p:nvSpPr>
        <p:spPr>
          <a:xfrm>
            <a:off x="757238" y="7693224"/>
            <a:ext cx="476726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वडा कार्यालयहरूलाई झन्झटमुक्त 'फेसलेस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पेपरलेस' सेवा केन्द्रमा रूपान्तरण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गर्ने।</a:t>
            </a:r>
            <a:endParaRPr lang="en-US" sz="2100" dirty="0"/>
          </a:p>
        </p:txBody>
      </p:sp>
      <p:sp>
        <p:nvSpPr>
          <p:cNvPr id="10" name="placeholder-data-driventext-diagram-XyXbB1-1"/>
          <p:cNvSpPr/>
          <p:nvPr/>
        </p:nvSpPr>
        <p:spPr>
          <a:xfrm>
            <a:off x="4567238" y="3554730"/>
            <a:ext cx="971550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11" name="placeholder-data-driventext-diagram-XyXbB1-1-2"/>
          <p:cNvSpPr txBox="1"/>
          <p:nvPr/>
        </p:nvSpPr>
        <p:spPr>
          <a:xfrm>
            <a:off x="4765358" y="3619500"/>
            <a:ext cx="623888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Phase 2</a:t>
            </a:r>
            <a:endParaRPr lang="en-US" sz="1200" dirty="0"/>
          </a:p>
        </p:txBody>
      </p:sp>
      <p:sp>
        <p:nvSpPr>
          <p:cNvPr id="12" name="headingtext-diagram-XyXbB1-1-2"/>
          <p:cNvSpPr txBox="1"/>
          <p:nvPr/>
        </p:nvSpPr>
        <p:spPr>
          <a:xfrm>
            <a:off x="4567238" y="4130754"/>
            <a:ext cx="47672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सांस्कृतिक उद्यम</a:t>
            </a:r>
            <a:endParaRPr lang="en-US" sz="2100" dirty="0"/>
          </a:p>
        </p:txBody>
      </p:sp>
      <p:sp>
        <p:nvSpPr>
          <p:cNvPr id="13" name="bodytext-diagram-XyXbB1-1-2"/>
          <p:cNvSpPr txBox="1"/>
          <p:nvPr/>
        </p:nvSpPr>
        <p:spPr>
          <a:xfrm>
            <a:off x="4567238" y="4537591"/>
            <a:ext cx="476726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भक्तपुरको मौलिक सम्पदा संरक्षण गर्दै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युवाहरूलाई उच्च आय दिने पर्यटन उद्यममा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जोड्ने।</a:t>
            </a:r>
            <a:endParaRPr lang="en-US" sz="2100" dirty="0"/>
          </a:p>
        </p:txBody>
      </p:sp>
      <p:sp>
        <p:nvSpPr>
          <p:cNvPr id="14" name="placeholder-data-driventext-diagram-XyXbB1-2"/>
          <p:cNvSpPr/>
          <p:nvPr/>
        </p:nvSpPr>
        <p:spPr>
          <a:xfrm>
            <a:off x="8377238" y="6710363"/>
            <a:ext cx="971550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15" name="placeholder-data-driventext-diagram-XyXbB1-2-3"/>
          <p:cNvSpPr txBox="1"/>
          <p:nvPr/>
        </p:nvSpPr>
        <p:spPr>
          <a:xfrm>
            <a:off x="8575357" y="6775133"/>
            <a:ext cx="623888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Phase 3</a:t>
            </a:r>
            <a:endParaRPr lang="en-US" sz="1200" dirty="0"/>
          </a:p>
        </p:txBody>
      </p:sp>
      <p:sp>
        <p:nvSpPr>
          <p:cNvPr id="16" name="headingtext-diagram-XyXbB1-2-3"/>
          <p:cNvSpPr txBox="1"/>
          <p:nvPr/>
        </p:nvSpPr>
        <p:spPr>
          <a:xfrm>
            <a:off x="8377238" y="7286387"/>
            <a:ext cx="47672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सहभागी लोकतन्त्र</a:t>
            </a:r>
            <a:endParaRPr lang="en-US" sz="2100" dirty="0"/>
          </a:p>
        </p:txBody>
      </p:sp>
      <p:sp>
        <p:nvSpPr>
          <p:cNvPr id="17" name="bodytext-diagram-XyXbB1-2-3"/>
          <p:cNvSpPr txBox="1"/>
          <p:nvPr/>
        </p:nvSpPr>
        <p:spPr>
          <a:xfrm>
            <a:off x="8377238" y="7693224"/>
            <a:ext cx="476726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ठूला योजना वा कर संकलन अघि डिजिटल टाउन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हल मार्फत नागरिकको राय र मतदान लिने।</a:t>
            </a:r>
            <a:endParaRPr lang="en-US" sz="2100" dirty="0"/>
          </a:p>
        </p:txBody>
      </p:sp>
      <p:sp>
        <p:nvSpPr>
          <p:cNvPr id="18" name="placeholder-data-driventext-diagram-XyXbB1-3"/>
          <p:cNvSpPr/>
          <p:nvPr/>
        </p:nvSpPr>
        <p:spPr>
          <a:xfrm>
            <a:off x="12187238" y="3936087"/>
            <a:ext cx="981075" cy="3409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19" name="placeholder-data-driventext-diagram-XyXbB1-3-4"/>
          <p:cNvSpPr txBox="1"/>
          <p:nvPr/>
        </p:nvSpPr>
        <p:spPr>
          <a:xfrm>
            <a:off x="12385358" y="4000857"/>
            <a:ext cx="633413" cy="320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720"/>
              </a:lnSpc>
              <a:buNone/>
            </a:pPr>
            <a:r>
              <a:rPr lang="en-US" sz="1200" dirty="0">
                <a:solidFill>
                  <a:srgbClr val="0022FF"/>
                </a:solidFill>
                <a:latin typeface="Be Vietnam Pro" panose="00000500000000000000" pitchFamily="2" charset="0"/>
              </a:rPr>
              <a:t>Phase 4</a:t>
            </a:r>
            <a:endParaRPr lang="en-US" sz="1200" dirty="0"/>
          </a:p>
        </p:txBody>
      </p:sp>
      <p:sp>
        <p:nvSpPr>
          <p:cNvPr id="20" name="headingtext-diagram-XyXbB1-3-4"/>
          <p:cNvSpPr txBox="1"/>
          <p:nvPr/>
        </p:nvSpPr>
        <p:spPr>
          <a:xfrm>
            <a:off x="12187238" y="4512112"/>
            <a:ext cx="47672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सामाजिक लेखापरीक्षण</a:t>
            </a:r>
            <a:endParaRPr lang="en-US" sz="2100" dirty="0"/>
          </a:p>
        </p:txBody>
      </p:sp>
      <p:sp>
        <p:nvSpPr>
          <p:cNvPr id="21" name="bodytext-diagram-XyXbB1-3-4"/>
          <p:cNvSpPr txBox="1"/>
          <p:nvPr/>
        </p:nvSpPr>
        <p:spPr>
          <a:xfrm>
            <a:off x="12187238" y="4918948"/>
            <a:ext cx="476726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पहिलो १०० दिनभित्रै गरिएका कामको खुला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बजेट र सार्वजनिक सुनुवाइ मार्फत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परीक्षण गर्ने।</a:t>
            </a:r>
            <a:endParaRPr lang="en-US" sz="21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F205D2-17BC-0CFB-CA9B-B2E94E451B22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3" name="Google Shape;103;p14" descr="image.png">
              <a:extLst>
                <a:ext uri="{FF2B5EF4-FFF2-40B4-BE49-F238E27FC236}">
                  <a16:creationId xmlns:a16="http://schemas.microsoft.com/office/drawing/2014/main" id="{292856DB-83AC-D8E0-CC1E-2701991C09F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01250E3-0309-964B-CAF7-623A5BF11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912371e-8517-48ea-bed0-1655d9bab10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86131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653337" cy="19107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140"/>
              </a:lnSpc>
              <a:buNone/>
            </a:pP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एक वर्षे </a:t>
            </a:r>
            <a:r>
              <a:rPr lang="en-US" altLang="en-US" sz="6000" b="1" kern="1200" spc="-16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रूपान्तरण</a:t>
            </a:r>
            <a:r>
              <a:rPr lang="en-US" sz="6000" dirty="0">
                <a:solidFill>
                  <a:srgbClr val="000000"/>
                </a:solidFill>
              </a:rPr>
              <a:t>
</a:t>
            </a: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रोडम्याप</a:t>
            </a:r>
            <a:endParaRPr lang="en-US" sz="60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3194685"/>
            <a:ext cx="7653337" cy="5867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860"/>
              </a:lnSpc>
              <a:buNone/>
            </a:pP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योजना बिना सपना केवल कल्पना हो</a:t>
            </a:r>
            <a:endParaRPr lang="en-US" sz="2700" dirty="0"/>
          </a:p>
        </p:txBody>
      </p:sp>
      <p:pic>
        <p:nvPicPr>
          <p:cNvPr id="6" name="verticaltimelinenumber4node-Layer_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1258372" cy="10287000"/>
          </a:xfrm>
          <a:prstGeom prst="rect">
            <a:avLst/>
          </a:prstGeom>
        </p:spPr>
      </p:pic>
      <p:sp>
        <p:nvSpPr>
          <p:cNvPr id="7" name="::before"/>
          <p:cNvSpPr txBox="1"/>
          <p:nvPr/>
        </p:nvSpPr>
        <p:spPr>
          <a:xfrm>
            <a:off x="9228773" y="1711404"/>
            <a:ext cx="152519" cy="4114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67" dirty="0">
                <a:solidFill>
                  <a:srgbClr val="04142D"/>
                </a:solidFill>
                <a:latin typeface="Sora SemiBold" panose="00000700000000000000" pitchFamily="2" charset="0"/>
              </a:rPr>
              <a:t>1</a:t>
            </a:r>
            <a:endParaRPr lang="en-US" sz="2100" dirty="0"/>
          </a:p>
        </p:txBody>
      </p:sp>
      <p:sp>
        <p:nvSpPr>
          <p:cNvPr id="8" name="::before"/>
          <p:cNvSpPr txBox="1"/>
          <p:nvPr/>
        </p:nvSpPr>
        <p:spPr>
          <a:xfrm>
            <a:off x="9201864" y="3895606"/>
            <a:ext cx="206335" cy="4114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67" dirty="0">
                <a:solidFill>
                  <a:srgbClr val="04142D"/>
                </a:solidFill>
                <a:latin typeface="Sora SemiBold" panose="00000700000000000000" pitchFamily="2" charset="0"/>
              </a:rPr>
              <a:t>2</a:t>
            </a:r>
            <a:endParaRPr lang="en-US" sz="2100" dirty="0"/>
          </a:p>
        </p:txBody>
      </p:sp>
      <p:sp>
        <p:nvSpPr>
          <p:cNvPr id="9" name="::before"/>
          <p:cNvSpPr txBox="1"/>
          <p:nvPr/>
        </p:nvSpPr>
        <p:spPr>
          <a:xfrm>
            <a:off x="9201984" y="6075998"/>
            <a:ext cx="206097" cy="4114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67" dirty="0">
                <a:solidFill>
                  <a:srgbClr val="04142D"/>
                </a:solidFill>
                <a:latin typeface="Sora SemiBold" panose="00000700000000000000" pitchFamily="2" charset="0"/>
              </a:rPr>
              <a:t>3</a:t>
            </a:r>
            <a:endParaRPr lang="en-US" sz="2100" dirty="0"/>
          </a:p>
        </p:txBody>
      </p:sp>
      <p:sp>
        <p:nvSpPr>
          <p:cNvPr id="10" name="::before"/>
          <p:cNvSpPr txBox="1"/>
          <p:nvPr/>
        </p:nvSpPr>
        <p:spPr>
          <a:xfrm>
            <a:off x="9197221" y="8256389"/>
            <a:ext cx="215741" cy="4114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67" dirty="0">
                <a:solidFill>
                  <a:srgbClr val="04142D"/>
                </a:solidFill>
                <a:latin typeface="Sora SemiBold" panose="00000700000000000000" pitchFamily="2" charset="0"/>
              </a:rPr>
              <a:t>4</a:t>
            </a:r>
            <a:endParaRPr lang="en-US" sz="2100" dirty="0"/>
          </a:p>
        </p:txBody>
      </p:sp>
      <p:sp>
        <p:nvSpPr>
          <p:cNvPr id="11" name="headingtext-diagram-7i5z34-0-1"/>
          <p:cNvSpPr txBox="1"/>
          <p:nvPr/>
        </p:nvSpPr>
        <p:spPr>
          <a:xfrm>
            <a:off x="10625257" y="1481138"/>
            <a:ext cx="6929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३ महिना</a:t>
            </a:r>
            <a:endParaRPr lang="en-US" sz="2100" dirty="0"/>
          </a:p>
        </p:txBody>
      </p:sp>
      <p:sp>
        <p:nvSpPr>
          <p:cNvPr id="12" name="bodytext-diagram-7i5z34-0-1"/>
          <p:cNvSpPr txBox="1"/>
          <p:nvPr/>
        </p:nvSpPr>
        <p:spPr>
          <a:xfrm>
            <a:off x="10625257" y="1887974"/>
            <a:ext cx="69294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संगठन र कार्यसम्पादनको आधार निर्माण।</a:t>
            </a:r>
            <a:endParaRPr lang="en-US" sz="2100" dirty="0"/>
          </a:p>
        </p:txBody>
      </p:sp>
      <p:sp>
        <p:nvSpPr>
          <p:cNvPr id="13" name="headingtext-diagram-7i5z34-1-2"/>
          <p:cNvSpPr txBox="1"/>
          <p:nvPr/>
        </p:nvSpPr>
        <p:spPr>
          <a:xfrm>
            <a:off x="10625257" y="3661529"/>
            <a:ext cx="6929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६ महिना</a:t>
            </a:r>
            <a:endParaRPr lang="en-US" sz="2100" dirty="0"/>
          </a:p>
        </p:txBody>
      </p:sp>
      <p:sp>
        <p:nvSpPr>
          <p:cNvPr id="14" name="bodytext-diagram-7i5z34-1-2"/>
          <p:cNvSpPr txBox="1"/>
          <p:nvPr/>
        </p:nvSpPr>
        <p:spPr>
          <a:xfrm>
            <a:off x="10625257" y="4068366"/>
            <a:ext cx="69294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कार्यसम्पादन प्रणाली र सुशासनका संयन्त्र स्थापना।</a:t>
            </a:r>
            <a:endParaRPr lang="en-US" sz="2100" dirty="0"/>
          </a:p>
        </p:txBody>
      </p:sp>
      <p:sp>
        <p:nvSpPr>
          <p:cNvPr id="15" name="headingtext-diagram-7i5z34-2-3"/>
          <p:cNvSpPr txBox="1"/>
          <p:nvPr/>
        </p:nvSpPr>
        <p:spPr>
          <a:xfrm>
            <a:off x="10625257" y="5841921"/>
            <a:ext cx="6929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९ महिना</a:t>
            </a:r>
            <a:endParaRPr lang="en-US" sz="2100" dirty="0"/>
          </a:p>
        </p:txBody>
      </p:sp>
      <p:sp>
        <p:nvSpPr>
          <p:cNvPr id="16" name="bodytext-diagram-7i5z34-2-3"/>
          <p:cNvSpPr txBox="1"/>
          <p:nvPr/>
        </p:nvSpPr>
        <p:spPr>
          <a:xfrm>
            <a:off x="10625257" y="6248757"/>
            <a:ext cx="69294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सुधारका परिणामहरू देखिन थाल्ने।</a:t>
            </a:r>
            <a:endParaRPr lang="en-US" sz="2100" dirty="0"/>
          </a:p>
        </p:txBody>
      </p:sp>
      <p:sp>
        <p:nvSpPr>
          <p:cNvPr id="17" name="headingtext-diagram-7i5z34-3-4"/>
          <p:cNvSpPr txBox="1"/>
          <p:nvPr/>
        </p:nvSpPr>
        <p:spPr>
          <a:xfrm>
            <a:off x="10625257" y="8022312"/>
            <a:ext cx="69294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१२ महिना</a:t>
            </a:r>
            <a:endParaRPr lang="en-US" sz="2100" dirty="0"/>
          </a:p>
        </p:txBody>
      </p:sp>
      <p:sp>
        <p:nvSpPr>
          <p:cNvPr id="18" name="bodytext-diagram-7i5z34-3-4"/>
          <p:cNvSpPr txBox="1"/>
          <p:nvPr/>
        </p:nvSpPr>
        <p:spPr>
          <a:xfrm>
            <a:off x="10625257" y="8429149"/>
            <a:ext cx="69294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पूर्ण संस्थागत रूपान्तरण।</a:t>
            </a:r>
            <a:endParaRPr lang="en-US" sz="21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CDD222-BDD6-DAEA-BC76-5526BB4AF203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0" name="Google Shape;103;p14" descr="image.png">
              <a:extLst>
                <a:ext uri="{FF2B5EF4-FFF2-40B4-BE49-F238E27FC236}">
                  <a16:creationId xmlns:a16="http://schemas.microsoft.com/office/drawing/2014/main" id="{319A3E81-858A-727F-FE40-801C4DBFAEA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2D0AA50-0042-2118-F9CE-06FE65A7C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8d884f7-f3a1-4fe0-9d74-202a81875f3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SubTitle"/>
          <p:cNvSpPr txBox="1"/>
          <p:nvPr/>
        </p:nvSpPr>
        <p:spPr>
          <a:xfrm>
            <a:off x="762000" y="8653463"/>
            <a:ext cx="6643688" cy="9772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30"/>
              </a:lnSpc>
              <a:buNone/>
            </a:pP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हाम्रा आफ्नै जनप्रतिनिधिहरूलाई जनताप्रति पूर्ण</a:t>
            </a:r>
            <a:r>
              <a:rPr lang="en-US" sz="2400" dirty="0">
                <a:solidFill>
                  <a:srgbClr val="000000"/>
                </a:solidFill>
              </a:rPr>
              <a:t>
</a:t>
            </a:r>
            <a:r>
              <a:rPr lang="en-US" sz="2400" dirty="0">
                <a:solidFill>
                  <a:srgbClr val="616B7C"/>
                </a:solidFill>
                <a:latin typeface="Be Vietnam Pro" panose="00000500000000000000" pitchFamily="2" charset="0"/>
              </a:rPr>
              <a:t>जवाफदेही बनाउने संयन्त्र</a:t>
            </a:r>
            <a:endParaRPr lang="en-US" sz="2400" dirty="0"/>
          </a:p>
        </p:txBody>
      </p:sp>
      <p:pic>
        <p:nvPicPr>
          <p:cNvPr id="4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062288"/>
            <a:ext cx="2857500" cy="47625"/>
          </a:xfrm>
          <a:prstGeom prst="rect">
            <a:avLst/>
          </a:prstGeom>
        </p:spPr>
      </p:pic>
      <p:sp>
        <p:nvSpPr>
          <p:cNvPr id="5" name="Title 3"/>
          <p:cNvSpPr txBox="1"/>
          <p:nvPr/>
        </p:nvSpPr>
        <p:spPr>
          <a:xfrm>
            <a:off x="762000" y="1402080"/>
            <a:ext cx="664368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कार्यसम्पादन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परीक्षण: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७०% को केपिआई</a:t>
            </a:r>
            <a:endParaRPr lang="en-US" sz="48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2505075" cy="4838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31"/>
          <p:cNvSpPr txBox="1"/>
          <p:nvPr/>
        </p:nvSpPr>
        <p:spPr>
          <a:xfrm>
            <a:off x="952500" y="819150"/>
            <a:ext cx="2176463" cy="4724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21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कार्यसम्पादन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परीक्षण</a:t>
            </a:r>
            <a:endParaRPr lang="en-US" sz="2100" dirty="0"/>
          </a:p>
        </p:txBody>
      </p:sp>
      <p:pic>
        <p:nvPicPr>
          <p:cNvPr id="8" name="listpills5node-layer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580" y="381000"/>
            <a:ext cx="9525000" cy="9525000"/>
          </a:xfrm>
          <a:prstGeom prst="rect">
            <a:avLst/>
          </a:prstGeom>
        </p:spPr>
      </p:pic>
      <p:sp>
        <p:nvSpPr>
          <p:cNvPr id="9" name="::before"/>
          <p:cNvSpPr txBox="1"/>
          <p:nvPr/>
        </p:nvSpPr>
        <p:spPr>
          <a:xfrm>
            <a:off x="8951714" y="920234"/>
            <a:ext cx="227409" cy="6400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kern="1200" spc="-115" dirty="0">
                <a:solidFill>
                  <a:srgbClr val="04142D"/>
                </a:solidFill>
                <a:latin typeface="Sora SemiBold" panose="00000700000000000000" pitchFamily="2" charset="0"/>
              </a:rPr>
              <a:t>1</a:t>
            </a:r>
            <a:endParaRPr lang="en-US" sz="3600" dirty="0"/>
          </a:p>
        </p:txBody>
      </p:sp>
      <p:sp>
        <p:nvSpPr>
          <p:cNvPr id="10" name="::before"/>
          <p:cNvSpPr txBox="1"/>
          <p:nvPr/>
        </p:nvSpPr>
        <p:spPr>
          <a:xfrm>
            <a:off x="8905637" y="2907149"/>
            <a:ext cx="319683" cy="6400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kern="1200" spc="-115" dirty="0">
                <a:solidFill>
                  <a:srgbClr val="04142D"/>
                </a:solidFill>
                <a:latin typeface="Sora SemiBold" panose="00000700000000000000" pitchFamily="2" charset="0"/>
              </a:rPr>
              <a:t>2</a:t>
            </a:r>
            <a:endParaRPr lang="en-US" sz="3600" dirty="0"/>
          </a:p>
        </p:txBody>
      </p:sp>
      <p:sp>
        <p:nvSpPr>
          <p:cNvPr id="11" name="::before"/>
          <p:cNvSpPr txBox="1"/>
          <p:nvPr/>
        </p:nvSpPr>
        <p:spPr>
          <a:xfrm>
            <a:off x="8905875" y="4870490"/>
            <a:ext cx="319207" cy="6400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kern="1200" spc="-115" dirty="0">
                <a:solidFill>
                  <a:srgbClr val="04142D"/>
                </a:solidFill>
                <a:latin typeface="Sora SemiBold" panose="00000700000000000000" pitchFamily="2" charset="0"/>
              </a:rPr>
              <a:t>3</a:t>
            </a:r>
            <a:endParaRPr lang="en-US" sz="3600" dirty="0"/>
          </a:p>
        </p:txBody>
      </p:sp>
      <p:sp>
        <p:nvSpPr>
          <p:cNvPr id="12" name="::before"/>
          <p:cNvSpPr txBox="1"/>
          <p:nvPr/>
        </p:nvSpPr>
        <p:spPr>
          <a:xfrm>
            <a:off x="8897541" y="6841331"/>
            <a:ext cx="335756" cy="6400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kern="1200" spc="-115" dirty="0">
                <a:solidFill>
                  <a:srgbClr val="04142D"/>
                </a:solidFill>
                <a:latin typeface="Sora SemiBold" panose="00000700000000000000" pitchFamily="2" charset="0"/>
              </a:rPr>
              <a:t>4</a:t>
            </a:r>
            <a:endParaRPr lang="en-US" sz="3600" dirty="0"/>
          </a:p>
        </p:txBody>
      </p:sp>
      <p:sp>
        <p:nvSpPr>
          <p:cNvPr id="13" name="::before"/>
          <p:cNvSpPr txBox="1"/>
          <p:nvPr/>
        </p:nvSpPr>
        <p:spPr>
          <a:xfrm>
            <a:off x="8903256" y="8813483"/>
            <a:ext cx="324326" cy="6400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kern="1200" spc="-115" dirty="0">
                <a:solidFill>
                  <a:srgbClr val="04142D"/>
                </a:solidFill>
                <a:latin typeface="Sora SemiBold" panose="00000700000000000000" pitchFamily="2" charset="0"/>
              </a:rPr>
              <a:t>5</a:t>
            </a:r>
            <a:endParaRPr lang="en-US" sz="3600" dirty="0"/>
          </a:p>
        </p:txBody>
      </p:sp>
      <p:sp>
        <p:nvSpPr>
          <p:cNvPr id="14" name="headingtext-diagram-qh8Pp0-0-1"/>
          <p:cNvSpPr txBox="1"/>
          <p:nvPr/>
        </p:nvSpPr>
        <p:spPr>
          <a:xfrm>
            <a:off x="10002441" y="841415"/>
            <a:ext cx="6977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महिनावारी KPI</a:t>
            </a:r>
            <a:endParaRPr lang="en-US" sz="2100" dirty="0"/>
          </a:p>
        </p:txBody>
      </p:sp>
      <p:sp>
        <p:nvSpPr>
          <p:cNvPr id="15" name="bodytext-diagram-qh8Pp0-0-1"/>
          <p:cNvSpPr txBox="1"/>
          <p:nvPr/>
        </p:nvSpPr>
        <p:spPr>
          <a:xfrm>
            <a:off x="10002441" y="1248251"/>
            <a:ext cx="69770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e Vietnam Pro" panose="00000500000000000000" pitchFamily="2" charset="0"/>
              </a:rPr>
              <a:t>जनप्रतिनिधिको कामको प्रत्येक महिना मुख्य सूचकका आधारमा मूल्याङ्कन।</a:t>
            </a:r>
            <a:endParaRPr lang="en-US" sz="1650" dirty="0"/>
          </a:p>
        </p:txBody>
      </p:sp>
      <p:sp>
        <p:nvSpPr>
          <p:cNvPr id="16" name="headingtext-diagram-qh8Pp0-1-2"/>
          <p:cNvSpPr txBox="1"/>
          <p:nvPr/>
        </p:nvSpPr>
        <p:spPr>
          <a:xfrm>
            <a:off x="10002441" y="2828211"/>
            <a:ext cx="6977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न्यूनतम थ्रेसहोल्ड</a:t>
            </a:r>
            <a:endParaRPr lang="en-US" sz="2100" dirty="0"/>
          </a:p>
        </p:txBody>
      </p:sp>
      <p:sp>
        <p:nvSpPr>
          <p:cNvPr id="17" name="bodytext-diagram-qh8Pp0-1-2"/>
          <p:cNvSpPr txBox="1"/>
          <p:nvPr/>
        </p:nvSpPr>
        <p:spPr>
          <a:xfrm>
            <a:off x="10002441" y="3235047"/>
            <a:ext cx="69770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e Vietnam Pro" panose="00000500000000000000" pitchFamily="2" charset="0"/>
              </a:rPr>
              <a:t>दुई पटकसम्म ७० प्रतिशत स्कोर ल्याउन असफल भएमा जिम्मेवारीबाट मुक्त।</a:t>
            </a:r>
            <a:endParaRPr lang="en-US" sz="1650" dirty="0"/>
          </a:p>
        </p:txBody>
      </p:sp>
      <p:sp>
        <p:nvSpPr>
          <p:cNvPr id="18" name="headingtext-diagram-qh8Pp0-2-3"/>
          <p:cNvSpPr txBox="1"/>
          <p:nvPr/>
        </p:nvSpPr>
        <p:spPr>
          <a:xfrm>
            <a:off x="10002441" y="4791670"/>
            <a:ext cx="6977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प्रत्याह्वान अधिकार</a:t>
            </a:r>
            <a:endParaRPr lang="en-US" sz="2100" dirty="0"/>
          </a:p>
        </p:txBody>
      </p:sp>
      <p:sp>
        <p:nvSpPr>
          <p:cNvPr id="19" name="bodytext-diagram-qh8Pp0-2-3"/>
          <p:cNvSpPr txBox="1"/>
          <p:nvPr/>
        </p:nvSpPr>
        <p:spPr>
          <a:xfrm>
            <a:off x="10002441" y="5198507"/>
            <a:ext cx="69770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e Vietnam Pro" panose="00000500000000000000" pitchFamily="2" charset="0"/>
              </a:rPr>
              <a:t>काम नगर्ने वा अनैतिक जनप्रतिनिधिलाई कार्यकालको बीचमै फिर्ता बोलाउने।</a:t>
            </a:r>
            <a:endParaRPr lang="en-US" sz="1650" dirty="0"/>
          </a:p>
        </p:txBody>
      </p:sp>
      <p:sp>
        <p:nvSpPr>
          <p:cNvPr id="20" name="headingtext-diagram-qh8Pp0-3-4"/>
          <p:cNvSpPr txBox="1"/>
          <p:nvPr/>
        </p:nvSpPr>
        <p:spPr>
          <a:xfrm>
            <a:off x="10002441" y="6762393"/>
            <a:ext cx="6977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भक्तपुर संकल्प</a:t>
            </a:r>
            <a:endParaRPr lang="en-US" sz="2100" dirty="0"/>
          </a:p>
        </p:txBody>
      </p:sp>
      <p:sp>
        <p:nvSpPr>
          <p:cNvPr id="21" name="bodytext-diagram-qh8Pp0-3-4"/>
          <p:cNvSpPr txBox="1"/>
          <p:nvPr/>
        </p:nvSpPr>
        <p:spPr>
          <a:xfrm>
            <a:off x="10002441" y="7169230"/>
            <a:ext cx="69770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e Vietnam Pro" panose="00000500000000000000" pitchFamily="2" charset="0"/>
              </a:rPr>
              <a:t>वित्तीय पारदर्शिता र डिजिटल क्युआर कोड मार्फत मात्र चन्दा संकलन।</a:t>
            </a:r>
            <a:endParaRPr lang="en-US" sz="1650" dirty="0"/>
          </a:p>
        </p:txBody>
      </p:sp>
      <p:sp>
        <p:nvSpPr>
          <p:cNvPr id="22" name="headingtext-diagram-qh8Pp0-4-5"/>
          <p:cNvSpPr txBox="1"/>
          <p:nvPr/>
        </p:nvSpPr>
        <p:spPr>
          <a:xfrm>
            <a:off x="10002441" y="8734663"/>
            <a:ext cx="6977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निष्कर्ष</a:t>
            </a:r>
            <a:endParaRPr lang="en-US" sz="2100" dirty="0"/>
          </a:p>
        </p:txBody>
      </p:sp>
      <p:sp>
        <p:nvSpPr>
          <p:cNvPr id="23" name="bodytext-diagram-qh8Pp0-4-5"/>
          <p:cNvSpPr txBox="1"/>
          <p:nvPr/>
        </p:nvSpPr>
        <p:spPr>
          <a:xfrm>
            <a:off x="10002441" y="9141500"/>
            <a:ext cx="69770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e Vietnam Pro" panose="00000500000000000000" pitchFamily="2" charset="0"/>
              </a:rPr>
              <a:t>राजनीति सत्ता प्राप्त गर्ने माध्यम होइन; सुशासन र सेवाको अभियान हो।</a:t>
            </a:r>
            <a:endParaRPr lang="en-US" sz="165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F00766-1027-9B99-96B0-EEA293FDE269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5" name="Google Shape;103;p14" descr="image.png">
              <a:extLst>
                <a:ext uri="{FF2B5EF4-FFF2-40B4-BE49-F238E27FC236}">
                  <a16:creationId xmlns:a16="http://schemas.microsoft.com/office/drawing/2014/main" id="{F39EF8F7-C876-06AE-1B29-02E28B79CD4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86F29B1-E156-B295-C06E-414361DD3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13c8f68-9e57-4dff-b186-3122aeb821c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img-image-diagram-izC7V0-0"/>
          <p:cNvPicPr>
            <a:picLocks noChangeAspect="1"/>
          </p:cNvPicPr>
          <p:nvPr/>
        </p:nvPicPr>
        <p:blipFill>
          <a:blip r:embed="rId3"/>
          <a:srcRect t="3515" b="3515"/>
          <a:stretch/>
        </p:blipFill>
        <p:spPr>
          <a:xfrm>
            <a:off x="762000" y="762000"/>
            <a:ext cx="5638800" cy="8763000"/>
          </a:xfrm>
          <a:prstGeom prst="roundRect">
            <a:avLst>
              <a:gd name="adj" fmla="val 3378"/>
            </a:avLst>
          </a:prstGeom>
        </p:spPr>
      </p:pic>
      <p:pic>
        <p:nvPicPr>
          <p:cNvPr id="4" name="text-element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1658779"/>
            <a:ext cx="2857500" cy="47625"/>
          </a:xfrm>
          <a:prstGeom prst="rect">
            <a:avLst/>
          </a:prstGeom>
        </p:spPr>
      </p:pic>
      <p:sp>
        <p:nvSpPr>
          <p:cNvPr id="5" name="Title 3"/>
          <p:cNvSpPr txBox="1"/>
          <p:nvPr/>
        </p:nvSpPr>
        <p:spPr>
          <a:xfrm>
            <a:off x="7162800" y="762000"/>
            <a:ext cx="103965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समापन: अब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हाम्रो पालो</a:t>
            </a:r>
            <a:endParaRPr lang="en-US" sz="4800" dirty="0"/>
          </a:p>
        </p:txBody>
      </p:sp>
      <p:sp>
        <p:nvSpPr>
          <p:cNvPr id="6" name="headingtext-diagram-7pV4DN-0-1"/>
          <p:cNvSpPr txBox="1"/>
          <p:nvPr/>
        </p:nvSpPr>
        <p:spPr>
          <a:xfrm>
            <a:off x="7162800" y="4000500"/>
            <a:ext cx="7615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सामाजिक लोकतन्त्र र सुशासन</a:t>
            </a:r>
            <a:endParaRPr lang="en-US" sz="2100" dirty="0"/>
          </a:p>
        </p:txBody>
      </p:sp>
      <p:sp>
        <p:nvSpPr>
          <p:cNvPr id="7" name="bodytext-diagram-7pV4DN-0-1"/>
          <p:cNvSpPr txBox="1"/>
          <p:nvPr/>
        </p:nvSpPr>
        <p:spPr>
          <a:xfrm>
            <a:off x="7162800" y="4407337"/>
            <a:ext cx="76152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हाम्रो प्रतिबद्धताको मुख्य आधार।</a:t>
            </a:r>
            <a:endParaRPr lang="en-US" sz="2100" dirty="0"/>
          </a:p>
        </p:txBody>
      </p:sp>
      <p:sp>
        <p:nvSpPr>
          <p:cNvPr id="8" name="headingtext-diagram-7pV4DN-1-2"/>
          <p:cNvSpPr txBox="1"/>
          <p:nvPr/>
        </p:nvSpPr>
        <p:spPr>
          <a:xfrm>
            <a:off x="7162800" y="5398294"/>
            <a:ext cx="7615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पारदर्शिता, समृद्धि र सामाजिक न्याय</a:t>
            </a:r>
            <a:endParaRPr lang="en-US" sz="2100" dirty="0"/>
          </a:p>
        </p:txBody>
      </p:sp>
      <p:sp>
        <p:nvSpPr>
          <p:cNvPr id="9" name="bodytext-diagram-7pV4DN-1-2"/>
          <p:cNvSpPr txBox="1"/>
          <p:nvPr/>
        </p:nvSpPr>
        <p:spPr>
          <a:xfrm>
            <a:off x="7162800" y="5805130"/>
            <a:ext cx="76152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हाम्रो प्रतिबद्धताका प्रमुख स्तम्भहरू।</a:t>
            </a:r>
            <a:endParaRPr lang="en-US" sz="2100" dirty="0"/>
          </a:p>
        </p:txBody>
      </p:sp>
      <p:sp>
        <p:nvSpPr>
          <p:cNvPr id="10" name="headingtext-diagram-7pV4DN-2-3"/>
          <p:cNvSpPr txBox="1"/>
          <p:nvPr/>
        </p:nvSpPr>
        <p:spPr>
          <a:xfrm>
            <a:off x="7162800" y="6796088"/>
            <a:ext cx="7615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नयाँ राजनीतिक संस्कार</a:t>
            </a:r>
            <a:endParaRPr lang="en-US" sz="2100" dirty="0"/>
          </a:p>
        </p:txBody>
      </p:sp>
      <p:sp>
        <p:nvSpPr>
          <p:cNvPr id="11" name="bodytext-diagram-7pV4DN-2-3"/>
          <p:cNvSpPr txBox="1"/>
          <p:nvPr/>
        </p:nvSpPr>
        <p:spPr>
          <a:xfrm>
            <a:off x="7162800" y="7202924"/>
            <a:ext cx="76152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हामी चुनाव जित्न मात्र होइन, नयाँ राजनीतिक संस्कार स्थापित गर्न आएका हौं। जय नेपाल!</a:t>
            </a:r>
            <a:endParaRPr lang="en-US" sz="21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21538A-41D3-67E6-FDB1-D8E2D796404D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13" name="Google Shape;103;p14" descr="image.png">
              <a:extLst>
                <a:ext uri="{FF2B5EF4-FFF2-40B4-BE49-F238E27FC236}">
                  <a16:creationId xmlns:a16="http://schemas.microsoft.com/office/drawing/2014/main" id="{03C9CE6E-42C6-D871-F96E-18555BA837C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3C23814-4034-947E-541D-7D0534A3A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d0442cc-96ec-4cdb-b24b-ebe1d3a32b94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62128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33500"/>
            <a:ext cx="6738938" cy="1196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निर्वाचन वाचापत्र: नागरिक र</a:t>
            </a:r>
            <a:r>
              <a:rPr lang="en-US" sz="3600" dirty="0">
                <a:solidFill>
                  <a:srgbClr val="000000"/>
                </a:solidFill>
              </a:rPr>
              <a:t>
</a:t>
            </a:r>
            <a:r>
              <a:rPr lang="en-US" sz="3600" kern="1200" spc="-101" dirty="0">
                <a:solidFill>
                  <a:srgbClr val="616B7C"/>
                </a:solidFill>
                <a:latin typeface="Sora SemiBold" panose="00000700000000000000" pitchFamily="2" charset="0"/>
              </a:rPr>
              <a:t>पार्टीबीचको </a:t>
            </a:r>
            <a:r>
              <a:rPr lang="en-US" altLang="en-US" sz="3600" b="1" kern="1200" spc="-101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कानुनी सम्झौता</a:t>
            </a:r>
            <a:endParaRPr lang="en-US" sz="36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859405"/>
            <a:ext cx="6738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परम्परागत घोषणापत्रहरूको खारेजी र समयसीमा तोकिएको ठोस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प्रतिबद्धताको सुरुवात</a:t>
            </a:r>
            <a:endParaRPr lang="en-US" sz="21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1295400" cy="407670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89"/>
          <p:cNvSpPr txBox="1"/>
          <p:nvPr/>
        </p:nvSpPr>
        <p:spPr>
          <a:xfrm>
            <a:off x="952500" y="819150"/>
            <a:ext cx="95726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Context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8229600" y="762000"/>
            <a:ext cx="4572000" cy="4752975"/>
          </a:xfrm>
          <a:prstGeom prst="roundRect">
            <a:avLst>
              <a:gd name="adj" fmla="val 5000"/>
            </a:avLst>
          </a:prstGeom>
          <a:solidFill>
            <a:srgbClr val="0022FF"/>
          </a:solidFill>
          <a:ln/>
        </p:spPr>
      </p:sp>
      <p:sp>
        <p:nvSpPr>
          <p:cNvPr id="9" name="node-diagram-tVvG1n-0"/>
          <p:cNvSpPr/>
          <p:nvPr/>
        </p:nvSpPr>
        <p:spPr>
          <a:xfrm>
            <a:off x="8229600" y="762000"/>
            <a:ext cx="4572000" cy="4752975"/>
          </a:xfrm>
          <a:prstGeom prst="roundRect">
            <a:avLst>
              <a:gd name="adj" fmla="val 500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0" name="::before"/>
          <p:cNvSpPr txBox="1"/>
          <p:nvPr/>
        </p:nvSpPr>
        <p:spPr>
          <a:xfrm>
            <a:off x="8586788" y="1039177"/>
            <a:ext cx="643533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01</a:t>
            </a:r>
            <a:endParaRPr lang="en-US" sz="4200" dirty="0"/>
          </a:p>
        </p:txBody>
      </p:sp>
      <p:sp>
        <p:nvSpPr>
          <p:cNvPr id="11" name="headingtext-diagram-tVvG1n-0-1"/>
          <p:cNvSpPr txBox="1"/>
          <p:nvPr/>
        </p:nvSpPr>
        <p:spPr>
          <a:xfrm>
            <a:off x="8610600" y="193167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वाचापत्र अवधारणा</a:t>
            </a:r>
            <a:endParaRPr lang="en-US" sz="2100" dirty="0"/>
          </a:p>
        </p:txBody>
      </p:sp>
      <p:sp>
        <p:nvSpPr>
          <p:cNvPr id="12" name="bodytext-diagram-tVvG1n-0-1"/>
          <p:cNvSpPr txBox="1"/>
          <p:nvPr/>
        </p:nvSpPr>
        <p:spPr>
          <a:xfrm>
            <a:off x="8610600" y="2376607"/>
            <a:ext cx="38433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RSP ले अपारदर्शी घोषणापत्रको सट्टा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ठोस "निर्वाचन वाचापत्र" (Election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Pledge) लागू गर्छ।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2954000" y="762000"/>
            <a:ext cx="4572000" cy="3857625"/>
          </a:xfrm>
          <a:prstGeom prst="roundRect">
            <a:avLst>
              <a:gd name="adj" fmla="val 5926"/>
            </a:avLst>
          </a:prstGeom>
          <a:solidFill>
            <a:srgbClr val="006FFC"/>
          </a:solidFill>
          <a:ln/>
        </p:spPr>
      </p:sp>
      <p:sp>
        <p:nvSpPr>
          <p:cNvPr id="14" name="node-diagram-tVvG1n-1"/>
          <p:cNvSpPr/>
          <p:nvPr/>
        </p:nvSpPr>
        <p:spPr>
          <a:xfrm>
            <a:off x="12954000" y="762000"/>
            <a:ext cx="4572000" cy="3857625"/>
          </a:xfrm>
          <a:prstGeom prst="roundRect">
            <a:avLst>
              <a:gd name="adj" fmla="val 592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5" name="::before"/>
          <p:cNvSpPr txBox="1"/>
          <p:nvPr/>
        </p:nvSpPr>
        <p:spPr>
          <a:xfrm>
            <a:off x="13311188" y="1039177"/>
            <a:ext cx="751284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02</a:t>
            </a:r>
            <a:endParaRPr lang="en-US" sz="4200" dirty="0"/>
          </a:p>
        </p:txBody>
      </p:sp>
      <p:sp>
        <p:nvSpPr>
          <p:cNvPr id="16" name="headingtext-diagram-tVvG1n-1-2"/>
          <p:cNvSpPr txBox="1"/>
          <p:nvPr/>
        </p:nvSpPr>
        <p:spPr>
          <a:xfrm>
            <a:off x="13335000" y="193167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सार्वजनिक परीक्षण</a:t>
            </a:r>
            <a:endParaRPr lang="en-US" sz="2100" dirty="0"/>
          </a:p>
        </p:txBody>
      </p:sp>
      <p:sp>
        <p:nvSpPr>
          <p:cNvPr id="17" name="bodytext-diagram-tVvG1n-1-2"/>
          <p:cNvSpPr txBox="1"/>
          <p:nvPr/>
        </p:nvSpPr>
        <p:spPr>
          <a:xfrm>
            <a:off x="13335000" y="2376607"/>
            <a:ext cx="38433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वाचापत्रमा उल्लेखित बुँदाहरूको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प्रत्येक वर्ष सार्वजनिक लेखापरीक्षण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(Annual Public Auditing) गरिन्छ।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8229600" y="5665470"/>
            <a:ext cx="4572000" cy="3857625"/>
          </a:xfrm>
          <a:prstGeom prst="roundRect">
            <a:avLst>
              <a:gd name="adj" fmla="val 5926"/>
            </a:avLst>
          </a:prstGeom>
          <a:solidFill>
            <a:srgbClr val="009AF9"/>
          </a:solidFill>
          <a:ln/>
        </p:spPr>
      </p:sp>
      <p:sp>
        <p:nvSpPr>
          <p:cNvPr id="19" name="node-diagram-tVvG1n-2"/>
          <p:cNvSpPr/>
          <p:nvPr/>
        </p:nvSpPr>
        <p:spPr>
          <a:xfrm>
            <a:off x="8229600" y="5665470"/>
            <a:ext cx="4572000" cy="3857625"/>
          </a:xfrm>
          <a:prstGeom prst="roundRect">
            <a:avLst>
              <a:gd name="adj" fmla="val 5926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0" name="::before"/>
          <p:cNvSpPr txBox="1"/>
          <p:nvPr/>
        </p:nvSpPr>
        <p:spPr>
          <a:xfrm>
            <a:off x="8586788" y="5942648"/>
            <a:ext cx="750689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03</a:t>
            </a:r>
            <a:endParaRPr lang="en-US" sz="4200" dirty="0"/>
          </a:p>
        </p:txBody>
      </p:sp>
      <p:sp>
        <p:nvSpPr>
          <p:cNvPr id="21" name="headingtext-diagram-tVvG1n-2-3"/>
          <p:cNvSpPr txBox="1"/>
          <p:nvPr/>
        </p:nvSpPr>
        <p:spPr>
          <a:xfrm>
            <a:off x="8610600" y="683514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जवाफदेहिता</a:t>
            </a:r>
            <a:endParaRPr lang="en-US" sz="2100" dirty="0"/>
          </a:p>
        </p:txBody>
      </p:sp>
      <p:sp>
        <p:nvSpPr>
          <p:cNvPr id="22" name="bodytext-diagram-tVvG1n-2-3"/>
          <p:cNvSpPr txBox="1"/>
          <p:nvPr/>
        </p:nvSpPr>
        <p:spPr>
          <a:xfrm>
            <a:off x="8610600" y="7280077"/>
            <a:ext cx="38433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यो वाचापत्र नागरिक र पार्टीबीचको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कानुनी सम्झौता सरह हुनेछ, जसले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जनप्रतिनिधिलाई जिम्मेवार बनाउँछ।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12954000" y="4773930"/>
            <a:ext cx="4572000" cy="4752975"/>
          </a:xfrm>
          <a:prstGeom prst="roundRect">
            <a:avLst>
              <a:gd name="adj" fmla="val 5000"/>
            </a:avLst>
          </a:prstGeom>
          <a:solidFill>
            <a:srgbClr val="00CECB"/>
          </a:solidFill>
          <a:ln/>
        </p:spPr>
      </p:sp>
      <p:sp>
        <p:nvSpPr>
          <p:cNvPr id="24" name="node-diagram-tVvG1n-3"/>
          <p:cNvSpPr/>
          <p:nvPr/>
        </p:nvSpPr>
        <p:spPr>
          <a:xfrm>
            <a:off x="12954000" y="4773930"/>
            <a:ext cx="4572000" cy="4752975"/>
          </a:xfrm>
          <a:prstGeom prst="roundRect">
            <a:avLst>
              <a:gd name="adj" fmla="val 500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8333">
                <a:srgbClr val="616B7C">
                  <a:alpha val="22917"/>
                </a:srgbClr>
              </a:gs>
              <a:gs pos="16667">
                <a:srgbClr val="616B7C">
                  <a:alpha val="20833"/>
                </a:srgbClr>
              </a:gs>
              <a:gs pos="25000">
                <a:srgbClr val="616B7C">
                  <a:alpha val="18750"/>
                </a:srgbClr>
              </a:gs>
              <a:gs pos="33333">
                <a:srgbClr val="616B7C">
                  <a:alpha val="16667"/>
                </a:srgbClr>
              </a:gs>
              <a:gs pos="41667">
                <a:srgbClr val="616B7C">
                  <a:alpha val="14583"/>
                </a:srgbClr>
              </a:gs>
              <a:gs pos="50000">
                <a:srgbClr val="616B7C">
                  <a:alpha val="12500"/>
                </a:srgbClr>
              </a:gs>
              <a:gs pos="58333">
                <a:srgbClr val="616B7C">
                  <a:alpha val="10417"/>
                </a:srgbClr>
              </a:gs>
              <a:gs pos="66667">
                <a:srgbClr val="616B7C">
                  <a:alpha val="8333"/>
                </a:srgbClr>
              </a:gs>
              <a:gs pos="75000">
                <a:srgbClr val="616B7C">
                  <a:alpha val="6250"/>
                </a:srgbClr>
              </a:gs>
              <a:gs pos="83333">
                <a:srgbClr val="616B7C">
                  <a:alpha val="4167"/>
                </a:srgbClr>
              </a:gs>
              <a:gs pos="91667">
                <a:srgbClr val="616B7C">
                  <a:alpha val="2083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5" name="::before"/>
          <p:cNvSpPr txBox="1"/>
          <p:nvPr/>
        </p:nvSpPr>
        <p:spPr>
          <a:xfrm>
            <a:off x="13311188" y="5051108"/>
            <a:ext cx="769858" cy="779145"/>
          </a:xfrm>
          <a:prstGeom prst="rect">
            <a:avLst/>
          </a:prstGeom>
          <a:noFill/>
          <a:ln/>
        </p:spPr>
        <p:txBody>
          <a:bodyPr vertOverflow="clip" wrap="none" lIns="0" tIns="8001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4200" kern="1200" spc="-134" dirty="0">
                <a:solidFill>
                  <a:srgbClr val="FFFFFF"/>
                </a:solidFill>
                <a:latin typeface="Sora SemiBold" panose="00000700000000000000" pitchFamily="2" charset="0"/>
              </a:rPr>
              <a:t>04</a:t>
            </a:r>
            <a:endParaRPr lang="en-US" sz="4200" dirty="0"/>
          </a:p>
        </p:txBody>
      </p:sp>
      <p:sp>
        <p:nvSpPr>
          <p:cNvPr id="26" name="headingtext-diagram-tVvG1n-3-4"/>
          <p:cNvSpPr txBox="1"/>
          <p:nvPr/>
        </p:nvSpPr>
        <p:spPr>
          <a:xfrm>
            <a:off x="13335000" y="5943600"/>
            <a:ext cx="38433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Sora SemiBold" panose="00000700000000000000" pitchFamily="2" charset="0"/>
              </a:rPr>
              <a:t>पारदर्शिता</a:t>
            </a:r>
            <a:endParaRPr lang="en-US" sz="2100" dirty="0"/>
          </a:p>
        </p:txBody>
      </p:sp>
      <p:sp>
        <p:nvSpPr>
          <p:cNvPr id="27" name="bodytext-diagram-tVvG1n-3-4"/>
          <p:cNvSpPr txBox="1"/>
          <p:nvPr/>
        </p:nvSpPr>
        <p:spPr>
          <a:xfrm>
            <a:off x="13335000" y="6388537"/>
            <a:ext cx="3843338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चुनाव अघि गरिएका प्रतिबद्धता र कामको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प्रगतिलाई डिजिटल ड्यासबोर्ड मार्फत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dirty="0">
                <a:solidFill>
                  <a:srgbClr val="FFFFFF">
                    <a:alpha val="64000"/>
                  </a:srgbClr>
                </a:solidFill>
                <a:latin typeface="Be Vietnam Pro" panose="00000500000000000000" pitchFamily="2" charset="0"/>
              </a:rPr>
              <a:t>जनताले सिधै हेर्न सक्ने व्यवस्था।</a:t>
            </a:r>
            <a:endParaRPr lang="en-US" sz="18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A3C53C-FA34-C92B-8BA3-6CCB4457A8C9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9" name="Google Shape;103;p14" descr="image.png">
              <a:extLst>
                <a:ext uri="{FF2B5EF4-FFF2-40B4-BE49-F238E27FC236}">
                  <a16:creationId xmlns:a16="http://schemas.microsoft.com/office/drawing/2014/main" id="{98D52A14-66AF-E775-BC11-0953A4B32BF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3C49C34-4D86-E5CA-A8C9-BC0F971B0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5b24ec3-2e30-48b4-8237-96c48110b102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68172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1679733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200" kern="1200" spc="-118" dirty="0">
                <a:solidFill>
                  <a:srgbClr val="04142D"/>
                </a:solidFill>
                <a:latin typeface="Sora SemiBold" panose="00000700000000000000" pitchFamily="2" charset="0"/>
              </a:rPr>
              <a:t>रास्वपाको Vision, Mission र उद्देश्य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787247"/>
            <a:ext cx="167973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हाम्रो प्रतिबद्धता: राजनीति = सेवा, नेतृत्व = जिम्मेवारी</a:t>
            </a:r>
            <a:endParaRPr lang="en-US" sz="1800" dirty="0"/>
          </a:p>
        </p:txBody>
      </p:sp>
      <p:sp>
        <p:nvSpPr>
          <p:cNvPr id="6" name="icon-diagram-abSHK4-0"/>
          <p:cNvSpPr/>
          <p:nvPr/>
        </p:nvSpPr>
        <p:spPr>
          <a:xfrm>
            <a:off x="762000" y="4219575"/>
            <a:ext cx="1676400" cy="1676400"/>
          </a:xfrm>
          <a:prstGeom prst="roundRect">
            <a:avLst>
              <a:gd name="adj" fmla="val 18182"/>
            </a:avLst>
          </a:prstGeom>
          <a:gradFill>
            <a:gsLst>
              <a:gs pos="0">
                <a:srgbClr val="0022FF"/>
              </a:gs>
              <a:gs pos="100000">
                <a:srgbClr val="00CECB"/>
              </a:gs>
            </a:gsLst>
            <a:lin ang="5400000" scaled="0"/>
          </a:gradFill>
          <a:ln/>
        </p:spPr>
      </p:sp>
      <p:pic>
        <p:nvPicPr>
          <p:cNvPr id="7" name="SVG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042" y="4747617"/>
            <a:ext cx="620197" cy="620197"/>
          </a:xfrm>
          <a:prstGeom prst="rect">
            <a:avLst/>
          </a:prstGeom>
        </p:spPr>
      </p:pic>
      <p:sp>
        <p:nvSpPr>
          <p:cNvPr id="8" name="headingtext-diagram-abSHK4-0-1"/>
          <p:cNvSpPr txBox="1"/>
          <p:nvPr/>
        </p:nvSpPr>
        <p:spPr>
          <a:xfrm>
            <a:off x="2781300" y="4892397"/>
            <a:ext cx="147780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सुशासन र समृद्धि</a:t>
            </a:r>
            <a:endParaRPr lang="en-US" sz="2100" dirty="0"/>
          </a:p>
        </p:txBody>
      </p:sp>
      <p:sp>
        <p:nvSpPr>
          <p:cNvPr id="9" name="headingtext-diagram-LoHKht-0-1"/>
          <p:cNvSpPr txBox="1"/>
          <p:nvPr/>
        </p:nvSpPr>
        <p:spPr>
          <a:xfrm>
            <a:off x="762000" y="8010525"/>
            <a:ext cx="52149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Vision</a:t>
            </a:r>
            <a:endParaRPr lang="en-US" sz="2100" dirty="0"/>
          </a:p>
        </p:txBody>
      </p:sp>
      <p:sp>
        <p:nvSpPr>
          <p:cNvPr id="10" name="shape-diagram-LoHKht-0"/>
          <p:cNvSpPr/>
          <p:nvPr/>
        </p:nvSpPr>
        <p:spPr>
          <a:xfrm>
            <a:off x="762000" y="8543925"/>
            <a:ext cx="51816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1" name="bodytext-diagram-LoHKht-0-1"/>
          <p:cNvSpPr txBox="1"/>
          <p:nvPr/>
        </p:nvSpPr>
        <p:spPr>
          <a:xfrm>
            <a:off x="762000" y="8753475"/>
            <a:ext cx="5214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सुशासित, समृद्ध, समावेशी र आत्मनिर्भर नेपाल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निर्माण गर्ने।</a:t>
            </a:r>
            <a:endParaRPr lang="en-US" sz="2100" dirty="0"/>
          </a:p>
        </p:txBody>
      </p:sp>
      <p:sp>
        <p:nvSpPr>
          <p:cNvPr id="12" name="headingtext-diagram-LoHKht-1-2"/>
          <p:cNvSpPr txBox="1"/>
          <p:nvPr/>
        </p:nvSpPr>
        <p:spPr>
          <a:xfrm>
            <a:off x="6553081" y="8010525"/>
            <a:ext cx="52149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Mission</a:t>
            </a:r>
            <a:endParaRPr lang="en-US" sz="2100" dirty="0"/>
          </a:p>
        </p:txBody>
      </p:sp>
      <p:sp>
        <p:nvSpPr>
          <p:cNvPr id="13" name="shape-diagram-LoHKht-1"/>
          <p:cNvSpPr/>
          <p:nvPr/>
        </p:nvSpPr>
        <p:spPr>
          <a:xfrm>
            <a:off x="6553081" y="8543925"/>
            <a:ext cx="51816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4" name="bodytext-diagram-LoHKht-1-2"/>
          <p:cNvSpPr txBox="1"/>
          <p:nvPr/>
        </p:nvSpPr>
        <p:spPr>
          <a:xfrm>
            <a:off x="6553081" y="8753475"/>
            <a:ext cx="5214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योग्यता, पारदर्शिता, सुशासन, नेतृत्वबाट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नेपालको शासन रूपान्तरण।</a:t>
            </a:r>
            <a:endParaRPr lang="en-US" sz="2100" dirty="0"/>
          </a:p>
        </p:txBody>
      </p:sp>
      <p:sp>
        <p:nvSpPr>
          <p:cNvPr id="15" name="headingtext-diagram-LoHKht-2-3"/>
          <p:cNvSpPr txBox="1"/>
          <p:nvPr/>
        </p:nvSpPr>
        <p:spPr>
          <a:xfrm>
            <a:off x="12344162" y="8010525"/>
            <a:ext cx="52149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हाम्रो दर्शन</a:t>
            </a:r>
            <a:endParaRPr lang="en-US" sz="2100" dirty="0"/>
          </a:p>
        </p:txBody>
      </p:sp>
      <p:sp>
        <p:nvSpPr>
          <p:cNvPr id="16" name="shape-diagram-LoHKht-2"/>
          <p:cNvSpPr/>
          <p:nvPr/>
        </p:nvSpPr>
        <p:spPr>
          <a:xfrm>
            <a:off x="12344162" y="8543925"/>
            <a:ext cx="5181600" cy="19050"/>
          </a:xfrm>
          <a:prstGeom prst="rect">
            <a:avLst/>
          </a:prstGeom>
          <a:solidFill>
            <a:srgbClr val="04142D">
              <a:alpha val="10000"/>
            </a:srgbClr>
          </a:solidFill>
          <a:ln/>
        </p:spPr>
      </p:sp>
      <p:sp>
        <p:nvSpPr>
          <p:cNvPr id="17" name="bodytext-diagram-LoHKht-2-3"/>
          <p:cNvSpPr txBox="1"/>
          <p:nvPr/>
        </p:nvSpPr>
        <p:spPr>
          <a:xfrm>
            <a:off x="12344162" y="8753475"/>
            <a:ext cx="5214938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राजनीतिक सफलता निर्वाचन जित्नु होइन;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नागरिकको विश्वास जित्नु हो।</a:t>
            </a:r>
            <a:endParaRPr lang="en-US" sz="21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ABC8BF-CF34-F4D4-29C9-B2150977D2B0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19" name="Google Shape;103;p14" descr="image.png">
              <a:extLst>
                <a:ext uri="{FF2B5EF4-FFF2-40B4-BE49-F238E27FC236}">
                  <a16:creationId xmlns:a16="http://schemas.microsoft.com/office/drawing/2014/main" id="{8FFD69F1-8E55-3F09-4609-EFB666B6AC41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D1745AF-3C09-D696-25C9-454FC621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e3a32d9-37f2-4304-90ed-8bdb19917dc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75999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1379220"/>
            <a:ext cx="167973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रास्वपाको राजनीतिक विचारधारा: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सामाजिक लोकतन्त्र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495074"/>
            <a:ext cx="16797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हामी लोकतन्त्र, प्रतिस्पर्धात्मक अर्थतन्त्र र सामाजिक न्यायबीच सन्तुलनमा विश्वास गर्छौं</a:t>
            </a:r>
            <a:endParaRPr lang="en-US" sz="21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1533525" cy="455295"/>
          </a:xfrm>
          <a:prstGeom prst="roundRect">
            <a:avLst>
              <a:gd name="adj" fmla="val 500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7" name="label-418"/>
          <p:cNvSpPr txBox="1"/>
          <p:nvPr/>
        </p:nvSpPr>
        <p:spPr>
          <a:xfrm>
            <a:off x="952500" y="819150"/>
            <a:ext cx="1195388" cy="4533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21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Ideology</a:t>
            </a:r>
            <a:endParaRPr lang="en-US" sz="2100" dirty="0"/>
          </a:p>
        </p:txBody>
      </p:sp>
      <p:sp>
        <p:nvSpPr>
          <p:cNvPr id="8" name="Shape 5"/>
          <p:cNvSpPr/>
          <p:nvPr/>
        </p:nvSpPr>
        <p:spPr>
          <a:xfrm>
            <a:off x="762000" y="5686425"/>
            <a:ext cx="3228975" cy="3838575"/>
          </a:xfrm>
          <a:prstGeom prst="roundRect">
            <a:avLst>
              <a:gd name="adj" fmla="val 7080"/>
            </a:avLst>
          </a:prstGeom>
          <a:solidFill>
            <a:srgbClr val="0022FF"/>
          </a:solidFill>
          <a:ln/>
        </p:spPr>
      </p:sp>
      <p:sp>
        <p:nvSpPr>
          <p:cNvPr id="9" name="node-diagram-IrSEH4-0"/>
          <p:cNvSpPr/>
          <p:nvPr/>
        </p:nvSpPr>
        <p:spPr>
          <a:xfrm>
            <a:off x="762000" y="5686425"/>
            <a:ext cx="3228975" cy="3838575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0" name="labeltext-diagram-IrSEH4-0"/>
          <p:cNvSpPr/>
          <p:nvPr/>
        </p:nvSpPr>
        <p:spPr>
          <a:xfrm>
            <a:off x="1143000" y="6067425"/>
            <a:ext cx="533400" cy="35052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762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labeltext-diagram-IrSEH4-0-1"/>
          <p:cNvSpPr txBox="1"/>
          <p:nvPr/>
        </p:nvSpPr>
        <p:spPr>
          <a:xfrm>
            <a:off x="1341120" y="6132195"/>
            <a:ext cx="185738" cy="329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anose="02000503000000020004" pitchFamily="2" charset="0"/>
              </a:rPr>
              <a:t>०१</a:t>
            </a:r>
            <a:endParaRPr lang="en-US" sz="1200" dirty="0"/>
          </a:p>
        </p:txBody>
      </p:sp>
      <p:sp>
        <p:nvSpPr>
          <p:cNvPr id="12" name="headingtext-diagram-IrSEH4-0-1"/>
          <p:cNvSpPr txBox="1"/>
          <p:nvPr/>
        </p:nvSpPr>
        <p:spPr>
          <a:xfrm>
            <a:off x="1143000" y="6654165"/>
            <a:ext cx="2500313" cy="9391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लोकतान्त्रिक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शासन</a:t>
            </a:r>
            <a:endParaRPr lang="en-US" sz="2700" dirty="0"/>
          </a:p>
        </p:txBody>
      </p:sp>
      <p:sp>
        <p:nvSpPr>
          <p:cNvPr id="13" name="bodytext-diagram-IrSEH4-0-1"/>
          <p:cNvSpPr txBox="1"/>
          <p:nvPr/>
        </p:nvSpPr>
        <p:spPr>
          <a:xfrm>
            <a:off x="1143000" y="7604998"/>
            <a:ext cx="2500313" cy="1624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संविधानको सम्मान,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विधिको शासन, मानव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अधिकार र स्वतन्त्र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न्यायपालिका।</a:t>
            </a:r>
            <a:endParaRPr lang="en-US" sz="2100" dirty="0"/>
          </a:p>
        </p:txBody>
      </p:sp>
      <p:sp>
        <p:nvSpPr>
          <p:cNvPr id="14" name="Shape 11"/>
          <p:cNvSpPr/>
          <p:nvPr/>
        </p:nvSpPr>
        <p:spPr>
          <a:xfrm>
            <a:off x="4145161" y="5686425"/>
            <a:ext cx="3228975" cy="3838575"/>
          </a:xfrm>
          <a:prstGeom prst="roundRect">
            <a:avLst>
              <a:gd name="adj" fmla="val 7080"/>
            </a:avLst>
          </a:prstGeom>
          <a:solidFill>
            <a:srgbClr val="006FFC"/>
          </a:solidFill>
          <a:ln/>
        </p:spPr>
      </p:sp>
      <p:sp>
        <p:nvSpPr>
          <p:cNvPr id="15" name="node-diagram-IrSEH4-1"/>
          <p:cNvSpPr/>
          <p:nvPr/>
        </p:nvSpPr>
        <p:spPr>
          <a:xfrm>
            <a:off x="4145161" y="5686425"/>
            <a:ext cx="3228975" cy="3838575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6" name="labeltext-diagram-IrSEH4-1"/>
          <p:cNvSpPr/>
          <p:nvPr/>
        </p:nvSpPr>
        <p:spPr>
          <a:xfrm>
            <a:off x="4526161" y="6067425"/>
            <a:ext cx="542925" cy="35052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762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7" name="labeltext-diagram-IrSEH4-1-2"/>
          <p:cNvSpPr txBox="1"/>
          <p:nvPr/>
        </p:nvSpPr>
        <p:spPr>
          <a:xfrm>
            <a:off x="4724281" y="6132195"/>
            <a:ext cx="195263" cy="329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anose="02000503000000020004" pitchFamily="2" charset="0"/>
              </a:rPr>
              <a:t>०२</a:t>
            </a:r>
            <a:endParaRPr lang="en-US" sz="1200" dirty="0"/>
          </a:p>
        </p:txBody>
      </p:sp>
      <p:sp>
        <p:nvSpPr>
          <p:cNvPr id="18" name="headingtext-diagram-IrSEH4-1-2"/>
          <p:cNvSpPr txBox="1"/>
          <p:nvPr/>
        </p:nvSpPr>
        <p:spPr>
          <a:xfrm>
            <a:off x="4526161" y="6654165"/>
            <a:ext cx="2500313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सामाजिक न्याय</a:t>
            </a:r>
            <a:endParaRPr lang="en-US" sz="2700" dirty="0"/>
          </a:p>
        </p:txBody>
      </p:sp>
      <p:sp>
        <p:nvSpPr>
          <p:cNvPr id="19" name="bodytext-diagram-IrSEH4-1-2"/>
          <p:cNvSpPr txBox="1"/>
          <p:nvPr/>
        </p:nvSpPr>
        <p:spPr>
          <a:xfrm>
            <a:off x="4526161" y="7186732"/>
            <a:ext cx="250031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समान अवसर, शिक्षा,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स्वास्थ्य र सामाजिक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सुरक्षा।</a:t>
            </a:r>
            <a:endParaRPr lang="en-US" sz="2100" dirty="0"/>
          </a:p>
        </p:txBody>
      </p:sp>
      <p:sp>
        <p:nvSpPr>
          <p:cNvPr id="20" name="Shape 17"/>
          <p:cNvSpPr/>
          <p:nvPr/>
        </p:nvSpPr>
        <p:spPr>
          <a:xfrm>
            <a:off x="7528322" y="5686425"/>
            <a:ext cx="3228975" cy="3838575"/>
          </a:xfrm>
          <a:prstGeom prst="roundRect">
            <a:avLst>
              <a:gd name="adj" fmla="val 7080"/>
            </a:avLst>
          </a:prstGeom>
          <a:solidFill>
            <a:srgbClr val="009AF9"/>
          </a:solidFill>
          <a:ln/>
        </p:spPr>
      </p:sp>
      <p:sp>
        <p:nvSpPr>
          <p:cNvPr id="21" name="node-diagram-IrSEH4-2"/>
          <p:cNvSpPr/>
          <p:nvPr/>
        </p:nvSpPr>
        <p:spPr>
          <a:xfrm>
            <a:off x="7528322" y="5686425"/>
            <a:ext cx="3228975" cy="3838575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2" name="labeltext-diagram-IrSEH4-2"/>
          <p:cNvSpPr/>
          <p:nvPr/>
        </p:nvSpPr>
        <p:spPr>
          <a:xfrm>
            <a:off x="7909322" y="6067425"/>
            <a:ext cx="542925" cy="35052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762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3" name="labeltext-diagram-IrSEH4-2-3"/>
          <p:cNvSpPr txBox="1"/>
          <p:nvPr/>
        </p:nvSpPr>
        <p:spPr>
          <a:xfrm>
            <a:off x="8107442" y="6132195"/>
            <a:ext cx="195263" cy="329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anose="02000503000000020004" pitchFamily="2" charset="0"/>
              </a:rPr>
              <a:t>०३</a:t>
            </a:r>
            <a:endParaRPr lang="en-US" sz="1200" dirty="0"/>
          </a:p>
        </p:txBody>
      </p:sp>
      <p:sp>
        <p:nvSpPr>
          <p:cNvPr id="24" name="headingtext-diagram-IrSEH4-2-3"/>
          <p:cNvSpPr txBox="1"/>
          <p:nvPr/>
        </p:nvSpPr>
        <p:spPr>
          <a:xfrm>
            <a:off x="7909322" y="6654165"/>
            <a:ext cx="2500313" cy="9391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प्रतिस्पर्धात्मक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अर्थतन्त्र</a:t>
            </a:r>
            <a:endParaRPr lang="en-US" sz="2700" dirty="0"/>
          </a:p>
        </p:txBody>
      </p:sp>
      <p:sp>
        <p:nvSpPr>
          <p:cNvPr id="25" name="bodytext-diagram-IrSEH4-2-3"/>
          <p:cNvSpPr txBox="1"/>
          <p:nvPr/>
        </p:nvSpPr>
        <p:spPr>
          <a:xfrm>
            <a:off x="7909322" y="7604998"/>
            <a:ext cx="250031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निजी क्षेत्रको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सम्मान, लगानी,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उद्यमशीलता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नवप्रवर्तन।</a:t>
            </a:r>
            <a:endParaRPr lang="en-US" sz="2100" dirty="0"/>
          </a:p>
        </p:txBody>
      </p:sp>
      <p:sp>
        <p:nvSpPr>
          <p:cNvPr id="26" name="Shape 23"/>
          <p:cNvSpPr/>
          <p:nvPr/>
        </p:nvSpPr>
        <p:spPr>
          <a:xfrm>
            <a:off x="10911483" y="5686425"/>
            <a:ext cx="3228975" cy="3838575"/>
          </a:xfrm>
          <a:prstGeom prst="roundRect">
            <a:avLst>
              <a:gd name="adj" fmla="val 7080"/>
            </a:avLst>
          </a:prstGeom>
          <a:solidFill>
            <a:srgbClr val="00CECB"/>
          </a:solidFill>
          <a:ln/>
        </p:spPr>
      </p:sp>
      <p:sp>
        <p:nvSpPr>
          <p:cNvPr id="27" name="node-diagram-IrSEH4-3"/>
          <p:cNvSpPr/>
          <p:nvPr/>
        </p:nvSpPr>
        <p:spPr>
          <a:xfrm>
            <a:off x="10911483" y="5686425"/>
            <a:ext cx="3228975" cy="3838575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8" name="labeltext-diagram-IrSEH4-3"/>
          <p:cNvSpPr/>
          <p:nvPr/>
        </p:nvSpPr>
        <p:spPr>
          <a:xfrm>
            <a:off x="11292483" y="6067425"/>
            <a:ext cx="552450" cy="35052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762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9" name="labeltext-diagram-IrSEH4-3-4"/>
          <p:cNvSpPr txBox="1"/>
          <p:nvPr/>
        </p:nvSpPr>
        <p:spPr>
          <a:xfrm>
            <a:off x="11490603" y="6132195"/>
            <a:ext cx="204788" cy="329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anose="02000503000000020004" pitchFamily="2" charset="0"/>
              </a:rPr>
              <a:t>०४</a:t>
            </a:r>
            <a:endParaRPr lang="en-US" sz="1200" dirty="0"/>
          </a:p>
        </p:txBody>
      </p:sp>
      <p:sp>
        <p:nvSpPr>
          <p:cNvPr id="30" name="headingtext-diagram-IrSEH4-3-4"/>
          <p:cNvSpPr txBox="1"/>
          <p:nvPr/>
        </p:nvSpPr>
        <p:spPr>
          <a:xfrm>
            <a:off x="11292483" y="6654165"/>
            <a:ext cx="2500313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उत्तरदायी सरकार</a:t>
            </a:r>
            <a:endParaRPr lang="en-US" sz="2700" dirty="0"/>
          </a:p>
        </p:txBody>
      </p:sp>
      <p:sp>
        <p:nvSpPr>
          <p:cNvPr id="31" name="bodytext-diagram-IrSEH4-3-4"/>
          <p:cNvSpPr txBox="1"/>
          <p:nvPr/>
        </p:nvSpPr>
        <p:spPr>
          <a:xfrm>
            <a:off x="11292483" y="7186732"/>
            <a:ext cx="2500313" cy="1243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सुशासन, पारदर्शिता,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डिजिटल सरकार र शून्य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भ्रष्टाचार।</a:t>
            </a:r>
            <a:endParaRPr lang="en-US" sz="2100" dirty="0"/>
          </a:p>
        </p:txBody>
      </p:sp>
      <p:sp>
        <p:nvSpPr>
          <p:cNvPr id="32" name="Shape 29"/>
          <p:cNvSpPr/>
          <p:nvPr/>
        </p:nvSpPr>
        <p:spPr>
          <a:xfrm>
            <a:off x="14294644" y="5686425"/>
            <a:ext cx="3228975" cy="3838575"/>
          </a:xfrm>
          <a:prstGeom prst="roundRect">
            <a:avLst>
              <a:gd name="adj" fmla="val 7080"/>
            </a:avLst>
          </a:prstGeom>
          <a:solidFill>
            <a:srgbClr val="0022FF"/>
          </a:solidFill>
          <a:ln/>
        </p:spPr>
      </p:sp>
      <p:sp>
        <p:nvSpPr>
          <p:cNvPr id="33" name="node-diagram-IrSEH4-4"/>
          <p:cNvSpPr/>
          <p:nvPr/>
        </p:nvSpPr>
        <p:spPr>
          <a:xfrm>
            <a:off x="14294644" y="5686425"/>
            <a:ext cx="3228975" cy="3838575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34" name="labeltext-diagram-IrSEH4-4"/>
          <p:cNvSpPr/>
          <p:nvPr/>
        </p:nvSpPr>
        <p:spPr>
          <a:xfrm>
            <a:off x="14675644" y="6067425"/>
            <a:ext cx="552450" cy="35052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762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35" name="labeltext-diagram-IrSEH4-4-5"/>
          <p:cNvSpPr txBox="1"/>
          <p:nvPr/>
        </p:nvSpPr>
        <p:spPr>
          <a:xfrm>
            <a:off x="14873764" y="6132195"/>
            <a:ext cx="204788" cy="329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anose="02000503000000020004" pitchFamily="2" charset="0"/>
              </a:rPr>
              <a:t>०५</a:t>
            </a:r>
            <a:endParaRPr lang="en-US" sz="1200" dirty="0"/>
          </a:p>
        </p:txBody>
      </p:sp>
      <p:sp>
        <p:nvSpPr>
          <p:cNvPr id="36" name="headingtext-diagram-IrSEH4-4-5"/>
          <p:cNvSpPr txBox="1"/>
          <p:nvPr/>
        </p:nvSpPr>
        <p:spPr>
          <a:xfrm>
            <a:off x="14675644" y="6654165"/>
            <a:ext cx="2500313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290"/>
              </a:lnSpc>
              <a:buNone/>
            </a:pPr>
            <a:r>
              <a:rPr lang="en-US" sz="2700" kern="1200" spc="-76" dirty="0">
                <a:solidFill>
                  <a:srgbClr val="FFFFFF"/>
                </a:solidFill>
                <a:latin typeface="Sora SemiBold" panose="00000700000000000000" pitchFamily="2" charset="0"/>
              </a:rPr>
              <a:t>योग्यता</a:t>
            </a:r>
            <a:endParaRPr lang="en-US" sz="2700" dirty="0"/>
          </a:p>
        </p:txBody>
      </p:sp>
      <p:sp>
        <p:nvSpPr>
          <p:cNvPr id="37" name="bodytext-diagram-IrSEH4-4-5"/>
          <p:cNvSpPr txBox="1"/>
          <p:nvPr/>
        </p:nvSpPr>
        <p:spPr>
          <a:xfrm>
            <a:off x="14675644" y="7186732"/>
            <a:ext cx="2500313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सही ठाउँमा सही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व्यक्ति र सही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जिम्मेवारी।</a:t>
            </a:r>
            <a:endParaRPr lang="en-US" sz="21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97ED8A3-1247-B125-0276-5FED7E59AFF4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39" name="Google Shape;103;p14" descr="image.png">
              <a:extLst>
                <a:ext uri="{FF2B5EF4-FFF2-40B4-BE49-F238E27FC236}">
                  <a16:creationId xmlns:a16="http://schemas.microsoft.com/office/drawing/2014/main" id="{2EC9FE82-C487-EA13-FB73-792C0251D1C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A4D42AD-C100-4277-A28A-8187A4F0A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e052c44-8008-4536-a38f-67509d56121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579620"/>
            <a:ext cx="2857500" cy="47625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653337" cy="37299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140"/>
              </a:lnSpc>
              <a:buNone/>
            </a:pP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सामाजिक लोकतन्त्र:</a:t>
            </a:r>
            <a:r>
              <a:rPr lang="en-US" sz="6000" dirty="0">
                <a:solidFill>
                  <a:srgbClr val="000000"/>
                </a:solidFill>
              </a:rPr>
              <a:t>
</a:t>
            </a:r>
            <a:r>
              <a:rPr lang="en-US" altLang="en-US" sz="6000" b="1" kern="1200" spc="-168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बजार-मैत्री</a:t>
            </a:r>
            <a:r>
              <a:rPr lang="en-US" sz="6000" dirty="0">
                <a:solidFill>
                  <a:srgbClr val="000000"/>
                </a:solidFill>
              </a:rPr>
              <a:t>
</a:t>
            </a: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र लोककल्याणकारी</a:t>
            </a:r>
            <a:r>
              <a:rPr lang="en-US" sz="6000" dirty="0">
                <a:solidFill>
                  <a:srgbClr val="000000"/>
                </a:solidFill>
              </a:rPr>
              <a:t>
</a:t>
            </a:r>
            <a:r>
              <a:rPr lang="en-US" sz="6000" kern="1200" spc="-168" dirty="0">
                <a:solidFill>
                  <a:srgbClr val="616B7C"/>
                </a:solidFill>
                <a:latin typeface="Sora SemiBold" panose="00000700000000000000" pitchFamily="2" charset="0"/>
              </a:rPr>
              <a:t>अर्थतन्त्र</a:t>
            </a:r>
            <a:endParaRPr lang="en-US" sz="60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4817745"/>
            <a:ext cx="7653337" cy="10820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860"/>
              </a:lnSpc>
              <a:buNone/>
            </a:pP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परम्परागत वामपन्थी वा दक्षिणपन्थी कट्टरतालाई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dirty="0">
                <a:solidFill>
                  <a:srgbClr val="616B7C"/>
                </a:solidFill>
                <a:latin typeface="Be Vietnam Pro" panose="00000500000000000000" pitchFamily="2" charset="0"/>
              </a:rPr>
              <a:t>अस्वीकार गर्दै सन्तुलित मार्गको अवलम्बन</a:t>
            </a:r>
            <a:endParaRPr lang="en-US" sz="2700" dirty="0"/>
          </a:p>
        </p:txBody>
      </p:sp>
      <p:sp>
        <p:nvSpPr>
          <p:cNvPr id="6" name="::before"/>
          <p:cNvSpPr txBox="1"/>
          <p:nvPr/>
        </p:nvSpPr>
        <p:spPr>
          <a:xfrm>
            <a:off x="9120188" y="738188"/>
            <a:ext cx="347663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22FF"/>
                </a:solidFill>
                <a:latin typeface="Sora SemiBold" panose="00000700000000000000" pitchFamily="2" charset="0"/>
              </a:rPr>
              <a:t>01</a:t>
            </a:r>
            <a:endParaRPr lang="en-US" sz="2100" dirty="0"/>
          </a:p>
        </p:txBody>
      </p:sp>
      <p:sp>
        <p:nvSpPr>
          <p:cNvPr id="7" name="headingtext-diagram-03C1JD-0-1"/>
          <p:cNvSpPr txBox="1"/>
          <p:nvPr/>
        </p:nvSpPr>
        <p:spPr>
          <a:xfrm>
            <a:off x="9786938" y="762000"/>
            <a:ext cx="77771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दर्शनको सार</a:t>
            </a:r>
            <a:endParaRPr lang="en-US" sz="2100" dirty="0"/>
          </a:p>
        </p:txBody>
      </p:sp>
      <p:sp>
        <p:nvSpPr>
          <p:cNvPr id="8" name="bodytext-diagram-03C1JD-0-1"/>
          <p:cNvSpPr txBox="1"/>
          <p:nvPr/>
        </p:nvSpPr>
        <p:spPr>
          <a:xfrm>
            <a:off x="9786938" y="1168837"/>
            <a:ext cx="7777163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सामाजिक लोकतन्त्रले निजी क्षेत्रको नवप्रवर्तन र राज्यको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सामाजिक दायित्वलाई सन्तुलित रूपमा जोड्छ।</a:t>
            </a:r>
            <a:endParaRPr lang="en-US" sz="2100" dirty="0"/>
          </a:p>
        </p:txBody>
      </p:sp>
      <p:sp>
        <p:nvSpPr>
          <p:cNvPr id="9" name="Rect"/>
          <p:cNvSpPr/>
          <p:nvPr/>
        </p:nvSpPr>
        <p:spPr>
          <a:xfrm>
            <a:off x="9144000" y="2838450"/>
            <a:ext cx="8382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10" name="::before"/>
          <p:cNvSpPr txBox="1"/>
          <p:nvPr/>
        </p:nvSpPr>
        <p:spPr>
          <a:xfrm>
            <a:off x="9120188" y="2986088"/>
            <a:ext cx="401598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6FFC"/>
                </a:solidFill>
                <a:latin typeface="Sora SemiBold" panose="00000700000000000000" pitchFamily="2" charset="0"/>
              </a:rPr>
              <a:t>02</a:t>
            </a:r>
            <a:endParaRPr lang="en-US" sz="2100" dirty="0"/>
          </a:p>
        </p:txBody>
      </p:sp>
      <p:sp>
        <p:nvSpPr>
          <p:cNvPr id="11" name="headingtext-diagram-03C1JD-1-2"/>
          <p:cNvSpPr txBox="1"/>
          <p:nvPr/>
        </p:nvSpPr>
        <p:spPr>
          <a:xfrm>
            <a:off x="9840873" y="3009900"/>
            <a:ext cx="77200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राज्यको भूमिका</a:t>
            </a:r>
            <a:endParaRPr lang="en-US" sz="2100" dirty="0"/>
          </a:p>
        </p:txBody>
      </p:sp>
      <p:sp>
        <p:nvSpPr>
          <p:cNvPr id="12" name="bodytext-diagram-03C1JD-1-2"/>
          <p:cNvSpPr txBox="1"/>
          <p:nvPr/>
        </p:nvSpPr>
        <p:spPr>
          <a:xfrm>
            <a:off x="9840873" y="3416737"/>
            <a:ext cx="7720013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शिक्षा, स्वास्थ्य र सामाजिक सुरक्षा जस्ता आधारभूत हकहरूमा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राज्यको बलियो नियन्त्रण र गुणस्तर सुनिश्चितता।</a:t>
            </a:r>
            <a:endParaRPr lang="en-US" sz="2100" dirty="0"/>
          </a:p>
        </p:txBody>
      </p:sp>
      <p:sp>
        <p:nvSpPr>
          <p:cNvPr id="13" name="Rect"/>
          <p:cNvSpPr/>
          <p:nvPr/>
        </p:nvSpPr>
        <p:spPr>
          <a:xfrm>
            <a:off x="9144000" y="5086350"/>
            <a:ext cx="8382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14" name="::before"/>
          <p:cNvSpPr txBox="1"/>
          <p:nvPr/>
        </p:nvSpPr>
        <p:spPr>
          <a:xfrm>
            <a:off x="9120188" y="5233988"/>
            <a:ext cx="401360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9AF9"/>
                </a:solidFill>
                <a:latin typeface="Sora SemiBold" panose="00000700000000000000" pitchFamily="2" charset="0"/>
              </a:rPr>
              <a:t>03</a:t>
            </a:r>
            <a:endParaRPr lang="en-US" sz="2100" dirty="0"/>
          </a:p>
        </p:txBody>
      </p:sp>
      <p:sp>
        <p:nvSpPr>
          <p:cNvPr id="15" name="headingtext-diagram-03C1JD-2-3"/>
          <p:cNvSpPr txBox="1"/>
          <p:nvPr/>
        </p:nvSpPr>
        <p:spPr>
          <a:xfrm>
            <a:off x="9840635" y="5257800"/>
            <a:ext cx="77200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आर्थिक इन्जिन</a:t>
            </a:r>
            <a:endParaRPr lang="en-US" sz="2100" dirty="0"/>
          </a:p>
        </p:txBody>
      </p:sp>
      <p:sp>
        <p:nvSpPr>
          <p:cNvPr id="16" name="bodytext-diagram-03C1JD-2-3"/>
          <p:cNvSpPr txBox="1"/>
          <p:nvPr/>
        </p:nvSpPr>
        <p:spPr>
          <a:xfrm>
            <a:off x="9840635" y="5664637"/>
            <a:ext cx="7720013" cy="16199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निजी क्षेत्रलाई रोजगारी सिर्जनाको मुख्य मेरुदण्ड मान्दै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एकाधिकार र दलीय सिन्डिकेटको अन्त्य गर्ने;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रोजगारी सिर्जना, गरिबी न्यूनीकरण, आयात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प्रतिस्थापन र निर्यात प्रवर्द्धनमा जोड।</a:t>
            </a:r>
            <a:endParaRPr lang="en-US" sz="2100" dirty="0"/>
          </a:p>
        </p:txBody>
      </p:sp>
      <p:sp>
        <p:nvSpPr>
          <p:cNvPr id="17" name="Rect"/>
          <p:cNvSpPr/>
          <p:nvPr/>
        </p:nvSpPr>
        <p:spPr>
          <a:xfrm>
            <a:off x="9144000" y="7334250"/>
            <a:ext cx="8382000" cy="19050"/>
          </a:xfrm>
          <a:prstGeom prst="rect">
            <a:avLst/>
          </a:prstGeom>
          <a:solidFill>
            <a:srgbClr val="04142D">
              <a:alpha val="15000"/>
            </a:srgbClr>
          </a:solidFill>
          <a:ln/>
        </p:spPr>
      </p:sp>
      <p:sp>
        <p:nvSpPr>
          <p:cNvPr id="18" name="::before"/>
          <p:cNvSpPr txBox="1"/>
          <p:nvPr/>
        </p:nvSpPr>
        <p:spPr>
          <a:xfrm>
            <a:off x="9120188" y="7481888"/>
            <a:ext cx="410885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0CECB"/>
                </a:solidFill>
                <a:latin typeface="Sora SemiBold" panose="00000700000000000000" pitchFamily="2" charset="0"/>
              </a:rPr>
              <a:t>04</a:t>
            </a:r>
            <a:endParaRPr lang="en-US" sz="2100" dirty="0"/>
          </a:p>
        </p:txBody>
      </p:sp>
      <p:sp>
        <p:nvSpPr>
          <p:cNvPr id="19" name="headingtext-diagram-03C1JD-3-4"/>
          <p:cNvSpPr txBox="1"/>
          <p:nvPr/>
        </p:nvSpPr>
        <p:spPr>
          <a:xfrm>
            <a:off x="9850160" y="7505700"/>
            <a:ext cx="771048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1200" spc="-59" dirty="0">
                <a:solidFill>
                  <a:srgbClr val="04142D"/>
                </a:solidFill>
                <a:latin typeface="Sora SemiBold" panose="00000700000000000000" pitchFamily="2" charset="0"/>
              </a:rPr>
              <a:t>क्रमिक रूपान्तरण</a:t>
            </a:r>
            <a:endParaRPr lang="en-US" sz="2100" dirty="0"/>
          </a:p>
        </p:txBody>
      </p:sp>
      <p:sp>
        <p:nvSpPr>
          <p:cNvPr id="20" name="bodytext-diagram-03C1JD-3-4"/>
          <p:cNvSpPr txBox="1"/>
          <p:nvPr/>
        </p:nvSpPr>
        <p:spPr>
          <a:xfrm>
            <a:off x="9850160" y="7912537"/>
            <a:ext cx="7710487" cy="862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हिंसात्मक क्रान्तिलाई निषेध गर्दै संवैधानिक दायराभित्रै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नीतिगत र संस्थागत सुधार मार्फत परिवर्तन ल्याउने।</a:t>
            </a:r>
            <a:endParaRPr lang="en-US" sz="21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6C90BF-39C3-F5EF-C2E4-AFE119822072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22" name="Google Shape;103;p14" descr="image.png">
              <a:extLst>
                <a:ext uri="{FF2B5EF4-FFF2-40B4-BE49-F238E27FC236}">
                  <a16:creationId xmlns:a16="http://schemas.microsoft.com/office/drawing/2014/main" id="{ACA4E7A4-9854-19A4-590F-1FA9CB3773F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29D665A-A5C1-279F-D3E4-692CBAD78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bf427d9-d68f-40d5-8ef7-6f5ab1cc852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text-element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131" y="2384108"/>
            <a:ext cx="2857500" cy="3810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3048000" y="762000"/>
            <a:ext cx="1222533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710"/>
              </a:lnSpc>
              <a:buNone/>
            </a:pP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हाम्रा सात खम्बाहरू: 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विधिको</a:t>
            </a:r>
            <a:r>
              <a:rPr lang="en-US" sz="4800" dirty="0">
                <a:solidFill>
                  <a:srgbClr val="000000"/>
                </a:solidFill>
              </a:rPr>
              <a:t>
</a:t>
            </a:r>
            <a:r>
              <a:rPr lang="en-US" altLang="en-US" sz="4800" b="1" kern="1200" spc="-134" dirty="0">
                <a:gradFill>
                  <a:gsLst>
                    <a:gs pos="0">
                      <a:srgbClr val="0022FF"/>
                    </a:gs>
                    <a:gs pos="100000">
                      <a:srgbClr val="009AF9"/>
                    </a:gs>
                  </a:gsLst>
                  <a:lin ang="0" scaled="0"/>
                </a:gradFill>
                <a:latin typeface="Sora" panose="00000500000000000000" pitchFamily="2" charset="0"/>
              </a:rPr>
              <a:t>शासन</a:t>
            </a:r>
            <a:r>
              <a:rPr lang="en-US" sz="4800" kern="1200" spc="-134" dirty="0">
                <a:solidFill>
                  <a:srgbClr val="616B7C"/>
                </a:solidFill>
                <a:latin typeface="Sora SemiBold" panose="00000700000000000000" pitchFamily="2" charset="0"/>
              </a:rPr>
              <a:t> देखि योग्यता प्रणालीसम्म</a:t>
            </a:r>
            <a:endParaRPr lang="en-US" sz="4800" dirty="0"/>
          </a:p>
        </p:txBody>
      </p:sp>
      <p:sp>
        <p:nvSpPr>
          <p:cNvPr id="5" name="SubTitle"/>
          <p:cNvSpPr txBox="1"/>
          <p:nvPr/>
        </p:nvSpPr>
        <p:spPr>
          <a:xfrm>
            <a:off x="3048000" y="2593658"/>
            <a:ext cx="12225338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RSP का अपरिवर्तनीय र मार्गनिर्देशक सात मुख्य सिद्धान्तहरू</a:t>
            </a:r>
            <a:endParaRPr lang="en-US" sz="2100" dirty="0"/>
          </a:p>
        </p:txBody>
      </p:sp>
      <p:graphicFrame>
        <p:nvGraphicFramePr>
          <p:cNvPr id="7" name="Table"/>
          <p:cNvGraphicFramePr>
            <a:graphicFrameLocks noGrp="1"/>
          </p:cNvGraphicFramePr>
          <p:nvPr/>
        </p:nvGraphicFramePr>
        <p:xfrm>
          <a:off x="762000" y="3581400"/>
          <a:ext cx="16764000" cy="6200536"/>
        </p:xfrm>
        <a:graphic>
          <a:graphicData uri="http://schemas.openxmlformats.org/drawingml/2006/table">
            <a:tbl>
              <a:tblPr/>
              <a:tblGrid>
                <a:gridCol w="4848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5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069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rgbClr val="04142D"/>
                          </a:solidFill>
                          <a:latin typeface="Sora" panose="00000500000000000000" pitchFamily="2" charset="0"/>
                        </a:rPr>
                        <a:t>खम्बा (Pillar)</a:t>
                      </a:r>
                      <a:endParaRPr lang="en-US" sz="2100" dirty="0">
                        <a:latin typeface="Sora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91440" cap="flat" cmpd="sng" algn="ctr">
                      <a:solidFill>
                        <a:srgbClr val="002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rgbClr val="04142D"/>
                          </a:solidFill>
                          <a:latin typeface="Sora" panose="00000500000000000000" pitchFamily="2" charset="0"/>
                        </a:rPr>
                        <a:t>रणनीतिक अर्थ र परिभाषा</a:t>
                      </a:r>
                      <a:endParaRPr lang="en-US" sz="2100" dirty="0">
                        <a:latin typeface="Sora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40" cap="flat" cmpd="sng" algn="ctr">
                      <a:solidFill>
                        <a:srgbClr val="002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विधिको शासन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कानुनको सर्वोच्चता, संविधानको पूर्ण पालना र सबैका लागि समान न्याय।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सामाजिक न्याय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भेदभावमुक्त समाजको निर्माण र अवसरहरूको समतामूलक वितरण।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योग्यता प्रणाली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चाकडी र नातावादको अन्त्य; क्षमता र प्रतिभाको उच्च सम्मान।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राष्ट्रिय समर्पण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दलीय स्वार्थभन्दा माथि सधैँ राष्ट्र र नागरिकको सर्वोपरि हित।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भ्रष्टाचारमा शून्य सहनशीलता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आर्थिक र नीतिगत भ्रष्टाचारलाई जरैदेखि उखेल्ने संकल्प।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सहभागी लोकतन्त्र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निर्णय प्रक्रियामा नागरिकको प्रत्यक्ष र डिजिटल सहभागिता।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99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व्यक्तिगत स्वतन्त्रता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04142D"/>
                          </a:solidFill>
                          <a:latin typeface="Be Vietnam Pro" panose="00000500000000000000" pitchFamily="2" charset="0"/>
                        </a:rPr>
                        <a:t>नागरिकको मौलिक अधिकार, विचारको स्वतन्त्रता र मानव अधिकारको रक्षा।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190500" marB="19050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69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40FC2F1D-D239-06D6-0A1D-FB4270752944}"/>
              </a:ext>
            </a:extLst>
          </p:cNvPr>
          <p:cNvGrpSpPr/>
          <p:nvPr/>
        </p:nvGrpSpPr>
        <p:grpSpPr>
          <a:xfrm>
            <a:off x="17610804" y="255239"/>
            <a:ext cx="434429" cy="457200"/>
            <a:chOff x="11071770" y="476250"/>
            <a:chExt cx="434429" cy="457200"/>
          </a:xfrm>
        </p:grpSpPr>
        <p:pic>
          <p:nvPicPr>
            <p:cNvPr id="8" name="Google Shape;103;p14" descr="image.png">
              <a:extLst>
                <a:ext uri="{FF2B5EF4-FFF2-40B4-BE49-F238E27FC236}">
                  <a16:creationId xmlns:a16="http://schemas.microsoft.com/office/drawing/2014/main" id="{ADEA0AA3-88D5-A5BE-4634-032888B487C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71770" y="476250"/>
              <a:ext cx="434429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ED00E8-7D20-3BA1-D268-0C6C87E59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72" t="5941"/>
            <a:stretch>
              <a:fillRect/>
            </a:stretch>
          </p:blipFill>
          <p:spPr>
            <a:xfrm>
              <a:off x="11148060" y="498336"/>
              <a:ext cx="283845" cy="37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2985</Words>
  <Application>Microsoft Office PowerPoint</Application>
  <PresentationFormat>Custom</PresentationFormat>
  <Paragraphs>533</Paragraphs>
  <Slides>43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Inter Medium</vt:lpstr>
      <vt:lpstr>Mukta</vt:lpstr>
      <vt:lpstr>Arial</vt:lpstr>
      <vt:lpstr>Be Vietnam Pro Medium</vt:lpstr>
      <vt:lpstr>Be Vietnam Pro</vt:lpstr>
      <vt:lpstr>Sora</vt:lpstr>
      <vt:lpstr>Sora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Version:1.4.1</dc:title>
  <dc:subject> </dc:subject>
  <dc:creator>Presentations.AI</dc:creator>
  <cp:lastModifiedBy>Hemanta Baral</cp:lastModifiedBy>
  <cp:revision>7</cp:revision>
  <dcterms:created xsi:type="dcterms:W3CDTF">2026-07-10T03:34:02Z</dcterms:created>
  <dcterms:modified xsi:type="dcterms:W3CDTF">2026-07-31T03:23:59Z</dcterms:modified>
</cp:coreProperties>
</file>