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68" r:id="rId16"/>
  </p:sldIdLst>
  <p:sldSz cx="18288000" cy="10287000"/>
  <p:notesSz cx="10287000" cy="18288000"/>
  <p:embeddedFontLst>
    <p:embeddedFont>
      <p:font typeface="Public Sans" panose="020B0604020202020204" charset="0"/>
      <p:regular r:id="rId18"/>
      <p:bold r:id="rId19"/>
      <p:italic r:id="rId20"/>
      <p:boldItalic r:id="rId21"/>
    </p:embeddedFont>
    <p:embeddedFont>
      <p:font typeface="Public Sans Light" panose="020B0604020202020204" charset="0"/>
      <p:regular r:id="rId22"/>
      <p:italic r:id="rId23"/>
    </p:embeddedFont>
    <p:embeddedFont>
      <p:font typeface="Public Sans SemiBold" panose="020B0604020202020204" charset="0"/>
      <p:regular r:id="rId24"/>
      <p:italic r:id="rId2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2" d="100"/>
          <a:sy n="52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5266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0A845-317B-5A94-214B-E635C97BC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097260-B1B7-C696-D00E-6A5ADDD80E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8D5EED-399B-92A8-BD53-6FE0A65FFB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99AF7-7005-1860-117B-256B946205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6410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CEF76-2C17-35CF-67A8-C81A66F23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1417E6-F681-2A52-4E83-EBC19D57F9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948C1D-646D-97A2-7350-879A9A99A2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C2A885-5295-D727-A0D9-361CCF481F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0932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fif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fif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f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966f233-d56d-4592-abbc-244dc9732509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102A71"/>
          </a:solidFill>
          <a:ln/>
        </p:spPr>
      </p:sp>
      <p:sp>
        <p:nvSpPr>
          <p:cNvPr id="3" name="Title 3"/>
          <p:cNvSpPr txBox="1"/>
          <p:nvPr/>
        </p:nvSpPr>
        <p:spPr>
          <a:xfrm>
            <a:off x="762000" y="762000"/>
            <a:ext cx="7653337" cy="24441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6160"/>
              </a:lnSpc>
              <a:buNone/>
            </a:pPr>
            <a:r>
              <a:rPr lang="en-US" sz="5400" kern="1200" spc="-113" dirty="0">
                <a:solidFill>
                  <a:srgbClr val="F5C400"/>
                </a:solidFill>
                <a:latin typeface="Public Sans SemiBold" panose="00000700000000000000" pitchFamily="2" charset="0"/>
              </a:rPr>
              <a:t>Invention Flex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: २०२६ लाई</a:t>
            </a:r>
            <a:r>
              <a:rPr lang="en-US" sz="5400" dirty="0">
                <a:solidFill>
                  <a:srgbClr val="000000"/>
                </a:solidFill>
              </a:rPr>
              <a:t>
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नयाँ आकार दिने १०</a:t>
            </a:r>
            <a:r>
              <a:rPr lang="en-US" sz="5400" dirty="0">
                <a:solidFill>
                  <a:srgbClr val="000000"/>
                </a:solidFill>
              </a:rPr>
              <a:t>
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उत्कृष्ट आविष्कारहरू</a:t>
            </a:r>
            <a:endParaRPr lang="en-US" sz="5400" dirty="0"/>
          </a:p>
        </p:txBody>
      </p:sp>
      <p:sp>
        <p:nvSpPr>
          <p:cNvPr id="4" name="SubTitle"/>
          <p:cNvSpPr txBox="1"/>
          <p:nvPr/>
        </p:nvSpPr>
        <p:spPr>
          <a:xfrm>
            <a:off x="762000" y="3393043"/>
            <a:ext cx="7653337" cy="9677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10"/>
              </a:lnSpc>
              <a:buNone/>
            </a:pPr>
            <a:r>
              <a:rPr lang="en-US" sz="2400" kern="1200" spc="29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विज्ञान कथाबाट वास्तविकतामा परिणत हुँदै</a:t>
            </a:r>
            <a:r>
              <a:rPr lang="en-US" sz="2400" dirty="0">
                <a:solidFill>
                  <a:srgbClr val="000000"/>
                </a:solidFill>
              </a:rPr>
              <a:t>
</a:t>
            </a:r>
            <a:r>
              <a:rPr lang="en-US" sz="2400" kern="1200" spc="29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गरेका १० अत्याधुनिक विश्वव्यापी</a:t>
            </a:r>
            <a:r>
              <a:rPr lang="en-US" sz="2400" dirty="0">
                <a:solidFill>
                  <a:srgbClr val="000000"/>
                </a:solidFill>
              </a:rPr>
              <a:t>
</a:t>
            </a:r>
            <a:r>
              <a:rPr lang="en-US" sz="2400" kern="1200" spc="29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नवप्रवर्तनहरू।</a:t>
            </a:r>
            <a:endParaRPr lang="en-US" sz="2400" dirty="0"/>
          </a:p>
        </p:txBody>
      </p:sp>
      <p:pic>
        <p:nvPicPr>
          <p:cNvPr id="5" name="img-personimage-node-pcDYNU-1" descr="preencoded.png"/>
          <p:cNvPicPr>
            <a:picLocks noChangeAspect="1"/>
          </p:cNvPicPr>
          <p:nvPr/>
        </p:nvPicPr>
        <p:blipFill>
          <a:blip r:embed="rId3"/>
          <a:srcRect t="1513" b="1646"/>
          <a:stretch>
            <a:fillRect/>
          </a:stretch>
        </p:blipFill>
        <p:spPr>
          <a:xfrm>
            <a:off x="762000" y="8915400"/>
            <a:ext cx="609600" cy="609600"/>
          </a:xfrm>
          <a:prstGeom prst="roundRect">
            <a:avLst>
              <a:gd name="adj" fmla="val 15625"/>
            </a:avLst>
          </a:prstGeom>
        </p:spPr>
      </p:pic>
      <p:sp>
        <p:nvSpPr>
          <p:cNvPr id="6" name="nametext-node-pcDYNU-1-2"/>
          <p:cNvSpPr txBox="1"/>
          <p:nvPr/>
        </p:nvSpPr>
        <p:spPr>
          <a:xfrm>
            <a:off x="1714500" y="9046845"/>
            <a:ext cx="186213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b="1" kern="1200" spc="-44" dirty="0">
                <a:solidFill>
                  <a:srgbClr val="FFFDF0"/>
                </a:solidFill>
                <a:latin typeface="Public Sans" panose="00000500000000000000" pitchFamily="2" charset="0"/>
              </a:rPr>
              <a:t>Hemanta  Baral</a:t>
            </a:r>
            <a:endParaRPr lang="en-US" sz="2100" dirty="0"/>
          </a:p>
        </p:txBody>
      </p:sp>
      <p:pic>
        <p:nvPicPr>
          <p:cNvPr id="7" name="img-image-diagram-Bqlihc-0" descr="preencoded.png"/>
          <p:cNvPicPr>
            <a:picLocks noChangeAspect="1"/>
          </p:cNvPicPr>
          <p:nvPr/>
        </p:nvPicPr>
        <p:blipFill>
          <a:blip r:embed="rId4"/>
          <a:srcRect l="27083" r="27084"/>
          <a:stretch>
            <a:fillRect/>
          </a:stretch>
        </p:blipFill>
        <p:spPr>
          <a:xfrm>
            <a:off x="9906000" y="0"/>
            <a:ext cx="8382000" cy="10287000"/>
          </a:xfrm>
          <a:prstGeom prst="rect">
            <a:avLst/>
          </a:prstGeom>
        </p:spPr>
      </p:pic>
      <p:sp>
        <p:nvSpPr>
          <p:cNvPr id="8" name="cs-creative-design-shape-a"/>
          <p:cNvSpPr/>
          <p:nvPr/>
        </p:nvSpPr>
        <p:spPr>
          <a:xfrm>
            <a:off x="17526000" y="0"/>
            <a:ext cx="762000" cy="762000"/>
          </a:xfrm>
          <a:prstGeom prst="roundRect">
            <a:avLst>
              <a:gd name="adj" fmla="val 15000"/>
            </a:avLst>
          </a:prstGeom>
          <a:solidFill>
            <a:srgbClr val="F5C400"/>
          </a:solidFill>
          <a:ln/>
        </p:spPr>
      </p:sp>
      <p:sp>
        <p:nvSpPr>
          <p:cNvPr id="9" name="cs-creative-design-shape-b"/>
          <p:cNvSpPr/>
          <p:nvPr/>
        </p:nvSpPr>
        <p:spPr>
          <a:xfrm>
            <a:off x="16002000" y="0"/>
            <a:ext cx="762000" cy="762000"/>
          </a:xfrm>
          <a:prstGeom prst="roundRect">
            <a:avLst>
              <a:gd name="adj" fmla="val 15000"/>
            </a:avLst>
          </a:prstGeom>
          <a:solidFill>
            <a:srgbClr val="0D4ABC"/>
          </a:solidFill>
          <a:ln/>
        </p:spPr>
      </p:sp>
      <p:sp>
        <p:nvSpPr>
          <p:cNvPr id="10" name="cs-creative-design-shape-c"/>
          <p:cNvSpPr/>
          <p:nvPr/>
        </p:nvSpPr>
        <p:spPr>
          <a:xfrm>
            <a:off x="16764000" y="762000"/>
            <a:ext cx="762000" cy="762000"/>
          </a:xfrm>
          <a:prstGeom prst="roundRect">
            <a:avLst>
              <a:gd name="adj" fmla="val 15000"/>
            </a:avLst>
          </a:prstGeom>
          <a:solidFill>
            <a:srgbClr val="F5C400"/>
          </a:solidFill>
          <a:ln/>
        </p:spPr>
      </p:sp>
      <p:sp>
        <p:nvSpPr>
          <p:cNvPr id="11" name="cs-creative-design-shape-d"/>
          <p:cNvSpPr/>
          <p:nvPr/>
        </p:nvSpPr>
        <p:spPr>
          <a:xfrm>
            <a:off x="17526000" y="1524000"/>
            <a:ext cx="762000" cy="1524000"/>
          </a:xfrm>
          <a:prstGeom prst="roundRect">
            <a:avLst>
              <a:gd name="adj" fmla="val 15000"/>
            </a:avLst>
          </a:prstGeom>
          <a:solidFill>
            <a:srgbClr val="0D4ABC"/>
          </a:solidFill>
          <a:ln/>
        </p:spPr>
      </p:sp>
      <p:sp>
        <p:nvSpPr>
          <p:cNvPr id="12" name="cs-creative-design-shape-e"/>
          <p:cNvSpPr/>
          <p:nvPr/>
        </p:nvSpPr>
        <p:spPr>
          <a:xfrm>
            <a:off x="16764000" y="3048000"/>
            <a:ext cx="762000" cy="762000"/>
          </a:xfrm>
          <a:prstGeom prst="roundRect">
            <a:avLst>
              <a:gd name="adj" fmla="val 15000"/>
            </a:avLst>
          </a:prstGeom>
          <a:solidFill>
            <a:srgbClr val="F5C400"/>
          </a:solidFill>
          <a:ln/>
        </p:spPr>
      </p:sp>
      <p:sp>
        <p:nvSpPr>
          <p:cNvPr id="13" name="cs-creative-design-shape-f"/>
          <p:cNvSpPr/>
          <p:nvPr/>
        </p:nvSpPr>
        <p:spPr>
          <a:xfrm>
            <a:off x="10668000" y="7239000"/>
            <a:ext cx="762000" cy="762000"/>
          </a:xfrm>
          <a:prstGeom prst="roundRect">
            <a:avLst>
              <a:gd name="adj" fmla="val 15000"/>
            </a:avLst>
          </a:prstGeom>
          <a:solidFill>
            <a:srgbClr val="F5C400"/>
          </a:solidFill>
          <a:ln/>
        </p:spPr>
      </p:sp>
      <p:sp>
        <p:nvSpPr>
          <p:cNvPr id="14" name="cs-creative-design-shape-g"/>
          <p:cNvSpPr/>
          <p:nvPr/>
        </p:nvSpPr>
        <p:spPr>
          <a:xfrm>
            <a:off x="9906000" y="8001000"/>
            <a:ext cx="762000" cy="762000"/>
          </a:xfrm>
          <a:prstGeom prst="roundRect">
            <a:avLst>
              <a:gd name="adj" fmla="val 15000"/>
            </a:avLst>
          </a:prstGeom>
          <a:solidFill>
            <a:srgbClr val="0D4ABC"/>
          </a:solidFill>
          <a:ln/>
        </p:spPr>
      </p:sp>
      <p:sp>
        <p:nvSpPr>
          <p:cNvPr id="15" name="cs-creative-design-shape-h"/>
          <p:cNvSpPr/>
          <p:nvPr/>
        </p:nvSpPr>
        <p:spPr>
          <a:xfrm>
            <a:off x="10668000" y="8763000"/>
            <a:ext cx="762000" cy="762000"/>
          </a:xfrm>
          <a:prstGeom prst="roundRect">
            <a:avLst>
              <a:gd name="adj" fmla="val 15000"/>
            </a:avLst>
          </a:prstGeom>
          <a:solidFill>
            <a:srgbClr val="0D4ABC"/>
          </a:solidFill>
          <a:ln/>
        </p:spPr>
      </p:sp>
      <p:sp>
        <p:nvSpPr>
          <p:cNvPr id="16" name="cs-creative-design-shape-i"/>
          <p:cNvSpPr/>
          <p:nvPr/>
        </p:nvSpPr>
        <p:spPr>
          <a:xfrm>
            <a:off x="9144000" y="9525000"/>
            <a:ext cx="1524000" cy="762000"/>
          </a:xfrm>
          <a:prstGeom prst="roundRect">
            <a:avLst>
              <a:gd name="adj" fmla="val 15000"/>
            </a:avLst>
          </a:prstGeom>
          <a:solidFill>
            <a:srgbClr val="F5C400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1054ea9-003b-423a-bd6d-9607f19ad9a2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102A71"/>
          </a:solidFill>
          <a:ln/>
        </p:spPr>
      </p:sp>
      <p:sp>
        <p:nvSpPr>
          <p:cNvPr id="3" name="Title 3"/>
          <p:cNvSpPr txBox="1"/>
          <p:nvPr/>
        </p:nvSpPr>
        <p:spPr>
          <a:xfrm>
            <a:off x="762000" y="1341120"/>
            <a:ext cx="10058400" cy="4572953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6160"/>
              </a:lnSpc>
              <a:buNone/>
            </a:pPr>
            <a:r>
              <a:rPr lang="en-US" sz="5400" kern="1200" spc="-113" dirty="0">
                <a:solidFill>
                  <a:srgbClr val="F5C400"/>
                </a:solidFill>
                <a:latin typeface="Public Sans SemiBold" panose="00000700000000000000" pitchFamily="2" charset="0"/>
              </a:rPr>
              <a:t>नम्बर ३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: उड्ने विद्युतीय एयर</a:t>
            </a:r>
            <a:r>
              <a:rPr lang="en-US" sz="5400" dirty="0">
                <a:solidFill>
                  <a:srgbClr val="000000"/>
                </a:solidFill>
              </a:rPr>
              <a:t>
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ट्याक्सीहरू (Flying Electric </a:t>
            </a:r>
            <a:b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</a:b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Air Taxis)</a:t>
            </a:r>
            <a:endParaRPr lang="en-US" sz="5400" dirty="0"/>
          </a:p>
        </p:txBody>
      </p:sp>
      <p:sp>
        <p:nvSpPr>
          <p:cNvPr id="4" name="label"/>
          <p:cNvSpPr/>
          <p:nvPr/>
        </p:nvSpPr>
        <p:spPr>
          <a:xfrm>
            <a:off x="762000" y="762000"/>
            <a:ext cx="2009775" cy="352425"/>
          </a:xfrm>
          <a:prstGeom prst="roundRect">
            <a:avLst>
              <a:gd name="adj" fmla="val 50000"/>
            </a:avLst>
          </a:prstGeom>
          <a:solidFill>
            <a:srgbClr val="F5C400"/>
          </a:solidFill>
          <a:ln/>
        </p:spPr>
      </p:sp>
      <p:sp>
        <p:nvSpPr>
          <p:cNvPr id="5" name="label-487"/>
          <p:cNvSpPr txBox="1"/>
          <p:nvPr/>
        </p:nvSpPr>
        <p:spPr>
          <a:xfrm>
            <a:off x="990600" y="800100"/>
            <a:ext cx="1585913" cy="377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102A71"/>
                </a:solidFill>
                <a:latin typeface="Public Sans" panose="00000500000000000000" pitchFamily="2" charset="0"/>
              </a:rPr>
              <a:t>Transportation</a:t>
            </a:r>
            <a:endParaRPr lang="en-US" sz="1800" dirty="0"/>
          </a:p>
        </p:txBody>
      </p:sp>
      <p:sp>
        <p:nvSpPr>
          <p:cNvPr id="6" name="shape-diagram-PICwDV-0"/>
          <p:cNvSpPr/>
          <p:nvPr/>
        </p:nvSpPr>
        <p:spPr>
          <a:xfrm>
            <a:off x="762000" y="5976938"/>
            <a:ext cx="4191000" cy="9525"/>
          </a:xfrm>
          <a:prstGeom prst="rect">
            <a:avLst/>
          </a:prstGeom>
          <a:solidFill>
            <a:srgbClr val="FBF9EC"/>
          </a:solidFill>
          <a:ln/>
        </p:spPr>
      </p:sp>
      <p:sp>
        <p:nvSpPr>
          <p:cNvPr id="7" name="icon-diagram-PICwDV-0"/>
          <p:cNvSpPr/>
          <p:nvPr/>
        </p:nvSpPr>
        <p:spPr>
          <a:xfrm>
            <a:off x="762000" y="5143500"/>
            <a:ext cx="1676400" cy="1676400"/>
          </a:xfrm>
          <a:prstGeom prst="roundRect">
            <a:avLst>
              <a:gd name="adj" fmla="val 9091"/>
            </a:avLst>
          </a:prstGeom>
          <a:solidFill>
            <a:srgbClr val="FBF9EC"/>
          </a:solidFill>
          <a:ln/>
        </p:spPr>
      </p:sp>
      <p:pic>
        <p:nvPicPr>
          <p:cNvPr id="8" name="11054ea9-003b-423a-bd6d-9607f19ad9a2-AI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100" y="5562600"/>
            <a:ext cx="838200" cy="838200"/>
          </a:xfrm>
          <a:prstGeom prst="rect">
            <a:avLst/>
          </a:prstGeom>
        </p:spPr>
      </p:pic>
      <p:sp>
        <p:nvSpPr>
          <p:cNvPr id="9" name="headingtext-diagram-PICwDV-0-1"/>
          <p:cNvSpPr txBox="1"/>
          <p:nvPr/>
        </p:nvSpPr>
        <p:spPr>
          <a:xfrm>
            <a:off x="762000" y="7162800"/>
            <a:ext cx="361473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FFFDF0"/>
                </a:solidFill>
                <a:latin typeface="Public Sans SemiBold" panose="00000700000000000000" pitchFamily="2" charset="0"/>
              </a:rPr>
              <a:t>परीक्षण</a:t>
            </a:r>
            <a:endParaRPr lang="en-US" sz="2100" dirty="0"/>
          </a:p>
        </p:txBody>
      </p:sp>
      <p:sp>
        <p:nvSpPr>
          <p:cNvPr id="10" name="bodytext-diagram-PICwDV-0-1"/>
          <p:cNvSpPr txBox="1"/>
          <p:nvPr/>
        </p:nvSpPr>
        <p:spPr>
          <a:xfrm>
            <a:off x="762000" y="7623810"/>
            <a:ext cx="3614738" cy="18630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संसारका धेरै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देशहरूमा विद्युतीय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एयर ट्याक्सीहरूको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परीक्षण भइरहेको छ।</a:t>
            </a:r>
            <a:endParaRPr lang="en-US" sz="2100" dirty="0"/>
          </a:p>
        </p:txBody>
      </p:sp>
      <p:sp>
        <p:nvSpPr>
          <p:cNvPr id="11" name="shape-diagram-PICwDV-1"/>
          <p:cNvSpPr/>
          <p:nvPr/>
        </p:nvSpPr>
        <p:spPr>
          <a:xfrm>
            <a:off x="4953000" y="5976938"/>
            <a:ext cx="4191000" cy="9525"/>
          </a:xfrm>
          <a:prstGeom prst="rect">
            <a:avLst/>
          </a:prstGeom>
          <a:solidFill>
            <a:srgbClr val="FBF9EC"/>
          </a:solidFill>
          <a:ln/>
        </p:spPr>
      </p:sp>
      <p:sp>
        <p:nvSpPr>
          <p:cNvPr id="12" name="icon-diagram-PICwDV-1"/>
          <p:cNvSpPr/>
          <p:nvPr/>
        </p:nvSpPr>
        <p:spPr>
          <a:xfrm>
            <a:off x="4953000" y="5143500"/>
            <a:ext cx="1676400" cy="1676400"/>
          </a:xfrm>
          <a:prstGeom prst="roundRect">
            <a:avLst>
              <a:gd name="adj" fmla="val 9091"/>
            </a:avLst>
          </a:prstGeom>
          <a:solidFill>
            <a:srgbClr val="FBF9EC"/>
          </a:solidFill>
          <a:ln/>
        </p:spPr>
      </p:sp>
      <p:pic>
        <p:nvPicPr>
          <p:cNvPr id="13" name="11054ea9-003b-423a-bd6d-9607f19ad9a2-AI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2100" y="5562600"/>
            <a:ext cx="838200" cy="838200"/>
          </a:xfrm>
          <a:prstGeom prst="rect">
            <a:avLst/>
          </a:prstGeom>
        </p:spPr>
      </p:pic>
      <p:sp>
        <p:nvSpPr>
          <p:cNvPr id="14" name="headingtext-diagram-PICwDV-1-2"/>
          <p:cNvSpPr txBox="1"/>
          <p:nvPr/>
        </p:nvSpPr>
        <p:spPr>
          <a:xfrm>
            <a:off x="4953000" y="7162800"/>
            <a:ext cx="361473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FFFDF0"/>
                </a:solidFill>
                <a:latin typeface="Public Sans SemiBold" panose="00000700000000000000" pitchFamily="2" charset="0"/>
              </a:rPr>
              <a:t>प्रविधि</a:t>
            </a:r>
            <a:endParaRPr lang="en-US" sz="2100" dirty="0"/>
          </a:p>
        </p:txBody>
      </p:sp>
      <p:sp>
        <p:nvSpPr>
          <p:cNvPr id="15" name="bodytext-diagram-PICwDV-1-2"/>
          <p:cNvSpPr txBox="1"/>
          <p:nvPr/>
        </p:nvSpPr>
        <p:spPr>
          <a:xfrm>
            <a:off x="4953000" y="7623810"/>
            <a:ext cx="3614738" cy="272605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परम्परागत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हेलिकप्टरभन्दा फरक,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यी प्रायः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बहु-विद्युतीय रोटर 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उन्नत स्वचालित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प्रणाली प्रयोग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गर्छन्।</a:t>
            </a:r>
            <a:endParaRPr lang="en-US" sz="2100" dirty="0"/>
          </a:p>
        </p:txBody>
      </p:sp>
      <p:sp>
        <p:nvSpPr>
          <p:cNvPr id="16" name="shape-diagram-PICwDV-2"/>
          <p:cNvSpPr/>
          <p:nvPr/>
        </p:nvSpPr>
        <p:spPr>
          <a:xfrm>
            <a:off x="9144000" y="5976938"/>
            <a:ext cx="4191000" cy="9525"/>
          </a:xfrm>
          <a:prstGeom prst="rect">
            <a:avLst/>
          </a:prstGeom>
          <a:solidFill>
            <a:srgbClr val="FBF9EC"/>
          </a:solidFill>
          <a:ln/>
        </p:spPr>
      </p:sp>
      <p:sp>
        <p:nvSpPr>
          <p:cNvPr id="17" name="icon-diagram-PICwDV-2"/>
          <p:cNvSpPr/>
          <p:nvPr/>
        </p:nvSpPr>
        <p:spPr>
          <a:xfrm>
            <a:off x="9144000" y="5143500"/>
            <a:ext cx="1676400" cy="1676400"/>
          </a:xfrm>
          <a:prstGeom prst="roundRect">
            <a:avLst>
              <a:gd name="adj" fmla="val 9091"/>
            </a:avLst>
          </a:prstGeom>
          <a:solidFill>
            <a:srgbClr val="FBF9EC"/>
          </a:solidFill>
          <a:ln/>
        </p:spPr>
      </p:sp>
      <p:pic>
        <p:nvPicPr>
          <p:cNvPr id="18" name="11054ea9-003b-423a-bd6d-9607f19ad9a2-AI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3100" y="5562600"/>
            <a:ext cx="838200" cy="838200"/>
          </a:xfrm>
          <a:prstGeom prst="rect">
            <a:avLst/>
          </a:prstGeom>
        </p:spPr>
      </p:pic>
      <p:sp>
        <p:nvSpPr>
          <p:cNvPr id="19" name="headingtext-diagram-PICwDV-2-3"/>
          <p:cNvSpPr txBox="1"/>
          <p:nvPr/>
        </p:nvSpPr>
        <p:spPr>
          <a:xfrm>
            <a:off x="9144000" y="7162800"/>
            <a:ext cx="361473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FFFDF0"/>
                </a:solidFill>
                <a:latin typeface="Public Sans SemiBold" panose="00000700000000000000" pitchFamily="2" charset="0"/>
              </a:rPr>
              <a:t>लक्ष्य</a:t>
            </a:r>
            <a:endParaRPr lang="en-US" sz="2100" dirty="0"/>
          </a:p>
        </p:txBody>
      </p:sp>
      <p:sp>
        <p:nvSpPr>
          <p:cNvPr id="20" name="bodytext-diagram-PICwDV-2-3"/>
          <p:cNvSpPr txBox="1"/>
          <p:nvPr/>
        </p:nvSpPr>
        <p:spPr>
          <a:xfrm>
            <a:off x="9144000" y="7623810"/>
            <a:ext cx="3614738" cy="18630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यसको लक्ष्य सरल छ: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ट्राफिक घटाउनु र शहरी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यातायातलाई अझ छिटो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बनाउनु।</a:t>
            </a:r>
            <a:endParaRPr lang="en-US" sz="2100" dirty="0"/>
          </a:p>
        </p:txBody>
      </p:sp>
      <p:sp>
        <p:nvSpPr>
          <p:cNvPr id="21" name="icon-diagram-PICwDV-3"/>
          <p:cNvSpPr/>
          <p:nvPr/>
        </p:nvSpPr>
        <p:spPr>
          <a:xfrm>
            <a:off x="13335000" y="5143500"/>
            <a:ext cx="1676400" cy="1676400"/>
          </a:xfrm>
          <a:prstGeom prst="roundRect">
            <a:avLst>
              <a:gd name="adj" fmla="val 9091"/>
            </a:avLst>
          </a:prstGeom>
          <a:solidFill>
            <a:srgbClr val="FBF9EC"/>
          </a:solidFill>
          <a:ln/>
        </p:spPr>
      </p:sp>
      <p:pic>
        <p:nvPicPr>
          <p:cNvPr id="22" name="11054ea9-003b-423a-bd6d-9607f19ad9a2-AI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54100" y="5562600"/>
            <a:ext cx="838200" cy="838200"/>
          </a:xfrm>
          <a:prstGeom prst="rect">
            <a:avLst/>
          </a:prstGeom>
        </p:spPr>
      </p:pic>
      <p:sp>
        <p:nvSpPr>
          <p:cNvPr id="23" name="headingtext-diagram-PICwDV-3-4"/>
          <p:cNvSpPr txBox="1"/>
          <p:nvPr/>
        </p:nvSpPr>
        <p:spPr>
          <a:xfrm>
            <a:off x="13335000" y="7162800"/>
            <a:ext cx="361473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FFFDF0"/>
                </a:solidFill>
                <a:latin typeface="Public Sans SemiBold" panose="00000700000000000000" pitchFamily="2" charset="0"/>
              </a:rPr>
              <a:t>शहरी यात्रा</a:t>
            </a:r>
            <a:endParaRPr lang="en-US" sz="2100" dirty="0"/>
          </a:p>
        </p:txBody>
      </p:sp>
      <p:sp>
        <p:nvSpPr>
          <p:cNvPr id="24" name="bodytext-diagram-PICwDV-3-4"/>
          <p:cNvSpPr txBox="1"/>
          <p:nvPr/>
        </p:nvSpPr>
        <p:spPr>
          <a:xfrm>
            <a:off x="13335000" y="7623810"/>
            <a:ext cx="3614738" cy="272605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१ घण्टाको ट्राफिक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जामलाई छलेर हावाको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माध्यमबाट केही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मिनेटमै आफ्नो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गन्तव्यमा पुगेको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कल्पना गर्नुहोस्।</a:t>
            </a:r>
            <a:endParaRPr lang="en-US" sz="21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EC953BE-4BDA-C07F-16B6-BD12FD7037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49000" y="273748"/>
            <a:ext cx="6964680" cy="464245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baa1451-a6cd-4f5a-ae88-b841d6dc0c0b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102A71"/>
          </a:solidFill>
          <a:ln/>
        </p:spPr>
      </p:sp>
      <p:sp>
        <p:nvSpPr>
          <p:cNvPr id="3" name="Title 3"/>
          <p:cNvSpPr txBox="1"/>
          <p:nvPr/>
        </p:nvSpPr>
        <p:spPr>
          <a:xfrm>
            <a:off x="762000" y="762000"/>
            <a:ext cx="16797338" cy="882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6160"/>
              </a:lnSpc>
              <a:buNone/>
            </a:pPr>
            <a:r>
              <a:rPr lang="en-US" sz="5400" kern="1200" spc="-113" dirty="0">
                <a:solidFill>
                  <a:srgbClr val="F5C400"/>
                </a:solidFill>
                <a:latin typeface="Public Sans SemiBold" panose="00000700000000000000" pitchFamily="2" charset="0"/>
              </a:rPr>
              <a:t>नम्बर २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: स्मार्ट कन्ट्याक्ट लेन्स (Smart Contact Lenses)</a:t>
            </a:r>
            <a:endParaRPr lang="en-US" sz="5400" dirty="0"/>
          </a:p>
        </p:txBody>
      </p:sp>
      <p:sp>
        <p:nvSpPr>
          <p:cNvPr id="4" name="node-diagram-3sRxVZ-0"/>
          <p:cNvSpPr/>
          <p:nvPr/>
        </p:nvSpPr>
        <p:spPr>
          <a:xfrm>
            <a:off x="762000" y="5695950"/>
            <a:ext cx="5562600" cy="3829050"/>
          </a:xfrm>
          <a:custGeom>
            <a:avLst/>
            <a:gdLst/>
            <a:ahLst/>
            <a:cxnLst/>
            <a:rect l="0" t="0" r="5562600" b="3829050"/>
            <a:pathLst>
              <a:path w="5562600" h="3829050">
                <a:moveTo>
                  <a:pt x="304792" y="0"/>
                </a:moveTo>
                <a:lnTo>
                  <a:pt x="5562600" y="0"/>
                </a:lnTo>
                <a:lnTo>
                  <a:pt x="5562600" y="3829050"/>
                </a:lnTo>
                <a:lnTo>
                  <a:pt x="304792" y="3829050"/>
                </a:lnTo>
                <a:arcTo wR="304792" hR="304792" stAng="5400000" swAng="5400000"/>
                <a:lnTo>
                  <a:pt x="0" y="304792"/>
                </a:lnTo>
                <a:arcTo wR="304792" hR="304792" stAng="10800000" swAng="5400000"/>
                <a:close/>
              </a:path>
            </a:pathLst>
          </a:custGeom>
          <a:solidFill>
            <a:srgbClr val="FBF9EC"/>
          </a:solidFill>
          <a:ln/>
        </p:spPr>
      </p:sp>
      <p:sp>
        <p:nvSpPr>
          <p:cNvPr id="5" name="icon-diagram-3sRxVZ-0"/>
          <p:cNvSpPr/>
          <p:nvPr/>
        </p:nvSpPr>
        <p:spPr>
          <a:xfrm>
            <a:off x="1143000" y="6076950"/>
            <a:ext cx="609600" cy="609600"/>
          </a:xfrm>
          <a:prstGeom prst="roundRect">
            <a:avLst>
              <a:gd name="adj" fmla="val 20000"/>
            </a:avLst>
          </a:prstGeom>
          <a:solidFill>
            <a:srgbClr val="102A71">
              <a:alpha val="10000"/>
            </a:srgbClr>
          </a:solidFill>
          <a:ln/>
        </p:spPr>
      </p:sp>
      <p:pic>
        <p:nvPicPr>
          <p:cNvPr id="6" name="bbaa1451-a6cd-4f5a-ae88-b841d6dc0c0b-AI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6229350"/>
            <a:ext cx="304800" cy="304800"/>
          </a:xfrm>
          <a:prstGeom prst="rect">
            <a:avLst/>
          </a:prstGeom>
        </p:spPr>
      </p:pic>
      <p:sp>
        <p:nvSpPr>
          <p:cNvPr id="7" name="headingtext-diagram-3sRxVZ-0-1"/>
          <p:cNvSpPr txBox="1"/>
          <p:nvPr/>
        </p:nvSpPr>
        <p:spPr>
          <a:xfrm>
            <a:off x="1143000" y="7029450"/>
            <a:ext cx="4833938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kern="1200" spc="-57" dirty="0">
                <a:solidFill>
                  <a:srgbClr val="001840"/>
                </a:solidFill>
                <a:latin typeface="Public Sans SemiBold" panose="00000700000000000000" pitchFamily="2" charset="0"/>
              </a:rPr>
              <a:t>डिजिटल डिस्प्ले</a:t>
            </a:r>
            <a:endParaRPr lang="en-US" sz="2700" dirty="0"/>
          </a:p>
        </p:txBody>
      </p:sp>
      <p:sp>
        <p:nvSpPr>
          <p:cNvPr id="8" name="bodytext-diagram-3sRxVZ-0-1"/>
          <p:cNvSpPr txBox="1"/>
          <p:nvPr/>
        </p:nvSpPr>
        <p:spPr>
          <a:xfrm>
            <a:off x="1143000" y="7575709"/>
            <a:ext cx="4833938" cy="182927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अनुसन्धानकर्ताहरू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प्रयोगकर्ताको आँखाअगाडि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सिधै जानकारी देखाउन सक्ने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लेन्सहरू विकसित गर्दैछन्।</a:t>
            </a:r>
            <a:endParaRPr lang="en-US" sz="2100" dirty="0"/>
          </a:p>
        </p:txBody>
      </p:sp>
      <p:sp>
        <p:nvSpPr>
          <p:cNvPr id="9" name="node-diagram-3sRxVZ-1"/>
          <p:cNvSpPr/>
          <p:nvPr/>
        </p:nvSpPr>
        <p:spPr>
          <a:xfrm>
            <a:off x="6362700" y="5695950"/>
            <a:ext cx="5562600" cy="3829050"/>
          </a:xfrm>
          <a:prstGeom prst="rect">
            <a:avLst/>
          </a:prstGeom>
          <a:solidFill>
            <a:srgbClr val="FBF9EC"/>
          </a:solidFill>
          <a:ln/>
        </p:spPr>
      </p:sp>
      <p:sp>
        <p:nvSpPr>
          <p:cNvPr id="10" name="icon-diagram-3sRxVZ-1"/>
          <p:cNvSpPr/>
          <p:nvPr/>
        </p:nvSpPr>
        <p:spPr>
          <a:xfrm>
            <a:off x="6743700" y="6076950"/>
            <a:ext cx="609600" cy="609600"/>
          </a:xfrm>
          <a:prstGeom prst="roundRect">
            <a:avLst>
              <a:gd name="adj" fmla="val 20000"/>
            </a:avLst>
          </a:prstGeom>
          <a:solidFill>
            <a:srgbClr val="102A71">
              <a:alpha val="10000"/>
            </a:srgbClr>
          </a:solidFill>
          <a:ln/>
        </p:spPr>
      </p:sp>
      <p:pic>
        <p:nvPicPr>
          <p:cNvPr id="11" name="bbaa1451-a6cd-4f5a-ae88-b841d6dc0c0b-AI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6100" y="6229350"/>
            <a:ext cx="304800" cy="304800"/>
          </a:xfrm>
          <a:prstGeom prst="rect">
            <a:avLst/>
          </a:prstGeom>
        </p:spPr>
      </p:pic>
      <p:sp>
        <p:nvSpPr>
          <p:cNvPr id="12" name="headingtext-diagram-3sRxVZ-1-2"/>
          <p:cNvSpPr txBox="1"/>
          <p:nvPr/>
        </p:nvSpPr>
        <p:spPr>
          <a:xfrm>
            <a:off x="6743700" y="7029450"/>
            <a:ext cx="4833938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kern="1200" spc="-57" dirty="0">
                <a:solidFill>
                  <a:srgbClr val="001840"/>
                </a:solidFill>
                <a:latin typeface="Public Sans SemiBold" panose="00000700000000000000" pitchFamily="2" charset="0"/>
              </a:rPr>
              <a:t>स्वास्थ्य अनुगमन</a:t>
            </a:r>
            <a:endParaRPr lang="en-US" sz="2700" dirty="0"/>
          </a:p>
        </p:txBody>
      </p:sp>
      <p:sp>
        <p:nvSpPr>
          <p:cNvPr id="13" name="bodytext-diagram-3sRxVZ-1-2"/>
          <p:cNvSpPr txBox="1"/>
          <p:nvPr/>
        </p:nvSpPr>
        <p:spPr>
          <a:xfrm>
            <a:off x="6743700" y="7575708"/>
            <a:ext cx="4833938" cy="2101691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केही परियोजनाहरूले त निश्चित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स्वास्थ्य अवस्थाहरू ट्र्याक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गर्न सक्ने स्वास्थ्य अनुगमन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सुविधाहरूको समेत खोजी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गरिरहेका छन्।</a:t>
            </a:r>
            <a:endParaRPr lang="en-US" sz="2100" dirty="0"/>
          </a:p>
        </p:txBody>
      </p:sp>
      <p:sp>
        <p:nvSpPr>
          <p:cNvPr id="14" name="node-diagram-3sRxVZ-2"/>
          <p:cNvSpPr/>
          <p:nvPr/>
        </p:nvSpPr>
        <p:spPr>
          <a:xfrm>
            <a:off x="11963400" y="5695950"/>
            <a:ext cx="5562600" cy="3829050"/>
          </a:xfrm>
          <a:custGeom>
            <a:avLst/>
            <a:gdLst/>
            <a:ahLst/>
            <a:cxnLst/>
            <a:rect l="0" t="0" r="5562600" b="3829050"/>
            <a:pathLst>
              <a:path w="5562600" h="3829050">
                <a:moveTo>
                  <a:pt x="0" y="0"/>
                </a:moveTo>
                <a:lnTo>
                  <a:pt x="5257808" y="0"/>
                </a:lnTo>
                <a:arcTo wR="304792" hR="304792" stAng="16200000" swAng="5400000"/>
                <a:lnTo>
                  <a:pt x="5562600" y="3524258"/>
                </a:lnTo>
                <a:arcTo wR="304792" hR="304792" stAng="0" swAng="5400000"/>
                <a:lnTo>
                  <a:pt x="0" y="3829050"/>
                </a:lnTo>
                <a:close/>
              </a:path>
            </a:pathLst>
          </a:custGeom>
          <a:solidFill>
            <a:srgbClr val="FBF9EC"/>
          </a:solidFill>
          <a:ln/>
        </p:spPr>
      </p:sp>
      <p:sp>
        <p:nvSpPr>
          <p:cNvPr id="15" name="icon-diagram-3sRxVZ-2"/>
          <p:cNvSpPr/>
          <p:nvPr/>
        </p:nvSpPr>
        <p:spPr>
          <a:xfrm>
            <a:off x="12344400" y="6076950"/>
            <a:ext cx="609600" cy="609600"/>
          </a:xfrm>
          <a:prstGeom prst="roundRect">
            <a:avLst>
              <a:gd name="adj" fmla="val 20000"/>
            </a:avLst>
          </a:prstGeom>
          <a:solidFill>
            <a:srgbClr val="102A71">
              <a:alpha val="10000"/>
            </a:srgbClr>
          </a:solidFill>
          <a:ln/>
        </p:spPr>
      </p:sp>
      <p:pic>
        <p:nvPicPr>
          <p:cNvPr id="16" name="bbaa1451-a6cd-4f5a-ae88-b841d6dc0c0b-AI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96800" y="6229350"/>
            <a:ext cx="304800" cy="304800"/>
          </a:xfrm>
          <a:prstGeom prst="rect">
            <a:avLst/>
          </a:prstGeom>
        </p:spPr>
      </p:pic>
      <p:sp>
        <p:nvSpPr>
          <p:cNvPr id="17" name="headingtext-diagram-3sRxVZ-2-3"/>
          <p:cNvSpPr txBox="1"/>
          <p:nvPr/>
        </p:nvSpPr>
        <p:spPr>
          <a:xfrm>
            <a:off x="12344400" y="7029450"/>
            <a:ext cx="4833938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kern="1200" spc="-57" dirty="0">
                <a:solidFill>
                  <a:srgbClr val="001840"/>
                </a:solidFill>
                <a:latin typeface="Public Sans SemiBold" panose="00000700000000000000" pitchFamily="2" charset="0"/>
              </a:rPr>
              <a:t>अन्तरक्रिया</a:t>
            </a:r>
            <a:endParaRPr lang="en-US" sz="2700" dirty="0"/>
          </a:p>
        </p:txBody>
      </p:sp>
      <p:sp>
        <p:nvSpPr>
          <p:cNvPr id="18" name="bodytext-diagram-3sRxVZ-2-3"/>
          <p:cNvSpPr txBox="1"/>
          <p:nvPr/>
        </p:nvSpPr>
        <p:spPr>
          <a:xfrm>
            <a:off x="12344400" y="7575709"/>
            <a:ext cx="4833938" cy="28636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प्रविधि विकसित हुँदै </a:t>
            </a:r>
            <a:r>
              <a:rPr lang="en-US" sz="2100" kern="1200" spc="25" dirty="0" err="1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गर्दा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, </a:t>
            </a:r>
            <a:r>
              <a:rPr lang="en-US" sz="2100" kern="1200" spc="25" dirty="0" err="1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स्मार्ट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 </a:t>
            </a:r>
            <a:r>
              <a:rPr lang="en-US" sz="2100" kern="1200" spc="25" dirty="0" err="1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कन्ट्याक्ट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 </a:t>
            </a:r>
            <a:b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</a:br>
            <a:r>
              <a:rPr lang="en-US" sz="2100" kern="1200" spc="25" dirty="0" err="1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लेन्सलेडिजिटल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 </a:t>
            </a:r>
            <a:r>
              <a:rPr lang="en-US" sz="2100" kern="1200" spc="25" dirty="0" err="1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जानकारीसँग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 </a:t>
            </a:r>
            <a:r>
              <a:rPr lang="en-US" sz="2100" kern="1200" spc="25" dirty="0" err="1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मानिसले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 </a:t>
            </a:r>
            <a:r>
              <a:rPr lang="en-US" sz="2100" kern="1200" spc="25" dirty="0" err="1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गर्ने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 </a:t>
            </a:r>
            <a:b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</a:br>
            <a:r>
              <a:rPr lang="en-US" sz="2100" kern="1200" spc="25" dirty="0" err="1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अन्तरक्रियाको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 </a:t>
            </a:r>
            <a:r>
              <a:rPr lang="en-US" sz="2100" kern="1200" spc="25" dirty="0" err="1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तरिकालाई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 पूर्ण रूपमा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रूपान्तरण गर्न </a:t>
            </a:r>
            <a:r>
              <a:rPr lang="en-US" sz="2100" kern="1200" spc="25" dirty="0" err="1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सक्ने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 </a:t>
            </a:r>
            <a:r>
              <a:rPr lang="en-US" sz="2100" kern="1200" spc="25" dirty="0" err="1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विश्वास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 </a:t>
            </a:r>
            <a:r>
              <a:rPr lang="en-US" sz="2100" kern="1200" spc="25" dirty="0" err="1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गरिन्छ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।</a:t>
            </a:r>
            <a:endParaRPr lang="en-US" sz="21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AB70A1E-7CF1-1EA8-068B-50570B71F5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0365" y="1796415"/>
            <a:ext cx="5344670" cy="355663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096B398-91DA-FEC7-9174-22A98A82DF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5766" y="1796414"/>
            <a:ext cx="6298956" cy="355663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19db55e-289c-4c1b-8e05-afbc348cdc75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102A71"/>
          </a:solidFill>
          <a:ln/>
        </p:spPr>
      </p:sp>
      <p:sp>
        <p:nvSpPr>
          <p:cNvPr id="3" name="Title 3"/>
          <p:cNvSpPr txBox="1"/>
          <p:nvPr/>
        </p:nvSpPr>
        <p:spPr>
          <a:xfrm>
            <a:off x="762000" y="762000"/>
            <a:ext cx="12225338" cy="1663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6160"/>
              </a:lnSpc>
              <a:buNone/>
            </a:pPr>
            <a:r>
              <a:rPr lang="en-US" sz="5400" kern="1200" spc="-113" dirty="0">
                <a:solidFill>
                  <a:srgbClr val="F5C400"/>
                </a:solidFill>
                <a:latin typeface="Public Sans SemiBold" panose="00000700000000000000" pitchFamily="2" charset="0"/>
              </a:rPr>
              <a:t>नम्बर १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: ह्युमनोइड</a:t>
            </a:r>
            <a:r>
              <a:rPr lang="en-US" sz="5400" dirty="0">
                <a:solidFill>
                  <a:srgbClr val="000000"/>
                </a:solidFill>
              </a:rPr>
              <a:t>
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रोबोटहरू (Humanoid Robots)</a:t>
            </a:r>
            <a:endParaRPr lang="en-US" sz="5400" dirty="0"/>
          </a:p>
        </p:txBody>
      </p:sp>
      <p:sp>
        <p:nvSpPr>
          <p:cNvPr id="4" name="node-diagram-6NQv8l-0"/>
          <p:cNvSpPr/>
          <p:nvPr/>
        </p:nvSpPr>
        <p:spPr>
          <a:xfrm>
            <a:off x="762000" y="5886450"/>
            <a:ext cx="5562600" cy="3638550"/>
          </a:xfrm>
          <a:custGeom>
            <a:avLst/>
            <a:gdLst/>
            <a:ahLst/>
            <a:cxnLst/>
            <a:rect l="0" t="0" r="5562600" b="3638550"/>
            <a:pathLst>
              <a:path w="5562600" h="3638550">
                <a:moveTo>
                  <a:pt x="304801" y="0"/>
                </a:moveTo>
                <a:lnTo>
                  <a:pt x="5562600" y="0"/>
                </a:lnTo>
                <a:lnTo>
                  <a:pt x="5562600" y="3638550"/>
                </a:lnTo>
                <a:lnTo>
                  <a:pt x="304801" y="3638550"/>
                </a:lnTo>
                <a:arcTo wR="304801" hR="304801" stAng="5400000" swAng="5400000"/>
                <a:lnTo>
                  <a:pt x="0" y="304801"/>
                </a:lnTo>
                <a:arcTo wR="304801" hR="304801" stAng="10800000" swAng="5400000"/>
                <a:close/>
              </a:path>
            </a:pathLst>
          </a:custGeom>
          <a:solidFill>
            <a:srgbClr val="FBF9EC"/>
          </a:solidFill>
          <a:ln/>
        </p:spPr>
      </p:sp>
      <p:sp>
        <p:nvSpPr>
          <p:cNvPr id="5" name="::before"/>
          <p:cNvSpPr txBox="1"/>
          <p:nvPr/>
        </p:nvSpPr>
        <p:spPr>
          <a:xfrm>
            <a:off x="1119188" y="6136958"/>
            <a:ext cx="583168" cy="779145"/>
          </a:xfrm>
          <a:prstGeom prst="rect">
            <a:avLst/>
          </a:prstGeom>
          <a:noFill/>
          <a:ln/>
        </p:spPr>
        <p:txBody>
          <a:bodyPr vertOverflow="clip" wrap="none" lIns="0" tIns="106680" rIns="0" bIns="0" rtlCol="0" anchor="t"/>
          <a:lstStyle/>
          <a:p>
            <a:pPr marL="0" indent="0" algn="ctr">
              <a:lnSpc>
                <a:spcPts val="4200"/>
              </a:lnSpc>
              <a:buNone/>
            </a:pPr>
            <a:r>
              <a:rPr lang="en-US" sz="4200" dirty="0">
                <a:solidFill>
                  <a:srgbClr val="001840">
                    <a:alpha val="4000"/>
                  </a:srgbClr>
                </a:solidFill>
                <a:latin typeface="Public Sans Light" panose="00000400000000000000" pitchFamily="2" charset="0"/>
              </a:rPr>
              <a:t>01</a:t>
            </a:r>
            <a:endParaRPr lang="en-US" sz="4200" dirty="0"/>
          </a:p>
        </p:txBody>
      </p:sp>
      <p:sp>
        <p:nvSpPr>
          <p:cNvPr id="6" name="headingtext-diagram-6NQv8l-0-1"/>
          <p:cNvSpPr txBox="1"/>
          <p:nvPr/>
        </p:nvSpPr>
        <p:spPr>
          <a:xfrm>
            <a:off x="1143000" y="6301265"/>
            <a:ext cx="4833938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kern="1200" spc="-57" dirty="0">
                <a:solidFill>
                  <a:srgbClr val="001840"/>
                </a:solidFill>
                <a:latin typeface="Public Sans SemiBold" panose="00000700000000000000" pitchFamily="2" charset="0"/>
              </a:rPr>
              <a:t>बहुमुखी कार्य</a:t>
            </a:r>
            <a:endParaRPr lang="en-US" sz="2700" dirty="0"/>
          </a:p>
        </p:txBody>
      </p:sp>
      <p:sp>
        <p:nvSpPr>
          <p:cNvPr id="7" name="bodytext-diagram-6NQv8l-0-1"/>
          <p:cNvSpPr txBox="1"/>
          <p:nvPr/>
        </p:nvSpPr>
        <p:spPr>
          <a:xfrm>
            <a:off x="1143000" y="6847523"/>
            <a:ext cx="4833938" cy="2199799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केहीले सामान बोक्न सक्छन्,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अरूले कुराकानी गर्न सक्छन्, 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केहीले फ्याक्ट्री, गोदाम 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अनुसन्धान केन्द्रहरूमा काम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समेत गर्न सक्छन्।</a:t>
            </a:r>
            <a:endParaRPr lang="en-US" sz="2100" dirty="0"/>
          </a:p>
        </p:txBody>
      </p:sp>
      <p:sp>
        <p:nvSpPr>
          <p:cNvPr id="8" name="node-diagram-6NQv8l-1"/>
          <p:cNvSpPr/>
          <p:nvPr/>
        </p:nvSpPr>
        <p:spPr>
          <a:xfrm>
            <a:off x="6362700" y="5886450"/>
            <a:ext cx="5562600" cy="3638550"/>
          </a:xfrm>
          <a:prstGeom prst="rect">
            <a:avLst/>
          </a:prstGeom>
          <a:solidFill>
            <a:srgbClr val="FBF9EC"/>
          </a:solidFill>
          <a:ln/>
        </p:spPr>
      </p:sp>
      <p:sp>
        <p:nvSpPr>
          <p:cNvPr id="9" name="::before"/>
          <p:cNvSpPr txBox="1"/>
          <p:nvPr/>
        </p:nvSpPr>
        <p:spPr>
          <a:xfrm>
            <a:off x="6719888" y="6136958"/>
            <a:ext cx="681633" cy="779145"/>
          </a:xfrm>
          <a:prstGeom prst="rect">
            <a:avLst/>
          </a:prstGeom>
          <a:noFill/>
          <a:ln/>
        </p:spPr>
        <p:txBody>
          <a:bodyPr vertOverflow="clip" wrap="none" lIns="0" tIns="106680" rIns="0" bIns="0" rtlCol="0" anchor="t"/>
          <a:lstStyle/>
          <a:p>
            <a:pPr marL="0" indent="0" algn="ctr">
              <a:lnSpc>
                <a:spcPts val="4200"/>
              </a:lnSpc>
              <a:buNone/>
            </a:pPr>
            <a:r>
              <a:rPr lang="en-US" sz="4200" dirty="0">
                <a:solidFill>
                  <a:srgbClr val="001840">
                    <a:alpha val="4000"/>
                  </a:srgbClr>
                </a:solidFill>
                <a:latin typeface="Public Sans Light" panose="00000400000000000000" pitchFamily="2" charset="0"/>
              </a:rPr>
              <a:t>02</a:t>
            </a:r>
            <a:endParaRPr lang="en-US" sz="4200" dirty="0"/>
          </a:p>
        </p:txBody>
      </p:sp>
      <p:sp>
        <p:nvSpPr>
          <p:cNvPr id="10" name="headingtext-diagram-6NQv8l-1-2"/>
          <p:cNvSpPr txBox="1"/>
          <p:nvPr/>
        </p:nvSpPr>
        <p:spPr>
          <a:xfrm>
            <a:off x="6743700" y="6227074"/>
            <a:ext cx="4833938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kern="1200" spc="-57" dirty="0">
                <a:solidFill>
                  <a:srgbClr val="001840"/>
                </a:solidFill>
                <a:latin typeface="Public Sans SemiBold" panose="00000700000000000000" pitchFamily="2" charset="0"/>
              </a:rPr>
              <a:t>एआई एकीकरण</a:t>
            </a:r>
            <a:endParaRPr lang="en-US" sz="2700" dirty="0"/>
          </a:p>
        </p:txBody>
      </p:sp>
      <p:sp>
        <p:nvSpPr>
          <p:cNvPr id="11" name="bodytext-diagram-6NQv8l-1-2"/>
          <p:cNvSpPr txBox="1"/>
          <p:nvPr/>
        </p:nvSpPr>
        <p:spPr>
          <a:xfrm>
            <a:off x="6743700" y="6773333"/>
            <a:ext cx="4833938" cy="2062638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आर्टिफिसियल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इन्टेलिजेन्सद्वारा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सञ्चालित यी रोबोटहरूले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निरन्तर सिक्दै र सुधार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गर्दैछन्।</a:t>
            </a:r>
            <a:endParaRPr lang="en-US" sz="2100" dirty="0"/>
          </a:p>
        </p:txBody>
      </p:sp>
      <p:sp>
        <p:nvSpPr>
          <p:cNvPr id="12" name="node-diagram-6NQv8l-2"/>
          <p:cNvSpPr/>
          <p:nvPr/>
        </p:nvSpPr>
        <p:spPr>
          <a:xfrm>
            <a:off x="11963400" y="5886450"/>
            <a:ext cx="5562600" cy="3638550"/>
          </a:xfrm>
          <a:custGeom>
            <a:avLst/>
            <a:gdLst/>
            <a:ahLst/>
            <a:cxnLst/>
            <a:rect l="0" t="0" r="5562600" b="3638550"/>
            <a:pathLst>
              <a:path w="5562600" h="3638550">
                <a:moveTo>
                  <a:pt x="0" y="0"/>
                </a:moveTo>
                <a:lnTo>
                  <a:pt x="5257799" y="0"/>
                </a:lnTo>
                <a:arcTo wR="304801" hR="304801" stAng="16200000" swAng="5400000"/>
                <a:lnTo>
                  <a:pt x="5562600" y="3333749"/>
                </a:lnTo>
                <a:arcTo wR="304801" hR="304801" stAng="0" swAng="5400000"/>
                <a:lnTo>
                  <a:pt x="0" y="3638550"/>
                </a:lnTo>
                <a:close/>
              </a:path>
            </a:pathLst>
          </a:custGeom>
          <a:solidFill>
            <a:srgbClr val="FBF9EC"/>
          </a:solidFill>
          <a:ln/>
        </p:spPr>
      </p:sp>
      <p:sp>
        <p:nvSpPr>
          <p:cNvPr id="13" name="::before"/>
          <p:cNvSpPr txBox="1"/>
          <p:nvPr/>
        </p:nvSpPr>
        <p:spPr>
          <a:xfrm>
            <a:off x="12320588" y="6136958"/>
            <a:ext cx="696516" cy="779145"/>
          </a:xfrm>
          <a:prstGeom prst="rect">
            <a:avLst/>
          </a:prstGeom>
          <a:noFill/>
          <a:ln/>
        </p:spPr>
        <p:txBody>
          <a:bodyPr vertOverflow="clip" wrap="none" lIns="0" tIns="106680" rIns="0" bIns="0" rtlCol="0" anchor="t"/>
          <a:lstStyle/>
          <a:p>
            <a:pPr marL="0" indent="0" algn="ctr">
              <a:lnSpc>
                <a:spcPts val="4200"/>
              </a:lnSpc>
              <a:buNone/>
            </a:pPr>
            <a:r>
              <a:rPr lang="en-US" sz="4200" dirty="0">
                <a:solidFill>
                  <a:srgbClr val="001840">
                    <a:alpha val="4000"/>
                  </a:srgbClr>
                </a:solidFill>
                <a:latin typeface="Public Sans Light" panose="00000400000000000000" pitchFamily="2" charset="0"/>
              </a:rPr>
              <a:t>03</a:t>
            </a:r>
            <a:endParaRPr lang="en-US" sz="4200" dirty="0"/>
          </a:p>
        </p:txBody>
      </p:sp>
      <p:sp>
        <p:nvSpPr>
          <p:cNvPr id="14" name="headingtext-diagram-6NQv8l-2-3"/>
          <p:cNvSpPr txBox="1"/>
          <p:nvPr/>
        </p:nvSpPr>
        <p:spPr>
          <a:xfrm>
            <a:off x="12344400" y="6192784"/>
            <a:ext cx="4833938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kern="1200" spc="-57" dirty="0">
                <a:solidFill>
                  <a:srgbClr val="001840"/>
                </a:solidFill>
                <a:latin typeface="Public Sans SemiBold" panose="00000700000000000000" pitchFamily="2" charset="0"/>
              </a:rPr>
              <a:t>समाधान</a:t>
            </a:r>
            <a:endParaRPr lang="en-US" sz="2700" dirty="0"/>
          </a:p>
        </p:txBody>
      </p:sp>
      <p:sp>
        <p:nvSpPr>
          <p:cNvPr id="15" name="bodytext-diagram-6NQv8l-2-3"/>
          <p:cNvSpPr txBox="1"/>
          <p:nvPr/>
        </p:nvSpPr>
        <p:spPr>
          <a:xfrm>
            <a:off x="12344400" y="6739043"/>
            <a:ext cx="4833938" cy="2467451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धेरै प्रविधि कम्पनीहरू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ह्युमनोइड रोबोटहरूले अन्ततः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श्रमिकको अभाव समाधान गर्न 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मानिसहरूले गर्न नचाहाने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खतरनाक कामहरू गर्न मद्दत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गर्न सक्ने विश्वास गर्छन्।</a:t>
            </a:r>
            <a:endParaRPr lang="en-US" sz="21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BD75D06-8198-B277-A15B-49188291B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3422" y="2562690"/>
            <a:ext cx="5190978" cy="295558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D107F93-E18D-C32B-D46F-625293DD74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49376" y="939306"/>
            <a:ext cx="3128962" cy="45789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D1CBED5-D1FB-9507-3859-886E8AF3D6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00" y="2540266"/>
            <a:ext cx="4626916" cy="293708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DCD44-F069-CBF7-AC3E-6613B6656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19db55e-289c-4c1b-8e05-afbc348cdc75-AI">
            <a:extLst>
              <a:ext uri="{FF2B5EF4-FFF2-40B4-BE49-F238E27FC236}">
                <a16:creationId xmlns:a16="http://schemas.microsoft.com/office/drawing/2014/main" id="{52D48163-E0A1-253D-D785-53DFFE5E77B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102A71"/>
          </a:solidFill>
          <a:ln/>
        </p:spPr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FBF2C36F-CE6E-C3D5-FD3E-B8A43A700EBE}"/>
              </a:ext>
            </a:extLst>
          </p:cNvPr>
          <p:cNvSpPr txBox="1"/>
          <p:nvPr/>
        </p:nvSpPr>
        <p:spPr>
          <a:xfrm>
            <a:off x="762000" y="762000"/>
            <a:ext cx="12225338" cy="1663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>
              <a:lnSpc>
                <a:spcPts val="6160"/>
              </a:lnSpc>
            </a:pPr>
            <a:r>
              <a:rPr lang="ne-NP" sz="5400" dirty="0">
                <a:solidFill>
                  <a:schemeClr val="accent4"/>
                </a:solidFill>
              </a:rPr>
              <a:t>अन्य नयाँ प्राविधिक नवप्रवर्तनहरू </a:t>
            </a:r>
            <a:endParaRPr lang="en-US" sz="5400" dirty="0">
              <a:solidFill>
                <a:schemeClr val="accent4"/>
              </a:solidFill>
            </a:endParaRPr>
          </a:p>
        </p:txBody>
      </p:sp>
      <p:sp>
        <p:nvSpPr>
          <p:cNvPr id="4" name="node-diagram-6NQv8l-0">
            <a:extLst>
              <a:ext uri="{FF2B5EF4-FFF2-40B4-BE49-F238E27FC236}">
                <a16:creationId xmlns:a16="http://schemas.microsoft.com/office/drawing/2014/main" id="{FE098F1A-705B-19B8-B24F-38599D6244DF}"/>
              </a:ext>
            </a:extLst>
          </p:cNvPr>
          <p:cNvSpPr/>
          <p:nvPr/>
        </p:nvSpPr>
        <p:spPr>
          <a:xfrm>
            <a:off x="762000" y="5886450"/>
            <a:ext cx="5562600" cy="3638550"/>
          </a:xfrm>
          <a:custGeom>
            <a:avLst/>
            <a:gdLst/>
            <a:ahLst/>
            <a:cxnLst/>
            <a:rect l="0" t="0" r="5562600" b="3638550"/>
            <a:pathLst>
              <a:path w="5562600" h="3638550">
                <a:moveTo>
                  <a:pt x="304801" y="0"/>
                </a:moveTo>
                <a:lnTo>
                  <a:pt x="5562600" y="0"/>
                </a:lnTo>
                <a:lnTo>
                  <a:pt x="5562600" y="3638550"/>
                </a:lnTo>
                <a:lnTo>
                  <a:pt x="304801" y="3638550"/>
                </a:lnTo>
                <a:arcTo wR="304801" hR="304801" stAng="5400000" swAng="5400000"/>
                <a:lnTo>
                  <a:pt x="0" y="304801"/>
                </a:lnTo>
                <a:arcTo wR="304801" hR="304801" stAng="10800000" swAng="5400000"/>
                <a:close/>
              </a:path>
            </a:pathLst>
          </a:custGeom>
          <a:solidFill>
            <a:srgbClr val="FBF9EC"/>
          </a:solidFill>
          <a:ln/>
        </p:spPr>
      </p:sp>
      <p:sp>
        <p:nvSpPr>
          <p:cNvPr id="5" name="::before">
            <a:extLst>
              <a:ext uri="{FF2B5EF4-FFF2-40B4-BE49-F238E27FC236}">
                <a16:creationId xmlns:a16="http://schemas.microsoft.com/office/drawing/2014/main" id="{F05FFF87-7C61-6A07-25F0-680C230AF35B}"/>
              </a:ext>
            </a:extLst>
          </p:cNvPr>
          <p:cNvSpPr txBox="1"/>
          <p:nvPr/>
        </p:nvSpPr>
        <p:spPr>
          <a:xfrm>
            <a:off x="1119188" y="6136958"/>
            <a:ext cx="583168" cy="779145"/>
          </a:xfrm>
          <a:prstGeom prst="rect">
            <a:avLst/>
          </a:prstGeom>
          <a:noFill/>
          <a:ln/>
        </p:spPr>
        <p:txBody>
          <a:bodyPr vertOverflow="clip" wrap="none" lIns="0" tIns="106680" rIns="0" bIns="0" rtlCol="0" anchor="t"/>
          <a:lstStyle/>
          <a:p>
            <a:pPr marL="0" indent="0" algn="ctr">
              <a:lnSpc>
                <a:spcPts val="4200"/>
              </a:lnSpc>
              <a:buNone/>
            </a:pPr>
            <a:r>
              <a:rPr lang="en-US" sz="4200" dirty="0">
                <a:solidFill>
                  <a:srgbClr val="001840">
                    <a:alpha val="4000"/>
                  </a:srgbClr>
                </a:solidFill>
                <a:latin typeface="Public Sans Light" panose="00000400000000000000" pitchFamily="2" charset="0"/>
              </a:rPr>
              <a:t>01</a:t>
            </a:r>
            <a:endParaRPr lang="en-US" sz="4200" dirty="0"/>
          </a:p>
        </p:txBody>
      </p:sp>
      <p:sp>
        <p:nvSpPr>
          <p:cNvPr id="6" name="headingtext-diagram-6NQv8l-0-1">
            <a:extLst>
              <a:ext uri="{FF2B5EF4-FFF2-40B4-BE49-F238E27FC236}">
                <a16:creationId xmlns:a16="http://schemas.microsoft.com/office/drawing/2014/main" id="{32132522-DEDC-918B-2304-C4A5FDB053BD}"/>
              </a:ext>
            </a:extLst>
          </p:cNvPr>
          <p:cNvSpPr txBox="1"/>
          <p:nvPr/>
        </p:nvSpPr>
        <p:spPr>
          <a:xfrm>
            <a:off x="1142999" y="6301265"/>
            <a:ext cx="5253039" cy="135519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r>
              <a:rPr lang="ne-NP" sz="2000" b="1" dirty="0"/>
              <a:t>व्यक्तिगत व्यक्तिगत एमआरएनए </a:t>
            </a:r>
            <a:endParaRPr lang="en-US" sz="2000" b="1" dirty="0"/>
          </a:p>
          <a:p>
            <a:r>
              <a:rPr lang="ne-NP" sz="2000" b="1" dirty="0"/>
              <a:t>क्यान्सर भ्याक्सिन (</a:t>
            </a:r>
            <a:r>
              <a:rPr lang="en-US" sz="2000" b="1" dirty="0"/>
              <a:t>Personalized mRNA Cancer</a:t>
            </a:r>
          </a:p>
          <a:p>
            <a:r>
              <a:rPr lang="en-US" sz="2000" b="1" dirty="0"/>
              <a:t>Vaccines):</a:t>
            </a:r>
            <a:r>
              <a:rPr lang="en-US" sz="2000" dirty="0"/>
              <a:t> </a:t>
            </a:r>
          </a:p>
        </p:txBody>
      </p:sp>
      <p:sp>
        <p:nvSpPr>
          <p:cNvPr id="7" name="bodytext-diagram-6NQv8l-0-1">
            <a:extLst>
              <a:ext uri="{FF2B5EF4-FFF2-40B4-BE49-F238E27FC236}">
                <a16:creationId xmlns:a16="http://schemas.microsoft.com/office/drawing/2014/main" id="{43B1310D-784E-4665-60B3-AED64610E41E}"/>
              </a:ext>
            </a:extLst>
          </p:cNvPr>
          <p:cNvSpPr txBox="1"/>
          <p:nvPr/>
        </p:nvSpPr>
        <p:spPr>
          <a:xfrm>
            <a:off x="1143000" y="7330918"/>
            <a:ext cx="4833938" cy="2132063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>
              <a:lnSpc>
                <a:spcPts val="3070"/>
              </a:lnSpc>
            </a:pPr>
            <a:r>
              <a:rPr lang="ne-NP" dirty="0"/>
              <a:t>बिरामीको आफ्नै ट्यूमरको डिएनए कोडिङ विश्लेषण</a:t>
            </a:r>
            <a:endParaRPr lang="en-US" dirty="0"/>
          </a:p>
          <a:p>
            <a:pPr>
              <a:lnSpc>
                <a:spcPts val="3070"/>
              </a:lnSpc>
            </a:pPr>
            <a:r>
              <a:rPr lang="ne-NP" dirty="0"/>
              <a:t>गरेर बनाइने यो भ्याक्सिनले शरीरको रोग </a:t>
            </a:r>
            <a:endParaRPr lang="en-US" dirty="0"/>
          </a:p>
          <a:p>
            <a:pPr>
              <a:lnSpc>
                <a:spcPts val="3070"/>
              </a:lnSpc>
            </a:pPr>
            <a:r>
              <a:rPr lang="ne-NP" dirty="0"/>
              <a:t>प्रतिरोधात्मक क्षमतालाई क्यान्सर कोषहरू मात्र </a:t>
            </a:r>
            <a:endParaRPr lang="en-US" dirty="0"/>
          </a:p>
          <a:p>
            <a:pPr>
              <a:lnSpc>
                <a:spcPts val="3070"/>
              </a:lnSpc>
            </a:pPr>
            <a:r>
              <a:rPr lang="ne-NP" dirty="0"/>
              <a:t>पहिचान गरी नष्ट गर्न तालिम दिन्छ। </a:t>
            </a:r>
            <a:endParaRPr lang="en-US" dirty="0"/>
          </a:p>
        </p:txBody>
      </p:sp>
      <p:sp>
        <p:nvSpPr>
          <p:cNvPr id="8" name="node-diagram-6NQv8l-1">
            <a:extLst>
              <a:ext uri="{FF2B5EF4-FFF2-40B4-BE49-F238E27FC236}">
                <a16:creationId xmlns:a16="http://schemas.microsoft.com/office/drawing/2014/main" id="{A6BD57D8-F702-511A-359F-81916D9CF37B}"/>
              </a:ext>
            </a:extLst>
          </p:cNvPr>
          <p:cNvSpPr/>
          <p:nvPr/>
        </p:nvSpPr>
        <p:spPr>
          <a:xfrm>
            <a:off x="6362700" y="5886450"/>
            <a:ext cx="5562600" cy="3638550"/>
          </a:xfrm>
          <a:prstGeom prst="rect">
            <a:avLst/>
          </a:prstGeom>
          <a:solidFill>
            <a:srgbClr val="FBF9EC"/>
          </a:solidFill>
          <a:ln/>
        </p:spPr>
      </p:sp>
      <p:sp>
        <p:nvSpPr>
          <p:cNvPr id="9" name="::before">
            <a:extLst>
              <a:ext uri="{FF2B5EF4-FFF2-40B4-BE49-F238E27FC236}">
                <a16:creationId xmlns:a16="http://schemas.microsoft.com/office/drawing/2014/main" id="{21B75462-6033-C33A-25C3-64EF18BD7028}"/>
              </a:ext>
            </a:extLst>
          </p:cNvPr>
          <p:cNvSpPr txBox="1"/>
          <p:nvPr/>
        </p:nvSpPr>
        <p:spPr>
          <a:xfrm>
            <a:off x="6719888" y="6136958"/>
            <a:ext cx="681633" cy="779145"/>
          </a:xfrm>
          <a:prstGeom prst="rect">
            <a:avLst/>
          </a:prstGeom>
          <a:noFill/>
          <a:ln/>
        </p:spPr>
        <p:txBody>
          <a:bodyPr vertOverflow="clip" wrap="none" lIns="0" tIns="106680" rIns="0" bIns="0" rtlCol="0" anchor="t"/>
          <a:lstStyle/>
          <a:p>
            <a:pPr marL="0" indent="0" algn="ctr">
              <a:lnSpc>
                <a:spcPts val="4200"/>
              </a:lnSpc>
              <a:buNone/>
            </a:pPr>
            <a:r>
              <a:rPr lang="en-US" sz="4200" dirty="0">
                <a:solidFill>
                  <a:srgbClr val="001840">
                    <a:alpha val="4000"/>
                  </a:srgbClr>
                </a:solidFill>
                <a:latin typeface="Public Sans Light" panose="00000400000000000000" pitchFamily="2" charset="0"/>
              </a:rPr>
              <a:t>02</a:t>
            </a:r>
            <a:endParaRPr lang="en-US" sz="4200" dirty="0"/>
          </a:p>
        </p:txBody>
      </p:sp>
      <p:sp>
        <p:nvSpPr>
          <p:cNvPr id="12" name="node-diagram-6NQv8l-2">
            <a:extLst>
              <a:ext uri="{FF2B5EF4-FFF2-40B4-BE49-F238E27FC236}">
                <a16:creationId xmlns:a16="http://schemas.microsoft.com/office/drawing/2014/main" id="{E5B102C8-D51F-C8D6-F950-57B71A962BAD}"/>
              </a:ext>
            </a:extLst>
          </p:cNvPr>
          <p:cNvSpPr/>
          <p:nvPr/>
        </p:nvSpPr>
        <p:spPr>
          <a:xfrm>
            <a:off x="11963400" y="5886450"/>
            <a:ext cx="5562600" cy="3638550"/>
          </a:xfrm>
          <a:custGeom>
            <a:avLst/>
            <a:gdLst/>
            <a:ahLst/>
            <a:cxnLst/>
            <a:rect l="0" t="0" r="5562600" b="3638550"/>
            <a:pathLst>
              <a:path w="5562600" h="3638550">
                <a:moveTo>
                  <a:pt x="0" y="0"/>
                </a:moveTo>
                <a:lnTo>
                  <a:pt x="5257799" y="0"/>
                </a:lnTo>
                <a:arcTo wR="304801" hR="304801" stAng="16200000" swAng="5400000"/>
                <a:lnTo>
                  <a:pt x="5562600" y="3333749"/>
                </a:lnTo>
                <a:arcTo wR="304801" hR="304801" stAng="0" swAng="5400000"/>
                <a:lnTo>
                  <a:pt x="0" y="3638550"/>
                </a:lnTo>
                <a:close/>
              </a:path>
            </a:pathLst>
          </a:custGeom>
          <a:solidFill>
            <a:srgbClr val="FBF9EC"/>
          </a:solidFill>
          <a:ln/>
        </p:spPr>
      </p:sp>
      <p:sp>
        <p:nvSpPr>
          <p:cNvPr id="13" name="::before">
            <a:extLst>
              <a:ext uri="{FF2B5EF4-FFF2-40B4-BE49-F238E27FC236}">
                <a16:creationId xmlns:a16="http://schemas.microsoft.com/office/drawing/2014/main" id="{1E88BEEC-F3AB-4020-9097-F500B706898F}"/>
              </a:ext>
            </a:extLst>
          </p:cNvPr>
          <p:cNvSpPr txBox="1"/>
          <p:nvPr/>
        </p:nvSpPr>
        <p:spPr>
          <a:xfrm>
            <a:off x="12320588" y="6136958"/>
            <a:ext cx="696516" cy="779145"/>
          </a:xfrm>
          <a:prstGeom prst="rect">
            <a:avLst/>
          </a:prstGeom>
          <a:noFill/>
          <a:ln/>
        </p:spPr>
        <p:txBody>
          <a:bodyPr vertOverflow="clip" wrap="none" lIns="0" tIns="106680" rIns="0" bIns="0" rtlCol="0" anchor="t"/>
          <a:lstStyle/>
          <a:p>
            <a:pPr marL="0" indent="0" algn="ctr">
              <a:lnSpc>
                <a:spcPts val="4200"/>
              </a:lnSpc>
              <a:buNone/>
            </a:pPr>
            <a:r>
              <a:rPr lang="en-US" sz="4200" dirty="0">
                <a:solidFill>
                  <a:srgbClr val="001840">
                    <a:alpha val="4000"/>
                  </a:srgbClr>
                </a:solidFill>
                <a:latin typeface="Public Sans Light" panose="00000400000000000000" pitchFamily="2" charset="0"/>
              </a:rPr>
              <a:t>03</a:t>
            </a:r>
            <a:endParaRPr lang="en-US" sz="4200" dirty="0"/>
          </a:p>
        </p:txBody>
      </p:sp>
      <p:sp>
        <p:nvSpPr>
          <p:cNvPr id="16" name="headingtext-diagram-6NQv8l-0-1">
            <a:extLst>
              <a:ext uri="{FF2B5EF4-FFF2-40B4-BE49-F238E27FC236}">
                <a16:creationId xmlns:a16="http://schemas.microsoft.com/office/drawing/2014/main" id="{3D78AEA2-938F-A2EE-0FD8-EE436888114F}"/>
              </a:ext>
            </a:extLst>
          </p:cNvPr>
          <p:cNvSpPr txBox="1"/>
          <p:nvPr/>
        </p:nvSpPr>
        <p:spPr>
          <a:xfrm>
            <a:off x="6672263" y="6301265"/>
            <a:ext cx="5253039" cy="135519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r>
              <a:rPr lang="en-US" sz="2000" b="1" dirty="0" err="1"/>
              <a:t>प्यासिभ</a:t>
            </a:r>
            <a:r>
              <a:rPr lang="en-US" sz="2000" b="1" dirty="0"/>
              <a:t> </a:t>
            </a:r>
            <a:r>
              <a:rPr lang="en-US" sz="2000" b="1" dirty="0" err="1"/>
              <a:t>रेडिएटिभ</a:t>
            </a:r>
            <a:r>
              <a:rPr lang="en-US" sz="2000" b="1" dirty="0"/>
              <a:t> </a:t>
            </a:r>
            <a:r>
              <a:rPr lang="en-US" sz="2000" b="1" dirty="0" err="1"/>
              <a:t>कलिङ</a:t>
            </a:r>
            <a:r>
              <a:rPr lang="en-US" sz="2000" b="1" dirty="0"/>
              <a:t> </a:t>
            </a:r>
            <a:r>
              <a:rPr lang="en-US" sz="2000" b="1" dirty="0" err="1"/>
              <a:t>सामाग्री</a:t>
            </a:r>
            <a:r>
              <a:rPr lang="en-US" sz="2000" b="1" dirty="0"/>
              <a:t> (Passive </a:t>
            </a:r>
          </a:p>
          <a:p>
            <a:r>
              <a:rPr lang="en-US" sz="2000" b="1" dirty="0"/>
              <a:t>Radiative Cooling Materials):</a:t>
            </a:r>
            <a:r>
              <a:rPr lang="en-US" sz="2000" dirty="0"/>
              <a:t> </a:t>
            </a:r>
          </a:p>
        </p:txBody>
      </p:sp>
      <p:sp>
        <p:nvSpPr>
          <p:cNvPr id="18" name="bodytext-diagram-6NQv8l-0-1">
            <a:extLst>
              <a:ext uri="{FF2B5EF4-FFF2-40B4-BE49-F238E27FC236}">
                <a16:creationId xmlns:a16="http://schemas.microsoft.com/office/drawing/2014/main" id="{695299B7-97EE-8EA6-97A6-D2A133A39253}"/>
              </a:ext>
            </a:extLst>
          </p:cNvPr>
          <p:cNvSpPr txBox="1"/>
          <p:nvPr/>
        </p:nvSpPr>
        <p:spPr>
          <a:xfrm>
            <a:off x="6672264" y="7330918"/>
            <a:ext cx="4833938" cy="2132063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>
              <a:lnSpc>
                <a:spcPts val="3070"/>
              </a:lnSpc>
            </a:pPr>
            <a:r>
              <a:rPr lang="ne-NP" dirty="0"/>
              <a:t>कुनै पनि बिजुलीको प्रयोग नगरी सूर्यको तापलाई </a:t>
            </a:r>
            <a:endParaRPr lang="en-US" dirty="0"/>
          </a:p>
          <a:p>
            <a:pPr>
              <a:lnSpc>
                <a:spcPts val="3070"/>
              </a:lnSpc>
            </a:pPr>
            <a:r>
              <a:rPr lang="ne-NP" dirty="0"/>
              <a:t>वायुमण्डलबाट अन्तरिक्षतर्फ फर्काएर भवन, </a:t>
            </a:r>
            <a:endParaRPr lang="en-US" dirty="0"/>
          </a:p>
          <a:p>
            <a:pPr>
              <a:lnSpc>
                <a:spcPts val="3070"/>
              </a:lnSpc>
            </a:pPr>
            <a:r>
              <a:rPr lang="ne-NP" dirty="0"/>
              <a:t>छाना वा कपडालाई बाहिरी वातावरणभन्दा </a:t>
            </a:r>
            <a:endParaRPr lang="en-US" dirty="0"/>
          </a:p>
          <a:p>
            <a:pPr>
              <a:lnSpc>
                <a:spcPts val="3070"/>
              </a:lnSpc>
            </a:pPr>
            <a:r>
              <a:rPr lang="ne-NP" dirty="0"/>
              <a:t>चिसो राख्ने विशेष लेपन वा पेन्ट प्रविधि।</a:t>
            </a:r>
            <a:endParaRPr lang="en-US" dirty="0"/>
          </a:p>
        </p:txBody>
      </p:sp>
      <p:sp>
        <p:nvSpPr>
          <p:cNvPr id="20" name="headingtext-diagram-6NQv8l-0-1">
            <a:extLst>
              <a:ext uri="{FF2B5EF4-FFF2-40B4-BE49-F238E27FC236}">
                <a16:creationId xmlns:a16="http://schemas.microsoft.com/office/drawing/2014/main" id="{3330E751-3FDA-C896-95DC-64D41DD6D98A}"/>
              </a:ext>
            </a:extLst>
          </p:cNvPr>
          <p:cNvSpPr txBox="1"/>
          <p:nvPr/>
        </p:nvSpPr>
        <p:spPr>
          <a:xfrm>
            <a:off x="12266358" y="6301265"/>
            <a:ext cx="5253039" cy="135519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r>
              <a:rPr lang="ne-NP" sz="2000" b="1" dirty="0"/>
              <a:t>डिएनए-आधारित डेटा भण्डारण (</a:t>
            </a:r>
            <a:r>
              <a:rPr lang="en-US" sz="2000" b="1" dirty="0"/>
              <a:t>DNA-Based </a:t>
            </a:r>
          </a:p>
          <a:p>
            <a:r>
              <a:rPr lang="en-US" sz="2000" b="1" dirty="0"/>
              <a:t>Data Storage):</a:t>
            </a:r>
            <a:endParaRPr lang="en-US" sz="2000" dirty="0"/>
          </a:p>
        </p:txBody>
      </p:sp>
      <p:sp>
        <p:nvSpPr>
          <p:cNvPr id="22" name="bodytext-diagram-6NQv8l-0-1">
            <a:extLst>
              <a:ext uri="{FF2B5EF4-FFF2-40B4-BE49-F238E27FC236}">
                <a16:creationId xmlns:a16="http://schemas.microsoft.com/office/drawing/2014/main" id="{333C911B-FCEE-A437-1EA4-D6550C0F2336}"/>
              </a:ext>
            </a:extLst>
          </p:cNvPr>
          <p:cNvSpPr txBox="1"/>
          <p:nvPr/>
        </p:nvSpPr>
        <p:spPr>
          <a:xfrm>
            <a:off x="12266359" y="7330918"/>
            <a:ext cx="4833938" cy="2132063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>
              <a:lnSpc>
                <a:spcPts val="3070"/>
              </a:lnSpc>
            </a:pPr>
            <a:r>
              <a:rPr lang="ne-NP" dirty="0"/>
              <a:t>परम्परागत हार्डड्राइभको सट्टा जैविक </a:t>
            </a:r>
            <a:r>
              <a:rPr lang="en-US" dirty="0"/>
              <a:t>DNA </a:t>
            </a:r>
            <a:r>
              <a:rPr lang="ne-NP" dirty="0"/>
              <a:t>अणुहरूमा </a:t>
            </a:r>
            <a:endParaRPr lang="en-US" dirty="0"/>
          </a:p>
          <a:p>
            <a:pPr>
              <a:lnSpc>
                <a:spcPts val="3070"/>
              </a:lnSpc>
            </a:pPr>
            <a:r>
              <a:rPr lang="ne-NP" dirty="0"/>
              <a:t>विशाल डेटा भण्डारण गर्ने प्रविधि, जसले साना </a:t>
            </a:r>
            <a:endParaRPr lang="en-US" dirty="0"/>
          </a:p>
          <a:p>
            <a:pPr>
              <a:lnSpc>
                <a:spcPts val="3070"/>
              </a:lnSpc>
            </a:pPr>
            <a:r>
              <a:rPr lang="ne-NP" dirty="0"/>
              <a:t>जैविक कणमै हजारौं वर्षसम्म डेटा सुरक्षित राख्न सक्छ।</a:t>
            </a:r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DA90945-BED8-3914-9EEC-9759801D2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857" y="2966467"/>
            <a:ext cx="4656223" cy="156985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4736DEC-3706-1A19-6A14-2E309CFEA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2171" y="1815095"/>
            <a:ext cx="3734124" cy="371126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0839968-771F-DB31-6A85-5A67FB3016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35440" y="1306782"/>
            <a:ext cx="429577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708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EF4AE-2E4C-0760-93FB-206295122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19db55e-289c-4c1b-8e05-afbc348cdc75-AI">
            <a:extLst>
              <a:ext uri="{FF2B5EF4-FFF2-40B4-BE49-F238E27FC236}">
                <a16:creationId xmlns:a16="http://schemas.microsoft.com/office/drawing/2014/main" id="{A881E50E-406E-54EC-6807-0F6321393D3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102A71"/>
          </a:solidFill>
          <a:ln/>
        </p:spPr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2311E894-BF4B-C5E1-6702-C505B4195213}"/>
              </a:ext>
            </a:extLst>
          </p:cNvPr>
          <p:cNvSpPr txBox="1"/>
          <p:nvPr/>
        </p:nvSpPr>
        <p:spPr>
          <a:xfrm>
            <a:off x="762000" y="762000"/>
            <a:ext cx="12225338" cy="1663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>
              <a:lnSpc>
                <a:spcPts val="6160"/>
              </a:lnSpc>
            </a:pPr>
            <a:r>
              <a:rPr lang="ne-NP" sz="5400" dirty="0">
                <a:solidFill>
                  <a:schemeClr val="accent4"/>
                </a:solidFill>
              </a:rPr>
              <a:t>अन्य नयाँ प्राविधिक नवप्रवर्तनहरू </a:t>
            </a:r>
            <a:endParaRPr lang="en-US" sz="5400" dirty="0">
              <a:solidFill>
                <a:schemeClr val="accent4"/>
              </a:solidFill>
            </a:endParaRPr>
          </a:p>
        </p:txBody>
      </p:sp>
      <p:sp>
        <p:nvSpPr>
          <p:cNvPr id="4" name="node-diagram-6NQv8l-0">
            <a:extLst>
              <a:ext uri="{FF2B5EF4-FFF2-40B4-BE49-F238E27FC236}">
                <a16:creationId xmlns:a16="http://schemas.microsoft.com/office/drawing/2014/main" id="{1A67638B-71EF-12B0-596C-78FBF924FA3D}"/>
              </a:ext>
            </a:extLst>
          </p:cNvPr>
          <p:cNvSpPr/>
          <p:nvPr/>
        </p:nvSpPr>
        <p:spPr>
          <a:xfrm>
            <a:off x="762000" y="5886450"/>
            <a:ext cx="5562600" cy="3638550"/>
          </a:xfrm>
          <a:custGeom>
            <a:avLst/>
            <a:gdLst/>
            <a:ahLst/>
            <a:cxnLst/>
            <a:rect l="0" t="0" r="5562600" b="3638550"/>
            <a:pathLst>
              <a:path w="5562600" h="3638550">
                <a:moveTo>
                  <a:pt x="304801" y="0"/>
                </a:moveTo>
                <a:lnTo>
                  <a:pt x="5562600" y="0"/>
                </a:lnTo>
                <a:lnTo>
                  <a:pt x="5562600" y="3638550"/>
                </a:lnTo>
                <a:lnTo>
                  <a:pt x="304801" y="3638550"/>
                </a:lnTo>
                <a:arcTo wR="304801" hR="304801" stAng="5400000" swAng="5400000"/>
                <a:lnTo>
                  <a:pt x="0" y="304801"/>
                </a:lnTo>
                <a:arcTo wR="304801" hR="304801" stAng="10800000" swAng="5400000"/>
                <a:close/>
              </a:path>
            </a:pathLst>
          </a:custGeom>
          <a:solidFill>
            <a:srgbClr val="FBF9EC"/>
          </a:solidFill>
          <a:ln/>
        </p:spPr>
      </p:sp>
      <p:sp>
        <p:nvSpPr>
          <p:cNvPr id="5" name="::before">
            <a:extLst>
              <a:ext uri="{FF2B5EF4-FFF2-40B4-BE49-F238E27FC236}">
                <a16:creationId xmlns:a16="http://schemas.microsoft.com/office/drawing/2014/main" id="{836F2CCE-DD9C-EBA1-2BDD-7F1648FFB4EA}"/>
              </a:ext>
            </a:extLst>
          </p:cNvPr>
          <p:cNvSpPr txBox="1"/>
          <p:nvPr/>
        </p:nvSpPr>
        <p:spPr>
          <a:xfrm>
            <a:off x="1119188" y="6136958"/>
            <a:ext cx="583168" cy="779145"/>
          </a:xfrm>
          <a:prstGeom prst="rect">
            <a:avLst/>
          </a:prstGeom>
          <a:noFill/>
          <a:ln/>
        </p:spPr>
        <p:txBody>
          <a:bodyPr vertOverflow="clip" wrap="none" lIns="0" tIns="106680" rIns="0" bIns="0" rtlCol="0" anchor="t"/>
          <a:lstStyle/>
          <a:p>
            <a:pPr marL="0" indent="0" algn="ctr">
              <a:lnSpc>
                <a:spcPts val="4200"/>
              </a:lnSpc>
              <a:buNone/>
            </a:pPr>
            <a:r>
              <a:rPr lang="en-US" sz="4200" dirty="0">
                <a:solidFill>
                  <a:srgbClr val="001840">
                    <a:alpha val="4000"/>
                  </a:srgbClr>
                </a:solidFill>
                <a:latin typeface="Public Sans Light" panose="00000400000000000000" pitchFamily="2" charset="0"/>
              </a:rPr>
              <a:t>01</a:t>
            </a:r>
            <a:endParaRPr lang="en-US" sz="4200" dirty="0"/>
          </a:p>
        </p:txBody>
      </p:sp>
      <p:sp>
        <p:nvSpPr>
          <p:cNvPr id="6" name="headingtext-diagram-6NQv8l-0-1">
            <a:extLst>
              <a:ext uri="{FF2B5EF4-FFF2-40B4-BE49-F238E27FC236}">
                <a16:creationId xmlns:a16="http://schemas.microsoft.com/office/drawing/2014/main" id="{DC858C6F-E75F-F681-1CCB-DB980E8B072C}"/>
              </a:ext>
            </a:extLst>
          </p:cNvPr>
          <p:cNvSpPr txBox="1"/>
          <p:nvPr/>
        </p:nvSpPr>
        <p:spPr>
          <a:xfrm>
            <a:off x="1142999" y="6301265"/>
            <a:ext cx="5253039" cy="135519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r>
              <a:rPr lang="ne-NP" sz="2000" b="1" dirty="0"/>
              <a:t>ड्यारेक्ट लिथियम एक्स्ट्र्याक्सन (</a:t>
            </a:r>
            <a:r>
              <a:rPr lang="en-US" sz="2000" b="1" dirty="0"/>
              <a:t>Direct Lithium </a:t>
            </a:r>
          </a:p>
          <a:p>
            <a:r>
              <a:rPr lang="en-US" sz="2000" b="1" dirty="0"/>
              <a:t>Extraction - DLE):</a:t>
            </a:r>
            <a:r>
              <a:rPr lang="en-US" sz="2000" dirty="0"/>
              <a:t> </a:t>
            </a:r>
          </a:p>
        </p:txBody>
      </p:sp>
      <p:sp>
        <p:nvSpPr>
          <p:cNvPr id="7" name="bodytext-diagram-6NQv8l-0-1">
            <a:extLst>
              <a:ext uri="{FF2B5EF4-FFF2-40B4-BE49-F238E27FC236}">
                <a16:creationId xmlns:a16="http://schemas.microsoft.com/office/drawing/2014/main" id="{7BB163C0-AAEC-1963-D0E7-0230D36D9BDC}"/>
              </a:ext>
            </a:extLst>
          </p:cNvPr>
          <p:cNvSpPr txBox="1"/>
          <p:nvPr/>
        </p:nvSpPr>
        <p:spPr>
          <a:xfrm>
            <a:off x="1143000" y="7330918"/>
            <a:ext cx="4833938" cy="2132063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>
              <a:lnSpc>
                <a:spcPts val="3070"/>
              </a:lnSpc>
            </a:pPr>
            <a:r>
              <a:rPr lang="ne-NP" dirty="0"/>
              <a:t>विद्युतीय गाडीका ब्याट्रीका लागि चाहिने लिथियम</a:t>
            </a:r>
            <a:endParaRPr lang="en-US" dirty="0"/>
          </a:p>
          <a:p>
            <a:pPr>
              <a:lnSpc>
                <a:spcPts val="3070"/>
              </a:lnSpc>
            </a:pPr>
            <a:r>
              <a:rPr lang="ne-NP" dirty="0"/>
              <a:t>महिनाऔं समय र वातावरणीय क्षतिबिना केही </a:t>
            </a:r>
            <a:endParaRPr lang="en-US" dirty="0"/>
          </a:p>
          <a:p>
            <a:pPr>
              <a:lnSpc>
                <a:spcPts val="3070"/>
              </a:lnSpc>
            </a:pPr>
            <a:r>
              <a:rPr lang="ne-NP" dirty="0"/>
              <a:t>घण्टामै पानी वा जमिनबाट सिधै निकाल्ने </a:t>
            </a:r>
            <a:endParaRPr lang="en-US" dirty="0"/>
          </a:p>
          <a:p>
            <a:pPr>
              <a:lnSpc>
                <a:spcPts val="3070"/>
              </a:lnSpc>
            </a:pPr>
            <a:r>
              <a:rPr lang="ne-NP" dirty="0"/>
              <a:t>आधुनिक रसायन प्रविधि।</a:t>
            </a:r>
            <a:endParaRPr lang="en-US" dirty="0"/>
          </a:p>
        </p:txBody>
      </p:sp>
      <p:sp>
        <p:nvSpPr>
          <p:cNvPr id="8" name="node-diagram-6NQv8l-1">
            <a:extLst>
              <a:ext uri="{FF2B5EF4-FFF2-40B4-BE49-F238E27FC236}">
                <a16:creationId xmlns:a16="http://schemas.microsoft.com/office/drawing/2014/main" id="{68B62B2C-4F92-3D0B-B3AF-38BF681D0B96}"/>
              </a:ext>
            </a:extLst>
          </p:cNvPr>
          <p:cNvSpPr/>
          <p:nvPr/>
        </p:nvSpPr>
        <p:spPr>
          <a:xfrm>
            <a:off x="6362700" y="5886450"/>
            <a:ext cx="5562600" cy="3638550"/>
          </a:xfrm>
          <a:prstGeom prst="rect">
            <a:avLst/>
          </a:prstGeom>
          <a:solidFill>
            <a:srgbClr val="FBF9EC"/>
          </a:solidFill>
          <a:ln/>
        </p:spPr>
      </p:sp>
      <p:sp>
        <p:nvSpPr>
          <p:cNvPr id="9" name="::before">
            <a:extLst>
              <a:ext uri="{FF2B5EF4-FFF2-40B4-BE49-F238E27FC236}">
                <a16:creationId xmlns:a16="http://schemas.microsoft.com/office/drawing/2014/main" id="{990D29EC-4B45-65C8-CCE3-116FFF88706F}"/>
              </a:ext>
            </a:extLst>
          </p:cNvPr>
          <p:cNvSpPr txBox="1"/>
          <p:nvPr/>
        </p:nvSpPr>
        <p:spPr>
          <a:xfrm>
            <a:off x="6719888" y="6136958"/>
            <a:ext cx="681633" cy="779145"/>
          </a:xfrm>
          <a:prstGeom prst="rect">
            <a:avLst/>
          </a:prstGeom>
          <a:noFill/>
          <a:ln/>
        </p:spPr>
        <p:txBody>
          <a:bodyPr vertOverflow="clip" wrap="none" lIns="0" tIns="106680" rIns="0" bIns="0" rtlCol="0" anchor="t"/>
          <a:lstStyle/>
          <a:p>
            <a:pPr marL="0" indent="0" algn="ctr">
              <a:lnSpc>
                <a:spcPts val="4200"/>
              </a:lnSpc>
              <a:buNone/>
            </a:pPr>
            <a:r>
              <a:rPr lang="en-US" sz="4200" dirty="0">
                <a:solidFill>
                  <a:srgbClr val="001840">
                    <a:alpha val="4000"/>
                  </a:srgbClr>
                </a:solidFill>
                <a:latin typeface="Public Sans Light" panose="00000400000000000000" pitchFamily="2" charset="0"/>
              </a:rPr>
              <a:t>02</a:t>
            </a:r>
            <a:endParaRPr lang="en-US" sz="4200" dirty="0"/>
          </a:p>
        </p:txBody>
      </p:sp>
      <p:sp>
        <p:nvSpPr>
          <p:cNvPr id="12" name="node-diagram-6NQv8l-2">
            <a:extLst>
              <a:ext uri="{FF2B5EF4-FFF2-40B4-BE49-F238E27FC236}">
                <a16:creationId xmlns:a16="http://schemas.microsoft.com/office/drawing/2014/main" id="{9C710411-EE51-D6B8-D790-028CEBD30A17}"/>
              </a:ext>
            </a:extLst>
          </p:cNvPr>
          <p:cNvSpPr/>
          <p:nvPr/>
        </p:nvSpPr>
        <p:spPr>
          <a:xfrm>
            <a:off x="11963400" y="5886450"/>
            <a:ext cx="5562600" cy="3638550"/>
          </a:xfrm>
          <a:custGeom>
            <a:avLst/>
            <a:gdLst/>
            <a:ahLst/>
            <a:cxnLst/>
            <a:rect l="0" t="0" r="5562600" b="3638550"/>
            <a:pathLst>
              <a:path w="5562600" h="3638550">
                <a:moveTo>
                  <a:pt x="0" y="0"/>
                </a:moveTo>
                <a:lnTo>
                  <a:pt x="5257799" y="0"/>
                </a:lnTo>
                <a:arcTo wR="304801" hR="304801" stAng="16200000" swAng="5400000"/>
                <a:lnTo>
                  <a:pt x="5562600" y="3333749"/>
                </a:lnTo>
                <a:arcTo wR="304801" hR="304801" stAng="0" swAng="5400000"/>
                <a:lnTo>
                  <a:pt x="0" y="3638550"/>
                </a:lnTo>
                <a:close/>
              </a:path>
            </a:pathLst>
          </a:custGeom>
          <a:solidFill>
            <a:srgbClr val="FBF9EC"/>
          </a:solidFill>
          <a:ln/>
        </p:spPr>
      </p:sp>
      <p:sp>
        <p:nvSpPr>
          <p:cNvPr id="13" name="::before">
            <a:extLst>
              <a:ext uri="{FF2B5EF4-FFF2-40B4-BE49-F238E27FC236}">
                <a16:creationId xmlns:a16="http://schemas.microsoft.com/office/drawing/2014/main" id="{1F63B2EA-F635-CBF1-2306-03212240F59C}"/>
              </a:ext>
            </a:extLst>
          </p:cNvPr>
          <p:cNvSpPr txBox="1"/>
          <p:nvPr/>
        </p:nvSpPr>
        <p:spPr>
          <a:xfrm>
            <a:off x="12320588" y="6136958"/>
            <a:ext cx="696516" cy="779145"/>
          </a:xfrm>
          <a:prstGeom prst="rect">
            <a:avLst/>
          </a:prstGeom>
          <a:noFill/>
          <a:ln/>
        </p:spPr>
        <p:txBody>
          <a:bodyPr vertOverflow="clip" wrap="none" lIns="0" tIns="106680" rIns="0" bIns="0" rtlCol="0" anchor="t"/>
          <a:lstStyle/>
          <a:p>
            <a:pPr marL="0" indent="0" algn="ctr">
              <a:lnSpc>
                <a:spcPts val="4200"/>
              </a:lnSpc>
              <a:buNone/>
            </a:pPr>
            <a:r>
              <a:rPr lang="en-US" sz="4200" dirty="0">
                <a:solidFill>
                  <a:srgbClr val="001840">
                    <a:alpha val="4000"/>
                  </a:srgbClr>
                </a:solidFill>
                <a:latin typeface="Public Sans Light" panose="00000400000000000000" pitchFamily="2" charset="0"/>
              </a:rPr>
              <a:t>03</a:t>
            </a:r>
            <a:endParaRPr lang="en-US" sz="4200" dirty="0"/>
          </a:p>
        </p:txBody>
      </p:sp>
      <p:sp>
        <p:nvSpPr>
          <p:cNvPr id="16" name="headingtext-diagram-6NQv8l-0-1">
            <a:extLst>
              <a:ext uri="{FF2B5EF4-FFF2-40B4-BE49-F238E27FC236}">
                <a16:creationId xmlns:a16="http://schemas.microsoft.com/office/drawing/2014/main" id="{807A8DBB-C3AE-260D-0331-EBB55304EE61}"/>
              </a:ext>
            </a:extLst>
          </p:cNvPr>
          <p:cNvSpPr txBox="1"/>
          <p:nvPr/>
        </p:nvSpPr>
        <p:spPr>
          <a:xfrm>
            <a:off x="6672263" y="6301265"/>
            <a:ext cx="5253039" cy="135519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r>
              <a:rPr lang="ne-NP" sz="2000" b="1" dirty="0"/>
              <a:t>एभ्रिथिङ-टु-ग्रिड ऊर्जा प्रणाली </a:t>
            </a:r>
            <a:endParaRPr lang="en-US" sz="2000" b="1" dirty="0"/>
          </a:p>
          <a:p>
            <a:r>
              <a:rPr lang="ne-NP" sz="2000" b="1" dirty="0"/>
              <a:t>(</a:t>
            </a:r>
            <a:r>
              <a:rPr lang="en-US" sz="2000" b="1" dirty="0"/>
              <a:t>Everything-to-Grid Energy Systems):</a:t>
            </a:r>
            <a:r>
              <a:rPr lang="en-US" sz="2000" dirty="0"/>
              <a:t> </a:t>
            </a:r>
          </a:p>
        </p:txBody>
      </p:sp>
      <p:sp>
        <p:nvSpPr>
          <p:cNvPr id="18" name="bodytext-diagram-6NQv8l-0-1">
            <a:extLst>
              <a:ext uri="{FF2B5EF4-FFF2-40B4-BE49-F238E27FC236}">
                <a16:creationId xmlns:a16="http://schemas.microsoft.com/office/drawing/2014/main" id="{608216DD-FD25-FA74-01DD-63801836ACF9}"/>
              </a:ext>
            </a:extLst>
          </p:cNvPr>
          <p:cNvSpPr txBox="1"/>
          <p:nvPr/>
        </p:nvSpPr>
        <p:spPr>
          <a:xfrm>
            <a:off x="6672264" y="7330918"/>
            <a:ext cx="4833938" cy="2132063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>
              <a:lnSpc>
                <a:spcPts val="3070"/>
              </a:lnSpc>
            </a:pPr>
            <a:r>
              <a:rPr lang="ne-NP" dirty="0"/>
              <a:t>घर, इलेक्ट्रिक गाडी वा उपकरणहरूले बिजुली खपत </a:t>
            </a:r>
            <a:endParaRPr lang="en-US" dirty="0"/>
          </a:p>
          <a:p>
            <a:pPr>
              <a:lnSpc>
                <a:spcPts val="3070"/>
              </a:lnSpc>
            </a:pPr>
            <a:r>
              <a:rPr lang="ne-NP" dirty="0"/>
              <a:t>मात्र नगरी, आवश्यकता अनुसार आपतकालीन </a:t>
            </a:r>
            <a:endParaRPr lang="en-US" dirty="0"/>
          </a:p>
          <a:p>
            <a:pPr>
              <a:lnSpc>
                <a:spcPts val="3070"/>
              </a:lnSpc>
            </a:pPr>
            <a:r>
              <a:rPr lang="ne-NP" dirty="0"/>
              <a:t>समयमा केन्द्रीय बिजुली ग्रिडमा उल्टै बिजुली </a:t>
            </a:r>
            <a:endParaRPr lang="en-US" dirty="0"/>
          </a:p>
          <a:p>
            <a:pPr>
              <a:lnSpc>
                <a:spcPts val="3070"/>
              </a:lnSpc>
            </a:pPr>
            <a:r>
              <a:rPr lang="ne-NP" dirty="0"/>
              <a:t>फिर्ता पठाउन सक्ने स्मार्ट ऊर्जा प्रणाली। </a:t>
            </a:r>
            <a:endParaRPr lang="en-US" dirty="0"/>
          </a:p>
        </p:txBody>
      </p:sp>
      <p:sp>
        <p:nvSpPr>
          <p:cNvPr id="20" name="headingtext-diagram-6NQv8l-0-1">
            <a:extLst>
              <a:ext uri="{FF2B5EF4-FFF2-40B4-BE49-F238E27FC236}">
                <a16:creationId xmlns:a16="http://schemas.microsoft.com/office/drawing/2014/main" id="{152443FC-C9FD-8535-AFBA-0BCB65C6D23A}"/>
              </a:ext>
            </a:extLst>
          </p:cNvPr>
          <p:cNvSpPr txBox="1"/>
          <p:nvPr/>
        </p:nvSpPr>
        <p:spPr>
          <a:xfrm>
            <a:off x="12266358" y="6301265"/>
            <a:ext cx="5253039" cy="135519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r>
              <a:rPr lang="ne-NP" sz="2000" b="1" dirty="0"/>
              <a:t>मेगा-लेन्स / फ्ल्याट लेन्स प्रविधि (</a:t>
            </a:r>
            <a:r>
              <a:rPr lang="en-US" sz="2000" b="1" dirty="0" err="1"/>
              <a:t>Metalenses</a:t>
            </a:r>
            <a:r>
              <a:rPr lang="en-US" sz="2000" b="1" dirty="0"/>
              <a:t>):</a:t>
            </a:r>
            <a:r>
              <a:rPr lang="en-US" sz="2000" dirty="0"/>
              <a:t> </a:t>
            </a:r>
          </a:p>
        </p:txBody>
      </p:sp>
      <p:sp>
        <p:nvSpPr>
          <p:cNvPr id="22" name="bodytext-diagram-6NQv8l-0-1">
            <a:extLst>
              <a:ext uri="{FF2B5EF4-FFF2-40B4-BE49-F238E27FC236}">
                <a16:creationId xmlns:a16="http://schemas.microsoft.com/office/drawing/2014/main" id="{58B3809D-82D8-0E9A-71B2-2CAEB7CC01D2}"/>
              </a:ext>
            </a:extLst>
          </p:cNvPr>
          <p:cNvSpPr txBox="1"/>
          <p:nvPr/>
        </p:nvSpPr>
        <p:spPr>
          <a:xfrm>
            <a:off x="12266359" y="7330918"/>
            <a:ext cx="4833938" cy="2132063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>
              <a:lnSpc>
                <a:spcPts val="3070"/>
              </a:lnSpc>
            </a:pPr>
            <a:r>
              <a:rPr lang="ne-NP" dirty="0"/>
              <a:t>क्यामेरा, मोबाइल र माइक्रोस्कोपका बाक्ला काँचका </a:t>
            </a:r>
            <a:endParaRPr lang="en-US" dirty="0"/>
          </a:p>
          <a:p>
            <a:pPr>
              <a:lnSpc>
                <a:spcPts val="3070"/>
              </a:lnSpc>
            </a:pPr>
            <a:r>
              <a:rPr lang="ne-NP" dirty="0"/>
              <a:t>लेन्सहरूलाई विस्थापित गर्ने कागजभन्दा पनि </a:t>
            </a:r>
            <a:endParaRPr lang="en-US" dirty="0"/>
          </a:p>
          <a:p>
            <a:pPr>
              <a:lnSpc>
                <a:spcPts val="3070"/>
              </a:lnSpc>
            </a:pPr>
            <a:r>
              <a:rPr lang="ne-NP" dirty="0"/>
              <a:t>पातलो सम्झौतारहित आधुनिक समतल (</a:t>
            </a:r>
            <a:r>
              <a:rPr lang="en-US" dirty="0"/>
              <a:t>flat) </a:t>
            </a:r>
            <a:r>
              <a:rPr lang="ne-NP" dirty="0"/>
              <a:t>लेन्स </a:t>
            </a:r>
            <a:endParaRPr lang="en-US" dirty="0"/>
          </a:p>
          <a:p>
            <a:pPr>
              <a:lnSpc>
                <a:spcPts val="3070"/>
              </a:lnSpc>
            </a:pPr>
            <a:r>
              <a:rPr lang="ne-NP" dirty="0"/>
              <a:t>प्रविधि। 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6F0A340-8955-5179-02EC-A16418FB2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4237" y="2031787"/>
            <a:ext cx="6759526" cy="32768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931C8DF-3FFC-7C75-C29C-545AD005C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1798" y="2763166"/>
            <a:ext cx="3482642" cy="211092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89CE54C-84C0-3106-3D92-068FB455A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23403" y="2770652"/>
            <a:ext cx="3769492" cy="211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02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00e913b-21be-400b-a579-6a9d22945eb5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102A71"/>
          </a:solidFill>
          <a:ln/>
        </p:spPr>
      </p:sp>
      <p:sp>
        <p:nvSpPr>
          <p:cNvPr id="3" name="Title 3"/>
          <p:cNvSpPr txBox="1"/>
          <p:nvPr/>
        </p:nvSpPr>
        <p:spPr>
          <a:xfrm>
            <a:off x="762000" y="762000"/>
            <a:ext cx="11491913" cy="1948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7260"/>
              </a:lnSpc>
              <a:buNone/>
            </a:pPr>
            <a:r>
              <a:rPr lang="en-US" sz="6600" kern="1200" spc="-139" dirty="0">
                <a:solidFill>
                  <a:srgbClr val="FFFDF0"/>
                </a:solidFill>
                <a:latin typeface="Public Sans SemiBold" panose="00000700000000000000" pitchFamily="2" charset="0"/>
              </a:rPr>
              <a:t>भविष्य सोचेभन्दा</a:t>
            </a:r>
            <a:r>
              <a:rPr lang="en-US" sz="6600" dirty="0">
                <a:solidFill>
                  <a:srgbClr val="000000"/>
                </a:solidFill>
              </a:rPr>
              <a:t>
</a:t>
            </a:r>
            <a:r>
              <a:rPr lang="en-US" sz="6600" kern="1200" spc="-139" dirty="0">
                <a:solidFill>
                  <a:srgbClr val="FFFDF0"/>
                </a:solidFill>
                <a:latin typeface="Public Sans SemiBold" panose="00000700000000000000" pitchFamily="2" charset="0"/>
              </a:rPr>
              <a:t>धेरै </a:t>
            </a:r>
            <a:r>
              <a:rPr lang="en-US" sz="6600" kern="1200" spc="-139" dirty="0">
                <a:solidFill>
                  <a:srgbClr val="F5C400"/>
                </a:solidFill>
                <a:latin typeface="Public Sans SemiBold" panose="00000700000000000000" pitchFamily="2" charset="0"/>
              </a:rPr>
              <a:t>छिटो आइपुग्दैछ</a:t>
            </a:r>
            <a:endParaRPr lang="en-US" sz="6600" dirty="0"/>
          </a:p>
        </p:txBody>
      </p:sp>
      <p:sp>
        <p:nvSpPr>
          <p:cNvPr id="4" name="SubTitle"/>
          <p:cNvSpPr txBox="1"/>
          <p:nvPr/>
        </p:nvSpPr>
        <p:spPr>
          <a:xfrm>
            <a:off x="762000" y="2891790"/>
            <a:ext cx="1149191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10"/>
              </a:lnSpc>
              <a:buNone/>
            </a:pPr>
            <a:r>
              <a:rPr lang="en-US" sz="2400" kern="1200" spc="29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हामी भर्खर शुरुवात मात्र गर्दैछौं — यी नवप्रवर्तनहरूले हाम्रो संसारलाई सधैंका लागि बदल्नेछन्।</a:t>
            </a:r>
            <a:endParaRPr lang="en-US" sz="2400" dirty="0"/>
          </a:p>
        </p:txBody>
      </p:sp>
      <p:sp>
        <p:nvSpPr>
          <p:cNvPr id="5" name="-451"/>
          <p:cNvSpPr txBox="1"/>
          <p:nvPr/>
        </p:nvSpPr>
        <p:spPr>
          <a:xfrm>
            <a:off x="762000" y="6568441"/>
            <a:ext cx="11491913" cy="306705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D7D5C9"/>
                </a:solidFill>
                <a:latin typeface="Public Sans" panose="00000500000000000000" pitchFamily="2" charset="0"/>
              </a:rPr>
              <a:t>केही वर्षअघि मात्रै यस्ता मेसिनहरू असम्भव जस्तै लाग्थे। आज, तिनीहरू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D7D5C9"/>
                </a:solidFill>
                <a:latin typeface="Public Sans" panose="00000500000000000000" pitchFamily="2" charset="0"/>
              </a:rPr>
              <a:t>वास्तविकता बनिरहेका छन्। यीमध्ये धेरै आविष्कारहरू पहिले नै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D7D5C9"/>
                </a:solidFill>
                <a:latin typeface="Public Sans" panose="00000500000000000000" pitchFamily="2" charset="0"/>
              </a:rPr>
              <a:t>अस्तित्वमा छन् र हरेक वर्ष सुधारिँदै छन् भनेर सोच्दा पनि अचम्म लाग्छ।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D7D5C9"/>
                </a:solidFill>
                <a:latin typeface="Public Sans" panose="00000500000000000000" pitchFamily="2" charset="0"/>
              </a:rPr>
              <a:t>एआई स्मार्ट ग्लासेस र उड्ने एयर ट्याक्सीदेखि लिएर ह्युमनोइड रोबोट 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D7D5C9"/>
                </a:solidFill>
                <a:latin typeface="Public Sans" panose="00000500000000000000" pitchFamily="2" charset="0"/>
              </a:rPr>
              <a:t>ब्रेन-कम्प्युटर इन्टरफेससम्म, भविष्य धेरैजसो मानिसले सोचेभन्दा धेरै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D7D5C9"/>
                </a:solidFill>
                <a:latin typeface="Public Sans" panose="00000500000000000000" pitchFamily="2" charset="0"/>
              </a:rPr>
              <a:t>छिटो आइपुग्दैछ। र सबैभन्दा रोमाञ्चक कुरा? हामी त भर्खर शुरुवात मात्र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D7D5C9"/>
                </a:solidFill>
                <a:latin typeface="Public Sans" panose="00000500000000000000" pitchFamily="2" charset="0"/>
              </a:rPr>
              <a:t>गर्दैछौं।</a:t>
            </a:r>
            <a:endParaRPr lang="en-US" sz="2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676d3b6-19c1-4430-b874-159000a477ba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102A71"/>
          </a:solidFill>
          <a:ln/>
        </p:spPr>
      </p:sp>
      <p:sp>
        <p:nvSpPr>
          <p:cNvPr id="3" name="Title 3"/>
          <p:cNvSpPr txBox="1"/>
          <p:nvPr/>
        </p:nvSpPr>
        <p:spPr>
          <a:xfrm>
            <a:off x="762000" y="762000"/>
            <a:ext cx="11491913" cy="1948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7260"/>
              </a:lnSpc>
              <a:buNone/>
            </a:pPr>
            <a:r>
              <a:rPr lang="en-US" sz="6600" kern="1200" spc="-139" dirty="0">
                <a:solidFill>
                  <a:srgbClr val="FFFDF0"/>
                </a:solidFill>
                <a:latin typeface="Public Sans SemiBold" panose="00000700000000000000" pitchFamily="2" charset="0"/>
              </a:rPr>
              <a:t>विज्ञान कथाबाट</a:t>
            </a:r>
            <a:r>
              <a:rPr lang="en-US" sz="6600" dirty="0">
                <a:solidFill>
                  <a:srgbClr val="000000"/>
                </a:solidFill>
              </a:rPr>
              <a:t>
</a:t>
            </a:r>
            <a:r>
              <a:rPr lang="en-US" sz="6600" kern="1200" spc="-139" dirty="0">
                <a:solidFill>
                  <a:srgbClr val="F5C400"/>
                </a:solidFill>
                <a:latin typeface="Public Sans SemiBold" panose="00000700000000000000" pitchFamily="2" charset="0"/>
              </a:rPr>
              <a:t>वास्तविकताको यात्रा</a:t>
            </a:r>
            <a:endParaRPr lang="en-US" sz="6600" dirty="0"/>
          </a:p>
        </p:txBody>
      </p:sp>
      <p:sp>
        <p:nvSpPr>
          <p:cNvPr id="4" name="SubTitle"/>
          <p:cNvSpPr txBox="1"/>
          <p:nvPr/>
        </p:nvSpPr>
        <p:spPr>
          <a:xfrm>
            <a:off x="762000" y="2891790"/>
            <a:ext cx="11491913" cy="10439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730"/>
              </a:lnSpc>
              <a:buNone/>
            </a:pPr>
            <a:r>
              <a:rPr lang="en-US" sz="2700" kern="1200" spc="32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आफ्नो सोचाइबाट कम्प्युटर नियन्त्रण गर्ने वा उड्ने</a:t>
            </a:r>
            <a:r>
              <a:rPr lang="en-US" sz="2700" dirty="0">
                <a:solidFill>
                  <a:srgbClr val="000000"/>
                </a:solidFill>
              </a:rPr>
              <a:t>
</a:t>
            </a:r>
            <a:r>
              <a:rPr lang="en-US" sz="2700" kern="1200" spc="32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ट्याक्सीमा यात्रा गर्ने कल्पना अब केवल सपना रहेन।</a:t>
            </a:r>
            <a:endParaRPr lang="en-US" sz="2700" dirty="0"/>
          </a:p>
        </p:txBody>
      </p:sp>
      <p:sp>
        <p:nvSpPr>
          <p:cNvPr id="5" name="-465"/>
          <p:cNvSpPr txBox="1"/>
          <p:nvPr/>
        </p:nvSpPr>
        <p:spPr>
          <a:xfrm>
            <a:off x="11975690" y="5692877"/>
            <a:ext cx="5583647" cy="3933088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D7D5C9"/>
                </a:solidFill>
                <a:latin typeface="Public Sans" panose="00000500000000000000" pitchFamily="2" charset="0"/>
              </a:rPr>
              <a:t>आफ्नो सोचाइबाट कम्प्युटर नियन्त्रण गरेको, वा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D7D5C9"/>
                </a:solidFill>
                <a:latin typeface="Public Sans" panose="00000500000000000000" pitchFamily="2" charset="0"/>
              </a:rPr>
              <a:t>उड्ने ट्याक्सीमा यात्रा गरेको कल्पना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D7D5C9"/>
                </a:solidFill>
                <a:latin typeface="Public Sans" panose="00000500000000000000" pitchFamily="2" charset="0"/>
              </a:rPr>
              <a:t>गर्नुहोस्। यो कुनै साइन्स-फिक्सन फिल्मको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D7D5C9"/>
                </a:solidFill>
                <a:latin typeface="Public Sans" panose="00000500000000000000" pitchFamily="2" charset="0"/>
              </a:rPr>
              <a:t>दृश्य जस्तै सुनिन्छ, तर यी आविष्कारहरू अब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D7D5C9"/>
                </a:solidFill>
                <a:latin typeface="Public Sans" panose="00000500000000000000" pitchFamily="2" charset="0"/>
              </a:rPr>
              <a:t>विज्ञान कथामा मात्र सीमित छैनन्। यीमध्ये धेरै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D7D5C9"/>
                </a:solidFill>
                <a:latin typeface="Public Sans" panose="00000500000000000000" pitchFamily="2" charset="0"/>
              </a:rPr>
              <a:t>त पहिले नै अस्तित्वमा छन् र अहिले तिनको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D7D5C9"/>
                </a:solidFill>
                <a:latin typeface="Public Sans" panose="00000500000000000000" pitchFamily="2" charset="0"/>
              </a:rPr>
              <a:t>परीक्षण भइरहेको छ। यी आविष्कारहरूले आगामी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D7D5C9"/>
                </a:solidFill>
                <a:latin typeface="Public Sans" panose="00000500000000000000" pitchFamily="2" charset="0"/>
              </a:rPr>
              <a:t>केही वर्षभित्रै हाम्रो जीवनशैलीलाई पूर्ण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D7D5C9"/>
                </a:solidFill>
                <a:latin typeface="Public Sans" panose="00000500000000000000" pitchFamily="2" charset="0"/>
              </a:rPr>
              <a:t>रूपमा बदल्न सक्ने विज्ञहरूको विश्वास छ।</a:t>
            </a:r>
            <a:endParaRPr lang="en-US" sz="2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4cd0f76-64cd-491a-bc16-d53dff3f9951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102A71"/>
          </a:solidFill>
          <a:ln/>
        </p:spPr>
      </p:sp>
      <p:sp>
        <p:nvSpPr>
          <p:cNvPr id="3" name="Title 3"/>
          <p:cNvSpPr txBox="1"/>
          <p:nvPr/>
        </p:nvSpPr>
        <p:spPr>
          <a:xfrm>
            <a:off x="762000" y="1341120"/>
            <a:ext cx="12225338" cy="13582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4960"/>
              </a:lnSpc>
              <a:buNone/>
            </a:pPr>
            <a:r>
              <a:rPr lang="en-US" sz="4200" kern="1200" spc="-88" dirty="0">
                <a:solidFill>
                  <a:srgbClr val="F5C400"/>
                </a:solidFill>
                <a:latin typeface="Public Sans SemiBold" panose="00000700000000000000" pitchFamily="2" charset="0"/>
              </a:rPr>
              <a:t>नम्बर १०</a:t>
            </a:r>
            <a:r>
              <a:rPr lang="en-US" sz="4200" kern="1200" spc="-88" dirty="0">
                <a:solidFill>
                  <a:srgbClr val="FFFDF0"/>
                </a:solidFill>
                <a:latin typeface="Public Sans SemiBold" panose="00000700000000000000" pitchFamily="2" charset="0"/>
              </a:rPr>
              <a:t>: एआई ट्रान्सलेटर</a:t>
            </a:r>
            <a:r>
              <a:rPr lang="en-US" sz="4200" dirty="0">
                <a:solidFill>
                  <a:srgbClr val="000000"/>
                </a:solidFill>
              </a:rPr>
              <a:t>
</a:t>
            </a:r>
            <a:r>
              <a:rPr lang="en-US" sz="4200" kern="1200" spc="-88" dirty="0">
                <a:solidFill>
                  <a:srgbClr val="FFFDF0"/>
                </a:solidFill>
                <a:latin typeface="Public Sans SemiBold" panose="00000700000000000000" pitchFamily="2" charset="0"/>
              </a:rPr>
              <a:t>इयरबड्स (AI Translator Earbuds)</a:t>
            </a:r>
            <a:endParaRPr lang="en-US" sz="4200" dirty="0"/>
          </a:p>
        </p:txBody>
      </p:sp>
      <p:sp>
        <p:nvSpPr>
          <p:cNvPr id="4" name="SubTitle"/>
          <p:cNvSpPr txBox="1"/>
          <p:nvPr/>
        </p:nvSpPr>
        <p:spPr>
          <a:xfrm>
            <a:off x="762000" y="2885599"/>
            <a:ext cx="12225338" cy="4914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संसारको जुनसुकै भाषा तुरुन्तै बुझ्न र संवाद गर्न सक्षम भविष्यको प्रविधि।</a:t>
            </a:r>
            <a:endParaRPr lang="en-US" sz="2100" dirty="0"/>
          </a:p>
        </p:txBody>
      </p:sp>
      <p:sp>
        <p:nvSpPr>
          <p:cNvPr id="5" name="label"/>
          <p:cNvSpPr/>
          <p:nvPr/>
        </p:nvSpPr>
        <p:spPr>
          <a:xfrm>
            <a:off x="762000" y="762000"/>
            <a:ext cx="2333625" cy="352425"/>
          </a:xfrm>
          <a:prstGeom prst="roundRect">
            <a:avLst>
              <a:gd name="adj" fmla="val 50000"/>
            </a:avLst>
          </a:prstGeom>
          <a:solidFill>
            <a:srgbClr val="F5C400"/>
          </a:solidFill>
          <a:ln/>
        </p:spPr>
      </p:sp>
      <p:sp>
        <p:nvSpPr>
          <p:cNvPr id="6" name="label-440"/>
          <p:cNvSpPr txBox="1"/>
          <p:nvPr/>
        </p:nvSpPr>
        <p:spPr>
          <a:xfrm>
            <a:off x="990600" y="800100"/>
            <a:ext cx="1909762" cy="377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102A71"/>
                </a:solidFill>
                <a:latin typeface="Public Sans" panose="00000500000000000000" pitchFamily="2" charset="0"/>
              </a:rPr>
              <a:t>Product Spotlight</a:t>
            </a:r>
            <a:endParaRPr lang="en-US" sz="1800" dirty="0"/>
          </a:p>
        </p:txBody>
      </p:sp>
      <p:sp>
        <p:nvSpPr>
          <p:cNvPr id="7" name="node-diagram-ER50Lm-0"/>
          <p:cNvSpPr/>
          <p:nvPr/>
        </p:nvSpPr>
        <p:spPr>
          <a:xfrm>
            <a:off x="762119" y="4629150"/>
            <a:ext cx="3042965" cy="4316730"/>
          </a:xfrm>
          <a:custGeom>
            <a:avLst/>
            <a:gdLst/>
            <a:ahLst/>
            <a:cxnLst/>
            <a:rect l="0" t="0" r="4162425" b="4895850"/>
            <a:pathLst>
              <a:path w="4162425" h="4895850">
                <a:moveTo>
                  <a:pt x="304814" y="0"/>
                </a:moveTo>
                <a:lnTo>
                  <a:pt x="4162425" y="0"/>
                </a:lnTo>
                <a:lnTo>
                  <a:pt x="4162425" y="4895850"/>
                </a:lnTo>
                <a:lnTo>
                  <a:pt x="304814" y="4895850"/>
                </a:lnTo>
                <a:arcTo wR="304814" hR="304814" stAng="5400000" swAng="5400000"/>
                <a:lnTo>
                  <a:pt x="0" y="304814"/>
                </a:lnTo>
                <a:arcTo wR="304814" hR="304814" stAng="10800000" swAng="5400000"/>
                <a:close/>
              </a:path>
            </a:pathLst>
          </a:custGeom>
          <a:solidFill>
            <a:srgbClr val="FBF9EC"/>
          </a:solidFill>
          <a:ln/>
        </p:spPr>
      </p:sp>
      <p:sp>
        <p:nvSpPr>
          <p:cNvPr id="8" name="headingtext-diagram-ER50Lm-0-1"/>
          <p:cNvSpPr txBox="1"/>
          <p:nvPr/>
        </p:nvSpPr>
        <p:spPr>
          <a:xfrm>
            <a:off x="1143119" y="5010150"/>
            <a:ext cx="2701331" cy="978218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kern="1200" spc="-57" dirty="0">
                <a:solidFill>
                  <a:srgbClr val="001840"/>
                </a:solidFill>
                <a:latin typeface="Public Sans SemiBold" panose="00000700000000000000" pitchFamily="2" charset="0"/>
              </a:rPr>
              <a:t>एआई ट्रान्सलेटर</a:t>
            </a:r>
            <a:r>
              <a:rPr lang="en-US" sz="2700" dirty="0">
                <a:solidFill>
                  <a:srgbClr val="000000"/>
                </a:solidFill>
              </a:rPr>
              <a:t>
</a:t>
            </a:r>
            <a:r>
              <a:rPr lang="en-US" sz="2700" kern="1200" spc="-57" dirty="0">
                <a:solidFill>
                  <a:srgbClr val="001840"/>
                </a:solidFill>
                <a:latin typeface="Public Sans SemiBold" panose="00000700000000000000" pitchFamily="2" charset="0"/>
              </a:rPr>
              <a:t>इयरबड्स</a:t>
            </a:r>
            <a:endParaRPr lang="en-US" sz="2700" dirty="0"/>
          </a:p>
        </p:txBody>
      </p:sp>
      <p:sp>
        <p:nvSpPr>
          <p:cNvPr id="9" name="bodytext-diagram-ER50Lm-0-1"/>
          <p:cNvSpPr txBox="1"/>
          <p:nvPr/>
        </p:nvSpPr>
        <p:spPr>
          <a:xfrm>
            <a:off x="1143119" y="5988368"/>
            <a:ext cx="2661965" cy="1975761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एउटा भाषा सुनेर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त्यसलाई लगभग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तुरुन्तै अर्को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भाषामा अनुवाद गर्न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सक्छन्।</a:t>
            </a:r>
            <a:endParaRPr lang="en-US" sz="2100" dirty="0"/>
          </a:p>
        </p:txBody>
      </p:sp>
      <p:sp>
        <p:nvSpPr>
          <p:cNvPr id="10" name="node-diagram-ER50Lm-1"/>
          <p:cNvSpPr/>
          <p:nvPr/>
        </p:nvSpPr>
        <p:spPr>
          <a:xfrm>
            <a:off x="3916466" y="4629150"/>
            <a:ext cx="2854120" cy="4316730"/>
          </a:xfrm>
          <a:prstGeom prst="rect">
            <a:avLst/>
          </a:prstGeom>
          <a:solidFill>
            <a:srgbClr val="FBF9EC"/>
          </a:solidFill>
          <a:ln/>
        </p:spPr>
      </p:sp>
      <p:sp>
        <p:nvSpPr>
          <p:cNvPr id="11" name="headingtext-diagram-ER50Lm-1-2"/>
          <p:cNvSpPr txBox="1"/>
          <p:nvPr/>
        </p:nvSpPr>
        <p:spPr>
          <a:xfrm>
            <a:off x="4310867" y="5010150"/>
            <a:ext cx="2387704" cy="54626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kern="1200" spc="-57" dirty="0">
                <a:solidFill>
                  <a:srgbClr val="001840"/>
                </a:solidFill>
                <a:latin typeface="Public Sans SemiBold" panose="00000700000000000000" pitchFamily="2" charset="0"/>
              </a:rPr>
              <a:t>स्वचालित कार्य</a:t>
            </a:r>
            <a:endParaRPr lang="en-US" sz="2700" dirty="0"/>
          </a:p>
        </p:txBody>
      </p:sp>
      <p:sp>
        <p:nvSpPr>
          <p:cNvPr id="12" name="bodytext-diagram-ER50Lm-1-2"/>
          <p:cNvSpPr txBox="1"/>
          <p:nvPr/>
        </p:nvSpPr>
        <p:spPr>
          <a:xfrm>
            <a:off x="4297466" y="5556410"/>
            <a:ext cx="2401104" cy="2510958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फोन निकालेर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ट्रान्सलेसन एपहरू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प्रयोग गर्नुको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सट्टा, यी स्मार्ट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इयरबड्सले त्यो काम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स्वतः गरिदिन्छन्।</a:t>
            </a:r>
            <a:endParaRPr lang="en-US" sz="2100" dirty="0"/>
          </a:p>
        </p:txBody>
      </p:sp>
      <p:sp>
        <p:nvSpPr>
          <p:cNvPr id="13" name="node-diagram-ER50Lm-2"/>
          <p:cNvSpPr/>
          <p:nvPr/>
        </p:nvSpPr>
        <p:spPr>
          <a:xfrm>
            <a:off x="6881968" y="4629150"/>
            <a:ext cx="2854120" cy="4316730"/>
          </a:xfrm>
          <a:prstGeom prst="rect">
            <a:avLst/>
          </a:prstGeom>
          <a:solidFill>
            <a:srgbClr val="FBF9EC"/>
          </a:solidFill>
          <a:ln/>
        </p:spPr>
      </p:sp>
      <p:sp>
        <p:nvSpPr>
          <p:cNvPr id="14" name="headingtext-diagram-ER50Lm-2-3"/>
          <p:cNvSpPr txBox="1"/>
          <p:nvPr/>
        </p:nvSpPr>
        <p:spPr>
          <a:xfrm>
            <a:off x="7262967" y="5010150"/>
            <a:ext cx="2195785" cy="1184173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kern="1200" spc="-57" dirty="0">
                <a:solidFill>
                  <a:srgbClr val="001840"/>
                </a:solidFill>
                <a:latin typeface="Public Sans SemiBold" panose="00000700000000000000" pitchFamily="2" charset="0"/>
              </a:rPr>
              <a:t>निरन्तर सुधार</a:t>
            </a:r>
            <a:endParaRPr lang="en-US" sz="2700" dirty="0"/>
          </a:p>
        </p:txBody>
      </p:sp>
      <p:sp>
        <p:nvSpPr>
          <p:cNvPr id="15" name="bodytext-diagram-ER50Lm-2-3"/>
          <p:cNvSpPr txBox="1"/>
          <p:nvPr/>
        </p:nvSpPr>
        <p:spPr>
          <a:xfrm>
            <a:off x="7262967" y="5556410"/>
            <a:ext cx="2473121" cy="338947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केही पछिल्ला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मोडलहरूले दर्जनौं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भाषाहरू सपोर्ट गर्न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सक्छन् 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आर्टिफिसियल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इन्टेलिजेन्स (AI) को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माध्यमबाट निरन्तर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सुधारिँदै छन्।</a:t>
            </a:r>
            <a:endParaRPr lang="en-US" sz="2100" dirty="0"/>
          </a:p>
        </p:txBody>
      </p:sp>
      <p:sp>
        <p:nvSpPr>
          <p:cNvPr id="16" name="node-diagram-ER50Lm-3"/>
          <p:cNvSpPr/>
          <p:nvPr/>
        </p:nvSpPr>
        <p:spPr>
          <a:xfrm>
            <a:off x="9861978" y="4629150"/>
            <a:ext cx="3125360" cy="4316730"/>
          </a:xfrm>
          <a:custGeom>
            <a:avLst/>
            <a:gdLst/>
            <a:ahLst/>
            <a:cxnLst/>
            <a:rect l="0" t="0" r="4162425" b="4895850"/>
            <a:pathLst>
              <a:path w="4162425" h="4895850">
                <a:moveTo>
                  <a:pt x="0" y="0"/>
                </a:moveTo>
                <a:lnTo>
                  <a:pt x="3857611" y="0"/>
                </a:lnTo>
                <a:arcTo wR="304814" hR="304814" stAng="16200000" swAng="5400000"/>
                <a:lnTo>
                  <a:pt x="4162425" y="4591036"/>
                </a:lnTo>
                <a:arcTo wR="304814" hR="304814" stAng="0" swAng="5400000"/>
                <a:lnTo>
                  <a:pt x="0" y="4895850"/>
                </a:lnTo>
                <a:close/>
              </a:path>
            </a:pathLst>
          </a:custGeom>
          <a:solidFill>
            <a:srgbClr val="FBF9EC"/>
          </a:solidFill>
          <a:ln/>
        </p:spPr>
      </p:sp>
      <p:sp>
        <p:nvSpPr>
          <p:cNvPr id="17" name="headingtext-diagram-ER50Lm-3-4"/>
          <p:cNvSpPr txBox="1"/>
          <p:nvPr/>
        </p:nvSpPr>
        <p:spPr>
          <a:xfrm>
            <a:off x="10242978" y="5010150"/>
            <a:ext cx="2582128" cy="54626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kern="1200" spc="-57" dirty="0">
                <a:solidFill>
                  <a:srgbClr val="001840"/>
                </a:solidFill>
                <a:latin typeface="Public Sans SemiBold" panose="00000700000000000000" pitchFamily="2" charset="0"/>
              </a:rPr>
              <a:t>उपयोगिता</a:t>
            </a:r>
            <a:endParaRPr lang="en-US" sz="2700" dirty="0"/>
          </a:p>
        </p:txBody>
      </p:sp>
      <p:sp>
        <p:nvSpPr>
          <p:cNvPr id="18" name="bodytext-diagram-ER50Lm-3-4"/>
          <p:cNvSpPr txBox="1"/>
          <p:nvPr/>
        </p:nvSpPr>
        <p:spPr>
          <a:xfrm>
            <a:off x="10242977" y="5556409"/>
            <a:ext cx="2582129" cy="2864919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यात्रीहरू,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विद्यार्थीहरू 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व्यवसायीहरूका लागि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यो आविष्कारले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मानवजातिको सबैभन्दा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ठूलो बाधा—भाषालाई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/>
                </a:solidFill>
                <a:latin typeface="Public Sans" panose="00000500000000000000" pitchFamily="2" charset="0"/>
              </a:rPr>
              <a:t>नै हटाइदिन सक्छ।</a:t>
            </a:r>
            <a:endParaRPr lang="en-US" sz="21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51348FD-9476-BFAC-798D-4CC4BA110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9432" y="252402"/>
            <a:ext cx="5943113" cy="59431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81223eb-31f0-47ff-9b6e-3e15c62a03be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102A71"/>
          </a:solidFill>
          <a:ln/>
        </p:spPr>
      </p:sp>
      <p:sp>
        <p:nvSpPr>
          <p:cNvPr id="3" name="Title 3"/>
          <p:cNvSpPr txBox="1"/>
          <p:nvPr/>
        </p:nvSpPr>
        <p:spPr>
          <a:xfrm>
            <a:off x="762000" y="762000"/>
            <a:ext cx="7586663" cy="24441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6160"/>
              </a:lnSpc>
              <a:buNone/>
            </a:pPr>
            <a:r>
              <a:rPr lang="en-US" sz="5400" kern="1200" spc="-113" dirty="0">
                <a:solidFill>
                  <a:srgbClr val="F5C400"/>
                </a:solidFill>
                <a:latin typeface="Public Sans SemiBold" panose="00000700000000000000" pitchFamily="2" charset="0"/>
              </a:rPr>
              <a:t>नम्बर ९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: ब्रेन-कम्प्युटर</a:t>
            </a:r>
            <a:r>
              <a:rPr lang="en-US" sz="5400" dirty="0">
                <a:solidFill>
                  <a:srgbClr val="000000"/>
                </a:solidFill>
              </a:rPr>
              <a:t>
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इन्टरफेस (Brain-</a:t>
            </a:r>
            <a:r>
              <a:rPr lang="en-US" sz="5400" dirty="0">
                <a:solidFill>
                  <a:srgbClr val="000000"/>
                </a:solidFill>
              </a:rPr>
              <a:t>
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Computer Interfaces)</a:t>
            </a:r>
            <a:endParaRPr lang="en-US" sz="5400" dirty="0"/>
          </a:p>
        </p:txBody>
      </p:sp>
      <p:sp>
        <p:nvSpPr>
          <p:cNvPr id="4" name="anchorElementA"/>
          <p:cNvSpPr/>
          <p:nvPr/>
        </p:nvSpPr>
        <p:spPr>
          <a:xfrm>
            <a:off x="9839325" y="0"/>
            <a:ext cx="9525" cy="10287000"/>
          </a:xfrm>
          <a:prstGeom prst="rect">
            <a:avLst/>
          </a:prstGeom>
          <a:solidFill>
            <a:srgbClr val="FFFDF0">
              <a:alpha val="40000"/>
            </a:srgbClr>
          </a:solidFill>
          <a:ln/>
        </p:spPr>
      </p:sp>
      <p:pic>
        <p:nvPicPr>
          <p:cNvPr id="5" name="281223eb-31f0-47ff-9b6e-3e15c62a03be-AI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0850" y="762000"/>
            <a:ext cx="381000" cy="381000"/>
          </a:xfrm>
          <a:prstGeom prst="rect">
            <a:avLst/>
          </a:prstGeom>
        </p:spPr>
      </p:pic>
      <p:sp>
        <p:nvSpPr>
          <p:cNvPr id="6" name="headingtext-diagram-KrKLsc-0-1"/>
          <p:cNvSpPr txBox="1"/>
          <p:nvPr/>
        </p:nvSpPr>
        <p:spPr>
          <a:xfrm>
            <a:off x="11334750" y="762000"/>
            <a:ext cx="622458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FFFDF0"/>
                </a:solidFill>
                <a:latin typeface="Public Sans SemiBold" panose="00000700000000000000" pitchFamily="2" charset="0"/>
              </a:rPr>
              <a:t>सङ्केत प्रशोधन</a:t>
            </a:r>
            <a:endParaRPr lang="en-US" sz="2100" dirty="0"/>
          </a:p>
        </p:txBody>
      </p:sp>
      <p:sp>
        <p:nvSpPr>
          <p:cNvPr id="7" name="bodytext-diagram-KrKLsc-0-1"/>
          <p:cNvSpPr txBox="1"/>
          <p:nvPr/>
        </p:nvSpPr>
        <p:spPr>
          <a:xfrm>
            <a:off x="11334750" y="1184910"/>
            <a:ext cx="6224588" cy="14154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यी प्रणालीहरूले दिमागबाट आउने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सङ्केतहरू (signals) पत्ता लगाएर तिनलाई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कमान्डमा परिणत गर्न सक्छन्।</a:t>
            </a:r>
            <a:endParaRPr lang="en-US" sz="2100" dirty="0"/>
          </a:p>
        </p:txBody>
      </p:sp>
      <p:pic>
        <p:nvPicPr>
          <p:cNvPr id="8" name="281223eb-31f0-47ff-9b6e-3e15c62a03be-AI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0850" y="3038475"/>
            <a:ext cx="381000" cy="381000"/>
          </a:xfrm>
          <a:prstGeom prst="rect">
            <a:avLst/>
          </a:prstGeom>
        </p:spPr>
      </p:pic>
      <p:sp>
        <p:nvSpPr>
          <p:cNvPr id="9" name="headingtext-diagram-KrKLsc-1-2"/>
          <p:cNvSpPr txBox="1"/>
          <p:nvPr/>
        </p:nvSpPr>
        <p:spPr>
          <a:xfrm>
            <a:off x="11334750" y="3038475"/>
            <a:ext cx="622458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FFFDF0"/>
                </a:solidFill>
                <a:latin typeface="Public Sans SemiBold" panose="00000700000000000000" pitchFamily="2" charset="0"/>
              </a:rPr>
              <a:t>सफलता</a:t>
            </a:r>
            <a:endParaRPr lang="en-US" sz="2100" dirty="0"/>
          </a:p>
        </p:txBody>
      </p:sp>
      <p:sp>
        <p:nvSpPr>
          <p:cNvPr id="10" name="bodytext-diagram-KrKLsc-1-2"/>
          <p:cNvSpPr txBox="1"/>
          <p:nvPr/>
        </p:nvSpPr>
        <p:spPr>
          <a:xfrm>
            <a:off x="11334750" y="3461384"/>
            <a:ext cx="6224588" cy="16821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मानिसहरूले यसको प्रयोग गरी कर्सर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चलाउने, म्यासेज टाइप गर्ने र रोबोटिक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उपकरणहरू समेत नियन्त्रण गरिसकेका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छन्।</a:t>
            </a:r>
            <a:endParaRPr lang="en-US" sz="2100" dirty="0"/>
          </a:p>
        </p:txBody>
      </p:sp>
      <p:pic>
        <p:nvPicPr>
          <p:cNvPr id="11" name="281223eb-31f0-47ff-9b6e-3e15c62a03be-AI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0850" y="5314950"/>
            <a:ext cx="381000" cy="381000"/>
          </a:xfrm>
          <a:prstGeom prst="rect">
            <a:avLst/>
          </a:prstGeom>
        </p:spPr>
      </p:pic>
      <p:sp>
        <p:nvSpPr>
          <p:cNvPr id="12" name="headingtext-diagram-KrKLsc-2-3"/>
          <p:cNvSpPr txBox="1"/>
          <p:nvPr/>
        </p:nvSpPr>
        <p:spPr>
          <a:xfrm>
            <a:off x="11334750" y="5314950"/>
            <a:ext cx="622458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FFFDF0"/>
                </a:solidFill>
                <a:latin typeface="Public Sans SemiBold" panose="00000700000000000000" pitchFamily="2" charset="0"/>
              </a:rPr>
              <a:t>जीवन परिवर्तन</a:t>
            </a:r>
            <a:endParaRPr lang="en-US" sz="2100" dirty="0"/>
          </a:p>
        </p:txBody>
      </p:sp>
      <p:sp>
        <p:nvSpPr>
          <p:cNvPr id="13" name="bodytext-diagram-KrKLsc-2-3"/>
          <p:cNvSpPr txBox="1"/>
          <p:nvPr/>
        </p:nvSpPr>
        <p:spPr>
          <a:xfrm>
            <a:off x="11334750" y="5737860"/>
            <a:ext cx="6224588" cy="14249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अपाङ्गता भएका व्यक्तिहरूका लागि यो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आविष्कारले दैनिक जीवनलाई पूर्ण रूपमा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रूपान्तरण गर्न सक्छ।</a:t>
            </a:r>
            <a:endParaRPr lang="en-US" sz="2100" dirty="0"/>
          </a:p>
        </p:txBody>
      </p:sp>
      <p:pic>
        <p:nvPicPr>
          <p:cNvPr id="14" name="281223eb-31f0-47ff-9b6e-3e15c62a03be-AI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10850" y="7591425"/>
            <a:ext cx="381000" cy="381000"/>
          </a:xfrm>
          <a:prstGeom prst="rect">
            <a:avLst/>
          </a:prstGeom>
        </p:spPr>
      </p:pic>
      <p:sp>
        <p:nvSpPr>
          <p:cNvPr id="15" name="headingtext-diagram-KrKLsc-3-4"/>
          <p:cNvSpPr txBox="1"/>
          <p:nvPr/>
        </p:nvSpPr>
        <p:spPr>
          <a:xfrm>
            <a:off x="11334750" y="7591425"/>
            <a:ext cx="622458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FFFDF0"/>
                </a:solidFill>
                <a:latin typeface="Public Sans SemiBold" panose="00000700000000000000" pitchFamily="2" charset="0"/>
              </a:rPr>
              <a:t>भविष्यको आधार</a:t>
            </a:r>
            <a:endParaRPr lang="en-US" sz="2100" dirty="0"/>
          </a:p>
        </p:txBody>
      </p:sp>
      <p:sp>
        <p:nvSpPr>
          <p:cNvPr id="16" name="bodytext-diagram-KrKLsc-3-4"/>
          <p:cNvSpPr txBox="1"/>
          <p:nvPr/>
        </p:nvSpPr>
        <p:spPr>
          <a:xfrm>
            <a:off x="11334750" y="8014335"/>
            <a:ext cx="6224588" cy="187642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धेरै विशेषज्ञहरू ब्रेन-कम्प्युटर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प्रविधि भविष्यको सबैभन्दा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महत्त्वपूर्ण आविष्कारहरूमध्ये एक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बन्न सक्ने विश्वास गर्छन्।</a:t>
            </a:r>
            <a:endParaRPr lang="en-US" sz="21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CD63822-8C7B-C64D-D2C3-E949485D8D5C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000" y="3880486"/>
            <a:ext cx="8641766" cy="48800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E7F6D57-C11E-3259-526D-38B9E6076D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4246" y="4516678"/>
            <a:ext cx="469522" cy="5392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e17ed55-8e10-42e7-b6a3-9261b33fa2e3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102A71"/>
          </a:solidFill>
          <a:ln/>
        </p:spPr>
      </p:sp>
      <p:sp>
        <p:nvSpPr>
          <p:cNvPr id="3" name="Title 3"/>
          <p:cNvSpPr txBox="1"/>
          <p:nvPr/>
        </p:nvSpPr>
        <p:spPr>
          <a:xfrm>
            <a:off x="762000" y="861060"/>
            <a:ext cx="7653337" cy="24441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6160"/>
              </a:lnSpc>
              <a:buNone/>
            </a:pPr>
            <a:r>
              <a:rPr lang="en-US" sz="5400" kern="1200" spc="-113" dirty="0">
                <a:solidFill>
                  <a:srgbClr val="F5C400"/>
                </a:solidFill>
                <a:latin typeface="Public Sans SemiBold" panose="00000700000000000000" pitchFamily="2" charset="0"/>
              </a:rPr>
              <a:t>नम्बर ८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: एआई</a:t>
            </a:r>
            <a:r>
              <a:rPr lang="en-US" sz="5400" dirty="0">
                <a:solidFill>
                  <a:srgbClr val="000000"/>
                </a:solidFill>
              </a:rPr>
              <a:t>
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स्मार्ट ग्लासेस</a:t>
            </a:r>
            <a:r>
              <a:rPr lang="en-US" sz="5400" dirty="0">
                <a:solidFill>
                  <a:srgbClr val="000000"/>
                </a:solidFill>
              </a:rPr>
              <a:t>
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(AI Smart Glasses)</a:t>
            </a:r>
            <a:endParaRPr lang="en-US" sz="5400" dirty="0"/>
          </a:p>
        </p:txBody>
      </p:sp>
      <p:sp>
        <p:nvSpPr>
          <p:cNvPr id="4" name="node-diagram-d21Omi-0"/>
          <p:cNvSpPr/>
          <p:nvPr/>
        </p:nvSpPr>
        <p:spPr>
          <a:xfrm>
            <a:off x="9144000" y="762000"/>
            <a:ext cx="4171950" cy="4362450"/>
          </a:xfrm>
          <a:prstGeom prst="roundRect">
            <a:avLst>
              <a:gd name="adj" fmla="val 7306"/>
            </a:avLst>
          </a:prstGeom>
          <a:solidFill>
            <a:srgbClr val="FBF9EC"/>
          </a:solidFill>
          <a:ln/>
        </p:spPr>
      </p:sp>
      <p:sp>
        <p:nvSpPr>
          <p:cNvPr id="5" name="headingtext-diagram-d21Omi-0-1"/>
          <p:cNvSpPr txBox="1"/>
          <p:nvPr/>
        </p:nvSpPr>
        <p:spPr>
          <a:xfrm>
            <a:off x="9448800" y="1066800"/>
            <a:ext cx="359568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001840"/>
                </a:solidFill>
                <a:latin typeface="Public Sans SemiBold" panose="00000700000000000000" pitchFamily="2" charset="0"/>
              </a:rPr>
              <a:t>भिजुअल एड</a:t>
            </a:r>
            <a:endParaRPr lang="en-US" sz="2100" dirty="0"/>
          </a:p>
        </p:txBody>
      </p:sp>
      <p:sp>
        <p:nvSpPr>
          <p:cNvPr id="6" name="bodytext-diagram-d21Omi-0-1"/>
          <p:cNvSpPr txBox="1"/>
          <p:nvPr/>
        </p:nvSpPr>
        <p:spPr>
          <a:xfrm>
            <a:off x="9448800" y="1489710"/>
            <a:ext cx="3595688" cy="18154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केहीले तपाईंको आँखाअगाडि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सिधै नेभिगेसन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दिशानिर्देशहरू देखाउन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सक्छन्।</a:t>
            </a:r>
            <a:endParaRPr lang="en-US" sz="1800" dirty="0"/>
          </a:p>
        </p:txBody>
      </p:sp>
      <p:sp>
        <p:nvSpPr>
          <p:cNvPr id="7" name="node-diagram-d21Omi-1"/>
          <p:cNvSpPr/>
          <p:nvPr/>
        </p:nvSpPr>
        <p:spPr>
          <a:xfrm>
            <a:off x="13354050" y="762000"/>
            <a:ext cx="4171950" cy="4362450"/>
          </a:xfrm>
          <a:prstGeom prst="roundRect">
            <a:avLst>
              <a:gd name="adj" fmla="val 7306"/>
            </a:avLst>
          </a:prstGeom>
          <a:solidFill>
            <a:srgbClr val="FBF9EC"/>
          </a:solidFill>
          <a:ln/>
        </p:spPr>
      </p:sp>
      <p:sp>
        <p:nvSpPr>
          <p:cNvPr id="8" name="headingtext-diagram-d21Omi-1-2"/>
          <p:cNvSpPr txBox="1"/>
          <p:nvPr/>
        </p:nvSpPr>
        <p:spPr>
          <a:xfrm>
            <a:off x="13658850" y="1066800"/>
            <a:ext cx="359568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001840"/>
                </a:solidFill>
                <a:latin typeface="Public Sans SemiBold" panose="00000700000000000000" pitchFamily="2" charset="0"/>
              </a:rPr>
              <a:t>वास्तविक-समय जानकारी</a:t>
            </a:r>
            <a:endParaRPr lang="en-US" sz="2100" dirty="0"/>
          </a:p>
        </p:txBody>
      </p:sp>
      <p:sp>
        <p:nvSpPr>
          <p:cNvPr id="9" name="bodytext-diagram-d21Omi-1-2"/>
          <p:cNvSpPr txBox="1"/>
          <p:nvPr/>
        </p:nvSpPr>
        <p:spPr>
          <a:xfrm>
            <a:off x="13658850" y="1489710"/>
            <a:ext cx="3595688" cy="235077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अरूले प्रश्नहरूको उत्तर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दिन, टेक्स्ट अनुवाद गर्न,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वस्तुहरू पहिचान गर्न र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तपाईंको वरपरको संसारको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बारेमा वास्तविक-समय (real-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time) जानकारी दिन सक्छन्।</a:t>
            </a:r>
            <a:endParaRPr lang="en-US" sz="1800" dirty="0"/>
          </a:p>
        </p:txBody>
      </p:sp>
      <p:sp>
        <p:nvSpPr>
          <p:cNvPr id="10" name="node-diagram-d21Omi-2"/>
          <p:cNvSpPr/>
          <p:nvPr/>
        </p:nvSpPr>
        <p:spPr>
          <a:xfrm>
            <a:off x="9144000" y="5162550"/>
            <a:ext cx="4171950" cy="4362450"/>
          </a:xfrm>
          <a:prstGeom prst="roundRect">
            <a:avLst>
              <a:gd name="adj" fmla="val 7306"/>
            </a:avLst>
          </a:prstGeom>
          <a:solidFill>
            <a:srgbClr val="FBF9EC"/>
          </a:solidFill>
          <a:ln/>
        </p:spPr>
      </p:sp>
      <p:sp>
        <p:nvSpPr>
          <p:cNvPr id="11" name="headingtext-diagram-d21Omi-2-3"/>
          <p:cNvSpPr txBox="1"/>
          <p:nvPr/>
        </p:nvSpPr>
        <p:spPr>
          <a:xfrm>
            <a:off x="9448800" y="5467350"/>
            <a:ext cx="359568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001840"/>
                </a:solidFill>
                <a:latin typeface="Public Sans SemiBold" panose="00000700000000000000" pitchFamily="2" charset="0"/>
              </a:rPr>
              <a:t>प्रयोगकर्ता अनुभव</a:t>
            </a:r>
            <a:endParaRPr lang="en-US" sz="2100" dirty="0"/>
          </a:p>
        </p:txBody>
      </p:sp>
      <p:sp>
        <p:nvSpPr>
          <p:cNvPr id="12" name="bodytext-diagram-d21Omi-2-3"/>
          <p:cNvSpPr txBox="1"/>
          <p:nvPr/>
        </p:nvSpPr>
        <p:spPr>
          <a:xfrm>
            <a:off x="9448800" y="5890260"/>
            <a:ext cx="3595688" cy="240030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निरन्तर स्क्रिनतिर तल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हेर्नुको सट्टा,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प्रयोगकर्ताहरूले आफ्नो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वरपर ध्यान दिँदै जानकारी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प्राप्त गर्न सक्छन्।</a:t>
            </a:r>
            <a:endParaRPr lang="en-US" sz="1800" dirty="0"/>
          </a:p>
        </p:txBody>
      </p:sp>
      <p:sp>
        <p:nvSpPr>
          <p:cNvPr id="13" name="node-diagram-d21Omi-3"/>
          <p:cNvSpPr/>
          <p:nvPr/>
        </p:nvSpPr>
        <p:spPr>
          <a:xfrm>
            <a:off x="13354050" y="5162550"/>
            <a:ext cx="4171950" cy="4362450"/>
          </a:xfrm>
          <a:prstGeom prst="roundRect">
            <a:avLst>
              <a:gd name="adj" fmla="val 7306"/>
            </a:avLst>
          </a:prstGeom>
          <a:solidFill>
            <a:srgbClr val="FBF9EC"/>
          </a:solidFill>
          <a:ln/>
        </p:spPr>
      </p:sp>
      <p:sp>
        <p:nvSpPr>
          <p:cNvPr id="14" name="headingtext-diagram-d21Omi-3-4"/>
          <p:cNvSpPr txBox="1"/>
          <p:nvPr/>
        </p:nvSpPr>
        <p:spPr>
          <a:xfrm>
            <a:off x="13658850" y="5467350"/>
            <a:ext cx="359568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001840"/>
                </a:solidFill>
                <a:latin typeface="Public Sans SemiBold" panose="00000700000000000000" pitchFamily="2" charset="0"/>
              </a:rPr>
              <a:t>नयाँ प्लेटफर्म</a:t>
            </a:r>
            <a:endParaRPr lang="en-US" sz="2100" dirty="0"/>
          </a:p>
        </p:txBody>
      </p:sp>
      <p:sp>
        <p:nvSpPr>
          <p:cNvPr id="15" name="bodytext-diagram-d21Omi-3-4"/>
          <p:cNvSpPr txBox="1"/>
          <p:nvPr/>
        </p:nvSpPr>
        <p:spPr>
          <a:xfrm>
            <a:off x="13658850" y="5890260"/>
            <a:ext cx="3595688" cy="212598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धेरै प्रविधि कम्पनीहरू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स्मार्ट ग्लासेस अन्ततः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अर्को मुख्य कम्प्युटिङ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प्लेटफर्म बन्न सक्ने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विश्वास गर्छन्।</a:t>
            </a:r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4FAC01A-4800-5DF0-0CF5-A11D7DB9A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392" y="4254742"/>
            <a:ext cx="7671945" cy="28690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051b126-aba3-4b30-b3f2-096d901d99c9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102A71"/>
          </a:solidFill>
          <a:ln/>
        </p:spPr>
      </p:sp>
      <p:sp>
        <p:nvSpPr>
          <p:cNvPr id="3" name="Title 3"/>
          <p:cNvSpPr txBox="1"/>
          <p:nvPr/>
        </p:nvSpPr>
        <p:spPr>
          <a:xfrm>
            <a:off x="762000" y="1371600"/>
            <a:ext cx="12225338" cy="1663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6160"/>
              </a:lnSpc>
              <a:buNone/>
            </a:pPr>
            <a:r>
              <a:rPr lang="en-US" sz="5400" kern="1200" spc="-113" dirty="0">
                <a:solidFill>
                  <a:srgbClr val="F5C400"/>
                </a:solidFill>
                <a:latin typeface="Public Sans SemiBold" panose="00000700000000000000" pitchFamily="2" charset="0"/>
              </a:rPr>
              <a:t>नम्बर ७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: थ्रीडी प्रिन्टेड</a:t>
            </a:r>
            <a:r>
              <a:rPr lang="en-US" sz="5400" dirty="0">
                <a:solidFill>
                  <a:srgbClr val="000000"/>
                </a:solidFill>
              </a:rPr>
              <a:t>
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घरहरू (3D Printed Homes)</a:t>
            </a:r>
            <a:endParaRPr lang="en-US" sz="5400" dirty="0"/>
          </a:p>
        </p:txBody>
      </p:sp>
      <p:sp>
        <p:nvSpPr>
          <p:cNvPr id="4" name="label"/>
          <p:cNvSpPr/>
          <p:nvPr/>
        </p:nvSpPr>
        <p:spPr>
          <a:xfrm>
            <a:off x="762000" y="762000"/>
            <a:ext cx="1038225" cy="381000"/>
          </a:xfrm>
          <a:prstGeom prst="roundRect">
            <a:avLst>
              <a:gd name="adj" fmla="val 50000"/>
            </a:avLst>
          </a:prstGeom>
          <a:solidFill>
            <a:srgbClr val="F5C400"/>
          </a:solidFill>
          <a:ln/>
        </p:spPr>
      </p:sp>
      <p:sp>
        <p:nvSpPr>
          <p:cNvPr id="5" name="label-445"/>
          <p:cNvSpPr txBox="1"/>
          <p:nvPr/>
        </p:nvSpPr>
        <p:spPr>
          <a:xfrm>
            <a:off x="990600" y="800100"/>
            <a:ext cx="614363" cy="405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102A71"/>
                </a:solidFill>
                <a:latin typeface="Public Sans" panose="00000500000000000000" pitchFamily="2" charset="0"/>
              </a:rPr>
              <a:t>निर्माण</a:t>
            </a:r>
            <a:endParaRPr lang="en-US" sz="1800" dirty="0"/>
          </a:p>
        </p:txBody>
      </p:sp>
      <p:sp>
        <p:nvSpPr>
          <p:cNvPr id="6" name="node-diagram-xWnPkl-0"/>
          <p:cNvSpPr/>
          <p:nvPr/>
        </p:nvSpPr>
        <p:spPr>
          <a:xfrm>
            <a:off x="762000" y="5391150"/>
            <a:ext cx="4162425" cy="4133850"/>
          </a:xfrm>
          <a:custGeom>
            <a:avLst/>
            <a:gdLst/>
            <a:ahLst/>
            <a:cxnLst/>
            <a:rect l="0" t="0" r="4162425" b="4133850"/>
            <a:pathLst>
              <a:path w="4162425" h="4133850">
                <a:moveTo>
                  <a:pt x="304789" y="0"/>
                </a:moveTo>
                <a:lnTo>
                  <a:pt x="4162425" y="0"/>
                </a:lnTo>
                <a:lnTo>
                  <a:pt x="4162425" y="4133850"/>
                </a:lnTo>
                <a:lnTo>
                  <a:pt x="304789" y="4133850"/>
                </a:lnTo>
                <a:arcTo wR="304789" hR="304789" stAng="5400000" swAng="5400000"/>
                <a:lnTo>
                  <a:pt x="0" y="304789"/>
                </a:lnTo>
                <a:arcTo wR="304789" hR="304789" stAng="10800000" swAng="5400000"/>
                <a:close/>
              </a:path>
            </a:pathLst>
          </a:custGeom>
          <a:solidFill>
            <a:srgbClr val="FBF9EC"/>
          </a:solidFill>
          <a:ln/>
        </p:spPr>
      </p:sp>
      <p:sp>
        <p:nvSpPr>
          <p:cNvPr id="7" name="icon-diagram-xWnPkl-0"/>
          <p:cNvSpPr/>
          <p:nvPr/>
        </p:nvSpPr>
        <p:spPr>
          <a:xfrm>
            <a:off x="1143000" y="5772150"/>
            <a:ext cx="609600" cy="609600"/>
          </a:xfrm>
          <a:prstGeom prst="roundRect">
            <a:avLst>
              <a:gd name="adj" fmla="val 20000"/>
            </a:avLst>
          </a:prstGeom>
          <a:solidFill>
            <a:srgbClr val="102A71">
              <a:alpha val="10000"/>
            </a:srgbClr>
          </a:solidFill>
          <a:ln/>
        </p:spPr>
      </p:sp>
      <p:pic>
        <p:nvPicPr>
          <p:cNvPr id="8" name="e051b126-aba3-4b30-b3f2-096d901d99c9-AI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5924550"/>
            <a:ext cx="304800" cy="304800"/>
          </a:xfrm>
          <a:prstGeom prst="rect">
            <a:avLst/>
          </a:prstGeom>
        </p:spPr>
      </p:pic>
      <p:sp>
        <p:nvSpPr>
          <p:cNvPr id="9" name="headingtext-diagram-xWnPkl-0-1"/>
          <p:cNvSpPr txBox="1"/>
          <p:nvPr/>
        </p:nvSpPr>
        <p:spPr>
          <a:xfrm>
            <a:off x="1143000" y="6724650"/>
            <a:ext cx="3433763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001840"/>
                </a:solidFill>
                <a:latin typeface="Public Sans SemiBold" panose="00000700000000000000" pitchFamily="2" charset="0"/>
              </a:rPr>
              <a:t>निर्माण प्रक्रिया</a:t>
            </a:r>
            <a:endParaRPr lang="en-US" sz="2100" dirty="0"/>
          </a:p>
        </p:txBody>
      </p:sp>
      <p:sp>
        <p:nvSpPr>
          <p:cNvPr id="10" name="bodytext-diagram-xWnPkl-0-1"/>
          <p:cNvSpPr txBox="1"/>
          <p:nvPr/>
        </p:nvSpPr>
        <p:spPr>
          <a:xfrm>
            <a:off x="1143000" y="7185660"/>
            <a:ext cx="3433763" cy="293370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विशेष निर्माण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प्रिन्टरहरूले उन्नत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निर्माण सामग्रीहरू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प्रयोग गरेर तह-तह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(layer by layer) गरी घरका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ठूला </a:t>
            </a:r>
            <a:r>
              <a:rPr lang="en-US" sz="2100" kern="1200" spc="25" dirty="0" err="1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भागहरू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 </a:t>
            </a:r>
            <a:r>
              <a:rPr lang="en-US" sz="2100" kern="1200" spc="25" dirty="0" err="1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बनाउन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 </a:t>
            </a:r>
            <a:r>
              <a:rPr lang="en-US" sz="2100" kern="1200" spc="25" dirty="0" err="1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सक्छन्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।</a:t>
            </a:r>
            <a:endParaRPr lang="en-US" sz="2100" dirty="0"/>
          </a:p>
        </p:txBody>
      </p:sp>
      <p:sp>
        <p:nvSpPr>
          <p:cNvPr id="11" name="node-diagram-xWnPkl-1"/>
          <p:cNvSpPr/>
          <p:nvPr/>
        </p:nvSpPr>
        <p:spPr>
          <a:xfrm>
            <a:off x="4962525" y="5391150"/>
            <a:ext cx="4162425" cy="4133850"/>
          </a:xfrm>
          <a:prstGeom prst="rect">
            <a:avLst/>
          </a:prstGeom>
          <a:solidFill>
            <a:srgbClr val="FBF9EC"/>
          </a:solidFill>
          <a:ln/>
        </p:spPr>
      </p:sp>
      <p:sp>
        <p:nvSpPr>
          <p:cNvPr id="12" name="icon-diagram-xWnPkl-1"/>
          <p:cNvSpPr/>
          <p:nvPr/>
        </p:nvSpPr>
        <p:spPr>
          <a:xfrm>
            <a:off x="5343525" y="5772150"/>
            <a:ext cx="609600" cy="609600"/>
          </a:xfrm>
          <a:prstGeom prst="roundRect">
            <a:avLst>
              <a:gd name="adj" fmla="val 20000"/>
            </a:avLst>
          </a:prstGeom>
          <a:solidFill>
            <a:srgbClr val="102A71">
              <a:alpha val="10000"/>
            </a:srgbClr>
          </a:solidFill>
          <a:ln/>
        </p:spPr>
      </p:sp>
      <p:pic>
        <p:nvPicPr>
          <p:cNvPr id="13" name="e051b126-aba3-4b30-b3f2-096d901d99c9-AI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5925" y="5924550"/>
            <a:ext cx="304800" cy="304800"/>
          </a:xfrm>
          <a:prstGeom prst="rect">
            <a:avLst/>
          </a:prstGeom>
        </p:spPr>
      </p:pic>
      <p:sp>
        <p:nvSpPr>
          <p:cNvPr id="14" name="headingtext-diagram-xWnPkl-1-2"/>
          <p:cNvSpPr txBox="1"/>
          <p:nvPr/>
        </p:nvSpPr>
        <p:spPr>
          <a:xfrm>
            <a:off x="5343525" y="6724650"/>
            <a:ext cx="3433763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001840"/>
                </a:solidFill>
                <a:latin typeface="Public Sans SemiBold" panose="00000700000000000000" pitchFamily="2" charset="0"/>
              </a:rPr>
              <a:t>गति</a:t>
            </a:r>
            <a:endParaRPr lang="en-US" sz="2100" dirty="0"/>
          </a:p>
        </p:txBody>
      </p:sp>
      <p:sp>
        <p:nvSpPr>
          <p:cNvPr id="15" name="bodytext-diagram-xWnPkl-1-2"/>
          <p:cNvSpPr txBox="1"/>
          <p:nvPr/>
        </p:nvSpPr>
        <p:spPr>
          <a:xfrm>
            <a:off x="5343525" y="7185660"/>
            <a:ext cx="3433763" cy="197358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केही अवस्थामा त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सिङ्गो घर नै केही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दिनभित्र प्रिन्ट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गर्न सकिन्छ।</a:t>
            </a:r>
            <a:endParaRPr lang="en-US" sz="2100" dirty="0"/>
          </a:p>
        </p:txBody>
      </p:sp>
      <p:sp>
        <p:nvSpPr>
          <p:cNvPr id="16" name="node-diagram-xWnPkl-2"/>
          <p:cNvSpPr/>
          <p:nvPr/>
        </p:nvSpPr>
        <p:spPr>
          <a:xfrm>
            <a:off x="9163050" y="5391150"/>
            <a:ext cx="4162425" cy="4133850"/>
          </a:xfrm>
          <a:prstGeom prst="rect">
            <a:avLst/>
          </a:prstGeom>
          <a:solidFill>
            <a:srgbClr val="FBF9EC"/>
          </a:solidFill>
          <a:ln/>
        </p:spPr>
      </p:sp>
      <p:sp>
        <p:nvSpPr>
          <p:cNvPr id="17" name="icon-diagram-xWnPkl-2"/>
          <p:cNvSpPr/>
          <p:nvPr/>
        </p:nvSpPr>
        <p:spPr>
          <a:xfrm>
            <a:off x="9544050" y="5772150"/>
            <a:ext cx="609600" cy="609600"/>
          </a:xfrm>
          <a:prstGeom prst="roundRect">
            <a:avLst>
              <a:gd name="adj" fmla="val 20000"/>
            </a:avLst>
          </a:prstGeom>
          <a:solidFill>
            <a:srgbClr val="102A71">
              <a:alpha val="10000"/>
            </a:srgbClr>
          </a:solidFill>
          <a:ln/>
        </p:spPr>
      </p:sp>
      <p:pic>
        <p:nvPicPr>
          <p:cNvPr id="18" name="e051b126-aba3-4b30-b3f2-096d901d99c9-AI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6450" y="5924550"/>
            <a:ext cx="304800" cy="304800"/>
          </a:xfrm>
          <a:prstGeom prst="rect">
            <a:avLst/>
          </a:prstGeom>
        </p:spPr>
      </p:pic>
      <p:sp>
        <p:nvSpPr>
          <p:cNvPr id="19" name="headingtext-diagram-xWnPkl-2-3"/>
          <p:cNvSpPr txBox="1"/>
          <p:nvPr/>
        </p:nvSpPr>
        <p:spPr>
          <a:xfrm>
            <a:off x="9544050" y="6724650"/>
            <a:ext cx="3433763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001840"/>
                </a:solidFill>
                <a:latin typeface="Public Sans SemiBold" panose="00000700000000000000" pitchFamily="2" charset="0"/>
              </a:rPr>
              <a:t>लागत</a:t>
            </a:r>
            <a:endParaRPr lang="en-US" sz="2100" dirty="0"/>
          </a:p>
        </p:txBody>
      </p:sp>
      <p:sp>
        <p:nvSpPr>
          <p:cNvPr id="20" name="bodytext-diagram-xWnPkl-2-3"/>
          <p:cNvSpPr txBox="1"/>
          <p:nvPr/>
        </p:nvSpPr>
        <p:spPr>
          <a:xfrm>
            <a:off x="9544050" y="7185660"/>
            <a:ext cx="3433763" cy="2339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यसले निर्माण लागत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घटाउन र विश्वका धेरै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भागहरूमा किफायती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आवास प्रदान गर्न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मद्दत गर्न सक्छ।</a:t>
            </a:r>
            <a:endParaRPr lang="en-US" sz="2100" dirty="0"/>
          </a:p>
        </p:txBody>
      </p:sp>
      <p:sp>
        <p:nvSpPr>
          <p:cNvPr id="21" name="node-diagram-xWnPkl-3"/>
          <p:cNvSpPr/>
          <p:nvPr/>
        </p:nvSpPr>
        <p:spPr>
          <a:xfrm>
            <a:off x="13363575" y="5391150"/>
            <a:ext cx="4162425" cy="4133850"/>
          </a:xfrm>
          <a:custGeom>
            <a:avLst/>
            <a:gdLst/>
            <a:ahLst/>
            <a:cxnLst/>
            <a:rect l="0" t="0" r="4162425" b="4133850"/>
            <a:pathLst>
              <a:path w="4162425" h="4133850">
                <a:moveTo>
                  <a:pt x="0" y="0"/>
                </a:moveTo>
                <a:lnTo>
                  <a:pt x="3857636" y="0"/>
                </a:lnTo>
                <a:arcTo wR="304789" hR="304789" stAng="16200000" swAng="5400000"/>
                <a:lnTo>
                  <a:pt x="4162425" y="3829061"/>
                </a:lnTo>
                <a:arcTo wR="304789" hR="304789" stAng="0" swAng="5400000"/>
                <a:lnTo>
                  <a:pt x="0" y="4133850"/>
                </a:lnTo>
                <a:close/>
              </a:path>
            </a:pathLst>
          </a:custGeom>
          <a:solidFill>
            <a:srgbClr val="FBF9EC"/>
          </a:solidFill>
          <a:ln/>
        </p:spPr>
      </p:sp>
      <p:sp>
        <p:nvSpPr>
          <p:cNvPr id="22" name="icon-diagram-xWnPkl-3"/>
          <p:cNvSpPr/>
          <p:nvPr/>
        </p:nvSpPr>
        <p:spPr>
          <a:xfrm>
            <a:off x="13744575" y="5772150"/>
            <a:ext cx="609600" cy="609600"/>
          </a:xfrm>
          <a:prstGeom prst="roundRect">
            <a:avLst>
              <a:gd name="adj" fmla="val 20000"/>
            </a:avLst>
          </a:prstGeom>
          <a:solidFill>
            <a:srgbClr val="102A71">
              <a:alpha val="10000"/>
            </a:srgbClr>
          </a:solidFill>
          <a:ln/>
        </p:spPr>
      </p:sp>
      <p:pic>
        <p:nvPicPr>
          <p:cNvPr id="23" name="e051b126-aba3-4b30-b3f2-096d901d99c9-AI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96975" y="5924550"/>
            <a:ext cx="304800" cy="304800"/>
          </a:xfrm>
          <a:prstGeom prst="rect">
            <a:avLst/>
          </a:prstGeom>
        </p:spPr>
      </p:pic>
      <p:sp>
        <p:nvSpPr>
          <p:cNvPr id="24" name="headingtext-diagram-xWnPkl-3-4"/>
          <p:cNvSpPr txBox="1"/>
          <p:nvPr/>
        </p:nvSpPr>
        <p:spPr>
          <a:xfrm>
            <a:off x="13744575" y="6724650"/>
            <a:ext cx="3433763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001840"/>
                </a:solidFill>
                <a:latin typeface="Public Sans SemiBold" panose="00000700000000000000" pitchFamily="2" charset="0"/>
              </a:rPr>
              <a:t>भविष्यको प्रवृत्ति</a:t>
            </a:r>
            <a:endParaRPr lang="en-US" sz="2100" dirty="0"/>
          </a:p>
        </p:txBody>
      </p:sp>
      <p:sp>
        <p:nvSpPr>
          <p:cNvPr id="25" name="bodytext-diagram-xWnPkl-3-4"/>
          <p:cNvSpPr txBox="1"/>
          <p:nvPr/>
        </p:nvSpPr>
        <p:spPr>
          <a:xfrm>
            <a:off x="13744575" y="7185660"/>
            <a:ext cx="3433763" cy="31013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प्रविधिमा सुधार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हुँदै जाँदा,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विशेषज्ञहरू थ्रीडी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प्रिन्टेड भवनहरू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झन्-झन् सामान्य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बन्दै </a:t>
            </a:r>
            <a:r>
              <a:rPr lang="en-US" sz="2100" kern="1200" spc="25" dirty="0" err="1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जाने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 </a:t>
            </a:r>
            <a:r>
              <a:rPr lang="en-US" sz="2100" kern="1200" spc="25" dirty="0" err="1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विश्वास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 </a:t>
            </a:r>
            <a:r>
              <a:rPr lang="en-US" sz="2100" kern="1200" spc="25" dirty="0" err="1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गर्छन्</a:t>
            </a:r>
            <a:r>
              <a:rPr lang="en-US" sz="2100" kern="1200" spc="25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।</a:t>
            </a:r>
            <a:endParaRPr lang="en-US" sz="2100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7C45B39-372A-EE64-4ED6-0678579A06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48850" y="590177"/>
            <a:ext cx="7597798" cy="430567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913e53c-512d-4190-b120-70d5932cc92d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102A71"/>
          </a:solidFill>
          <a:ln/>
        </p:spPr>
      </p:sp>
      <p:sp>
        <p:nvSpPr>
          <p:cNvPr id="3" name="Title 3"/>
          <p:cNvSpPr txBox="1"/>
          <p:nvPr/>
        </p:nvSpPr>
        <p:spPr>
          <a:xfrm>
            <a:off x="762000" y="762000"/>
            <a:ext cx="9072563" cy="1663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6160"/>
              </a:lnSpc>
              <a:buNone/>
            </a:pPr>
            <a:r>
              <a:rPr lang="en-US" sz="5400" kern="1200" spc="-113" dirty="0">
                <a:solidFill>
                  <a:srgbClr val="F5C400"/>
                </a:solidFill>
                <a:latin typeface="Public Sans SemiBold" panose="00000700000000000000" pitchFamily="2" charset="0"/>
              </a:rPr>
              <a:t>नम्बर ६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: स्वायत्त</a:t>
            </a:r>
            <a:r>
              <a:rPr lang="en-US" sz="5400" dirty="0">
                <a:solidFill>
                  <a:srgbClr val="000000"/>
                </a:solidFill>
              </a:rPr>
              <a:t>
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डेलिभरी रोबोटहरू</a:t>
            </a:r>
            <a:endParaRPr lang="en-US" sz="5400" dirty="0"/>
          </a:p>
        </p:txBody>
      </p:sp>
      <p:sp>
        <p:nvSpPr>
          <p:cNvPr id="4" name="anchorElementA"/>
          <p:cNvSpPr/>
          <p:nvPr/>
        </p:nvSpPr>
        <p:spPr>
          <a:xfrm>
            <a:off x="10563225" y="0"/>
            <a:ext cx="9525" cy="10287000"/>
          </a:xfrm>
          <a:prstGeom prst="rect">
            <a:avLst/>
          </a:prstGeom>
          <a:solidFill>
            <a:srgbClr val="FFFDF0">
              <a:alpha val="40000"/>
            </a:srgbClr>
          </a:solidFill>
          <a:ln/>
        </p:spPr>
      </p:sp>
      <p:sp>
        <p:nvSpPr>
          <p:cNvPr id="5" name="node-diagram-4BBWGN-0"/>
          <p:cNvSpPr/>
          <p:nvPr/>
        </p:nvSpPr>
        <p:spPr>
          <a:xfrm>
            <a:off x="11334750" y="762000"/>
            <a:ext cx="6191250" cy="2895600"/>
          </a:xfrm>
          <a:custGeom>
            <a:avLst/>
            <a:gdLst/>
            <a:ahLst/>
            <a:cxnLst/>
            <a:rect l="0" t="0" r="6191250" b="2895600"/>
            <a:pathLst>
              <a:path w="6191250" h="2895600">
                <a:moveTo>
                  <a:pt x="304791" y="0"/>
                </a:moveTo>
                <a:lnTo>
                  <a:pt x="5886459" y="0"/>
                </a:lnTo>
                <a:arcTo wR="304791" hR="304791" stAng="16200000" swAng="5400000"/>
                <a:lnTo>
                  <a:pt x="6191250" y="2895600"/>
                </a:lnTo>
                <a:lnTo>
                  <a:pt x="0" y="2895600"/>
                </a:lnTo>
                <a:lnTo>
                  <a:pt x="0" y="304791"/>
                </a:lnTo>
                <a:arcTo wR="304791" hR="304791" stAng="10800000" swAng="5400000"/>
                <a:close/>
              </a:path>
            </a:pathLst>
          </a:custGeom>
          <a:solidFill>
            <a:srgbClr val="FBF9EC"/>
          </a:solidFill>
          <a:ln/>
        </p:spPr>
      </p:sp>
      <p:sp>
        <p:nvSpPr>
          <p:cNvPr id="6" name="::before"/>
          <p:cNvSpPr txBox="1"/>
          <p:nvPr/>
        </p:nvSpPr>
        <p:spPr>
          <a:xfrm>
            <a:off x="11615738" y="875348"/>
            <a:ext cx="506730" cy="687705"/>
          </a:xfrm>
          <a:prstGeom prst="rect">
            <a:avLst/>
          </a:prstGeom>
          <a:noFill/>
          <a:ln/>
        </p:spPr>
        <p:txBody>
          <a:bodyPr vertOverflow="clip" wrap="none" lIns="0" tIns="9144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dirty="0">
                <a:solidFill>
                  <a:srgbClr val="001840"/>
                </a:solidFill>
                <a:latin typeface="Public Sans Light" panose="00000400000000000000" pitchFamily="2" charset="0"/>
              </a:rPr>
              <a:t>01</a:t>
            </a:r>
            <a:endParaRPr lang="en-US" sz="3600" dirty="0"/>
          </a:p>
        </p:txBody>
      </p:sp>
      <p:sp>
        <p:nvSpPr>
          <p:cNvPr id="7" name="headingtext-diagram-4BBWGN-0-1"/>
          <p:cNvSpPr txBox="1"/>
          <p:nvPr/>
        </p:nvSpPr>
        <p:spPr>
          <a:xfrm>
            <a:off x="11639550" y="1676400"/>
            <a:ext cx="561498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001840"/>
                </a:solidFill>
                <a:latin typeface="Public Sans SemiBold" panose="00000700000000000000" pitchFamily="2" charset="0"/>
              </a:rPr>
              <a:t>वर्तमान प्रयोग</a:t>
            </a:r>
            <a:endParaRPr lang="en-US" sz="2100" dirty="0"/>
          </a:p>
        </p:txBody>
      </p:sp>
      <p:sp>
        <p:nvSpPr>
          <p:cNvPr id="8" name="bodytext-diagram-4BBWGN-0-1"/>
          <p:cNvSpPr txBox="1"/>
          <p:nvPr/>
        </p:nvSpPr>
        <p:spPr>
          <a:xfrm>
            <a:off x="11639550" y="2099310"/>
            <a:ext cx="561498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40"/>
              </a:lnSpc>
              <a:buNone/>
            </a:pPr>
            <a:r>
              <a:rPr lang="en-US" sz="1650" kern="1200" spc="20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स्वायत्त (अटोनोमस) डेलिभरी रोबोटहरू केही</a:t>
            </a:r>
            <a:r>
              <a:rPr lang="en-US" sz="1650" dirty="0">
                <a:solidFill>
                  <a:srgbClr val="000000"/>
                </a:solidFill>
              </a:rPr>
              <a:t>
</a:t>
            </a:r>
            <a:r>
              <a:rPr lang="en-US" sz="1650" kern="1200" spc="20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शहरहरू र विश्वविद्यालयका क्याम्पसहरूमा</a:t>
            </a:r>
            <a:r>
              <a:rPr lang="en-US" sz="1650" dirty="0">
                <a:solidFill>
                  <a:srgbClr val="000000"/>
                </a:solidFill>
              </a:rPr>
              <a:t>
</a:t>
            </a:r>
            <a:r>
              <a:rPr lang="en-US" sz="1650" kern="1200" spc="20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पहिले नै सञ्चालन भइरहेका छन्।</a:t>
            </a:r>
            <a:endParaRPr lang="en-US" sz="1650" dirty="0"/>
          </a:p>
        </p:txBody>
      </p:sp>
      <p:sp>
        <p:nvSpPr>
          <p:cNvPr id="9" name="node-diagram-4BBWGN-1"/>
          <p:cNvSpPr/>
          <p:nvPr/>
        </p:nvSpPr>
        <p:spPr>
          <a:xfrm>
            <a:off x="11334750" y="3695581"/>
            <a:ext cx="6191250" cy="2895600"/>
          </a:xfrm>
          <a:prstGeom prst="rect">
            <a:avLst/>
          </a:prstGeom>
          <a:solidFill>
            <a:srgbClr val="FBF9EC"/>
          </a:solidFill>
          <a:ln/>
        </p:spPr>
      </p:sp>
      <p:sp>
        <p:nvSpPr>
          <p:cNvPr id="10" name="::before"/>
          <p:cNvSpPr txBox="1"/>
          <p:nvPr/>
        </p:nvSpPr>
        <p:spPr>
          <a:xfrm>
            <a:off x="11615738" y="3808928"/>
            <a:ext cx="591026" cy="687705"/>
          </a:xfrm>
          <a:prstGeom prst="rect">
            <a:avLst/>
          </a:prstGeom>
          <a:noFill/>
          <a:ln/>
        </p:spPr>
        <p:txBody>
          <a:bodyPr vertOverflow="clip" wrap="none" lIns="0" tIns="9144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dirty="0">
                <a:solidFill>
                  <a:srgbClr val="001840"/>
                </a:solidFill>
                <a:latin typeface="Public Sans Light" panose="00000400000000000000" pitchFamily="2" charset="0"/>
              </a:rPr>
              <a:t>02</a:t>
            </a:r>
            <a:endParaRPr lang="en-US" sz="3600" dirty="0"/>
          </a:p>
        </p:txBody>
      </p:sp>
      <p:sp>
        <p:nvSpPr>
          <p:cNvPr id="11" name="headingtext-diagram-4BBWGN-1-2"/>
          <p:cNvSpPr txBox="1"/>
          <p:nvPr/>
        </p:nvSpPr>
        <p:spPr>
          <a:xfrm>
            <a:off x="11639550" y="4609981"/>
            <a:ext cx="561498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001840"/>
                </a:solidFill>
                <a:latin typeface="Public Sans SemiBold" panose="00000700000000000000" pitchFamily="2" charset="0"/>
              </a:rPr>
              <a:t>प्रविधि</a:t>
            </a:r>
            <a:endParaRPr lang="en-US" sz="2100" dirty="0"/>
          </a:p>
        </p:txBody>
      </p:sp>
      <p:sp>
        <p:nvSpPr>
          <p:cNvPr id="12" name="bodytext-diagram-4BBWGN-1-2"/>
          <p:cNvSpPr txBox="1"/>
          <p:nvPr/>
        </p:nvSpPr>
        <p:spPr>
          <a:xfrm>
            <a:off x="11639550" y="5032891"/>
            <a:ext cx="5614988" cy="10725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40"/>
              </a:lnSpc>
              <a:buNone/>
            </a:pPr>
            <a:r>
              <a:rPr lang="en-US" sz="1650" kern="1200" spc="20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क्यामेरा, सेन्सर, जीपीएस प्रणाली र</a:t>
            </a:r>
            <a:r>
              <a:rPr lang="en-US" sz="1650" dirty="0">
                <a:solidFill>
                  <a:srgbClr val="000000"/>
                </a:solidFill>
              </a:rPr>
              <a:t>
</a:t>
            </a:r>
            <a:r>
              <a:rPr lang="en-US" sz="1650" kern="1200" spc="20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आर्टिफिसियल इन्टेलिजेन्सको प्रयोग गरेर यी</a:t>
            </a:r>
            <a:r>
              <a:rPr lang="en-US" sz="1650" dirty="0">
                <a:solidFill>
                  <a:srgbClr val="000000"/>
                </a:solidFill>
              </a:rPr>
              <a:t>
</a:t>
            </a:r>
            <a:r>
              <a:rPr lang="en-US" sz="1650" kern="1200" spc="20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मेसिनहरूले सामान बोकेर सडक र पछाडि हिँड्ने</a:t>
            </a:r>
            <a:r>
              <a:rPr lang="en-US" sz="1650" dirty="0">
                <a:solidFill>
                  <a:srgbClr val="000000"/>
                </a:solidFill>
              </a:rPr>
              <a:t>
</a:t>
            </a:r>
            <a:r>
              <a:rPr lang="en-US" sz="1650" kern="1200" spc="20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बाटोहरूबाट सुरक्षित रूपमा यात्रा गर्न</a:t>
            </a:r>
            <a:r>
              <a:rPr lang="en-US" sz="1650" dirty="0">
                <a:solidFill>
                  <a:srgbClr val="000000"/>
                </a:solidFill>
              </a:rPr>
              <a:t>
</a:t>
            </a:r>
            <a:r>
              <a:rPr lang="en-US" sz="1650" kern="1200" spc="20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सक्छन्।</a:t>
            </a:r>
            <a:endParaRPr lang="en-US" sz="1650" dirty="0"/>
          </a:p>
        </p:txBody>
      </p:sp>
      <p:sp>
        <p:nvSpPr>
          <p:cNvPr id="13" name="node-diagram-4BBWGN-2"/>
          <p:cNvSpPr/>
          <p:nvPr/>
        </p:nvSpPr>
        <p:spPr>
          <a:xfrm>
            <a:off x="11334750" y="6629162"/>
            <a:ext cx="6191250" cy="2895600"/>
          </a:xfrm>
          <a:custGeom>
            <a:avLst/>
            <a:gdLst/>
            <a:ahLst/>
            <a:cxnLst/>
            <a:rect l="0" t="0" r="6191250" b="2895600"/>
            <a:pathLst>
              <a:path w="6191250" h="2895600">
                <a:moveTo>
                  <a:pt x="0" y="0"/>
                </a:moveTo>
                <a:lnTo>
                  <a:pt x="6191250" y="0"/>
                </a:lnTo>
                <a:lnTo>
                  <a:pt x="6191250" y="2590809"/>
                </a:lnTo>
                <a:arcTo wR="304791" hR="304791" stAng="0" swAng="5400000"/>
                <a:lnTo>
                  <a:pt x="304791" y="2895600"/>
                </a:lnTo>
                <a:arcTo wR="304791" hR="304791" stAng="5400000" swAng="5400000"/>
                <a:close/>
              </a:path>
            </a:pathLst>
          </a:custGeom>
          <a:solidFill>
            <a:srgbClr val="FBF9EC"/>
          </a:solidFill>
          <a:ln/>
        </p:spPr>
      </p:sp>
      <p:sp>
        <p:nvSpPr>
          <p:cNvPr id="14" name="::before"/>
          <p:cNvSpPr txBox="1"/>
          <p:nvPr/>
        </p:nvSpPr>
        <p:spPr>
          <a:xfrm>
            <a:off x="11615738" y="6742510"/>
            <a:ext cx="603885" cy="687705"/>
          </a:xfrm>
          <a:prstGeom prst="rect">
            <a:avLst/>
          </a:prstGeom>
          <a:noFill/>
          <a:ln/>
        </p:spPr>
        <p:txBody>
          <a:bodyPr vertOverflow="clip" wrap="none" lIns="0" tIns="9144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dirty="0">
                <a:solidFill>
                  <a:srgbClr val="001840"/>
                </a:solidFill>
                <a:latin typeface="Public Sans Light" panose="00000400000000000000" pitchFamily="2" charset="0"/>
              </a:rPr>
              <a:t>03</a:t>
            </a:r>
            <a:endParaRPr lang="en-US" sz="3600" dirty="0"/>
          </a:p>
        </p:txBody>
      </p:sp>
      <p:sp>
        <p:nvSpPr>
          <p:cNvPr id="15" name="headingtext-diagram-4BBWGN-2-3"/>
          <p:cNvSpPr txBox="1"/>
          <p:nvPr/>
        </p:nvSpPr>
        <p:spPr>
          <a:xfrm>
            <a:off x="11639550" y="7543562"/>
            <a:ext cx="561498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001840"/>
                </a:solidFill>
                <a:latin typeface="Public Sans SemiBold" panose="00000700000000000000" pitchFamily="2" charset="0"/>
              </a:rPr>
              <a:t>व्यावसायिक लाभ</a:t>
            </a:r>
            <a:endParaRPr lang="en-US" sz="2100" dirty="0"/>
          </a:p>
        </p:txBody>
      </p:sp>
      <p:sp>
        <p:nvSpPr>
          <p:cNvPr id="16" name="bodytext-diagram-4BBWGN-2-3"/>
          <p:cNvSpPr txBox="1"/>
          <p:nvPr/>
        </p:nvSpPr>
        <p:spPr>
          <a:xfrm>
            <a:off x="11639550" y="7966472"/>
            <a:ext cx="561498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540"/>
              </a:lnSpc>
              <a:buNone/>
            </a:pPr>
            <a:r>
              <a:rPr lang="en-US" sz="1650" kern="1200" spc="20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अनलाइन शपिङ निरन्तर बढ्दै जाँदा, धेरै</a:t>
            </a:r>
            <a:r>
              <a:rPr lang="en-US" sz="1650" dirty="0">
                <a:solidFill>
                  <a:srgbClr val="000000"/>
                </a:solidFill>
              </a:rPr>
              <a:t>
</a:t>
            </a:r>
            <a:r>
              <a:rPr lang="en-US" sz="1650" kern="1200" spc="20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कम्पनीहरूले स्वायत्त डेलिभरीलाई अझ छिटो र</a:t>
            </a:r>
            <a:r>
              <a:rPr lang="en-US" sz="1650" dirty="0">
                <a:solidFill>
                  <a:srgbClr val="000000"/>
                </a:solidFill>
              </a:rPr>
              <a:t>
</a:t>
            </a:r>
            <a:r>
              <a:rPr lang="en-US" sz="1650" kern="1200" spc="20" dirty="0">
                <a:solidFill>
                  <a:srgbClr val="001840">
                    <a:alpha val="64000"/>
                  </a:srgbClr>
                </a:solidFill>
                <a:latin typeface="Public Sans" panose="00000500000000000000" pitchFamily="2" charset="0"/>
              </a:rPr>
              <a:t>सस्तो समाधानको रूपमा हेरेका छन्।</a:t>
            </a:r>
            <a:endParaRPr lang="en-US" sz="165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F4E88E3-53B1-90D3-0543-F62239638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9" y="2811660"/>
            <a:ext cx="9458269" cy="53264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d3adc63-e93e-408e-85da-c474c29c0ac7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1840"/>
          </a:solidFill>
          <a:ln/>
        </p:spPr>
      </p:sp>
      <p:pic>
        <p:nvPicPr>
          <p:cNvPr id="3" name="bitcoin4node-Layer_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headingtext-diagram-UZd9mx-0-1"/>
          <p:cNvSpPr txBox="1"/>
          <p:nvPr/>
        </p:nvSpPr>
        <p:spPr>
          <a:xfrm>
            <a:off x="763905" y="3800475"/>
            <a:ext cx="498633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FFFDF0"/>
                </a:solidFill>
                <a:latin typeface="Public Sans SemiBold" panose="00000700000000000000" pitchFamily="2" charset="0"/>
              </a:rPr>
              <a:t>शारीरिक सहायता</a:t>
            </a:r>
            <a:endParaRPr lang="en-US" sz="2100" dirty="0"/>
          </a:p>
        </p:txBody>
      </p:sp>
      <p:sp>
        <p:nvSpPr>
          <p:cNvPr id="5" name="bodytext-diagram-UZd9mx-0-1"/>
          <p:cNvSpPr txBox="1"/>
          <p:nvPr/>
        </p:nvSpPr>
        <p:spPr>
          <a:xfrm>
            <a:off x="763905" y="4223385"/>
            <a:ext cx="4986338" cy="115633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1800" kern="1200" spc="22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यी पहिरिन योग्य उपकरणहरूले मानव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शरीरलाई अड्याउन र आवतजावतमा मद्दत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गर्छन्।</a:t>
            </a:r>
            <a:endParaRPr lang="en-US" sz="1800" dirty="0"/>
          </a:p>
        </p:txBody>
      </p:sp>
      <p:sp>
        <p:nvSpPr>
          <p:cNvPr id="6" name="headingtext-diagram-UZd9mx-1-2"/>
          <p:cNvSpPr txBox="1"/>
          <p:nvPr/>
        </p:nvSpPr>
        <p:spPr>
          <a:xfrm>
            <a:off x="12573000" y="6563677"/>
            <a:ext cx="498633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FFFDF0"/>
                </a:solidFill>
                <a:latin typeface="Public Sans SemiBold" panose="00000700000000000000" pitchFamily="2" charset="0"/>
              </a:rPr>
              <a:t>श्रमिक सुरक्षा</a:t>
            </a:r>
            <a:endParaRPr lang="en-US" sz="2100" dirty="0"/>
          </a:p>
        </p:txBody>
      </p:sp>
      <p:sp>
        <p:nvSpPr>
          <p:cNvPr id="7" name="bodytext-diagram-UZd9mx-1-2"/>
          <p:cNvSpPr txBox="1"/>
          <p:nvPr/>
        </p:nvSpPr>
        <p:spPr>
          <a:xfrm>
            <a:off x="12573000" y="6986587"/>
            <a:ext cx="4986338" cy="786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kern="1200" spc="22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केहीले कामदारहरूलाई भारी वस्तुहरू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सुरक्षित रूपमा उठाउन मद्दत गर्छन्।</a:t>
            </a:r>
            <a:endParaRPr lang="en-US" sz="1800" dirty="0"/>
          </a:p>
        </p:txBody>
      </p:sp>
      <p:sp>
        <p:nvSpPr>
          <p:cNvPr id="8" name="headingtext-diagram-UZd9mx-2-3"/>
          <p:cNvSpPr txBox="1"/>
          <p:nvPr/>
        </p:nvSpPr>
        <p:spPr>
          <a:xfrm>
            <a:off x="12573000" y="8609647"/>
            <a:ext cx="498633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FFFDF0"/>
                </a:solidFill>
                <a:latin typeface="Public Sans SemiBold" panose="00000700000000000000" pitchFamily="2" charset="0"/>
              </a:rPr>
              <a:t>पुनर्स्थापना</a:t>
            </a:r>
            <a:endParaRPr lang="en-US" sz="2100" dirty="0"/>
          </a:p>
        </p:txBody>
      </p:sp>
      <p:sp>
        <p:nvSpPr>
          <p:cNvPr id="9" name="bodytext-diagram-UZd9mx-2-3"/>
          <p:cNvSpPr txBox="1"/>
          <p:nvPr/>
        </p:nvSpPr>
        <p:spPr>
          <a:xfrm>
            <a:off x="12573000" y="9032557"/>
            <a:ext cx="4986338" cy="1254443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kern="1200" spc="22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अरूले मानिसहरूलाई चोटपटकबाट निको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हुन वा हिँड्डुल गर्ने क्षमता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फिर्ता पाउन मद्दत गर्छन्।</a:t>
            </a:r>
            <a:endParaRPr lang="en-US" sz="1800" dirty="0"/>
          </a:p>
        </p:txBody>
      </p:sp>
      <p:sp>
        <p:nvSpPr>
          <p:cNvPr id="10" name="headingtext-diagram-UZd9mx-3-4"/>
          <p:cNvSpPr txBox="1"/>
          <p:nvPr/>
        </p:nvSpPr>
        <p:spPr>
          <a:xfrm>
            <a:off x="763905" y="5718222"/>
            <a:ext cx="498633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2730"/>
              </a:lnSpc>
              <a:buNone/>
            </a:pPr>
            <a:r>
              <a:rPr lang="en-US" sz="2100" kern="1200" spc="-44" dirty="0">
                <a:solidFill>
                  <a:srgbClr val="FFFDF0"/>
                </a:solidFill>
                <a:latin typeface="Public Sans SemiBold" panose="00000700000000000000" pitchFamily="2" charset="0"/>
              </a:rPr>
              <a:t>अस्पतालमा प्रयोग</a:t>
            </a:r>
            <a:endParaRPr lang="en-US" sz="2100" dirty="0"/>
          </a:p>
        </p:txBody>
      </p:sp>
      <p:sp>
        <p:nvSpPr>
          <p:cNvPr id="11" name="bodytext-diagram-UZd9mx-3-4"/>
          <p:cNvSpPr txBox="1"/>
          <p:nvPr/>
        </p:nvSpPr>
        <p:spPr>
          <a:xfrm>
            <a:off x="763905" y="6141132"/>
            <a:ext cx="4986338" cy="1174068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1800" kern="1200" spc="22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अस्पतालहरूमा, एक्सोस्केलेटन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प्रविधिले केही बिरामीहरूलाई पुनः</a:t>
            </a:r>
            <a:r>
              <a:rPr lang="en-US" sz="1800" dirty="0">
                <a:solidFill>
                  <a:srgbClr val="000000"/>
                </a:solidFill>
              </a:rPr>
              <a:t>
</a:t>
            </a:r>
            <a:r>
              <a:rPr lang="en-US" sz="1800" kern="1200" spc="22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हिँड्न मद्दत गरिसकेको छ।</a:t>
            </a:r>
            <a:endParaRPr lang="en-US" sz="1800" dirty="0"/>
          </a:p>
        </p:txBody>
      </p:sp>
      <p:sp>
        <p:nvSpPr>
          <p:cNvPr id="12" name="Title 3"/>
          <p:cNvSpPr txBox="1"/>
          <p:nvPr/>
        </p:nvSpPr>
        <p:spPr>
          <a:xfrm>
            <a:off x="-83343" y="762000"/>
            <a:ext cx="15149512" cy="1663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6160"/>
              </a:lnSpc>
              <a:buNone/>
            </a:pPr>
            <a:r>
              <a:rPr lang="en-US" sz="5400" kern="1200" spc="-113" dirty="0">
                <a:solidFill>
                  <a:srgbClr val="F5C400"/>
                </a:solidFill>
                <a:latin typeface="Public Sans SemiBold" panose="00000700000000000000" pitchFamily="2" charset="0"/>
              </a:rPr>
              <a:t>नम्बर ५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: रोबोटिक एक्सोस्केलेटन</a:t>
            </a:r>
            <a:r>
              <a:rPr lang="en-US" sz="5400" dirty="0">
                <a:solidFill>
                  <a:srgbClr val="000000"/>
                </a:solidFill>
              </a:rPr>
              <a:t>
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सुटहरू (Robotic Exoskeleton Suits)</a:t>
            </a:r>
            <a:endParaRPr lang="en-US" sz="54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DFF2B1B-06A9-D8C6-D016-73AA6E9A20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98880" y="234939"/>
            <a:ext cx="4126344" cy="592714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37c42dd-6240-448a-ab5d-0ca3ddebed5a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102A71"/>
          </a:solidFill>
          <a:ln/>
        </p:spPr>
      </p:sp>
      <p:sp>
        <p:nvSpPr>
          <p:cNvPr id="3" name="Title 3"/>
          <p:cNvSpPr txBox="1"/>
          <p:nvPr/>
        </p:nvSpPr>
        <p:spPr>
          <a:xfrm>
            <a:off x="762000" y="762000"/>
            <a:ext cx="6891338" cy="1663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6160"/>
              </a:lnSpc>
              <a:buNone/>
            </a:pPr>
            <a:r>
              <a:rPr lang="en-US" sz="5400" kern="1200" spc="-113" dirty="0">
                <a:solidFill>
                  <a:srgbClr val="F5C400"/>
                </a:solidFill>
                <a:latin typeface="Public Sans SemiBold" panose="00000700000000000000" pitchFamily="2" charset="0"/>
              </a:rPr>
              <a:t>नम्बर ४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: हावाबाट पानी</a:t>
            </a:r>
            <a:r>
              <a:rPr lang="en-US" sz="5400" dirty="0">
                <a:solidFill>
                  <a:srgbClr val="000000"/>
                </a:solidFill>
              </a:rPr>
              <a:t>
</a:t>
            </a:r>
            <a:r>
              <a:rPr lang="en-US" sz="5400" kern="1200" spc="-113" dirty="0">
                <a:solidFill>
                  <a:srgbClr val="FFFDF0"/>
                </a:solidFill>
                <a:latin typeface="Public Sans SemiBold" panose="00000700000000000000" pitchFamily="2" charset="0"/>
              </a:rPr>
              <a:t>बनाउने जेनेरेटरहरू</a:t>
            </a:r>
            <a:endParaRPr lang="en-US" sz="5400" dirty="0"/>
          </a:p>
        </p:txBody>
      </p:sp>
      <p:sp>
        <p:nvSpPr>
          <p:cNvPr id="4" name="::before"/>
          <p:cNvSpPr txBox="1"/>
          <p:nvPr/>
        </p:nvSpPr>
        <p:spPr>
          <a:xfrm>
            <a:off x="9120188" y="685800"/>
            <a:ext cx="812721" cy="10058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6000"/>
              </a:lnSpc>
              <a:buNone/>
            </a:pPr>
            <a:r>
              <a:rPr lang="en-US" sz="6000" dirty="0">
                <a:solidFill>
                  <a:srgbClr val="D7D5C9"/>
                </a:solidFill>
                <a:latin typeface="Public Sans Light" panose="00000400000000000000" pitchFamily="2" charset="0"/>
              </a:rPr>
              <a:t>01</a:t>
            </a:r>
            <a:endParaRPr lang="en-US" sz="6000" dirty="0"/>
          </a:p>
        </p:txBody>
      </p:sp>
      <p:sp>
        <p:nvSpPr>
          <p:cNvPr id="5" name="headingtext-diagram-crqx2v-0-1"/>
          <p:cNvSpPr txBox="1"/>
          <p:nvPr/>
        </p:nvSpPr>
        <p:spPr>
          <a:xfrm>
            <a:off x="10251996" y="762000"/>
            <a:ext cx="7310438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kern="1200" spc="-57" dirty="0">
                <a:solidFill>
                  <a:srgbClr val="FFFDF0"/>
                </a:solidFill>
                <a:latin typeface="Public Sans SemiBold" panose="00000700000000000000" pitchFamily="2" charset="0"/>
              </a:rPr>
              <a:t>कार्यप्रणाली</a:t>
            </a:r>
            <a:endParaRPr lang="en-US" sz="2700" dirty="0"/>
          </a:p>
        </p:txBody>
      </p:sp>
      <p:sp>
        <p:nvSpPr>
          <p:cNvPr id="6" name="bodytext-diagram-crqx2v-0-1"/>
          <p:cNvSpPr txBox="1"/>
          <p:nvPr/>
        </p:nvSpPr>
        <p:spPr>
          <a:xfrm>
            <a:off x="10251996" y="1270159"/>
            <a:ext cx="7310438" cy="1390173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यी प्रणालीहरूले वायुमण्डलबाट आर्द्रता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(moisture) खिच्छन् र त्यसलाई सफा पिउने पानीमा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परिणत गर्छन्।</a:t>
            </a:r>
            <a:endParaRPr lang="en-US" sz="2100" dirty="0"/>
          </a:p>
        </p:txBody>
      </p:sp>
      <p:sp>
        <p:nvSpPr>
          <p:cNvPr id="7" name="Rect"/>
          <p:cNvSpPr/>
          <p:nvPr/>
        </p:nvSpPr>
        <p:spPr>
          <a:xfrm>
            <a:off x="9144000" y="3454360"/>
            <a:ext cx="8382000" cy="19050"/>
          </a:xfrm>
          <a:prstGeom prst="rect">
            <a:avLst/>
          </a:prstGeom>
          <a:solidFill>
            <a:srgbClr val="FFFDF0">
              <a:alpha val="25000"/>
            </a:srgbClr>
          </a:solidFill>
          <a:ln/>
        </p:spPr>
      </p:sp>
      <p:sp>
        <p:nvSpPr>
          <p:cNvPr id="8" name="::before"/>
          <p:cNvSpPr txBox="1"/>
          <p:nvPr/>
        </p:nvSpPr>
        <p:spPr>
          <a:xfrm>
            <a:off x="9120188" y="3740110"/>
            <a:ext cx="953333" cy="10058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6000"/>
              </a:lnSpc>
              <a:buNone/>
            </a:pPr>
            <a:r>
              <a:rPr lang="en-US" sz="6000" dirty="0">
                <a:solidFill>
                  <a:srgbClr val="D7D5C9"/>
                </a:solidFill>
                <a:latin typeface="Public Sans Light" panose="00000400000000000000" pitchFamily="2" charset="0"/>
              </a:rPr>
              <a:t>02</a:t>
            </a:r>
            <a:endParaRPr lang="en-US" sz="6000" dirty="0"/>
          </a:p>
        </p:txBody>
      </p:sp>
      <p:sp>
        <p:nvSpPr>
          <p:cNvPr id="9" name="headingtext-diagram-crqx2v-1-2"/>
          <p:cNvSpPr txBox="1"/>
          <p:nvPr/>
        </p:nvSpPr>
        <p:spPr>
          <a:xfrm>
            <a:off x="10392609" y="3816310"/>
            <a:ext cx="716756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kern="1200" spc="-57" dirty="0">
                <a:solidFill>
                  <a:srgbClr val="FFFDF0"/>
                </a:solidFill>
                <a:latin typeface="Public Sans SemiBold" panose="00000700000000000000" pitchFamily="2" charset="0"/>
              </a:rPr>
              <a:t>पानीको स्रोत</a:t>
            </a:r>
            <a:endParaRPr lang="en-US" sz="2700" dirty="0"/>
          </a:p>
        </p:txBody>
      </p:sp>
      <p:sp>
        <p:nvSpPr>
          <p:cNvPr id="10" name="bodytext-diagram-crqx2v-1-2"/>
          <p:cNvSpPr txBox="1"/>
          <p:nvPr/>
        </p:nvSpPr>
        <p:spPr>
          <a:xfrm>
            <a:off x="10392609" y="4324469"/>
            <a:ext cx="7167563" cy="1371124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पानीको सीमित आपूर्ति भएका क्षेत्रहरूमा पनि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यो प्रविधिले ताजा पानीको वैकल्पिक स्रोत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प्रदान गर्न सक्छ।</a:t>
            </a:r>
            <a:endParaRPr lang="en-US" sz="2100" dirty="0"/>
          </a:p>
        </p:txBody>
      </p:sp>
      <p:sp>
        <p:nvSpPr>
          <p:cNvPr id="11" name="Rect"/>
          <p:cNvSpPr/>
          <p:nvPr/>
        </p:nvSpPr>
        <p:spPr>
          <a:xfrm>
            <a:off x="9144000" y="6508671"/>
            <a:ext cx="8382000" cy="19050"/>
          </a:xfrm>
          <a:prstGeom prst="rect">
            <a:avLst/>
          </a:prstGeom>
          <a:solidFill>
            <a:srgbClr val="FFFDF0">
              <a:alpha val="25000"/>
            </a:srgbClr>
          </a:solidFill>
          <a:ln/>
        </p:spPr>
      </p:sp>
      <p:sp>
        <p:nvSpPr>
          <p:cNvPr id="12" name="::before"/>
          <p:cNvSpPr txBox="1"/>
          <p:nvPr/>
        </p:nvSpPr>
        <p:spPr>
          <a:xfrm>
            <a:off x="9120188" y="6794421"/>
            <a:ext cx="974646" cy="10058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marL="0" indent="0" algn="ctr">
              <a:lnSpc>
                <a:spcPts val="6000"/>
              </a:lnSpc>
              <a:buNone/>
            </a:pPr>
            <a:r>
              <a:rPr lang="en-US" sz="6000" dirty="0">
                <a:solidFill>
                  <a:srgbClr val="D7D5C9"/>
                </a:solidFill>
                <a:latin typeface="Public Sans Light" panose="00000400000000000000" pitchFamily="2" charset="0"/>
              </a:rPr>
              <a:t>03</a:t>
            </a:r>
            <a:endParaRPr lang="en-US" sz="6000" dirty="0"/>
          </a:p>
        </p:txBody>
      </p:sp>
      <p:sp>
        <p:nvSpPr>
          <p:cNvPr id="13" name="headingtext-diagram-crqx2v-2-3"/>
          <p:cNvSpPr txBox="1"/>
          <p:nvPr/>
        </p:nvSpPr>
        <p:spPr>
          <a:xfrm>
            <a:off x="10413921" y="6870621"/>
            <a:ext cx="714851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kern="1200" spc="-57" dirty="0">
                <a:solidFill>
                  <a:srgbClr val="FFFDF0"/>
                </a:solidFill>
                <a:latin typeface="Public Sans SemiBold" panose="00000700000000000000" pitchFamily="2" charset="0"/>
              </a:rPr>
              <a:t>जलवायु अनुकूलन</a:t>
            </a:r>
            <a:endParaRPr lang="en-US" sz="2700" dirty="0"/>
          </a:p>
        </p:txBody>
      </p:sp>
      <p:sp>
        <p:nvSpPr>
          <p:cNvPr id="14" name="bodytext-diagram-crqx2v-2-3"/>
          <p:cNvSpPr txBox="1"/>
          <p:nvPr/>
        </p:nvSpPr>
        <p:spPr>
          <a:xfrm>
            <a:off x="10413921" y="7378780"/>
            <a:ext cx="7148513" cy="1352074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070"/>
              </a:lnSpc>
              <a:buNone/>
            </a:pP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विश्वभर जलवायु चुनौतीहरू बढ्दै जाँदा,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यस्ता आविष्कारहरू अत्यन्तै महत्त्वपूर्ण</a:t>
            </a:r>
            <a:r>
              <a:rPr lang="en-US" sz="2100" dirty="0">
                <a:solidFill>
                  <a:srgbClr val="000000"/>
                </a:solidFill>
              </a:rPr>
              <a:t>
</a:t>
            </a:r>
            <a:r>
              <a:rPr lang="en-US" sz="2100" kern="1200" spc="25" dirty="0">
                <a:solidFill>
                  <a:srgbClr val="FFFDF0">
                    <a:alpha val="64000"/>
                  </a:srgbClr>
                </a:solidFill>
                <a:latin typeface="Public Sans" panose="00000500000000000000" pitchFamily="2" charset="0"/>
              </a:rPr>
              <a:t>हुन सक्छन्।</a:t>
            </a:r>
            <a:endParaRPr lang="en-US" sz="21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EF2BE4D-DDBD-5CD8-0BF6-F51E39625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566" y="3454360"/>
            <a:ext cx="8308764" cy="46736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1339</Words>
  <Application>Microsoft Office PowerPoint</Application>
  <PresentationFormat>Custom</PresentationFormat>
  <Paragraphs>162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Public Sans</vt:lpstr>
      <vt:lpstr>Public Sans Light</vt:lpstr>
      <vt:lpstr>Public Sans SemiBold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SLIDE CRAFT TECHNOLOGIES PRIVATE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Exporter Version:1.4.1</dc:title>
  <dc:subject> </dc:subject>
  <dc:creator>Presentations.AI</dc:creator>
  <cp:lastModifiedBy>Hemanta Baral</cp:lastModifiedBy>
  <cp:revision>10</cp:revision>
  <dcterms:created xsi:type="dcterms:W3CDTF">2026-07-31T03:47:08Z</dcterms:created>
  <dcterms:modified xsi:type="dcterms:W3CDTF">2026-07-31T08:11:18Z</dcterms:modified>
</cp:coreProperties>
</file>