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01"/>
  </p:notesMasterIdLst>
  <p:sldIdLst>
    <p:sldId id="474" r:id="rId3"/>
    <p:sldId id="388" r:id="rId4"/>
    <p:sldId id="476" r:id="rId5"/>
    <p:sldId id="544" r:id="rId6"/>
    <p:sldId id="643" r:id="rId7"/>
    <p:sldId id="639" r:id="rId8"/>
    <p:sldId id="640" r:id="rId9"/>
    <p:sldId id="478" r:id="rId10"/>
    <p:sldId id="613" r:id="rId11"/>
    <p:sldId id="480" r:id="rId12"/>
    <p:sldId id="481" r:id="rId13"/>
    <p:sldId id="644" r:id="rId14"/>
    <p:sldId id="637" r:id="rId15"/>
    <p:sldId id="662" r:id="rId16"/>
    <p:sldId id="638" r:id="rId17"/>
    <p:sldId id="657" r:id="rId18"/>
    <p:sldId id="658" r:id="rId19"/>
    <p:sldId id="659" r:id="rId20"/>
    <p:sldId id="660" r:id="rId21"/>
    <p:sldId id="661" r:id="rId22"/>
    <p:sldId id="636" r:id="rId23"/>
    <p:sldId id="395" r:id="rId24"/>
    <p:sldId id="350" r:id="rId25"/>
    <p:sldId id="645" r:id="rId26"/>
    <p:sldId id="482" r:id="rId27"/>
    <p:sldId id="611" r:id="rId28"/>
    <p:sldId id="351" r:id="rId29"/>
    <p:sldId id="541" r:id="rId30"/>
    <p:sldId id="412" r:id="rId31"/>
    <p:sldId id="513" r:id="rId32"/>
    <p:sldId id="316" r:id="rId33"/>
    <p:sldId id="332" r:id="rId34"/>
    <p:sldId id="493" r:id="rId35"/>
    <p:sldId id="511" r:id="rId36"/>
    <p:sldId id="514" r:id="rId37"/>
    <p:sldId id="515" r:id="rId38"/>
    <p:sldId id="517" r:id="rId39"/>
    <p:sldId id="518" r:id="rId40"/>
    <p:sldId id="519" r:id="rId41"/>
    <p:sldId id="527" r:id="rId42"/>
    <p:sldId id="520" r:id="rId43"/>
    <p:sldId id="528" r:id="rId44"/>
    <p:sldId id="521" r:id="rId45"/>
    <p:sldId id="529" r:id="rId46"/>
    <p:sldId id="522" r:id="rId47"/>
    <p:sldId id="523" r:id="rId48"/>
    <p:sldId id="524" r:id="rId49"/>
    <p:sldId id="525" r:id="rId50"/>
    <p:sldId id="526" r:id="rId51"/>
    <p:sldId id="315" r:id="rId52"/>
    <p:sldId id="610" r:id="rId53"/>
    <p:sldId id="318" r:id="rId54"/>
    <p:sldId id="606" r:id="rId55"/>
    <p:sldId id="472" r:id="rId56"/>
    <p:sldId id="325" r:id="rId57"/>
    <p:sldId id="555" r:id="rId58"/>
    <p:sldId id="327" r:id="rId59"/>
    <p:sldId id="532" r:id="rId60"/>
    <p:sldId id="533" r:id="rId61"/>
    <p:sldId id="352" r:id="rId62"/>
    <p:sldId id="353" r:id="rId63"/>
    <p:sldId id="328" r:id="rId64"/>
    <p:sldId id="542" r:id="rId65"/>
    <p:sldId id="534" r:id="rId66"/>
    <p:sldId id="421" r:id="rId67"/>
    <p:sldId id="593" r:id="rId68"/>
    <p:sldId id="614" r:id="rId69"/>
    <p:sldId id="403" r:id="rId70"/>
    <p:sldId id="530" r:id="rId71"/>
    <p:sldId id="591" r:id="rId72"/>
    <p:sldId id="602" r:id="rId73"/>
    <p:sldId id="400" r:id="rId74"/>
    <p:sldId id="345" r:id="rId75"/>
    <p:sldId id="422" r:id="rId76"/>
    <p:sldId id="612" r:id="rId77"/>
    <p:sldId id="609" r:id="rId78"/>
    <p:sldId id="311" r:id="rId79"/>
    <p:sldId id="399" r:id="rId80"/>
    <p:sldId id="377" r:id="rId81"/>
    <p:sldId id="378" r:id="rId82"/>
    <p:sldId id="312" r:id="rId83"/>
    <p:sldId id="535" r:id="rId84"/>
    <p:sldId id="485" r:id="rId85"/>
    <p:sldId id="486" r:id="rId86"/>
    <p:sldId id="487" r:id="rId87"/>
    <p:sldId id="488" r:id="rId88"/>
    <p:sldId id="489" r:id="rId89"/>
    <p:sldId id="490" r:id="rId90"/>
    <p:sldId id="491" r:id="rId91"/>
    <p:sldId id="379" r:id="rId92"/>
    <p:sldId id="646" r:id="rId93"/>
    <p:sldId id="649" r:id="rId94"/>
    <p:sldId id="647" r:id="rId95"/>
    <p:sldId id="630" r:id="rId96"/>
    <p:sldId id="607" r:id="rId97"/>
    <p:sldId id="340" r:id="rId98"/>
    <p:sldId id="380" r:id="rId99"/>
    <p:sldId id="339" r:id="rId100"/>
  </p:sldIdLst>
  <p:sldSz cx="9144000" cy="5143500" type="screen16x9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87" autoAdjust="0"/>
    <p:restoredTop sz="94624" autoAdjust="0"/>
  </p:normalViewPr>
  <p:slideViewPr>
    <p:cSldViewPr>
      <p:cViewPr varScale="1">
        <p:scale>
          <a:sx n="103" d="100"/>
          <a:sy n="103" d="100"/>
        </p:scale>
        <p:origin x="806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4774E-D0D7-4984-A0C3-DE1727BC5684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B8EA6-33F7-4515-9D35-A9194D057C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890696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<Relationships xmlns="http://schemas.openxmlformats.org/package/2006/relationships"><Relationship Id="rId1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1.xml.rels><?xml version="1.0" encoding="UTF-8" standalone="yes"?>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<Relationships xmlns="http://schemas.openxmlformats.org/package/2006/relationships"><Relationship Id="rId3" Type="http://schemas.openxmlformats.org/officeDocument/2006/relationships/hyperlink" Target="http://www.hemantabaral.com.np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8.xml.rels><?xml version="1.0" encoding="UTF-8" standalone="yes"?>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6.xml.rels><?xml version="1.0" encoding="UTF-8" standalone="yes"?>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7.xml.rels><?xml version="1.0" encoding="UTF-8" standalone="yes"?>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8.xml.rels><?xml version="1.0" encoding="UTF-8" standalone="yes"?>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9.xml.rels><?xml version="1.0" encoding="UTF-8" standalone="yes"?>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48.xml.rels><?xml version="1.0" encoding="UTF-8" standalone="yes"?>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9.xml.rels><?xml version="1.0" encoding="UTF-8" standalone="yes"?>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51.xml.rels><?xml version="1.0" encoding="UTF-8" standalone="yes"?>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5.png"/></Relationships>
</file>

<file path=ppt/slides/_rels/slide54.xml.rels><?xml version="1.0" encoding="UTF-8" standalone="yes"?>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55.xml.rels><?xml version="1.0" encoding="UTF-8" standalone="yes"?>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jpeg"/></Relationships>
</file>

<file path=ppt/slides/_rels/slide56.xml.rels><?xml version="1.0" encoding="UTF-8" standalone="yes"?>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g"/><Relationship Id="rId5" Type="http://schemas.openxmlformats.org/officeDocument/2006/relationships/image" Target="../media/image116.jpeg"/><Relationship Id="rId4" Type="http://schemas.openxmlformats.org/officeDocument/2006/relationships/image" Target="../media/image30.jpeg"/></Relationships>
</file>

<file path=ppt/slides/_rels/slide57.xml.rels><?xml version="1.0" encoding="UTF-8" standalone="yes"?>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jpeg"/><Relationship Id="rId4" Type="http://schemas.openxmlformats.org/officeDocument/2006/relationships/image" Target="../media/image120.png"/></Relationships>
</file>

<file path=ppt/slides/_rels/slide58.xml.rels><?xml version="1.0" encoding="UTF-8" standalone="yes"?>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eg"/></Relationships>
</file>

<file path=ppt/slides/_rels/slide59.xml.rels><?xml version="1.0" encoding="UTF-8" standalone="yes"?>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gif"/></Relationships>
</file>

<file path=ppt/slides/_rels/slide6.xml.rels><?xml version="1.0" encoding="UTF-8" standalone="yes"?>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0.xml.rels><?xml version="1.0" encoding="UTF-8" standalone="yes"?>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jpeg"/></Relationships>
</file>

<file path=ppt/slides/_rels/slide63.xml.rels><?xml version="1.0" encoding="UTF-8" standalone="yes"?>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<Relationships xmlns="http://schemas.openxmlformats.org/package/2006/relationships"><Relationship Id="rId8" Type="http://schemas.openxmlformats.org/officeDocument/2006/relationships/image" Target="../media/image141.jpeg"/><Relationship Id="rId3" Type="http://schemas.openxmlformats.org/officeDocument/2006/relationships/image" Target="../media/image136.png"/><Relationship Id="rId7" Type="http://schemas.openxmlformats.org/officeDocument/2006/relationships/image" Target="../media/image140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4" Type="http://schemas.openxmlformats.org/officeDocument/2006/relationships/image" Target="../media/image137.png"/><Relationship Id="rId9" Type="http://schemas.openxmlformats.org/officeDocument/2006/relationships/image" Target="../media/image142.jpeg"/></Relationships>
</file>

<file path=ppt/slides/_rels/slide68.xml.rels><?xml version="1.0" encoding="UTF-8" standalone="yes"?>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73.xml.rels><?xml version="1.0" encoding="UTF-8" standalone="yes"?>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<Relationships xmlns="http://schemas.openxmlformats.org/package/2006/relationships"><Relationship Id="rId3" Type="http://schemas.openxmlformats.org/officeDocument/2006/relationships/image" Target="../media/image152.jpeg"/><Relationship Id="rId7" Type="http://schemas.openxmlformats.org/officeDocument/2006/relationships/image" Target="../media/image156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5.png"/><Relationship Id="rId5" Type="http://schemas.openxmlformats.org/officeDocument/2006/relationships/image" Target="../media/image154.jpeg"/><Relationship Id="rId4" Type="http://schemas.openxmlformats.org/officeDocument/2006/relationships/image" Target="../media/image153.jpeg"/></Relationships>
</file>

<file path=ppt/slides/_rels/slide75.xml.rels><?xml version="1.0" encoding="UTF-8" standalone="yes"?>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9.jpg"/><Relationship Id="rId4" Type="http://schemas.openxmlformats.org/officeDocument/2006/relationships/image" Target="../media/image158.jpg"/></Relationships>
</file>

<file path=ppt/slides/_rels/slide76.xml.rels><?xml version="1.0" encoding="UTF-8" standalone="yes"?><Relationships xmlns="http://schemas.openxmlformats.org/package/2006/relationships"><Relationship Id="rId3" Type="http://schemas.openxmlformats.org/officeDocument/2006/relationships/image" Target="../media/image161.jpeg"/><Relationship Id="rId7" Type="http://schemas.openxmlformats.org/officeDocument/2006/relationships/image" Target="../media/image165.jpe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77.xml.rels><?xml version="1.0" encoding="UTF-8" standalone="yes"?><Relationships xmlns="http://schemas.openxmlformats.org/package/2006/relationships"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78.xml.rels><?xml version="1.0" encoding="UTF-8" standalone="yes"?>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80.xml.rels><?xml version="1.0" encoding="UTF-8" standalone="yes"?>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<Relationships xmlns="http://schemas.openxmlformats.org/package/2006/relationships"><Relationship Id="rId3" Type="http://schemas.openxmlformats.org/officeDocument/2006/relationships/image" Target="../media/image176.png"/><Relationship Id="rId7" Type="http://schemas.openxmlformats.org/officeDocument/2006/relationships/image" Target="../media/image180.jpe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8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png"/></Relationships>
</file>

<file path=ppt/slides/_rels/slide91.xml.rels><?xml version="1.0" encoding="UTF-8" standalone="yes"?><Relationships xmlns="http://schemas.openxmlformats.org/package/2006/relationships"><Relationship Id="rId8" Type="http://schemas.openxmlformats.org/officeDocument/2006/relationships/image" Target="../media/image193.png"/><Relationship Id="rId3" Type="http://schemas.openxmlformats.org/officeDocument/2006/relationships/image" Target="../media/image188.png"/><Relationship Id="rId7" Type="http://schemas.openxmlformats.org/officeDocument/2006/relationships/image" Target="../media/image192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1.png"/><Relationship Id="rId5" Type="http://schemas.openxmlformats.org/officeDocument/2006/relationships/image" Target="../media/image190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/Relationships>
</file>

<file path=ppt/slides/_rels/slide92.xml.rels><?xml version="1.0" encoding="UTF-8" standalone="yes"?>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9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93.xml.rels><?xml version="1.0" encoding="UTF-8" standalone="yes"?>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4.jpeg"/></Relationships>
</file>

<file path=ppt/slides/_rels/slide94.xml.rels><?xml version="1.0" encoding="UTF-8" standalone="yes"?><Relationships xmlns="http://schemas.openxmlformats.org/package/2006/relationships"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9.jpeg"/></Relationships>
</file>

<file path=ppt/slides/_rels/slide97.xml.rels><?xml version="1.0" encoding="UTF-8" standalone="yes"?>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752" y="92528"/>
            <a:ext cx="9036495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Subisu Sans 2"/>
              </a:rPr>
              <a:t>PRESENTATION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Subisu Sans 2"/>
              </a:rPr>
              <a:t/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Subisu Sans 2"/>
              </a:rPr>
              <a:t>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ICT-Enabled</a:t>
            </a:r>
            <a:r>
              <a:rPr lang="en-US" sz="3600" dirty="0"/>
              <a:t/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e-Governance </a:t>
            </a:r>
            <a: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for a Smart </a:t>
            </a:r>
            <a:b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&amp; Prosperous Society</a:t>
            </a:r>
            <a:endParaRPr lang="en-US" altLang="ko-KR" sz="3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" name="Picture 7" descr="smartcity.jpg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10000"/>
          </a:blip>
          <a:srcRect t="54200"/>
          <a:stretch/>
        </p:blipFill>
        <p:spPr>
          <a:xfrm>
            <a:off x="395536" y="2584046"/>
            <a:ext cx="4387103" cy="23557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3895AD-8D10-79A7-5614-E7BB5B0CB89B}"/>
              </a:ext>
            </a:extLst>
          </p:cNvPr>
          <p:cNvSpPr txBox="1"/>
          <p:nvPr/>
        </p:nvSpPr>
        <p:spPr>
          <a:xfrm>
            <a:off x="5826657" y="3303951"/>
            <a:ext cx="3240360" cy="610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dirty="0">
                <a:latin typeface="Calibri" panose="020F0502020204030204" pitchFamily="34" charset="0"/>
              </a:rPr>
              <a:t>By: </a:t>
            </a:r>
            <a:r>
              <a:rPr lang="en-US" b="1" dirty="0">
                <a:latin typeface="Calibri" panose="020F0502020204030204" pitchFamily="34" charset="0"/>
              </a:rPr>
              <a:t>Hemanta Baral</a:t>
            </a:r>
          </a:p>
          <a:p>
            <a:pPr algn="ctr">
              <a:spcAft>
                <a:spcPts val="200"/>
              </a:spcAft>
            </a:pPr>
            <a:r>
              <a:rPr lang="en-US" sz="1400" i="1" dirty="0">
                <a:latin typeface="Calibri" panose="020F0502020204030204" pitchFamily="34" charset="0"/>
              </a:rPr>
              <a:t>ICT/Data Centre/Smart City Consultant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2A5330-79B2-F4B0-4532-684EA0E7C3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932249"/>
            <a:ext cx="1512168" cy="59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4516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7504" y="195486"/>
            <a:ext cx="9036496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3300" b="1" dirty="0">
                <a:latin typeface="+mj-lt"/>
                <a:ea typeface="+mj-ea"/>
                <a:cs typeface="+mj-cs"/>
              </a:rPr>
              <a:t>Replacing overhead with Ducting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86EF1A-0C53-48B3-95EF-E09A92CE2F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"/>
          <a:stretch/>
        </p:blipFill>
        <p:spPr>
          <a:xfrm>
            <a:off x="5362649" y="1033429"/>
            <a:ext cx="3772456" cy="3266514"/>
          </a:xfrm>
          <a:prstGeom prst="rect">
            <a:avLst/>
          </a:prstGeom>
        </p:spPr>
      </p:pic>
      <p:pic>
        <p:nvPicPr>
          <p:cNvPr id="5" name="Picture 4" descr="Utility_Tunnel_GIFT_City.jpg"/>
          <p:cNvPicPr>
            <a:picLocks noChangeAspect="1"/>
          </p:cNvPicPr>
          <p:nvPr/>
        </p:nvPicPr>
        <p:blipFill>
          <a:blip r:embed="rId3" cstate="print"/>
          <a:srcRect b="2213"/>
          <a:stretch>
            <a:fillRect/>
          </a:stretch>
        </p:blipFill>
        <p:spPr>
          <a:xfrm>
            <a:off x="1527727" y="2936511"/>
            <a:ext cx="2398303" cy="17589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BD4120-68BC-9F06-12A8-F9726B892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33428"/>
            <a:ext cx="2619375" cy="1743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7B4446-0E79-4EE0-FC02-55BEA08551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028" y="1033428"/>
            <a:ext cx="23452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2616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ities_Chennai_Vision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36098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6516216" y="2931790"/>
            <a:ext cx="2064265" cy="2031956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6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Pedestrian friendly</a:t>
            </a:r>
          </a:p>
          <a:p>
            <a:pPr marL="0" marR="0" lvl="0" indent="0" algn="ctr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6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Road with separate Bicycle Lane</a:t>
            </a:r>
          </a:p>
        </p:txBody>
      </p:sp>
    </p:spTree>
    <p:extLst>
      <p:ext uri="{BB962C8B-B14F-4D97-AF65-F5344CB8AC3E}">
        <p14:creationId xmlns:p14="http://schemas.microsoft.com/office/powerpoint/2010/main" val="164018686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475656" y="142764"/>
            <a:ext cx="7488832" cy="69954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Mandatory Things to be DONE</a:t>
            </a:r>
          </a:p>
        </p:txBody>
      </p:sp>
      <p:sp>
        <p:nvSpPr>
          <p:cNvPr id="10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electric vehicl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9"/>
          <a:stretch>
            <a:fillRect/>
          </a:stretch>
        </p:blipFill>
        <p:spPr>
          <a:xfrm>
            <a:off x="72008" y="0"/>
            <a:ext cx="1403648" cy="842306"/>
          </a:xfrm>
          <a:prstGeom prst="rect">
            <a:avLst/>
          </a:prstGeom>
        </p:spPr>
      </p:pic>
      <p:pic>
        <p:nvPicPr>
          <p:cNvPr id="13" name="Picture 12" descr="electric scotter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tretch>
            <a:fillRect/>
          </a:stretch>
        </p:blipFill>
        <p:spPr>
          <a:xfrm>
            <a:off x="107504" y="790836"/>
            <a:ext cx="1215353" cy="915566"/>
          </a:xfrm>
          <a:prstGeom prst="rect">
            <a:avLst/>
          </a:prstGeom>
        </p:spPr>
      </p:pic>
      <p:pic>
        <p:nvPicPr>
          <p:cNvPr id="14" name="Picture 13" descr="green-cities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BDDDAC"/>
              </a:clrFrom>
              <a:clrTo>
                <a:srgbClr val="BDDDAC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21650" t="10626" r="24800" b="9051"/>
          <a:stretch>
            <a:fillRect/>
          </a:stretch>
        </p:blipFill>
        <p:spPr>
          <a:xfrm>
            <a:off x="179512" y="1922426"/>
            <a:ext cx="1056118" cy="792088"/>
          </a:xfrm>
          <a:prstGeom prst="rect">
            <a:avLst/>
          </a:prstGeom>
        </p:spPr>
      </p:pic>
      <p:pic>
        <p:nvPicPr>
          <p:cNvPr id="15" name="Picture 14" descr="Smart lif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016" y="2780756"/>
            <a:ext cx="1331640" cy="8698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C9F996-A696-4473-A19A-614E4C5D892F}"/>
              </a:ext>
            </a:extLst>
          </p:cNvPr>
          <p:cNvSpPr txBox="1"/>
          <p:nvPr/>
        </p:nvSpPr>
        <p:spPr>
          <a:xfrm>
            <a:off x="1499625" y="850166"/>
            <a:ext cx="7536871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600" b="1" dirty="0"/>
              <a:t>Unique Identity </a:t>
            </a:r>
            <a:r>
              <a:rPr lang="en-US" sz="1600" dirty="0"/>
              <a:t>– Effective Implementation of National ID</a:t>
            </a:r>
          </a:p>
          <a:p>
            <a:pPr marL="342900" indent="-342900">
              <a:spcAft>
                <a:spcPts val="600"/>
              </a:spcAft>
              <a:buFontTx/>
              <a:buAutoNum type="arabicPeriod"/>
            </a:pPr>
            <a:r>
              <a:rPr lang="en-US" sz="1600" b="1" dirty="0"/>
              <a:t>Digital Street Addressing </a:t>
            </a:r>
            <a:r>
              <a:rPr lang="en-US" sz="1600" dirty="0"/>
              <a:t>- GIS Mapping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600" dirty="0"/>
              <a:t>Centralized Database Management System (DBMS)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600" b="1" dirty="0"/>
              <a:t>Cloud based Data Centre </a:t>
            </a:r>
            <a:r>
              <a:rPr lang="en-US" sz="1600" dirty="0"/>
              <a:t>[a. Primary, b. Secondary (Near DC or Failover </a:t>
            </a:r>
            <a:br>
              <a:rPr lang="en-US" sz="1600" dirty="0"/>
            </a:br>
            <a:r>
              <a:rPr lang="en-US" sz="1600" dirty="0"/>
              <a:t>DC) and c. Disaster Recovery (DR)]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lphaLcParenR"/>
            </a:pPr>
            <a:r>
              <a:rPr lang="en-US" sz="1600" dirty="0"/>
              <a:t>Central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lphaLcParenR"/>
            </a:pPr>
            <a:r>
              <a:rPr lang="en-US" sz="1600" dirty="0"/>
              <a:t>Province-wide</a:t>
            </a:r>
          </a:p>
          <a:p>
            <a:pPr marL="342900" lvl="1" indent="-342900">
              <a:spcAft>
                <a:spcPts val="600"/>
              </a:spcAft>
              <a:buAutoNum type="arabicPeriod" startAt="5"/>
            </a:pPr>
            <a:r>
              <a:rPr lang="en-US" sz="1600" b="1" dirty="0"/>
              <a:t>Use of Applications </a:t>
            </a:r>
            <a:r>
              <a:rPr lang="en-US" sz="1600" dirty="0"/>
              <a:t>(Automated and Integrated) </a:t>
            </a:r>
            <a:br>
              <a:rPr lang="en-US" sz="1600" dirty="0"/>
            </a:br>
            <a:r>
              <a:rPr lang="en-US" sz="1600" dirty="0"/>
              <a:t>and Mobile Applications for End-users (Android </a:t>
            </a:r>
            <a:br>
              <a:rPr lang="en-US" sz="1600" dirty="0"/>
            </a:br>
            <a:r>
              <a:rPr lang="en-US" sz="1600" dirty="0"/>
              <a:t>and iOS version)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600" dirty="0"/>
              <a:t>Centralized Secured Network (Optical Fiber)</a:t>
            </a:r>
          </a:p>
          <a:p>
            <a:pPr marL="342900" indent="-342900">
              <a:buAutoNum type="arabicPeriod" startAt="6"/>
            </a:pPr>
            <a:r>
              <a:rPr lang="en-US" sz="1600" dirty="0"/>
              <a:t>Central System for Government Website Hosting and centralized </a:t>
            </a:r>
            <a:br>
              <a:rPr lang="en-US" sz="1600" dirty="0"/>
            </a:br>
            <a:r>
              <a:rPr lang="en-US" sz="1600" dirty="0"/>
              <a:t>Government E-mail system with common Email ID to each </a:t>
            </a:r>
            <a:br>
              <a:rPr lang="en-US" sz="1600" dirty="0"/>
            </a:br>
            <a:r>
              <a:rPr lang="en-US" sz="1600" dirty="0"/>
              <a:t>Government Employees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95B442-964B-3FE7-3707-19F918926E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6" b="9292"/>
          <a:stretch/>
        </p:blipFill>
        <p:spPr>
          <a:xfrm>
            <a:off x="6548368" y="2204318"/>
            <a:ext cx="2487164" cy="1369733"/>
          </a:xfrm>
          <a:prstGeom prst="rect">
            <a:avLst/>
          </a:prstGeom>
          <a:ln w="28575">
            <a:solidFill>
              <a:srgbClr val="E6E6E6"/>
            </a:solidFill>
          </a:ln>
        </p:spPr>
      </p:pic>
    </p:spTree>
    <p:extLst>
      <p:ext uri="{BB962C8B-B14F-4D97-AF65-F5344CB8AC3E}">
        <p14:creationId xmlns:p14="http://schemas.microsoft.com/office/powerpoint/2010/main" val="98324134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475656" y="411510"/>
            <a:ext cx="7488832" cy="69954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Unique Identity &amp; Centralized Database</a:t>
            </a:r>
          </a:p>
        </p:txBody>
      </p:sp>
      <p:sp>
        <p:nvSpPr>
          <p:cNvPr id="10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electric vehicl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9"/>
          <a:stretch>
            <a:fillRect/>
          </a:stretch>
        </p:blipFill>
        <p:spPr>
          <a:xfrm>
            <a:off x="72008" y="0"/>
            <a:ext cx="1403648" cy="842306"/>
          </a:xfrm>
          <a:prstGeom prst="rect">
            <a:avLst/>
          </a:prstGeom>
        </p:spPr>
      </p:pic>
      <p:pic>
        <p:nvPicPr>
          <p:cNvPr id="13" name="Picture 12" descr="electric scotter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tretch>
            <a:fillRect/>
          </a:stretch>
        </p:blipFill>
        <p:spPr>
          <a:xfrm>
            <a:off x="107504" y="790836"/>
            <a:ext cx="1215353" cy="915566"/>
          </a:xfrm>
          <a:prstGeom prst="rect">
            <a:avLst/>
          </a:prstGeom>
        </p:spPr>
      </p:pic>
      <p:pic>
        <p:nvPicPr>
          <p:cNvPr id="14" name="Picture 13" descr="green-cities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BDDDAC"/>
              </a:clrFrom>
              <a:clrTo>
                <a:srgbClr val="BDDDAC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21650" t="10626" r="24800" b="9051"/>
          <a:stretch>
            <a:fillRect/>
          </a:stretch>
        </p:blipFill>
        <p:spPr>
          <a:xfrm>
            <a:off x="179512" y="1922426"/>
            <a:ext cx="1056118" cy="792088"/>
          </a:xfrm>
          <a:prstGeom prst="rect">
            <a:avLst/>
          </a:prstGeom>
        </p:spPr>
      </p:pic>
      <p:pic>
        <p:nvPicPr>
          <p:cNvPr id="15" name="Picture 14" descr="Smart lif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016" y="2780756"/>
            <a:ext cx="1331640" cy="8698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C9F996-A696-4473-A19A-614E4C5D892F}"/>
              </a:ext>
            </a:extLst>
          </p:cNvPr>
          <p:cNvSpPr txBox="1"/>
          <p:nvPr/>
        </p:nvSpPr>
        <p:spPr>
          <a:xfrm>
            <a:off x="1819770" y="1248619"/>
            <a:ext cx="387862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Why is it important? </a:t>
            </a:r>
          </a:p>
          <a:p>
            <a:r>
              <a:rPr lang="en-US" dirty="0"/>
              <a:t>Get rid of scattered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Birth Registration (</a:t>
            </a:r>
            <a:r>
              <a:rPr lang="en-US" dirty="0" err="1"/>
              <a:t>MoFALD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Population Census (CBS)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Citizenship (</a:t>
            </a:r>
            <a:r>
              <a:rPr lang="en-US" dirty="0" err="1"/>
              <a:t>MoHA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License (</a:t>
            </a:r>
            <a:r>
              <a:rPr lang="en-US" dirty="0" err="1"/>
              <a:t>DoTM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Passport (</a:t>
            </a:r>
            <a:r>
              <a:rPr lang="en-US" dirty="0" err="1"/>
              <a:t>DoP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Voter’s ID (Election Commission)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LaalPurja</a:t>
            </a:r>
            <a:r>
              <a:rPr lang="en-US" dirty="0"/>
              <a:t> (</a:t>
            </a:r>
            <a:r>
              <a:rPr lang="en-US" dirty="0" err="1"/>
              <a:t>DoLRM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VAT/PAN (IRD)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Business Registration (OCR)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EPF/CIT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Bank (KYC)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20F438-4173-4F01-8281-7129E6D22042}"/>
              </a:ext>
            </a:extLst>
          </p:cNvPr>
          <p:cNvSpPr txBox="1"/>
          <p:nvPr/>
        </p:nvSpPr>
        <p:spPr>
          <a:xfrm>
            <a:off x="6190103" y="1248619"/>
            <a:ext cx="266130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Benefits:</a:t>
            </a:r>
          </a:p>
          <a:p>
            <a:r>
              <a:rPr lang="en-US" dirty="0"/>
              <a:t>Centralized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Uniqueness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Shopping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 necessary to fill</a:t>
            </a:r>
            <a:br>
              <a:rPr lang="en-US" dirty="0"/>
            </a:br>
            <a:r>
              <a:rPr lang="en-US" dirty="0"/>
              <a:t>the form everywhere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Ease of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Crime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93363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>
            <a:extLst>
              <a:ext uri="{FF2B5EF4-FFF2-40B4-BE49-F238E27FC236}">
                <a16:creationId xmlns:a16="http://schemas.microsoft.com/office/drawing/2014/main" id="{EF35C77C-4655-DE9D-BC7E-9EDC809A5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61083"/>
            <a:ext cx="8208912" cy="53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tTsfn</a:t>
            </a:r>
            <a:r>
              <a:rPr lang="en-US" sz="28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ug'{kg]{ </a:t>
            </a:r>
            <a:r>
              <a:rPr lang="en-US" sz="28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sfo</a:t>
            </a:r>
            <a:r>
              <a:rPr lang="en-US" sz="28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{x?</a:t>
            </a:r>
            <a:endParaRPr lang="en-US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03ED2D8C-6652-3E35-F8C9-FC4027FBD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070" y="915566"/>
            <a:ext cx="8208912" cy="3549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Implementation of Faceless Government Services for Corruption Control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Mobile Apps for Citizen Charter and Government Services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Queue Management System in Government/Public concern offices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Easy access to Public Toilets (Waterless and odorless Urinals)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Strengthening of Public Government Schools using Smart Education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Strengthening of Government Hospitals (Smart and Centralized Healthcare System)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Mobile Infra Ambulance for instant repair and maintenance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center for Government Services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Automation for: Taxation, Registration, Vaccination, Old Age/Child Benefits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Educate/Aware citizens through social media and School/college level students</a:t>
            </a:r>
          </a:p>
          <a:p>
            <a:pPr marL="342900" lvl="0" indent="-342900">
              <a:spcAft>
                <a:spcPts val="0"/>
              </a:spcAft>
              <a:buSzPts val="1300"/>
              <a:buFont typeface="Times New Roman" panose="02020603050405020304" pitchFamily="18" charset="0"/>
              <a:buAutoNum type="arabicPeriod"/>
            </a:pPr>
            <a:endParaRPr lang="en-US" sz="16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Output: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n-US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Smart People/Citizen - Smart Home/Office - Smart Village/Society - Smart </a:t>
            </a:r>
            <a:r>
              <a:rPr lang="en-US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Palika</a:t>
            </a:r>
            <a:r>
              <a:rPr lang="en-US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br>
              <a:rPr lang="en-US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Smart Province/State - Smart Nation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337645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564" y="896183"/>
            <a:ext cx="82089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Corruption Control using automation (Faceless system – system driven)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Queue Management for Public Services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Public Toilets (waterless and odorless urinals and WC)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Public Government School Strengthening using Smart Education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Smart and Centralized Healthcare system (Strengthening Govt. Hospitals)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Mobile Infra Ambulance for instant repair and maintenance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Call Centers for Government Services, Mobile Apps for Citizen Charters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Automation system for: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Taxation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Registration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Vaccination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Old age/Child benefits</a:t>
            </a:r>
          </a:p>
          <a:p>
            <a:pPr marL="0" lvl="1"/>
            <a:r>
              <a:rPr lang="en-US" dirty="0"/>
              <a:t>9. Priority to Child, Women, Disable, Old Age people</a:t>
            </a:r>
          </a:p>
          <a:p>
            <a:pPr marL="461963" lvl="1" indent="-461963">
              <a:buAutoNum type="arabicPeriod" startAt="7"/>
            </a:pPr>
            <a:endParaRPr lang="en-US" dirty="0"/>
          </a:p>
          <a:p>
            <a:pPr marL="800100" lvl="1" indent="-342900">
              <a:buFont typeface="+mj-lt"/>
              <a:buAutoNum type="alphaLcPeriod"/>
            </a:pP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15616" y="339502"/>
            <a:ext cx="7272808" cy="50405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Cambria" pitchFamily="18" charset="0"/>
                <a:ea typeface="+mj-ea"/>
              </a:rPr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96740218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0801" y="0"/>
            <a:ext cx="4726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Subisu Sans 2"/>
              </a:rPr>
              <a:t>Prosperous Nepal</a:t>
            </a:r>
          </a:p>
        </p:txBody>
      </p:sp>
      <p:pic>
        <p:nvPicPr>
          <p:cNvPr id="2055" name="Picture 6">
            <a:extLst>
              <a:ext uri="{FF2B5EF4-FFF2-40B4-BE49-F238E27FC236}">
                <a16:creationId xmlns:a16="http://schemas.microsoft.com/office/drawing/2014/main" id="{F6E94AC2-87E6-FF32-E8BE-C7B675EB5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162" y="1757316"/>
            <a:ext cx="2443162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0">
            <a:extLst>
              <a:ext uri="{FF2B5EF4-FFF2-40B4-BE49-F238E27FC236}">
                <a16:creationId xmlns:a16="http://schemas.microsoft.com/office/drawing/2014/main" id="{A3A4E364-3470-E380-1240-AF30D7752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286" y="356377"/>
            <a:ext cx="2451100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EF35C77C-4655-DE9D-BC7E-9EDC809A5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71" y="794154"/>
            <a:ext cx="6088558" cy="393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!= </a:t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hnljB't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pTkfbgdf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hf]8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a[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xt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?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hnljB't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pTkfbg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u/L g]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kfnn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k|of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]u u/L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af</a:t>
            </a:r>
            <a:r>
              <a:rPr lang="en-US" sz="1800" kern="100" dirty="0" err="1">
                <a:effectLst/>
                <a:latin typeface="Preeti" pitchFamily="2" charset="0"/>
                <a:ea typeface="Calibri" panose="020F0502020204030204" pitchFamily="34" charset="0"/>
                <a:cs typeface="Mangal" panose="02040503050203030202" pitchFamily="18" charset="0"/>
              </a:rPr>
              <a:t>F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/x]sf]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lah'nL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cGt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/fli6o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ahf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laqmL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ljt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/0f,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Wind Mill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tyf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;f]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nf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 O{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ghL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{sf] ;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Defjgfsf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cWoog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Electric Vehicle, Cable Cars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sf]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k|of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hf]8 -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h;n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k|b'if0f /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lxt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zx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agfpg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d2t k'/\ofp+b5_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Electric Train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sf] ;+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rfngdf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hf]8 -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h;n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Ps 7fp+af6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csf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]{ 7fp+df l56f] ;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dodf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k'Ug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/ s[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lifhGo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tyf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cGo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pTkfbgx?nfO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 ;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xh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sfn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ahf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/;Dd k'/\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ofpg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b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</a:b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;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lsg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]5 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Crypto Mining (Power and Cooling for High Computing)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o;n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7"nf]]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dfqfdf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j}b]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lzs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wg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fzL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g]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kfn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leq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\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ofpg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d2t ug]{5 .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h;sf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nflu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g]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kfnsf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lxdfnog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If]q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hxf</a:t>
            </a:r>
            <a:r>
              <a:rPr lang="en-US" sz="1800" kern="100" dirty="0" err="1">
                <a:effectLst/>
                <a:latin typeface="Preeti" pitchFamily="2" charset="0"/>
                <a:ea typeface="Calibri" panose="020F0502020204030204" pitchFamily="34" charset="0"/>
                <a:cs typeface="Mangal" panose="02040503050203030202" pitchFamily="18" charset="0"/>
              </a:rPr>
              <a:t>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x/bd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lr;f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x'g'sf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;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fy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}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Dedicated Hydro Power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sf] ;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xfotfn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cfjZostf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cg';f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/sf]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ljB't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cfk'lt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 ug{ ;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lsg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]5 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57D488-C253-700F-9B15-5AF79856D4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981"/>
          <a:stretch/>
        </p:blipFill>
        <p:spPr bwMode="auto">
          <a:xfrm>
            <a:off x="6588224" y="3126132"/>
            <a:ext cx="2443162" cy="1727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525161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>
            <a:extLst>
              <a:ext uri="{FF2B5EF4-FFF2-40B4-BE49-F238E27FC236}">
                <a16:creationId xmlns:a16="http://schemas.microsoft.com/office/drawing/2014/main" id="{EF35C77C-4655-DE9D-BC7E-9EDC809A5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777842"/>
            <a:ext cx="6048672" cy="3178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@= ko{6g, ;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Dkbf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(Smart Tourism and Heritage)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af6f]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(Highway, Super Highway)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International Airports (Promoting as a Transit Hub like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Singapore)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Cheap Mountain Flight packages for the transit passengers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Booking, Online Promotional Packages, Eco Tourism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Mobile Apps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Yoga/Meditation Packages, Religious tourism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Domestic fare should be same for both Nepalese and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foreigners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pic>
        <p:nvPicPr>
          <p:cNvPr id="2" name="Picture 1" descr="Image result for e tourism">
            <a:extLst>
              <a:ext uri="{FF2B5EF4-FFF2-40B4-BE49-F238E27FC236}">
                <a16:creationId xmlns:a16="http://schemas.microsoft.com/office/drawing/2014/main" id="{0C61E62A-4DDF-A9C7-75F8-83365F1CB6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874"/>
          <a:stretch>
            <a:fillRect/>
          </a:stretch>
        </p:blipFill>
        <p:spPr bwMode="auto">
          <a:xfrm>
            <a:off x="6660232" y="1563638"/>
            <a:ext cx="2232025" cy="1539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7765702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>
            <a:extLst>
              <a:ext uri="{FF2B5EF4-FFF2-40B4-BE49-F238E27FC236}">
                <a16:creationId xmlns:a16="http://schemas.microsoft.com/office/drawing/2014/main" id="{EF35C77C-4655-DE9D-BC7E-9EDC809A5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987574"/>
            <a:ext cx="5616624" cy="2916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#= 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cfw'lgs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s[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lif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l;+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rfO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 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tyf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kz'kfng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(Smart Agriculture/ </a:t>
            </a:r>
            <a:br>
              <a:rPr lang="en-U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Sanitation/ Live Stock Farming)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s[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lifhGo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cgfh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t/sf/L 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tyf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kmnkm"nsf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afx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|} 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dlxgf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pTkfbg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b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</a:b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xfjfkfgL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dn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df6f], 6g]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nsf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j}1flgs 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tj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/n] cg';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Gwfg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tyf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b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</a:b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pAhgL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_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j}1flgs s[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lif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lzIff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tyf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tflnd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pTkfbgsf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nflu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ahf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 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JojZyfkg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tyf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;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xh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8]</a:t>
            </a:r>
            <a:r>
              <a:rPr lang="en-US" sz="20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lne</a:t>
            </a:r>
            <a:r>
              <a:rPr lang="en-US" sz="20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/L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Stack/vertical farming</a:t>
            </a:r>
            <a:r>
              <a:rPr lang="en-US" sz="20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</a:t>
            </a:r>
            <a:r>
              <a:rPr lang="en-US" sz="20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cjwf</a:t>
            </a:r>
            <a:r>
              <a:rPr lang="en-US" sz="20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sz="2000" kern="100" dirty="0"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0ff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1F3A26-DDFC-5C3A-DFCC-76958666BE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95222" y="330851"/>
            <a:ext cx="2540000" cy="16738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C9FC9D-B524-9F11-9E18-C23179F05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990" y="2203059"/>
            <a:ext cx="2498231" cy="215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92133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>
            <a:extLst>
              <a:ext uri="{FF2B5EF4-FFF2-40B4-BE49-F238E27FC236}">
                <a16:creationId xmlns:a16="http://schemas.microsoft.com/office/drawing/2014/main" id="{EF35C77C-4655-DE9D-BC7E-9EDC809A5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627534"/>
            <a:ext cx="8208912" cy="2947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$= g]</a:t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kfnL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pTkfbg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k|zf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</a:t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wg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/ </a:t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pTkfbg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ljljlws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/0f u/L ;f] sf] </a:t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lgof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</a:t>
            </a:r>
            <a:r>
              <a:rPr lang="en-US" sz="24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tdf</a:t>
            </a:r>
            <a:r>
              <a:rPr lang="en-US" sz="24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hf]8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cn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}+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rL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cb"jf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d/Lr,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lrof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;'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/L,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skf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;,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lrh</a:t>
            </a:r>
            <a:r>
              <a:rPr lang="en-US" kern="100" dirty="0">
                <a:latin typeface="Preeti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j6/, h8La'6L, bfn</a:t>
            </a:r>
            <a:r>
              <a:rPr lang="en-US" kern="100" dirty="0">
                <a:latin typeface="Preeti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u]8fu'8Lsf]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pTkfbg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tyf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lgof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hf]8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g]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kfnL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/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S;LnfO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cGt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/fli6</a:t>
            </a:r>
            <a:r>
              <a:rPr lang="en-US" sz="1800" kern="100" dirty="0">
                <a:effectLst/>
                <a:latin typeface="Preeti" pitchFamily="2" charset="0"/>
                <a:ea typeface="Calibri" panose="020F0502020204030204" pitchFamily="34" charset="0"/>
                <a:cs typeface="Mangal" panose="02040503050203030202" pitchFamily="18" charset="0"/>
              </a:rPr>
              <a:t>«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o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ahf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a|flG8· u/L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laqmLljt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/0f -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pbfx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/0fsf]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nflu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g]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kfndf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ag]sf] v's'/L /d </a:t>
            </a:r>
            <a:b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</a:b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cGt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/fli6</a:t>
            </a:r>
            <a:r>
              <a:rPr lang="en-US" sz="1800" kern="100" dirty="0">
                <a:effectLst/>
                <a:latin typeface="Preeti" pitchFamily="2" charset="0"/>
                <a:ea typeface="Calibri" panose="020F0502020204030204" pitchFamily="34" charset="0"/>
                <a:cs typeface="Mangal" panose="02040503050203030202" pitchFamily="18" charset="0"/>
              </a:rPr>
              <a:t>«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o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ahf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Anfs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n]an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eGbf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dx+uf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bfddf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laqmL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eO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{/x]sf]_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uf+hfnfO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legalize 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u/L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cGt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/fli6</a:t>
            </a:r>
            <a:r>
              <a:rPr lang="en-US" sz="1800" kern="100" dirty="0">
                <a:effectLst/>
                <a:latin typeface="Preeti" pitchFamily="2" charset="0"/>
                <a:ea typeface="Calibri" panose="020F0502020204030204" pitchFamily="34" charset="0"/>
                <a:cs typeface="Mangal" panose="02040503050203030202" pitchFamily="18" charset="0"/>
              </a:rPr>
              <a:t>«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o 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ahf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sz="1800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df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promote </a:t>
            </a:r>
            <a:r>
              <a:rPr lang="en-US" sz="1800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ug]{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natural spring water direct from Himalayan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Beer made from natural spring water (tasty)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Leather foot wares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Garments/Pashmina/Carpets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51843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0" y="3897"/>
            <a:ext cx="9144000" cy="6045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417C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www.hemantabaral.com.np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085DE-43A4-BD9C-911D-3074A26A5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2167"/>
            <a:ext cx="9144000" cy="467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26412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>
            <a:extLst>
              <a:ext uri="{FF2B5EF4-FFF2-40B4-BE49-F238E27FC236}">
                <a16:creationId xmlns:a16="http://schemas.microsoft.com/office/drawing/2014/main" id="{EF35C77C-4655-DE9D-BC7E-9EDC809A5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39502"/>
            <a:ext cx="8208912" cy="1992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%= ;"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rgf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;+rf/ 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tyf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k|ljlw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(Information Communication and Technology)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Establishment of Foreign Outsourced Company and employment to Nepali IT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experts (availability of comparatively cheaper manpower)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ICT enabled e-Governance system (Automated and Integrated)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Faceless system-driven Government Services for Corruption Control (Zero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Corruption)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03ED2D8C-6652-3E35-F8C9-FC4027FBD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568809"/>
            <a:ext cx="8208912" cy="169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^= /f]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huf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Lsf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cj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;/x? &gt;[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hgf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-u/</a:t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LaL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sz="2000" b="1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Go"lgs</a:t>
            </a:r>
            <a:r>
              <a:rPr lang="en-US" sz="2000" b="1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/0f_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3/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fo;L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s'6L/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pBf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usf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k|aw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{g u/L :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yflgo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:t/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df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a|flG8</a:t>
            </a:r>
            <a:r>
              <a:rPr lang="en-US" kern="100" dirty="0">
                <a:effectLst/>
                <a:latin typeface="Preeti" pitchFamily="2" charset="0"/>
                <a:ea typeface="Calibri" panose="020F0502020204030204" pitchFamily="34" charset="0"/>
                <a:cs typeface="Mangal" panose="02040503050203030202" pitchFamily="18" charset="0"/>
              </a:rPr>
              <a:t>ª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u/L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ahf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/Ls/0f ug]{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s[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lif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kz'kfng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snsf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vfgf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pBf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uwGbfdf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hf]8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]/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vsfnL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 6fo/, x]6f}+8f sk8f, a'6jn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wfuf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], la/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u+h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lrgL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e[s'6L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sfuh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hgsk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'/ r'/f]6 -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uf+hfsf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r'/f]6 </a:t>
            </a:r>
            <a:b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</a:b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k|jw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{g_,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+;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af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/L 5fnf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h'Qf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lxdfn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l;d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]G6 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cflbnfO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{ Ao"+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tfpg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of ;f] ;/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xsf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/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snsf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vfgfsf</a:t>
            </a:r>
            <a:r>
              <a:rPr lang="en-US" kern="100" dirty="0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] :</a:t>
            </a:r>
            <a:r>
              <a:rPr lang="en-US" kern="100" dirty="0" err="1">
                <a:effectLst/>
                <a:latin typeface="Himalb" pitchFamily="2" charset="0"/>
                <a:ea typeface="Calibri" panose="020F0502020204030204" pitchFamily="34" charset="0"/>
                <a:cs typeface="Mangal" panose="02040503050203030202" pitchFamily="18" charset="0"/>
              </a:rPr>
              <a:t>yfkgf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764835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00120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Cambria" pitchFamily="18" charset="0"/>
                <a:ea typeface="+mj-ea"/>
              </a:rPr>
              <a:t>Things to be done by the Government (Local/ Province/ Central):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8719A1-442E-5268-582E-78802FD07869}"/>
              </a:ext>
            </a:extLst>
          </p:cNvPr>
          <p:cNvSpPr txBox="1"/>
          <p:nvPr/>
        </p:nvSpPr>
        <p:spPr>
          <a:xfrm>
            <a:off x="557504" y="1203598"/>
            <a:ext cx="81369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Purchase required Hardware (Workstations, Server, Storage, Network/Security, Database)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Strong dedicated Connectivity (Internet/Intranet) – Centralized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Palika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to Ward Office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Network (Own fiber network from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Palika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to Ward office and important places like school/</a:t>
            </a:r>
            <a:b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hospitals, public places)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CCTV Surveillance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(Centralized system with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controller)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Building Small Size Data Centre Infrastructure (Server Room)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Mobile App/ Web App (Dedicated Public IP needed) along with own Domain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CBB457-6BEA-F399-0396-979E64D1A0E5}"/>
              </a:ext>
            </a:extLst>
          </p:cNvPr>
          <p:cNvSpPr txBox="1"/>
          <p:nvPr/>
        </p:nvSpPr>
        <p:spPr>
          <a:xfrm>
            <a:off x="503534" y="4443958"/>
            <a:ext cx="8262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Get help from DOIT (G-Cloud) and GIDC for Application and VPS Service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96DBB7-BB95-B668-5CA7-0017C1087A08}"/>
              </a:ext>
            </a:extLst>
          </p:cNvPr>
          <p:cNvSpPr txBox="1"/>
          <p:nvPr/>
        </p:nvSpPr>
        <p:spPr>
          <a:xfrm>
            <a:off x="477029" y="3183399"/>
            <a:ext cx="31506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lphaLcParenR"/>
            </a:pPr>
            <a:r>
              <a:rPr lang="en-US" sz="1400" dirty="0"/>
              <a:t>Citizen Charter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/>
              <a:t>Government Activities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/>
              <a:t>Online Utilities Payments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/>
              <a:t>Taxation System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/>
              <a:t>Tourism/Heritage</a:t>
            </a:r>
          </a:p>
          <a:p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51D220-77F0-843C-AC3E-E6B56F3776E7}"/>
              </a:ext>
            </a:extLst>
          </p:cNvPr>
          <p:cNvSpPr txBox="1"/>
          <p:nvPr/>
        </p:nvSpPr>
        <p:spPr>
          <a:xfrm>
            <a:off x="4131757" y="3183399"/>
            <a:ext cx="3312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lphaLcParenR" startAt="6"/>
            </a:pPr>
            <a:r>
              <a:rPr lang="en-US" sz="1400" dirty="0"/>
              <a:t>Transportation</a:t>
            </a:r>
          </a:p>
          <a:p>
            <a:pPr marL="800100" lvl="1" indent="-342900">
              <a:buFont typeface="+mj-lt"/>
              <a:buAutoNum type="alphaLcParenR" startAt="6"/>
            </a:pPr>
            <a:r>
              <a:rPr lang="en-US" sz="1400" dirty="0"/>
              <a:t>Health/ Education</a:t>
            </a:r>
          </a:p>
          <a:p>
            <a:pPr marL="800100" lvl="1" indent="-342900">
              <a:buFont typeface="+mj-lt"/>
              <a:buAutoNum type="alphaLcParenR" startAt="6"/>
            </a:pPr>
            <a:r>
              <a:rPr lang="en-US" sz="1400" dirty="0"/>
              <a:t>Agriculture/ Heritage</a:t>
            </a:r>
          </a:p>
          <a:p>
            <a:pPr marL="800100" lvl="1" indent="-342900">
              <a:buFont typeface="+mj-lt"/>
              <a:buAutoNum type="alphaLcParenR" startAt="6"/>
            </a:pPr>
            <a:r>
              <a:rPr lang="en-US" sz="1400" dirty="0"/>
              <a:t>Banking/share investment</a:t>
            </a:r>
          </a:p>
          <a:p>
            <a:pPr marL="800100" lvl="1" indent="-342900">
              <a:buFont typeface="+mj-lt"/>
              <a:buAutoNum type="alphaLcParenR" startAt="6"/>
            </a:pPr>
            <a:r>
              <a:rPr lang="en-US" sz="1400" dirty="0"/>
              <a:t>Employment (Job sites)</a:t>
            </a:r>
          </a:p>
          <a:p>
            <a:pPr marL="342900" indent="-342900">
              <a:buFont typeface="+mj-lt"/>
              <a:buAutoNum type="alphaLcParenR" startAt="6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42067814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123478"/>
            <a:ext cx="8660068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 CITY </a:t>
            </a:r>
            <a:r>
              <a:rPr lang="en-US" sz="3600" b="1" dirty="0">
                <a:solidFill>
                  <a:srgbClr val="002060"/>
                </a:solidFill>
                <a:latin typeface="Cambria" pitchFamily="18" charset="0"/>
                <a:cs typeface="Subisu Sans 2"/>
              </a:rPr>
              <a:t>Parameters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9552" y="915566"/>
            <a:ext cx="2376264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Infrastructure</a:t>
            </a:r>
          </a:p>
          <a:p>
            <a:endParaRPr lang="en-US" sz="9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1600" dirty="0"/>
              <a:t>Hardware</a:t>
            </a:r>
          </a:p>
          <a:p>
            <a:pPr marL="342900" indent="-342900">
              <a:buFontTx/>
              <a:buAutoNum type="arabicPeriod"/>
            </a:pPr>
            <a:r>
              <a:rPr lang="en-US" sz="1600" dirty="0"/>
              <a:t>Connectivity</a:t>
            </a:r>
          </a:p>
          <a:p>
            <a:pPr marL="342900" indent="-342900">
              <a:buAutoNum type="arabicPeriod"/>
            </a:pPr>
            <a:r>
              <a:rPr lang="en-US" sz="1600" dirty="0"/>
              <a:t>Network</a:t>
            </a:r>
          </a:p>
          <a:p>
            <a:pPr marL="342900" indent="-342900">
              <a:buAutoNum type="arabicPeriod"/>
            </a:pPr>
            <a:r>
              <a:rPr lang="en-US" sz="1600" dirty="0"/>
              <a:t>Security</a:t>
            </a:r>
          </a:p>
          <a:p>
            <a:pPr marL="342900" indent="-342900">
              <a:buAutoNum type="arabicPeriod"/>
            </a:pPr>
            <a:r>
              <a:rPr lang="en-US" sz="1600" dirty="0"/>
              <a:t>Server</a:t>
            </a:r>
          </a:p>
          <a:p>
            <a:pPr marL="342900" indent="-342900">
              <a:buAutoNum type="arabicPeriod"/>
            </a:pPr>
            <a:r>
              <a:rPr lang="en-US" sz="1600" dirty="0"/>
              <a:t>Storage</a:t>
            </a:r>
          </a:p>
          <a:p>
            <a:pPr marL="342900" indent="-342900">
              <a:buAutoNum type="arabicPeriod"/>
            </a:pPr>
            <a:r>
              <a:rPr lang="en-US" sz="1600" dirty="0"/>
              <a:t>Data Centre </a:t>
            </a:r>
            <a:br>
              <a:rPr lang="en-US" sz="1600" dirty="0"/>
            </a:br>
            <a:r>
              <a:rPr lang="en-US" sz="1600" dirty="0"/>
              <a:t>Infrastructure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915816" y="915566"/>
            <a:ext cx="2776722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Application</a:t>
            </a:r>
          </a:p>
          <a:p>
            <a:endParaRPr lang="en-US" sz="9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1600" dirty="0"/>
              <a:t>E-mail</a:t>
            </a:r>
          </a:p>
          <a:p>
            <a:pPr marL="342900" indent="-342900">
              <a:buAutoNum type="arabicPeriod"/>
            </a:pPr>
            <a:r>
              <a:rPr lang="en-US" sz="1600" dirty="0"/>
              <a:t>Website</a:t>
            </a:r>
          </a:p>
          <a:p>
            <a:pPr marL="342900" indent="-342900">
              <a:buAutoNum type="arabicPeriod"/>
            </a:pPr>
            <a:r>
              <a:rPr lang="en-US" sz="1600" dirty="0"/>
              <a:t>Mobile/ Web Apps for</a:t>
            </a:r>
          </a:p>
          <a:p>
            <a:pPr marL="403225" indent="-174625">
              <a:buFont typeface="Arial" pitchFamily="34" charset="0"/>
              <a:buChar char="•"/>
            </a:pPr>
            <a:r>
              <a:rPr lang="en-US" sz="1400" dirty="0"/>
              <a:t>Online Payment</a:t>
            </a:r>
          </a:p>
          <a:p>
            <a:pPr marL="403225" indent="-174625">
              <a:buFont typeface="Arial" pitchFamily="34" charset="0"/>
              <a:buChar char="•"/>
            </a:pPr>
            <a:r>
              <a:rPr lang="en-US" sz="1400" dirty="0"/>
              <a:t>Local Govt. Applications</a:t>
            </a:r>
          </a:p>
          <a:p>
            <a:pPr marL="403225" indent="-174625">
              <a:buFont typeface="Arial" pitchFamily="34" charset="0"/>
              <a:buChar char="•"/>
            </a:pPr>
            <a:r>
              <a:rPr lang="en-US" sz="1400" dirty="0"/>
              <a:t>Central Govt. Applications</a:t>
            </a:r>
          </a:p>
          <a:p>
            <a:pPr marL="403225" indent="-174625">
              <a:buFont typeface="Arial" pitchFamily="34" charset="0"/>
              <a:buChar char="•"/>
            </a:pPr>
            <a:r>
              <a:rPr lang="en-US" sz="1400" dirty="0"/>
              <a:t>Apps as per Smart City </a:t>
            </a:r>
            <a:br>
              <a:rPr lang="en-US" sz="1400" dirty="0"/>
            </a:br>
            <a:r>
              <a:rPr lang="en-US" sz="1400" dirty="0"/>
              <a:t>Components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12160" y="915567"/>
            <a:ext cx="302326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Smart City Components</a:t>
            </a:r>
          </a:p>
          <a:p>
            <a:endParaRPr lang="en-US" sz="9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/>
              <a:t>Smart People</a:t>
            </a:r>
          </a:p>
          <a:p>
            <a:pPr marL="342900" indent="-342900">
              <a:buAutoNum type="arabicPeriod"/>
            </a:pPr>
            <a:r>
              <a:rPr lang="en-US" sz="1400" dirty="0"/>
              <a:t>Smart Home/Living</a:t>
            </a:r>
          </a:p>
          <a:p>
            <a:pPr marL="342900" indent="-342900">
              <a:buAutoNum type="arabicPeriod"/>
            </a:pPr>
            <a:r>
              <a:rPr lang="en-US" sz="1400" dirty="0"/>
              <a:t>Smart </a:t>
            </a:r>
            <a:r>
              <a:rPr lang="en-US" sz="1400" dirty="0" err="1"/>
              <a:t>WiFi</a:t>
            </a:r>
            <a:endParaRPr lang="en-US" sz="1400" dirty="0"/>
          </a:p>
          <a:p>
            <a:pPr marL="342900" indent="-342900">
              <a:buFontTx/>
              <a:buAutoNum type="arabicPeriod"/>
            </a:pPr>
            <a:r>
              <a:rPr lang="en-US" sz="1400" dirty="0"/>
              <a:t>Smart Communication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Smart Education</a:t>
            </a:r>
          </a:p>
          <a:p>
            <a:pPr marL="342900" indent="-342900">
              <a:buAutoNum type="arabicPeriod"/>
            </a:pPr>
            <a:r>
              <a:rPr lang="en-US" sz="1400" dirty="0"/>
              <a:t>Smart Health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Smart Transport/Mobility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Smart Water/Electricity Supply</a:t>
            </a:r>
          </a:p>
          <a:p>
            <a:pPr marL="342900" indent="-342900">
              <a:buAutoNum type="arabicPeriod"/>
            </a:pPr>
            <a:r>
              <a:rPr lang="en-US" sz="1400" dirty="0"/>
              <a:t>Smart Energy</a:t>
            </a:r>
          </a:p>
          <a:p>
            <a:pPr marL="342900" indent="-342900">
              <a:buAutoNum type="arabicPeriod"/>
            </a:pPr>
            <a:r>
              <a:rPr lang="en-US" sz="1400" dirty="0"/>
              <a:t>Smart Agriculture</a:t>
            </a:r>
          </a:p>
          <a:p>
            <a:pPr marL="342900" indent="-342900">
              <a:buAutoNum type="arabicPeriod"/>
            </a:pPr>
            <a:r>
              <a:rPr lang="en-US" sz="1400" dirty="0"/>
              <a:t>Smart Tourism/Heritage</a:t>
            </a:r>
          </a:p>
          <a:p>
            <a:pPr marL="342900" indent="-342900">
              <a:buAutoNum type="arabicPeriod"/>
            </a:pPr>
            <a:r>
              <a:rPr lang="en-US" sz="1400" dirty="0"/>
              <a:t>Smart Waste Management</a:t>
            </a:r>
          </a:p>
          <a:p>
            <a:pPr marL="342900" indent="-342900">
              <a:buAutoNum type="arabicPeriod"/>
            </a:pPr>
            <a:r>
              <a:rPr lang="en-US" sz="1400" dirty="0"/>
              <a:t>Smart Livestock farming</a:t>
            </a:r>
          </a:p>
          <a:p>
            <a:pPr marL="342900" indent="-342900">
              <a:buAutoNum type="arabicPeriod"/>
            </a:pPr>
            <a:r>
              <a:rPr lang="en-US" sz="1400" dirty="0"/>
              <a:t>Smart Crime Control</a:t>
            </a:r>
          </a:p>
          <a:p>
            <a:pPr marL="342900" indent="-342900">
              <a:buAutoNum type="arabicPeriod"/>
            </a:pPr>
            <a:r>
              <a:rPr lang="en-US" sz="1400" dirty="0"/>
              <a:t>Smart Banking</a:t>
            </a:r>
          </a:p>
        </p:txBody>
      </p:sp>
      <p:pic>
        <p:nvPicPr>
          <p:cNvPr id="12" name="Picture 11" descr="Infr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63838"/>
            <a:ext cx="2103198" cy="1368152"/>
          </a:xfrm>
          <a:prstGeom prst="rect">
            <a:avLst/>
          </a:prstGeom>
        </p:spPr>
      </p:pic>
      <p:pic>
        <p:nvPicPr>
          <p:cNvPr id="13" name="Picture 12" descr="App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3219822"/>
            <a:ext cx="122413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32316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6782281-26A2-3F6C-3BA1-04FFCE8C8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334" y="2501563"/>
            <a:ext cx="7155545" cy="264193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07504" y="123478"/>
            <a:ext cx="4104456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R="0" lvl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Emergency Repair and Maintenance (Smart Infra Ambulance)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FE21822-44D1-5B32-116C-500B73FBF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15566"/>
            <a:ext cx="3960440" cy="293192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EAC3A97-1C56-96D7-709C-74A599219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5972" y="-23329"/>
            <a:ext cx="4938028" cy="24431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6FB55C8-6C2F-C430-8E2B-1EE37CE6D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" y="3126645"/>
            <a:ext cx="1834883" cy="201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50486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07504" y="339502"/>
            <a:ext cx="4104456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461963" marR="0" lvl="0" indent="-461963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Transport &amp; </a:t>
            </a:r>
            <a:b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Parking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19622"/>
            <a:ext cx="3182888" cy="2520280"/>
          </a:xfrm>
        </p:spPr>
        <p:txBody>
          <a:bodyPr>
            <a:noAutofit/>
          </a:bodyPr>
          <a:lstStyle/>
          <a:p>
            <a:pPr marL="401638"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Smart Bus Stops with real time information using GPS + </a:t>
            </a:r>
            <a:r>
              <a:rPr lang="en-US" sz="1600" dirty="0" err="1">
                <a:latin typeface="Calibri" pitchFamily="34" charset="0"/>
              </a:rPr>
              <a:t>WiFi</a:t>
            </a:r>
            <a:r>
              <a:rPr lang="en-US" sz="1600" dirty="0">
                <a:latin typeface="Calibri" pitchFamily="34" charset="0"/>
              </a:rPr>
              <a:t> + CCTV 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Interactive digital screens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Advertising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Smart Ticketing through </a:t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>
                <a:latin typeface="Calibri" pitchFamily="34" charset="0"/>
              </a:rPr>
              <a:t>automated ticketing machine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Travel Cards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Use of Government owned </a:t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>
                <a:latin typeface="Calibri" pitchFamily="34" charset="0"/>
              </a:rPr>
              <a:t>Vehicles (Bus, Taxi etc..)</a:t>
            </a:r>
          </a:p>
        </p:txBody>
      </p:sp>
      <p:pic>
        <p:nvPicPr>
          <p:cNvPr id="12" name="Picture 11" descr="Smart Traff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72008"/>
            <a:ext cx="4864608" cy="2353842"/>
          </a:xfrm>
          <a:prstGeom prst="rect">
            <a:avLst/>
          </a:prstGeom>
        </p:spPr>
      </p:pic>
      <p:pic>
        <p:nvPicPr>
          <p:cNvPr id="14" name="Picture 13" descr="Smart parki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4528" y="2590006"/>
            <a:ext cx="4860032" cy="243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22998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11470E-22D8-4412-A9BD-FAFD92F5B9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67494"/>
            <a:ext cx="7128792" cy="46033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D906FC-5994-4D53-957D-559C1716D010}"/>
              </a:ext>
            </a:extLst>
          </p:cNvPr>
          <p:cNvSpPr txBox="1"/>
          <p:nvPr/>
        </p:nvSpPr>
        <p:spPr>
          <a:xfrm>
            <a:off x="0" y="51470"/>
            <a:ext cx="8855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Example of IoT and Cloud: </a:t>
            </a:r>
            <a:r>
              <a:rPr lang="en-US" sz="1600" b="1" dirty="0">
                <a:solidFill>
                  <a:srgbClr val="0070C0"/>
                </a:solidFill>
              </a:rPr>
              <a:t>Real-Time Global Positioning System (GPS) Tracking System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956259-AB54-4033-9883-600D11AAC16F}"/>
              </a:ext>
            </a:extLst>
          </p:cNvPr>
          <p:cNvSpPr/>
          <p:nvPr/>
        </p:nvSpPr>
        <p:spPr>
          <a:xfrm>
            <a:off x="1943708" y="1448367"/>
            <a:ext cx="1512168" cy="369332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With IoT Sensor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(GPS Tracking Device)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D42177-0168-4C9E-923E-AD8534DCBEC9}"/>
              </a:ext>
            </a:extLst>
          </p:cNvPr>
          <p:cNvSpPr/>
          <p:nvPr/>
        </p:nvSpPr>
        <p:spPr>
          <a:xfrm>
            <a:off x="3311860" y="4078796"/>
            <a:ext cx="1152128" cy="144016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Internet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8652A2-0008-4746-B430-27B7AD0F00D3}"/>
              </a:ext>
            </a:extLst>
          </p:cNvPr>
          <p:cNvSpPr/>
          <p:nvPr/>
        </p:nvSpPr>
        <p:spPr>
          <a:xfrm>
            <a:off x="377729" y="4404250"/>
            <a:ext cx="1782003" cy="178601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Computer, Laptop or Mobile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E2DADD6-AFAF-4EEF-8AF9-16BAF37FD617}"/>
              </a:ext>
            </a:extLst>
          </p:cNvPr>
          <p:cNvSpPr/>
          <p:nvPr/>
        </p:nvSpPr>
        <p:spPr>
          <a:xfrm>
            <a:off x="5017474" y="4389406"/>
            <a:ext cx="2466469" cy="178601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Tracking Server on Premises or Cloud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E4C941-D053-4704-8552-7FD413BB11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003798"/>
            <a:ext cx="2016224" cy="98448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26616782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79512" y="123478"/>
            <a:ext cx="8586663" cy="4846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Intelligent Traffic System (Smart Traffic Light, CCTV)</a:t>
            </a:r>
          </a:p>
        </p:txBody>
      </p:sp>
      <p:pic>
        <p:nvPicPr>
          <p:cNvPr id="11" name="Picture 10" descr="Intelligent traffic.jpg"/>
          <p:cNvPicPr>
            <a:picLocks noChangeAspect="1"/>
          </p:cNvPicPr>
          <p:nvPr/>
        </p:nvPicPr>
        <p:blipFill>
          <a:blip r:embed="rId2" cstate="print"/>
          <a:srcRect l="14871" r="21047" b="15000"/>
          <a:stretch>
            <a:fillRect/>
          </a:stretch>
        </p:blipFill>
        <p:spPr>
          <a:xfrm>
            <a:off x="2465187" y="650428"/>
            <a:ext cx="6696744" cy="4493072"/>
          </a:xfrm>
          <a:prstGeom prst="rect">
            <a:avLst/>
          </a:prstGeom>
        </p:spPr>
      </p:pic>
      <p:pic>
        <p:nvPicPr>
          <p:cNvPr id="12" name="Picture 11" descr="Picture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1712" y="3291830"/>
            <a:ext cx="2534196" cy="1851670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sz="quarter" idx="1"/>
          </p:nvPr>
        </p:nvSpPr>
        <p:spPr>
          <a:xfrm>
            <a:off x="72008" y="411510"/>
            <a:ext cx="2555776" cy="3456384"/>
          </a:xfrm>
        </p:spPr>
        <p:txBody>
          <a:bodyPr>
            <a:noAutofit/>
          </a:bodyPr>
          <a:lstStyle/>
          <a:p>
            <a:pPr marL="231775" lvl="0" indent="-231775">
              <a:buFont typeface="Arial" pitchFamily="34" charset="0"/>
              <a:buChar char="•"/>
            </a:pPr>
            <a:r>
              <a:rPr lang="en-US" sz="1600" dirty="0">
                <a:latin typeface="Calibri" pitchFamily="34" charset="0"/>
              </a:rPr>
              <a:t>Smart Lighting with photo sensing switching (Auto)</a:t>
            </a:r>
          </a:p>
          <a:p>
            <a:pPr marL="231775" lvl="0" indent="-231775">
              <a:buFont typeface="Arial" pitchFamily="34" charset="0"/>
              <a:buChar char="•"/>
            </a:pPr>
            <a:r>
              <a:rPr lang="en-US" sz="1600" dirty="0">
                <a:latin typeface="Calibri" pitchFamily="34" charset="0"/>
              </a:rPr>
              <a:t>Smart Sight (CCTV)</a:t>
            </a:r>
          </a:p>
          <a:p>
            <a:pPr marL="522288" lvl="1"/>
            <a:r>
              <a:rPr lang="en-US" sz="1400" dirty="0">
                <a:latin typeface="Calibri" pitchFamily="34" charset="0"/>
              </a:rPr>
              <a:t>Main Road Junctions</a:t>
            </a:r>
          </a:p>
          <a:p>
            <a:pPr marL="522288" lvl="1"/>
            <a:r>
              <a:rPr lang="en-US" sz="1400" dirty="0">
                <a:latin typeface="Calibri" pitchFamily="34" charset="0"/>
              </a:rPr>
              <a:t>Bus Stops</a:t>
            </a:r>
          </a:p>
          <a:p>
            <a:pPr marL="522288" lvl="1"/>
            <a:r>
              <a:rPr lang="en-US" sz="1400" dirty="0">
                <a:latin typeface="Calibri" pitchFamily="34" charset="0"/>
              </a:rPr>
              <a:t>Other Public places </a:t>
            </a:r>
            <a:br>
              <a:rPr lang="en-US" sz="1400" dirty="0">
                <a:latin typeface="Calibri" pitchFamily="34" charset="0"/>
              </a:rPr>
            </a:br>
            <a:r>
              <a:rPr lang="en-US" sz="1400" dirty="0">
                <a:latin typeface="Calibri" pitchFamily="34" charset="0"/>
              </a:rPr>
              <a:t>like Court, Police/Traffic </a:t>
            </a:r>
            <a:br>
              <a:rPr lang="en-US" sz="1400" dirty="0">
                <a:latin typeface="Calibri" pitchFamily="34" charset="0"/>
              </a:rPr>
            </a:br>
            <a:r>
              <a:rPr lang="en-US" sz="1400" dirty="0">
                <a:latin typeface="Calibri" pitchFamily="34" charset="0"/>
              </a:rPr>
              <a:t>Stations</a:t>
            </a:r>
          </a:p>
          <a:p>
            <a:pPr marL="231775" lvl="0" indent="-231775">
              <a:buFont typeface="Arial" pitchFamily="34" charset="0"/>
              <a:buChar char="•"/>
            </a:pPr>
            <a:r>
              <a:rPr lang="en-US" sz="1600" dirty="0">
                <a:latin typeface="Calibri" pitchFamily="34" charset="0"/>
              </a:rPr>
              <a:t>Smart Traffic Light</a:t>
            </a:r>
          </a:p>
          <a:p>
            <a:pPr marL="231775" lvl="0" indent="-231775">
              <a:buFont typeface="Arial" pitchFamily="34" charset="0"/>
              <a:buChar char="•"/>
            </a:pPr>
            <a:r>
              <a:rPr lang="en-US" sz="1600" dirty="0">
                <a:latin typeface="Calibri" pitchFamily="34" charset="0"/>
              </a:rPr>
              <a:t>Digital Signage</a:t>
            </a:r>
          </a:p>
        </p:txBody>
      </p:sp>
    </p:spTree>
    <p:extLst>
      <p:ext uri="{BB962C8B-B14F-4D97-AF65-F5344CB8AC3E}">
        <p14:creationId xmlns:p14="http://schemas.microsoft.com/office/powerpoint/2010/main" val="1396707394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9512" y="195486"/>
            <a:ext cx="8964488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Traffic Management &amp; Accident Response</a:t>
            </a:r>
          </a:p>
        </p:txBody>
      </p:sp>
      <p:pic>
        <p:nvPicPr>
          <p:cNvPr id="9" name="Picture 8" descr="Nepal traffic.jpg"/>
          <p:cNvPicPr>
            <a:picLocks noChangeAspect="1"/>
          </p:cNvPicPr>
          <p:nvPr/>
        </p:nvPicPr>
        <p:blipFill>
          <a:blip r:embed="rId2" cstate="print"/>
          <a:srcRect r="3696"/>
          <a:stretch>
            <a:fillRect/>
          </a:stretch>
        </p:blipFill>
        <p:spPr>
          <a:xfrm>
            <a:off x="93999" y="915566"/>
            <a:ext cx="4478001" cy="2592287"/>
          </a:xfrm>
          <a:prstGeom prst="rect">
            <a:avLst/>
          </a:prstGeom>
        </p:spPr>
      </p:pic>
      <p:pic>
        <p:nvPicPr>
          <p:cNvPr id="10" name="Picture 9" descr="WEll manag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6599" y="915566"/>
            <a:ext cx="4481905" cy="2592288"/>
          </a:xfrm>
          <a:prstGeom prst="rect">
            <a:avLst/>
          </a:prstGeom>
        </p:spPr>
      </p:pic>
      <p:pic>
        <p:nvPicPr>
          <p:cNvPr id="13" name="Picture 12" descr="Emergency traffic response.jpg"/>
          <p:cNvPicPr>
            <a:picLocks noChangeAspect="1"/>
          </p:cNvPicPr>
          <p:nvPr/>
        </p:nvPicPr>
        <p:blipFill>
          <a:blip r:embed="rId4" cstate="print"/>
          <a:srcRect r="20328"/>
          <a:stretch>
            <a:fillRect/>
          </a:stretch>
        </p:blipFill>
        <p:spPr>
          <a:xfrm>
            <a:off x="6156176" y="3579862"/>
            <a:ext cx="1832477" cy="1408176"/>
          </a:xfrm>
          <a:prstGeom prst="rect">
            <a:avLst/>
          </a:prstGeom>
        </p:spPr>
      </p:pic>
      <p:pic>
        <p:nvPicPr>
          <p:cNvPr id="15" name="Picture 14" descr="Acciden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5656" y="3583882"/>
            <a:ext cx="1872208" cy="140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51272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AF7ECD-5948-49B3-A516-3FA1A234A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88638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95486"/>
            <a:ext cx="687402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CCTV Surveillance System</a:t>
            </a:r>
          </a:p>
        </p:txBody>
      </p:sp>
      <p:pic>
        <p:nvPicPr>
          <p:cNvPr id="10" name="Picture 9" descr="CCTV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600" y="771550"/>
            <a:ext cx="3668344" cy="3507854"/>
          </a:xfrm>
          <a:prstGeom prst="rect">
            <a:avLst/>
          </a:prstGeom>
        </p:spPr>
      </p:pic>
      <p:pic>
        <p:nvPicPr>
          <p:cNvPr id="16" name="Picture 15" descr="mobile monitoring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1458863"/>
            <a:ext cx="3652788" cy="213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1779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3478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Subisu Sans 2"/>
              </a:rPr>
              <a:t>Smart Society/CITY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DDC6C9-97CC-8ABD-2586-06E95A8FC4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2" t="3816" r="1472" b="4362"/>
          <a:stretch/>
        </p:blipFill>
        <p:spPr>
          <a:xfrm>
            <a:off x="1259632" y="1167594"/>
            <a:ext cx="6624736" cy="280831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F02BAA-9D0B-61F3-6F36-A34C67939383}"/>
              </a:ext>
            </a:extLst>
          </p:cNvPr>
          <p:cNvSpPr txBox="1"/>
          <p:nvPr/>
        </p:nvSpPr>
        <p:spPr>
          <a:xfrm>
            <a:off x="539552" y="4096692"/>
            <a:ext cx="8132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Smart People (Citizen) </a:t>
            </a:r>
            <a:r>
              <a:rPr lang="en-US" dirty="0">
                <a:sym typeface="Wingdings" panose="05000000000000000000" pitchFamily="2" charset="2"/>
              </a:rPr>
              <a:t> Smart Living  Smart Government  Smart City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89885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528" y="411510"/>
            <a:ext cx="5040560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</a:t>
            </a:r>
            <a:r>
              <a:rPr lang="en-US" sz="2400" b="1" dirty="0" err="1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WiFi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 (</a:t>
            </a:r>
            <a:r>
              <a:rPr lang="en-US" sz="2400" b="1" dirty="0" err="1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WiFi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 Zones - Hotspots)</a:t>
            </a:r>
          </a:p>
        </p:txBody>
      </p:sp>
      <p:pic>
        <p:nvPicPr>
          <p:cNvPr id="6" name="Picture 5" descr="Outdoor wif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048653"/>
            <a:ext cx="3888432" cy="2747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907704" y="401191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Indoor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2200" y="4011910"/>
            <a:ext cx="106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Outdoor</a:t>
            </a:r>
          </a:p>
        </p:txBody>
      </p:sp>
      <p:pic>
        <p:nvPicPr>
          <p:cNvPr id="12" name="Picture 11" descr="Indoor wifi syste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059583"/>
            <a:ext cx="4482851" cy="275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2190419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528" y="411510"/>
            <a:ext cx="5040560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</a:t>
            </a:r>
            <a:r>
              <a:rPr lang="en-US" sz="2400" b="1" dirty="0" err="1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WiFi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 (</a:t>
            </a:r>
            <a:r>
              <a:rPr lang="en-US" sz="2400" b="1" dirty="0" err="1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WiFi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 Zones - Hotspots)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1540" y="1035606"/>
            <a:ext cx="32403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lvl="1" indent="-231775">
              <a:buFont typeface="Arial" pitchFamily="34" charset="0"/>
              <a:buChar char="•"/>
            </a:pPr>
            <a:r>
              <a:rPr lang="en-US" sz="1600" dirty="0">
                <a:latin typeface="Calibri" pitchFamily="34" charset="0"/>
              </a:rPr>
              <a:t>Government Offices (associated </a:t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>
                <a:latin typeface="Calibri" pitchFamily="34" charset="0"/>
              </a:rPr>
              <a:t>with e-Governance)</a:t>
            </a:r>
          </a:p>
          <a:p>
            <a:pPr marL="231775" lvl="1" indent="-231775">
              <a:buFont typeface="Arial" pitchFamily="34" charset="0"/>
              <a:buChar char="•"/>
            </a:pPr>
            <a:r>
              <a:rPr lang="en-US" sz="1600" dirty="0">
                <a:latin typeface="Calibri" pitchFamily="34" charset="0"/>
              </a:rPr>
              <a:t>Hospitals (Private, Government)</a:t>
            </a:r>
          </a:p>
          <a:p>
            <a:pPr marL="231775" lvl="1" indent="-231775">
              <a:buFont typeface="Arial" pitchFamily="34" charset="0"/>
              <a:buChar char="•"/>
            </a:pPr>
            <a:r>
              <a:rPr lang="en-US" sz="1600" dirty="0">
                <a:latin typeface="Calibri" pitchFamily="34" charset="0"/>
              </a:rPr>
              <a:t>School/ Colleges</a:t>
            </a:r>
          </a:p>
          <a:p>
            <a:pPr marL="231775" lvl="1" indent="-231775">
              <a:buFont typeface="Arial" pitchFamily="34" charset="0"/>
              <a:buChar char="•"/>
            </a:pPr>
            <a:r>
              <a:rPr lang="en-US" sz="1600" dirty="0">
                <a:latin typeface="Calibri" pitchFamily="34" charset="0"/>
              </a:rPr>
              <a:t>Public Places like Bus Stops, Traffic/ Police stations</a:t>
            </a:r>
          </a:p>
          <a:p>
            <a:pPr marL="231775" lvl="1" indent="-231775">
              <a:buFont typeface="Arial" pitchFamily="34" charset="0"/>
              <a:buChar char="•"/>
            </a:pPr>
            <a:r>
              <a:rPr lang="en-US" sz="1600" dirty="0">
                <a:latin typeface="Calibri" pitchFamily="34" charset="0"/>
              </a:rPr>
              <a:t>Municipality and Ward Offices</a:t>
            </a:r>
          </a:p>
          <a:p>
            <a:endParaRPr lang="en-US" sz="1200" dirty="0"/>
          </a:p>
        </p:txBody>
      </p:sp>
      <p:pic>
        <p:nvPicPr>
          <p:cNvPr id="9" name="Picture 8" descr="Wif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912" y="195486"/>
            <a:ext cx="5043792" cy="393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43301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7504" y="72008"/>
            <a:ext cx="6768752" cy="5555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Lifestyle (Building/Home </a:t>
            </a:r>
            <a:b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Automation System)</a:t>
            </a:r>
          </a:p>
        </p:txBody>
      </p:sp>
      <p:sp>
        <p:nvSpPr>
          <p:cNvPr id="7" name="AutoShape 2" descr="Image result for hello sar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smart hom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1FAF9"/>
              </a:clrFrom>
              <a:clrTo>
                <a:srgbClr val="F1FAF9">
                  <a:alpha val="0"/>
                </a:srgbClr>
              </a:clrTo>
            </a:clrChange>
            <a:lum bright="-20000"/>
          </a:blip>
          <a:srcRect t="13600"/>
          <a:stretch>
            <a:fillRect/>
          </a:stretch>
        </p:blipFill>
        <p:spPr>
          <a:xfrm>
            <a:off x="260" y="1280177"/>
            <a:ext cx="7236036" cy="3883861"/>
          </a:xfrm>
          <a:prstGeom prst="rect">
            <a:avLst/>
          </a:prstGeom>
        </p:spPr>
      </p:pic>
      <p:pic>
        <p:nvPicPr>
          <p:cNvPr id="8" name="Picture 7" descr="19-smart-phone-app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2954" y="1"/>
            <a:ext cx="3001045" cy="29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93815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323528" y="123478"/>
            <a:ext cx="8568952" cy="1080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Unified Communication</a:t>
            </a:r>
          </a:p>
        </p:txBody>
      </p:sp>
      <p:pic>
        <p:nvPicPr>
          <p:cNvPr id="5" name="Picture 4" descr="U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42965"/>
            <a:ext cx="3563888" cy="2664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5253" t="24328" r="38296" b="25469"/>
          <a:stretch>
            <a:fillRect/>
          </a:stretch>
        </p:blipFill>
        <p:spPr bwMode="auto">
          <a:xfrm>
            <a:off x="3275856" y="2209428"/>
            <a:ext cx="5868144" cy="293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3889648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95686"/>
            <a:ext cx="2016224" cy="1080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IP PBX /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C00000"/>
                </a:solidFill>
                <a:latin typeface="Calibri" pitchFamily="34" charset="0"/>
              </a:rPr>
              <a:t>ePABX</a:t>
            </a:r>
            <a:endParaRPr lang="en-US" sz="4000" b="1" dirty="0">
              <a:solidFill>
                <a:srgbClr val="C00000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70C0"/>
                </a:solidFill>
                <a:latin typeface="Calibri" pitchFamily="34" charset="0"/>
              </a:rPr>
              <a:t>For Unified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70C0"/>
                </a:solidFill>
                <a:latin typeface="Calibri" pitchFamily="34" charset="0"/>
              </a:rPr>
              <a:t>Communication</a:t>
            </a:r>
            <a:endParaRPr lang="en-US" sz="40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5" name="Picture 4" descr="IP PBX.png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tretch>
            <a:fillRect/>
          </a:stretch>
        </p:blipFill>
        <p:spPr>
          <a:xfrm>
            <a:off x="2290319" y="0"/>
            <a:ext cx="685368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95842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Biometric Access Control &amp; Time Attendance System</a:t>
            </a:r>
          </a:p>
        </p:txBody>
      </p:sp>
      <p:pic>
        <p:nvPicPr>
          <p:cNvPr id="6" name="Picture 5" descr="Biometric attendance system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3400" y="987574"/>
            <a:ext cx="5400600" cy="3919790"/>
          </a:xfrm>
          <a:prstGeom prst="rect">
            <a:avLst/>
          </a:prstGeom>
        </p:spPr>
      </p:pic>
      <p:pic>
        <p:nvPicPr>
          <p:cNvPr id="5" name="Picture 7" descr="keypads.jpg"/>
          <p:cNvPicPr>
            <a:picLocks noChangeAspect="1"/>
          </p:cNvPicPr>
          <p:nvPr/>
        </p:nvPicPr>
        <p:blipFill>
          <a:blip r:embed="rId3" cstate="print"/>
          <a:srcRect r="35878"/>
          <a:stretch>
            <a:fillRect/>
          </a:stretch>
        </p:blipFill>
        <p:spPr bwMode="auto">
          <a:xfrm>
            <a:off x="971600" y="987574"/>
            <a:ext cx="1553238" cy="936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Intelligent_access_control_door_wiring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995686"/>
            <a:ext cx="3203848" cy="2356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550711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Building Fire Fighting System</a:t>
            </a:r>
          </a:p>
        </p:txBody>
      </p:sp>
      <p:pic>
        <p:nvPicPr>
          <p:cNvPr id="7" name="Picture 6" descr="Fire Alarm system.jpg"/>
          <p:cNvPicPr>
            <a:picLocks noChangeAspect="1"/>
          </p:cNvPicPr>
          <p:nvPr/>
        </p:nvPicPr>
        <p:blipFill>
          <a:blip r:embed="rId2" cstate="print"/>
          <a:srcRect l="3801" t="19200" r="6951" b="6601"/>
          <a:stretch>
            <a:fillRect/>
          </a:stretch>
        </p:blipFill>
        <p:spPr>
          <a:xfrm>
            <a:off x="3779912" y="1203598"/>
            <a:ext cx="4850350" cy="3024336"/>
          </a:xfrm>
          <a:prstGeom prst="rect">
            <a:avLst/>
          </a:prstGeom>
        </p:spPr>
      </p:pic>
      <p:pic>
        <p:nvPicPr>
          <p:cNvPr id="10" name="Picture 9" descr="Fire Alar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9672" y="1203598"/>
            <a:ext cx="1224136" cy="1224136"/>
          </a:xfrm>
          <a:prstGeom prst="rect">
            <a:avLst/>
          </a:prstGeom>
        </p:spPr>
      </p:pic>
      <p:pic>
        <p:nvPicPr>
          <p:cNvPr id="11" name="Picture 10" descr="Water sprinkers with smoke detecto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2571750"/>
            <a:ext cx="28479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45056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51470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Building Power Management</a:t>
            </a:r>
          </a:p>
        </p:txBody>
      </p:sp>
      <p:pic>
        <p:nvPicPr>
          <p:cNvPr id="3" name="Picture 2" descr="solar power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89322"/>
            <a:ext cx="5359400" cy="2730500"/>
          </a:xfrm>
          <a:prstGeom prst="rect">
            <a:avLst/>
          </a:prstGeom>
        </p:spPr>
      </p:pic>
      <p:pic>
        <p:nvPicPr>
          <p:cNvPr id="4" name="Picture 3" descr="Generator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476" b="13775"/>
          <a:stretch>
            <a:fillRect/>
          </a:stretch>
        </p:blipFill>
        <p:spPr>
          <a:xfrm>
            <a:off x="5436096" y="195486"/>
            <a:ext cx="3471865" cy="2734056"/>
          </a:xfrm>
          <a:prstGeom prst="rect">
            <a:avLst/>
          </a:prstGeom>
        </p:spPr>
      </p:pic>
      <p:pic>
        <p:nvPicPr>
          <p:cNvPr id="5" name="Picture 4" descr="Batter.jpg"/>
          <p:cNvPicPr>
            <a:picLocks noChangeAspect="1"/>
          </p:cNvPicPr>
          <p:nvPr/>
        </p:nvPicPr>
        <p:blipFill>
          <a:blip r:embed="rId4" cstate="print"/>
          <a:srcRect r="39745"/>
          <a:stretch>
            <a:fillRect/>
          </a:stretch>
        </p:blipFill>
        <p:spPr bwMode="auto">
          <a:xfrm>
            <a:off x="5292080" y="3113467"/>
            <a:ext cx="3571015" cy="203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power_rack+PDU+UP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098880"/>
            <a:ext cx="3816424" cy="204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5639272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23478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Main Gate Automation with Remote Control</a:t>
            </a:r>
          </a:p>
        </p:txBody>
      </p:sp>
      <p:pic>
        <p:nvPicPr>
          <p:cNvPr id="3" name="Picture 2" descr="Swing G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699542"/>
            <a:ext cx="4032448" cy="2200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remote-control-sliding-gate-500x500.jpg"/>
          <p:cNvPicPr>
            <a:picLocks noChangeAspect="1"/>
          </p:cNvPicPr>
          <p:nvPr/>
        </p:nvPicPr>
        <p:blipFill>
          <a:blip r:embed="rId3" cstate="print"/>
          <a:srcRect t="17800" b="19201"/>
          <a:stretch>
            <a:fillRect/>
          </a:stretch>
        </p:blipFill>
        <p:spPr>
          <a:xfrm>
            <a:off x="611560" y="699542"/>
            <a:ext cx="3480955" cy="2192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5" b="17593"/>
          <a:stretch>
            <a:fillRect/>
          </a:stretch>
        </p:blipFill>
        <p:spPr>
          <a:xfrm>
            <a:off x="2771800" y="3075806"/>
            <a:ext cx="322407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35069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Auto Swing Main Entrance Door (Sliding)</a:t>
            </a:r>
          </a:p>
        </p:txBody>
      </p:sp>
      <p:pic>
        <p:nvPicPr>
          <p:cNvPr id="3" name="Picture 2" descr="Sliding Door Motion sens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05869" y="843558"/>
            <a:ext cx="5738131" cy="3188941"/>
          </a:xfrm>
          <a:prstGeom prst="rect">
            <a:avLst/>
          </a:prstGeom>
        </p:spPr>
      </p:pic>
      <p:pic>
        <p:nvPicPr>
          <p:cNvPr id="4" name="Picture 3" descr="Slide Do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51670"/>
            <a:ext cx="3321149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133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123478"/>
            <a:ext cx="8660068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ne-NP" sz="5400" b="1" dirty="0">
                <a:solidFill>
                  <a:srgbClr val="FFC000"/>
                </a:solidFill>
                <a:latin typeface="Manishau" pitchFamily="2" charset="0"/>
                <a:ea typeface="+mj-ea"/>
              </a:rPr>
              <a:t>स्मार्ट सिटी के हो?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anishau" pitchFamily="2" charset="0"/>
              <a:ea typeface="+mj-ea"/>
              <a:cs typeface="Mangal" panose="02040503050203030202" pitchFamily="18" charset="0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304800" y="1103560"/>
            <a:ext cx="4349471" cy="2180965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just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ne-NP" dirty="0"/>
              <a:t>सूचना, सञ्चार तथा प्रविधिको माध्यमबाट सरकारी काम–कारबाहीलाई छिटो, सरल, पारदर्शी र सबै नागरिकले सहज रूपमा अनुभव गर्न सक्ने गरी व्यवस्थित सेवा प्रणाली स्थापना भएको शहरलाई “स्मार्ट सिटी” भनिन्छ।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smart.jpg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tretch>
            <a:fillRect/>
          </a:stretch>
        </p:blipFill>
        <p:spPr>
          <a:xfrm>
            <a:off x="4932040" y="1103560"/>
            <a:ext cx="3744795" cy="210644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8458211-5FB3-EC89-D597-537A3871BBA9}"/>
              </a:ext>
            </a:extLst>
          </p:cNvPr>
          <p:cNvSpPr txBox="1">
            <a:spLocks/>
          </p:cNvSpPr>
          <p:nvPr/>
        </p:nvSpPr>
        <p:spPr>
          <a:xfrm>
            <a:off x="155575" y="3291830"/>
            <a:ext cx="8660068" cy="151216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 smart city is a municipality that uses information and communication technologies (ICT) to increase operational efficiency, share information with the public and improve both the quality of government services and citizen welfare.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https://www.youtube.com/watch?v=Br5aJa6MkBc</a:t>
            </a:r>
          </a:p>
        </p:txBody>
      </p:sp>
    </p:spTree>
    <p:extLst>
      <p:ext uri="{BB962C8B-B14F-4D97-AF65-F5344CB8AC3E}">
        <p14:creationId xmlns:p14="http://schemas.microsoft.com/office/powerpoint/2010/main" val="1600869318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2520280" cy="1080120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Automatic Boom </a:t>
            </a:r>
          </a:p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Barrier</a:t>
            </a:r>
          </a:p>
        </p:txBody>
      </p:sp>
      <p:pic>
        <p:nvPicPr>
          <p:cNvPr id="5" name="Picture 4" descr="automatic-boom-barrier-500x5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0002" y="843558"/>
            <a:ext cx="5763997" cy="42999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lum bright="-10000" contrast="10000"/>
          </a:blip>
          <a:stretch>
            <a:fillRect/>
          </a:stretch>
        </p:blipFill>
        <p:spPr>
          <a:xfrm>
            <a:off x="0" y="1765102"/>
            <a:ext cx="3203848" cy="337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4440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queue management systemको लागि तस्बिर परिणाम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267494"/>
            <a:ext cx="6660232" cy="4602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9664814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6" t="24304" r="9451" b="12378"/>
          <a:stretch>
            <a:fillRect/>
          </a:stretch>
        </p:blipFill>
        <p:spPr>
          <a:xfrm>
            <a:off x="4427984" y="267494"/>
            <a:ext cx="4248472" cy="4032448"/>
          </a:xfrm>
          <a:prstGeom prst="rect">
            <a:avLst/>
          </a:prstGeom>
        </p:spPr>
      </p:pic>
      <p:pic>
        <p:nvPicPr>
          <p:cNvPr id="4" name="Picture 3" descr="rf-antenna-500x500.jpg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tretch>
            <a:fillRect/>
          </a:stretch>
        </p:blipFill>
        <p:spPr>
          <a:xfrm>
            <a:off x="539552" y="1203598"/>
            <a:ext cx="3075806" cy="3075806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0"/>
            <a:ext cx="2520280" cy="1080120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RF Antenna</a:t>
            </a:r>
          </a:p>
        </p:txBody>
      </p:sp>
    </p:spTree>
    <p:extLst>
      <p:ext uri="{BB962C8B-B14F-4D97-AF65-F5344CB8AC3E}">
        <p14:creationId xmlns:p14="http://schemas.microsoft.com/office/powerpoint/2010/main" val="2708987203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Smart Blinds, Smart Lights</a:t>
            </a:r>
          </a:p>
        </p:txBody>
      </p:sp>
      <p:pic>
        <p:nvPicPr>
          <p:cNvPr id="3" name="Picture 2" descr="Smart Bli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99542"/>
            <a:ext cx="6219844" cy="2174375"/>
          </a:xfrm>
          <a:prstGeom prst="rect">
            <a:avLst/>
          </a:prstGeom>
        </p:spPr>
      </p:pic>
      <p:pic>
        <p:nvPicPr>
          <p:cNvPr id="4" name="Picture 3" descr="Motion sensor ligh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4106" y="2931790"/>
            <a:ext cx="6219894" cy="192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29182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Video Door Phone</a:t>
            </a:r>
          </a:p>
        </p:txBody>
      </p:sp>
      <p:pic>
        <p:nvPicPr>
          <p:cNvPr id="6" name="Picture 5" descr="Video Door Phon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5776" y="699542"/>
            <a:ext cx="4953000" cy="3381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613626"/>
            <a:ext cx="864096" cy="31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44666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5004048" y="0"/>
            <a:ext cx="3563888" cy="1008112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Remote Control for </a:t>
            </a:r>
          </a:p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Building Appliances</a:t>
            </a:r>
          </a:p>
        </p:txBody>
      </p:sp>
      <p:pic>
        <p:nvPicPr>
          <p:cNvPr id="3" name="Picture 2" descr="Remote Control for Home Applianc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84237" y="1131590"/>
            <a:ext cx="4159763" cy="31683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7574"/>
            <a:ext cx="3672408" cy="3672408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0"/>
            <a:ext cx="3563888" cy="1008112"/>
          </a:xfrm>
        </p:spPr>
        <p:txBody>
          <a:bodyPr>
            <a:noAutofit/>
          </a:bodyPr>
          <a:lstStyle/>
          <a:p>
            <a:pPr lvl="0"/>
            <a:r>
              <a:rPr lang="en-GB" sz="2400" b="1" dirty="0">
                <a:solidFill>
                  <a:srgbClr val="0070C0"/>
                </a:solidFill>
                <a:latin typeface="Calibri" pitchFamily="34" charset="0"/>
              </a:rPr>
              <a:t>GSM </a:t>
            </a:r>
            <a:r>
              <a:rPr lang="en-IN" sz="2400" b="1" dirty="0">
                <a:solidFill>
                  <a:srgbClr val="0070C0"/>
                </a:solidFill>
                <a:latin typeface="Calibri" pitchFamily="34" charset="0"/>
              </a:rPr>
              <a:t>&amp; PSTN </a:t>
            </a:r>
          </a:p>
          <a:p>
            <a:pPr lvl="0"/>
            <a:r>
              <a:rPr lang="en-IN" sz="2400" b="1" dirty="0">
                <a:solidFill>
                  <a:srgbClr val="0070C0"/>
                </a:solidFill>
                <a:latin typeface="Calibri" pitchFamily="34" charset="0"/>
              </a:rPr>
              <a:t>Alarm System</a:t>
            </a:r>
            <a:endParaRPr lang="en-US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39933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Smart Water Tank (Auto Power-Cut System)</a:t>
            </a:r>
          </a:p>
        </p:txBody>
      </p:sp>
      <p:pic>
        <p:nvPicPr>
          <p:cNvPr id="6" name="Picture 5" descr="Smart Pani 2.jpg"/>
          <p:cNvPicPr>
            <a:picLocks noChangeAspect="1"/>
          </p:cNvPicPr>
          <p:nvPr/>
        </p:nvPicPr>
        <p:blipFill>
          <a:blip r:embed="rId2" cstate="print"/>
          <a:srcRect l="6099" t="6601" r="6927" b="19200"/>
          <a:stretch>
            <a:fillRect/>
          </a:stretch>
        </p:blipFill>
        <p:spPr>
          <a:xfrm>
            <a:off x="899592" y="771550"/>
            <a:ext cx="756084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04384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Smart Urinal (Water Less System)</a:t>
            </a:r>
          </a:p>
        </p:txBody>
      </p:sp>
      <p:pic>
        <p:nvPicPr>
          <p:cNvPr id="3" name="Picture 2" descr="Urinal 2.jpe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1960" y="483518"/>
            <a:ext cx="4744858" cy="3795886"/>
          </a:xfrm>
          <a:prstGeom prst="rect">
            <a:avLst/>
          </a:prstGeom>
        </p:spPr>
      </p:pic>
      <p:pic>
        <p:nvPicPr>
          <p:cNvPr id="4" name="Picture 3" descr="Urinal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843558"/>
            <a:ext cx="1182221" cy="1584176"/>
          </a:xfrm>
          <a:prstGeom prst="rect">
            <a:avLst/>
          </a:prstGeom>
        </p:spPr>
      </p:pic>
      <p:pic>
        <p:nvPicPr>
          <p:cNvPr id="5" name="Picture 4" descr="Urina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2499742"/>
            <a:ext cx="2816939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10383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771550"/>
            <a:ext cx="2808312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Smart Wash Room</a:t>
            </a:r>
          </a:p>
        </p:txBody>
      </p:sp>
      <p:pic>
        <p:nvPicPr>
          <p:cNvPr id="6" name="Picture 5" descr="Motion sensor t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8362" y="0"/>
            <a:ext cx="2427734" cy="2427734"/>
          </a:xfrm>
          <a:prstGeom prst="rect">
            <a:avLst/>
          </a:prstGeom>
        </p:spPr>
      </p:pic>
      <p:pic>
        <p:nvPicPr>
          <p:cNvPr id="7" name="Picture 6" descr="Paper dispensor motion sensor.jpg"/>
          <p:cNvPicPr>
            <a:picLocks noChangeAspect="1"/>
          </p:cNvPicPr>
          <p:nvPr/>
        </p:nvPicPr>
        <p:blipFill>
          <a:blip r:embed="rId3" cstate="print"/>
          <a:srcRect l="4807" r="11873"/>
          <a:stretch>
            <a:fillRect/>
          </a:stretch>
        </p:blipFill>
        <p:spPr>
          <a:xfrm>
            <a:off x="5547925" y="0"/>
            <a:ext cx="3596075" cy="2427734"/>
          </a:xfrm>
          <a:prstGeom prst="rect">
            <a:avLst/>
          </a:prstGeom>
        </p:spPr>
      </p:pic>
      <p:pic>
        <p:nvPicPr>
          <p:cNvPr id="8" name="Picture 7" descr="Motion sensor urinal flus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4056" y="2403478"/>
            <a:ext cx="4932040" cy="2740022"/>
          </a:xfrm>
          <a:prstGeom prst="rect">
            <a:avLst/>
          </a:prstGeom>
        </p:spPr>
      </p:pic>
      <p:pic>
        <p:nvPicPr>
          <p:cNvPr id="10" name="Picture 9" descr="Hand Dry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6176" y="2427734"/>
            <a:ext cx="273630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35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Payment Kiosk Terminal, ATM, Snacks Vending Machine, RO</a:t>
            </a:r>
          </a:p>
        </p:txBody>
      </p:sp>
      <p:pic>
        <p:nvPicPr>
          <p:cNvPr id="3" name="Picture 2" descr="Paypoint Kios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771550"/>
            <a:ext cx="2736304" cy="2509731"/>
          </a:xfrm>
          <a:prstGeom prst="rect">
            <a:avLst/>
          </a:prstGeom>
        </p:spPr>
      </p:pic>
      <p:pic>
        <p:nvPicPr>
          <p:cNvPr id="4" name="Picture 3" descr="AT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43921"/>
            <a:ext cx="2739059" cy="15320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783726-2A8F-E59A-7189-832A2C927B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1" r="17926"/>
          <a:stretch/>
        </p:blipFill>
        <p:spPr>
          <a:xfrm>
            <a:off x="3347863" y="771550"/>
            <a:ext cx="2661543" cy="41288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43A12F-E61B-FBF4-0B9D-9B0A768A23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674" y="771550"/>
            <a:ext cx="2521080" cy="305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4218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123478"/>
            <a:ext cx="8660068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ne-NP" sz="5400" b="1" dirty="0">
                <a:solidFill>
                  <a:srgbClr val="92D050"/>
                </a:solidFill>
                <a:latin typeface="Manishau" pitchFamily="2" charset="0"/>
                <a:ea typeface="+mj-ea"/>
                <a:cs typeface="Subisu Sans 2"/>
              </a:rPr>
              <a:t>स्मार्ट सिटीका विशेषताहरु</a:t>
            </a: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145888" y="2572606"/>
            <a:ext cx="4426112" cy="165532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282575" indent="-282575" latinLnBrk="0">
              <a:lnSpc>
                <a:spcPct val="140000"/>
              </a:lnSpc>
              <a:spcBef>
                <a:spcPct val="0"/>
              </a:spcBef>
              <a:defRPr/>
            </a:pPr>
            <a:r>
              <a:rPr lang="ne-NP" sz="1600" dirty="0">
                <a:latin typeface="Himalb" pitchFamily="2" charset="0"/>
                <a:ea typeface="+mj-ea"/>
                <a:cs typeface="+mj-cs"/>
              </a:rPr>
              <a:t>१. प्रविधि सम्पन्न</a:t>
            </a:r>
            <a:r>
              <a:rPr lang="en-US" sz="1600" dirty="0">
                <a:latin typeface="Himalb" pitchFamily="2" charset="0"/>
                <a:ea typeface="+mj-ea"/>
                <a:cs typeface="+mj-cs"/>
              </a:rPr>
              <a:t/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Himalb" pitchFamily="2" charset="0"/>
                <a:ea typeface="+mj-ea"/>
                <a:cs typeface="+mj-cs"/>
              </a:rPr>
              <a:t>–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Use of ICT/IoT in good governance</a:t>
            </a:r>
            <a:r>
              <a:rPr lang="en-US" sz="1400" dirty="0">
                <a:latin typeface="Calibri" panose="020F0502020204030204" pitchFamily="34" charset="0"/>
                <a:ea typeface="+mj-ea"/>
                <a:cs typeface="+mj-cs"/>
              </a:rPr>
              <a:t/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by digitization (e-Governance)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282575" indent="-282575" latinLnBrk="0">
              <a:lnSpc>
                <a:spcPct val="140000"/>
              </a:lnSpc>
              <a:spcBef>
                <a:spcPct val="0"/>
              </a:spcBef>
              <a:defRPr/>
            </a:pPr>
            <a:r>
              <a:rPr lang="ne-NP" sz="1600" dirty="0">
                <a:latin typeface="Himalb" pitchFamily="2" charset="0"/>
                <a:ea typeface="+mj-ea"/>
                <a:cs typeface="+mj-cs"/>
              </a:rPr>
              <a:t>२.</a:t>
            </a:r>
            <a:r>
              <a:rPr lang="en-US" sz="1600" dirty="0">
                <a:latin typeface="Himalb" pitchFamily="2" charset="0"/>
                <a:ea typeface="+mj-ea"/>
                <a:cs typeface="+mj-cs"/>
              </a:rPr>
              <a:t/>
            </a:r>
            <a:r>
              <a:rPr lang="ne-NP" sz="1600" dirty="0">
                <a:latin typeface="Himalb" pitchFamily="2" charset="0"/>
                <a:ea typeface="+mj-ea"/>
                <a:cs typeface="+mj-cs"/>
              </a:rPr>
              <a:t>सुशासन (भ्रष्टाचार रहित संयन्त्र) </a:t>
            </a:r>
            <a:r>
              <a:rPr lang="en-US" sz="1400" dirty="0">
                <a:latin typeface="Calibri" panose="020F0502020204030204" pitchFamily="34" charset="0"/>
                <a:ea typeface="+mj-ea"/>
                <a:cs typeface="+mj-cs"/>
              </a:rPr>
              <a:t>- Using faceless automated and integrated system</a:t>
            </a:r>
            <a:endParaRPr lang="en-US" sz="1100" dirty="0">
              <a:latin typeface="Calibri" panose="020F0502020204030204" pitchFamily="34" charset="0"/>
              <a:ea typeface="+mj-ea"/>
              <a:cs typeface="+mj-cs"/>
            </a:endParaRPr>
          </a:p>
          <a:p>
            <a:pPr marL="282575" lvl="0" indent="-282575" latinLnBrk="0">
              <a:lnSpc>
                <a:spcPct val="140000"/>
              </a:lnSpc>
              <a:spcBef>
                <a:spcPct val="0"/>
              </a:spcBef>
              <a:defRPr/>
            </a:pPr>
            <a:r>
              <a:rPr lang="ne-NP" sz="1600" dirty="0">
                <a:latin typeface="Himalb" pitchFamily="2" charset="0"/>
                <a:ea typeface="+mj-ea"/>
                <a:cs typeface="+mj-cs"/>
              </a:rPr>
              <a:t>३.</a:t>
            </a:r>
            <a:r>
              <a:rPr lang="en-US" sz="1600" dirty="0">
                <a:latin typeface="Himalb" pitchFamily="2" charset="0"/>
                <a:ea typeface="+mj-ea"/>
                <a:cs typeface="+mj-cs"/>
              </a:rPr>
              <a:t/>
            </a:r>
            <a:r>
              <a:rPr lang="ne-NP" sz="1600" dirty="0">
                <a:latin typeface="Himalb" pitchFamily="2" charset="0"/>
                <a:ea typeface="+mj-ea"/>
                <a:cs typeface="+mj-cs"/>
              </a:rPr>
              <a:t>सफा (प्रदुषण रहित), हरियाली</a:t>
            </a:r>
          </a:p>
          <a:p>
            <a:pPr marL="282575" lvl="0" indent="-282575" latinLnBrk="0">
              <a:lnSpc>
                <a:spcPct val="140000"/>
              </a:lnSpc>
              <a:spcBef>
                <a:spcPct val="0"/>
              </a:spcBef>
              <a:defRPr/>
            </a:pPr>
            <a:r>
              <a:rPr lang="ne-NP" sz="1600" dirty="0">
                <a:latin typeface="Himalb" pitchFamily="2" charset="0"/>
                <a:ea typeface="+mj-ea"/>
                <a:cs typeface="+mj-cs"/>
              </a:rPr>
              <a:t>४.</a:t>
            </a:r>
            <a:r>
              <a:rPr lang="en-US" sz="1600" dirty="0">
                <a:latin typeface="Himalb" pitchFamily="2" charset="0"/>
                <a:ea typeface="+mj-ea"/>
                <a:cs typeface="+mj-cs"/>
              </a:rPr>
              <a:t/>
            </a:r>
            <a:r>
              <a:rPr lang="ne-NP" sz="1600" dirty="0">
                <a:latin typeface="Himalb" pitchFamily="2" charset="0"/>
                <a:ea typeface="+mj-ea"/>
                <a:cs typeface="+mj-cs"/>
              </a:rPr>
              <a:t>सुन्दर (व्यवश्थित बिजुली, टेलिफोन, ईन्टरनेट, खानेपानी, भवन, ढल, बाटो, पार्किङ्ग, ट्राफिक, बसपार्क, बजार आदिको उचित व्यवश्थापन)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Himalb" pitchFamily="2" charset="0"/>
                <a:ea typeface="+mj-ea"/>
                <a:cs typeface="+mj-cs"/>
              </a:rPr>
              <a:t/>
            </a:r>
            <a:endParaRPr lang="en-US" sz="1600" dirty="0">
              <a:latin typeface="Himalb" pitchFamily="2" charset="0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2D39285-DA9B-E78B-1390-D706E0B75EB1}"/>
              </a:ext>
            </a:extLst>
          </p:cNvPr>
          <p:cNvSpPr txBox="1">
            <a:spLocks/>
          </p:cNvSpPr>
          <p:nvPr/>
        </p:nvSpPr>
        <p:spPr>
          <a:xfrm>
            <a:off x="155575" y="4011910"/>
            <a:ext cx="8660068" cy="898317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463550" marR="0" lvl="0" indent="-463550" algn="ctr" defTabSz="914400" rtl="0" eaLnBrk="1" fontAlgn="auto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Smart City Design: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Retrofitting of existing </a:t>
            </a:r>
            <a:r>
              <a:rPr lang="en-US" sz="16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OR </a:t>
            </a: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New Design</a:t>
            </a:r>
            <a:endParaRPr lang="en-US" sz="1400" b="1" dirty="0">
              <a:solidFill>
                <a:srgbClr val="0070C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463550" marR="0" lvl="0" indent="-463550" algn="ctr" defTabSz="914400" rtl="0" eaLnBrk="1" fontAlgn="auto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Design will be based on existing </a:t>
            </a:r>
            <a:r>
              <a:rPr lang="en-US" sz="1400" b="1" dirty="0">
                <a:solidFill>
                  <a:srgbClr val="00B0F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Physical Infrastructure </a:t>
            </a:r>
            <a:r>
              <a:rPr lang="en-US" sz="1400" b="1" dirty="0">
                <a:solidFill>
                  <a:srgbClr val="00B05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and </a:t>
            </a:r>
            <a:r>
              <a:rPr lang="en-US" sz="1400" b="1" dirty="0">
                <a:solidFill>
                  <a:srgbClr val="00B0F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Geographical Condition.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B41560C-B54E-0432-7E10-10DDF3EE78A9}"/>
              </a:ext>
            </a:extLst>
          </p:cNvPr>
          <p:cNvSpPr txBox="1">
            <a:spLocks/>
          </p:cNvSpPr>
          <p:nvPr/>
        </p:nvSpPr>
        <p:spPr>
          <a:xfrm>
            <a:off x="4879140" y="2578555"/>
            <a:ext cx="4104456" cy="151216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463550" indent="-463550" latinLnBrk="0">
              <a:lnSpc>
                <a:spcPct val="130000"/>
              </a:lnSpc>
              <a:spcBef>
                <a:spcPct val="0"/>
              </a:spcBef>
              <a:defRPr/>
            </a:pPr>
            <a:r>
              <a:rPr lang="ne-NP" sz="1600" dirty="0">
                <a:latin typeface="Himalb" pitchFamily="2" charset="0"/>
                <a:ea typeface="+mj-ea"/>
                <a:cs typeface="+mj-cs"/>
              </a:rPr>
              <a:t>५. व्यवश्थित र वैज्ञानिक शिक्षा, स्वास्थ्य, हस्पिटालिटी, सम्पदा, बैंकिङ, पर्यटन, </a:t>
            </a:r>
            <a:r>
              <a:rPr lang="ne-NP" sz="1600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न्याय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ne-NP" sz="1600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कानून</a:t>
            </a:r>
            <a:r>
              <a:rPr lang="ne-NP" sz="1600" dirty="0">
                <a:latin typeface="Himalb" pitchFamily="2" charset="0"/>
                <a:ea typeface="+mj-ea"/>
                <a:cs typeface="+mj-cs"/>
              </a:rPr>
              <a:t>, खेलकुद</a:t>
            </a:r>
            <a:endParaRPr lang="en-US" sz="1600" dirty="0">
              <a:latin typeface="Himalb" pitchFamily="2" charset="0"/>
              <a:ea typeface="+mj-ea"/>
              <a:cs typeface="+mj-cs"/>
            </a:endParaRPr>
          </a:p>
          <a:p>
            <a:pPr marL="463550" indent="-463550" latinLnBrk="0">
              <a:lnSpc>
                <a:spcPct val="130000"/>
              </a:lnSpc>
              <a:spcBef>
                <a:spcPct val="0"/>
              </a:spcBef>
              <a:defRPr/>
            </a:pPr>
            <a:r>
              <a:rPr lang="ne-NP" sz="1600" dirty="0">
                <a:latin typeface="Himalb" pitchFamily="2" charset="0"/>
                <a:ea typeface="+mj-ea"/>
                <a:cs typeface="+mj-cs"/>
              </a:rPr>
              <a:t>६.	आर्थिक सम्पन्न (रोजगारीको अवसर</a:t>
            </a:r>
            <a:r>
              <a:rPr lang="en-US" sz="1600" dirty="0">
                <a:latin typeface="Himalb" pitchFamily="2" charset="0"/>
                <a:ea typeface="+mj-ea"/>
                <a:cs typeface="+mj-cs"/>
              </a:rPr>
              <a:t/>
            </a:r>
            <a:r>
              <a:rPr lang="en-US" sz="16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- to develop Smart Citizens)</a:t>
            </a:r>
            <a:r>
              <a:rPr lang="en-US" sz="11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</a:t>
            </a:r>
            <a:r>
              <a:rPr lang="en-US" sz="2400" dirty="0">
                <a:latin typeface="Himalb" pitchFamily="2" charset="0"/>
                <a:ea typeface="+mj-ea"/>
                <a:cs typeface="+mj-cs"/>
              </a:rPr>
              <a:t/>
            </a:r>
            <a:r>
              <a:rPr lang="ne-NP" sz="1600" dirty="0">
                <a:latin typeface="Himalb" pitchFamily="2" charset="0"/>
                <a:ea typeface="+mj-ea"/>
                <a:cs typeface="+mj-cs"/>
              </a:rPr>
              <a:t>गरिबी न्यूनिकरण, कलकारखाना, कृषि उत्पादन, सिंचाई, बजार व्यवश्थापन </a:t>
            </a:r>
          </a:p>
          <a:p>
            <a:pPr marL="463550" indent="-463550" latinLnBrk="0">
              <a:lnSpc>
                <a:spcPct val="130000"/>
              </a:lnSpc>
              <a:spcBef>
                <a:spcPct val="0"/>
              </a:spcBef>
              <a:defRPr/>
            </a:pPr>
            <a:r>
              <a:rPr lang="ne-NP" sz="1600" dirty="0">
                <a:latin typeface="Himalb" pitchFamily="2" charset="0"/>
                <a:ea typeface="+mj-ea"/>
                <a:cs typeface="+mj-cs"/>
              </a:rPr>
              <a:t>७.	सुरक्षित र बृद्घ, अपा</a:t>
            </a:r>
            <a:r>
              <a:rPr lang="ne-NP" sz="2000" dirty="0">
                <a:latin typeface="Himalb" pitchFamily="2" charset="0"/>
                <a:ea typeface="+mj-ea"/>
                <a:cs typeface="+mj-cs"/>
              </a:rPr>
              <a:t>·</a:t>
            </a:r>
            <a:r>
              <a:rPr lang="ne-NP" sz="1600" dirty="0">
                <a:latin typeface="Himalb" pitchFamily="2" charset="0"/>
                <a:ea typeface="+mj-ea"/>
                <a:cs typeface="+mj-cs"/>
              </a:rPr>
              <a:t>, महिला तथा बालमैत्री	</a:t>
            </a:r>
          </a:p>
        </p:txBody>
      </p:sp>
    </p:spTree>
    <p:extLst>
      <p:ext uri="{BB962C8B-B14F-4D97-AF65-F5344CB8AC3E}">
        <p14:creationId xmlns:p14="http://schemas.microsoft.com/office/powerpoint/2010/main" val="3489849029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77523" y="209198"/>
            <a:ext cx="8153400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Communication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"/>
          </p:nvPr>
        </p:nvSpPr>
        <p:spPr>
          <a:xfrm>
            <a:off x="578296" y="771550"/>
            <a:ext cx="8242176" cy="72008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400" dirty="0">
                <a:latin typeface="Calibri" pitchFamily="34" charset="0"/>
              </a:rPr>
              <a:t>Secured Inter-Connection among Government 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Authorities (Voice, Chat, Video)</a:t>
            </a:r>
          </a:p>
        </p:txBody>
      </p:sp>
      <p:pic>
        <p:nvPicPr>
          <p:cNvPr id="16" name="Picture 15" descr="Comm.jpg"/>
          <p:cNvPicPr>
            <a:picLocks noChangeAspect="1"/>
          </p:cNvPicPr>
          <p:nvPr/>
        </p:nvPicPr>
        <p:blipFill>
          <a:blip r:embed="rId2" cstate="print"/>
          <a:srcRect b="40284"/>
          <a:stretch>
            <a:fillRect/>
          </a:stretch>
        </p:blipFill>
        <p:spPr>
          <a:xfrm>
            <a:off x="6167193" y="3763883"/>
            <a:ext cx="2296720" cy="1008112"/>
          </a:xfrm>
          <a:prstGeom prst="rect">
            <a:avLst/>
          </a:prstGeom>
        </p:spPr>
      </p:pic>
      <p:pic>
        <p:nvPicPr>
          <p:cNvPr id="8" name="Picture 7" descr="Telepresen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9517" y="1635646"/>
            <a:ext cx="4449598" cy="2016224"/>
          </a:xfrm>
          <a:prstGeom prst="rect">
            <a:avLst/>
          </a:prstGeom>
        </p:spPr>
      </p:pic>
      <p:pic>
        <p:nvPicPr>
          <p:cNvPr id="9" name="Picture 8" descr="V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635646"/>
            <a:ext cx="4382903" cy="2664296"/>
          </a:xfrm>
          <a:prstGeom prst="rect">
            <a:avLst/>
          </a:prstGeom>
        </p:spPr>
      </p:pic>
      <p:pic>
        <p:nvPicPr>
          <p:cNvPr id="10" name="Picture 9" descr="Comm.jpg"/>
          <p:cNvPicPr>
            <a:picLocks noChangeAspect="1"/>
          </p:cNvPicPr>
          <p:nvPr/>
        </p:nvPicPr>
        <p:blipFill>
          <a:blip r:embed="rId2" cstate="print"/>
          <a:srcRect t="85308"/>
          <a:stretch>
            <a:fillRect/>
          </a:stretch>
        </p:blipFill>
        <p:spPr>
          <a:xfrm>
            <a:off x="6174729" y="4771995"/>
            <a:ext cx="2296720" cy="24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48709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51520" y="267494"/>
            <a:ext cx="3672408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Education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16024" y="555526"/>
            <a:ext cx="4499992" cy="2088232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Centralized Student Database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Interactive learning with Audio/Video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Online progress report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Online resources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Remote education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Online tutorials</a:t>
            </a:r>
          </a:p>
        </p:txBody>
      </p:sp>
      <p:pic>
        <p:nvPicPr>
          <p:cNvPr id="10" name="Picture 9" descr="school managem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1368152"/>
            <a:ext cx="2931790" cy="2931790"/>
          </a:xfrm>
          <a:prstGeom prst="rect">
            <a:avLst/>
          </a:prstGeom>
        </p:spPr>
      </p:pic>
      <p:pic>
        <p:nvPicPr>
          <p:cNvPr id="13" name="Picture 12" descr="smart camp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283718"/>
            <a:ext cx="5947344" cy="280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87279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60040" y="411510"/>
            <a:ext cx="3059832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Healthcare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31590"/>
            <a:ext cx="3312368" cy="1512168"/>
          </a:xfrm>
        </p:spPr>
        <p:txBody>
          <a:bodyPr>
            <a:noAutofit/>
          </a:bodyPr>
          <a:lstStyle/>
          <a:p>
            <a:pPr marL="285750" lvl="1">
              <a:buFont typeface="Wingdings" pitchFamily="2" charset="2"/>
              <a:buChar char="§"/>
            </a:pPr>
            <a:r>
              <a:rPr lang="en-US" sz="1800" dirty="0">
                <a:latin typeface="Calibri" pitchFamily="34" charset="0"/>
              </a:rPr>
              <a:t>Online common patient and </a:t>
            </a:r>
            <a:br>
              <a:rPr lang="en-US" sz="1800" dirty="0">
                <a:latin typeface="Calibri" pitchFamily="34" charset="0"/>
              </a:rPr>
            </a:br>
            <a:r>
              <a:rPr lang="en-US" sz="1800" dirty="0">
                <a:latin typeface="Calibri" pitchFamily="34" charset="0"/>
              </a:rPr>
              <a:t>diagnosis recording and </a:t>
            </a:r>
            <a:br>
              <a:rPr lang="en-US" sz="1800" dirty="0">
                <a:latin typeface="Calibri" pitchFamily="34" charset="0"/>
              </a:rPr>
            </a:br>
            <a:r>
              <a:rPr lang="en-US" sz="1800" dirty="0">
                <a:latin typeface="Calibri" pitchFamily="34" charset="0"/>
              </a:rPr>
              <a:t>accessible from the entire </a:t>
            </a:r>
            <a:br>
              <a:rPr lang="en-US" sz="1800" dirty="0">
                <a:latin typeface="Calibri" pitchFamily="34" charset="0"/>
              </a:rPr>
            </a:br>
            <a:r>
              <a:rPr lang="en-US" sz="1800" dirty="0">
                <a:latin typeface="Calibri" pitchFamily="34" charset="0"/>
              </a:rPr>
              <a:t>hospitals</a:t>
            </a:r>
          </a:p>
          <a:p>
            <a:pPr marL="285750" lvl="1">
              <a:buFont typeface="Wingdings" pitchFamily="2" charset="2"/>
              <a:buChar char="§"/>
            </a:pPr>
            <a:r>
              <a:rPr lang="en-US" sz="1800" dirty="0">
                <a:latin typeface="Calibri" pitchFamily="34" charset="0"/>
              </a:rPr>
              <a:t>Online Ambulance </a:t>
            </a:r>
            <a:br>
              <a:rPr lang="en-US" sz="1800" dirty="0">
                <a:latin typeface="Calibri" pitchFamily="34" charset="0"/>
              </a:rPr>
            </a:br>
            <a:r>
              <a:rPr lang="en-US" sz="1800" dirty="0">
                <a:latin typeface="Calibri" pitchFamily="34" charset="0"/>
              </a:rPr>
              <a:t>Booking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2008" y="2787774"/>
            <a:ext cx="2843808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Online Appointment to the major hospitals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Online Report Access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12" name="Picture 11" descr="Smart Health ca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825657"/>
            <a:ext cx="4788024" cy="3474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32370811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5EF9E76-D03F-4728-85F1-677CF7E29C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6" r="1538" b="2"/>
          <a:stretch/>
        </p:blipFill>
        <p:spPr>
          <a:xfrm>
            <a:off x="4815776" y="482600"/>
            <a:ext cx="3847338" cy="41782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589BDC-9CD2-445C-BBDD-8AF4D95738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647"/>
          <a:stretch/>
        </p:blipFill>
        <p:spPr>
          <a:xfrm>
            <a:off x="480885" y="482600"/>
            <a:ext cx="3847338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057265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05248" y="171999"/>
            <a:ext cx="3672408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Shopping &amp; Delivery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64C5F-0EAA-4E1C-A908-73C9729292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43" y="159233"/>
            <a:ext cx="3911763" cy="29338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801BBC-E500-4A37-9563-29576147E6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04" y="3204383"/>
            <a:ext cx="2817040" cy="15853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770C2D-E8BC-434E-9731-99ECACD845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42" y="3204383"/>
            <a:ext cx="3911763" cy="15853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DAFA16-D081-4B34-96B1-1B5D2D90B2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40" y="792799"/>
            <a:ext cx="3312368" cy="230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80054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01368" y="144016"/>
            <a:ext cx="2736304" cy="5555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Banking</a:t>
            </a:r>
          </a:p>
        </p:txBody>
      </p:sp>
      <p:sp>
        <p:nvSpPr>
          <p:cNvPr id="9" name="AutoShape 2" descr="Image result for hello sar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Smart bank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801"/>
          <a:stretch>
            <a:fillRect/>
          </a:stretch>
        </p:blipFill>
        <p:spPr>
          <a:xfrm>
            <a:off x="190820" y="2826256"/>
            <a:ext cx="2088606" cy="2009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Smart Banking.jpg"/>
          <p:cNvPicPr>
            <a:picLocks noChangeAspect="1"/>
          </p:cNvPicPr>
          <p:nvPr/>
        </p:nvPicPr>
        <p:blipFill>
          <a:blip r:embed="rId3" cstate="print"/>
          <a:srcRect l="5509"/>
          <a:stretch>
            <a:fillRect/>
          </a:stretch>
        </p:blipFill>
        <p:spPr>
          <a:xfrm>
            <a:off x="4788024" y="126992"/>
            <a:ext cx="4253187" cy="237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HDF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638910"/>
            <a:ext cx="6300192" cy="1635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572000" y="2700413"/>
            <a:ext cx="42056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Should have common banking societies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 ATM Service Charge for Withdrawal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Cash/Cheque Deposit Machines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C96E5C-1806-4323-E561-BA2156362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231" y="667664"/>
            <a:ext cx="3218114" cy="202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19811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mart herit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0"/>
            <a:ext cx="1745067" cy="1714053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235024" y="214908"/>
            <a:ext cx="8153400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Tourism and Heritage</a:t>
            </a:r>
          </a:p>
        </p:txBody>
      </p:sp>
      <p:pic>
        <p:nvPicPr>
          <p:cNvPr id="18" name="Picture 4" descr="Image result for e tourism"/>
          <p:cNvPicPr>
            <a:picLocks noChangeAspect="1" noChangeArrowheads="1"/>
          </p:cNvPicPr>
          <p:nvPr/>
        </p:nvPicPr>
        <p:blipFill>
          <a:blip r:embed="rId3" cstate="print"/>
          <a:srcRect b="5086"/>
          <a:stretch>
            <a:fillRect/>
          </a:stretch>
        </p:blipFill>
        <p:spPr bwMode="auto">
          <a:xfrm>
            <a:off x="2483769" y="761062"/>
            <a:ext cx="2459126" cy="1555478"/>
          </a:xfrm>
          <a:prstGeom prst="rect">
            <a:avLst/>
          </a:prstGeom>
          <a:noFill/>
        </p:spPr>
      </p:pic>
      <p:pic>
        <p:nvPicPr>
          <p:cNvPr id="19" name="Picture 6" descr="Image result for e tourism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874"/>
          <a:stretch>
            <a:fillRect/>
          </a:stretch>
        </p:blipFill>
        <p:spPr bwMode="auto">
          <a:xfrm>
            <a:off x="6804248" y="51470"/>
            <a:ext cx="2232248" cy="1539745"/>
          </a:xfrm>
          <a:prstGeom prst="rect">
            <a:avLst/>
          </a:prstGeom>
          <a:noFill/>
        </p:spPr>
      </p:pic>
      <p:sp>
        <p:nvSpPr>
          <p:cNvPr id="20" name="Content Placeholder 2"/>
          <p:cNvSpPr>
            <a:spLocks noGrp="1"/>
          </p:cNvSpPr>
          <p:nvPr>
            <p:ph sz="quarter" idx="1"/>
          </p:nvPr>
        </p:nvSpPr>
        <p:spPr>
          <a:xfrm>
            <a:off x="0" y="710403"/>
            <a:ext cx="4355976" cy="3085484"/>
          </a:xfrm>
        </p:spPr>
        <p:txBody>
          <a:bodyPr>
            <a:normAutofit fontScale="92500" lnSpcReduction="20000"/>
          </a:bodyPr>
          <a:lstStyle/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Online Reservation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Online ticketing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Online Map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GPS based </a:t>
            </a:r>
            <a:br>
              <a:rPr lang="en-US" sz="2000" dirty="0">
                <a:latin typeface="Calibri" pitchFamily="34" charset="0"/>
              </a:rPr>
            </a:br>
            <a:r>
              <a:rPr lang="en-US" sz="2000" dirty="0">
                <a:latin typeface="Calibri" pitchFamily="34" charset="0"/>
              </a:rPr>
              <a:t>real time information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Online Information </a:t>
            </a:r>
            <a:br>
              <a:rPr lang="en-US" sz="2000" dirty="0">
                <a:latin typeface="Calibri" pitchFamily="34" charset="0"/>
              </a:rPr>
            </a:br>
            <a:r>
              <a:rPr lang="en-US" sz="2000" dirty="0">
                <a:latin typeface="Calibri" pitchFamily="34" charset="0"/>
              </a:rPr>
              <a:t>System for Heritage Sites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Online Holiday Packages managed by Government Agencies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Government Guest Houses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Promoting Eco Tourisms/ Home Stays</a:t>
            </a:r>
          </a:p>
        </p:txBody>
      </p:sp>
      <p:pic>
        <p:nvPicPr>
          <p:cNvPr id="21" name="Picture 20" descr="smarttourism_0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3939902"/>
            <a:ext cx="4211960" cy="4931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469" y="2426588"/>
            <a:ext cx="4068531" cy="271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03652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79512" y="285750"/>
            <a:ext cx="8586663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Power/Water (Smart Digital Meter at Households)</a:t>
            </a:r>
          </a:p>
        </p:txBody>
      </p:sp>
      <p:pic>
        <p:nvPicPr>
          <p:cNvPr id="11" name="Picture 10" descr="smart-meter-infrastructureL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877"/>
          <a:stretch>
            <a:fillRect/>
          </a:stretch>
        </p:blipFill>
        <p:spPr>
          <a:xfrm>
            <a:off x="4283968" y="2427734"/>
            <a:ext cx="4587054" cy="2171713"/>
          </a:xfrm>
          <a:prstGeom prst="rect">
            <a:avLst/>
          </a:prstGeom>
        </p:spPr>
      </p:pic>
      <p:pic>
        <p:nvPicPr>
          <p:cNvPr id="12" name="Picture 11" descr="Smart Energ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843558"/>
            <a:ext cx="3954338" cy="1944216"/>
          </a:xfrm>
          <a:prstGeom prst="rect">
            <a:avLst/>
          </a:prstGeom>
        </p:spPr>
      </p:pic>
      <p:pic>
        <p:nvPicPr>
          <p:cNvPr id="14" name="Picture 13" descr="Smart-Power-Me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3014831"/>
            <a:ext cx="1944216" cy="12054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14813" y="4238967"/>
            <a:ext cx="3093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Smart Power meter with GSM SIM card</a:t>
            </a:r>
          </a:p>
        </p:txBody>
      </p:sp>
      <p:pic>
        <p:nvPicPr>
          <p:cNvPr id="22" name="Picture 21" descr="Water met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128" y="627534"/>
            <a:ext cx="1944216" cy="194421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524328" y="1205339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Smart Water meter with </a:t>
            </a:r>
            <a:br>
              <a:rPr lang="en-US" sz="1200" b="1" dirty="0"/>
            </a:br>
            <a:r>
              <a:rPr lang="en-US" sz="1200" b="1" dirty="0"/>
              <a:t>GSM SIM card</a:t>
            </a:r>
          </a:p>
        </p:txBody>
      </p:sp>
    </p:spTree>
    <p:extLst>
      <p:ext uri="{BB962C8B-B14F-4D97-AF65-F5344CB8AC3E}">
        <p14:creationId xmlns:p14="http://schemas.microsoft.com/office/powerpoint/2010/main" val="639446438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07504" y="70892"/>
            <a:ext cx="8586663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Solar Power 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Structure</a:t>
            </a:r>
          </a:p>
        </p:txBody>
      </p:sp>
      <p:pic>
        <p:nvPicPr>
          <p:cNvPr id="13" name="Picture 12" descr="Solar to gri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62715" y="51470"/>
            <a:ext cx="6273781" cy="2376264"/>
          </a:xfrm>
          <a:prstGeom prst="rect">
            <a:avLst/>
          </a:prstGeom>
        </p:spPr>
      </p:pic>
      <p:pic>
        <p:nvPicPr>
          <p:cNvPr id="16" name="Picture 15" descr="Solar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442" t="6601" r="7442" b="16400"/>
          <a:stretch>
            <a:fillRect/>
          </a:stretch>
        </p:blipFill>
        <p:spPr>
          <a:xfrm>
            <a:off x="0" y="1707654"/>
            <a:ext cx="4584254" cy="2931790"/>
          </a:xfrm>
          <a:prstGeom prst="rect">
            <a:avLst/>
          </a:prstGeom>
        </p:spPr>
      </p:pic>
      <p:pic>
        <p:nvPicPr>
          <p:cNvPr id="17" name="Picture 16" descr="solar-component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2211710"/>
            <a:ext cx="294339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45868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51521" y="267494"/>
            <a:ext cx="367240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Wind Power Plant</a:t>
            </a:r>
          </a:p>
        </p:txBody>
      </p:sp>
      <p:pic>
        <p:nvPicPr>
          <p:cNvPr id="10" name="Picture 9" descr="windmill grid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3968" y="0"/>
            <a:ext cx="4680520" cy="2367857"/>
          </a:xfrm>
          <a:prstGeom prst="rect">
            <a:avLst/>
          </a:prstGeom>
        </p:spPr>
      </p:pic>
      <p:pic>
        <p:nvPicPr>
          <p:cNvPr id="7" name="Picture 6" descr="wind power plant-537x406.jpg"/>
          <p:cNvPicPr>
            <a:picLocks noChangeAspect="1"/>
          </p:cNvPicPr>
          <p:nvPr/>
        </p:nvPicPr>
        <p:blipFill>
          <a:blip r:embed="rId3" cstate="print"/>
          <a:srcRect l="7733" t="9291" r="7799"/>
          <a:stretch>
            <a:fillRect/>
          </a:stretch>
        </p:blipFill>
        <p:spPr>
          <a:xfrm>
            <a:off x="91655" y="2427734"/>
            <a:ext cx="3256209" cy="2643758"/>
          </a:xfrm>
          <a:prstGeom prst="rect">
            <a:avLst/>
          </a:prstGeom>
        </p:spPr>
      </p:pic>
      <p:pic>
        <p:nvPicPr>
          <p:cNvPr id="8" name="Picture 7" descr="wind.gif"/>
          <p:cNvPicPr>
            <a:picLocks noChangeAspect="1"/>
          </p:cNvPicPr>
          <p:nvPr/>
        </p:nvPicPr>
        <p:blipFill>
          <a:blip r:embed="rId4" cstate="print">
            <a:lum bright="-10000"/>
          </a:blip>
          <a:srcRect t="3289"/>
          <a:stretch>
            <a:fillRect/>
          </a:stretch>
        </p:blipFill>
        <p:spPr>
          <a:xfrm>
            <a:off x="4283968" y="2427734"/>
            <a:ext cx="4762500" cy="264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0653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691680" y="648072"/>
            <a:ext cx="7272808" cy="69954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Digitization of 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Government Services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2"/>
              </a:rPr>
              <a:t>[Less paper (later on paperless) Automation system]</a:t>
            </a:r>
          </a:p>
        </p:txBody>
      </p:sp>
      <p:sp>
        <p:nvSpPr>
          <p:cNvPr id="10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Paperless-Office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9633" y="1948827"/>
            <a:ext cx="3810000" cy="2286000"/>
          </a:xfrm>
          <a:prstGeom prst="rect">
            <a:avLst/>
          </a:prstGeom>
        </p:spPr>
      </p:pic>
      <p:pic>
        <p:nvPicPr>
          <p:cNvPr id="6" name="Picture 5" descr="Go green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92081" y="1948827"/>
            <a:ext cx="3200399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09335" y="4515966"/>
            <a:ext cx="74639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rgbClr val="FF0000"/>
                </a:solidFill>
              </a:rPr>
              <a:t>Think BEFORE You Print: </a:t>
            </a:r>
            <a:r>
              <a:rPr lang="en-US" sz="900" b="1" dirty="0"/>
              <a:t>1 ream of paper = 7Kg Wood and 2.4kg CO2 in the atmosphere. 1 ream of A4 paper = 1000 liter of water</a:t>
            </a:r>
            <a:endParaRPr lang="en-US" sz="900" dirty="0"/>
          </a:p>
        </p:txBody>
      </p:sp>
      <p:pic>
        <p:nvPicPr>
          <p:cNvPr id="12" name="Picture 11" descr="electric vehicl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9"/>
          <a:stretch>
            <a:fillRect/>
          </a:stretch>
        </p:blipFill>
        <p:spPr>
          <a:xfrm>
            <a:off x="72008" y="0"/>
            <a:ext cx="1403648" cy="842306"/>
          </a:xfrm>
          <a:prstGeom prst="rect">
            <a:avLst/>
          </a:prstGeom>
        </p:spPr>
      </p:pic>
      <p:pic>
        <p:nvPicPr>
          <p:cNvPr id="13" name="Picture 12" descr="electric scotter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tretch>
            <a:fillRect/>
          </a:stretch>
        </p:blipFill>
        <p:spPr>
          <a:xfrm>
            <a:off x="107504" y="790836"/>
            <a:ext cx="1215353" cy="915566"/>
          </a:xfrm>
          <a:prstGeom prst="rect">
            <a:avLst/>
          </a:prstGeom>
        </p:spPr>
      </p:pic>
      <p:pic>
        <p:nvPicPr>
          <p:cNvPr id="14" name="Picture 13" descr="green-cities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BDDDAC"/>
              </a:clrFrom>
              <a:clrTo>
                <a:srgbClr val="BDDDAC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21650" t="10626" r="24800" b="9051"/>
          <a:stretch>
            <a:fillRect/>
          </a:stretch>
        </p:blipFill>
        <p:spPr>
          <a:xfrm>
            <a:off x="179512" y="1922426"/>
            <a:ext cx="1056118" cy="792088"/>
          </a:xfrm>
          <a:prstGeom prst="rect">
            <a:avLst/>
          </a:prstGeom>
        </p:spPr>
      </p:pic>
      <p:pic>
        <p:nvPicPr>
          <p:cNvPr id="15" name="Picture 14" descr="Smart lif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4016" y="2780756"/>
            <a:ext cx="1331640" cy="86986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82A626C-804E-C1A8-709C-47B33E871270}"/>
              </a:ext>
            </a:extLst>
          </p:cNvPr>
          <p:cNvSpPr txBox="1"/>
          <p:nvPr/>
        </p:nvSpPr>
        <p:spPr>
          <a:xfrm>
            <a:off x="6948264" y="123478"/>
            <a:ext cx="2160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1100" dirty="0">
                <a:latin typeface="Himalb" pitchFamily="2" charset="0"/>
              </a:rPr>
              <a:t>प्रविधि सम्पन्न र सुशासित </a:t>
            </a:r>
            <a:br>
              <a:rPr lang="ne-NP" sz="1100" dirty="0">
                <a:latin typeface="Himalb" pitchFamily="2" charset="0"/>
              </a:rPr>
            </a:br>
            <a:r>
              <a:rPr lang="ne-NP" sz="1100" dirty="0">
                <a:latin typeface="Himalb" pitchFamily="2" charset="0"/>
              </a:rPr>
              <a:t>(भ्रष्टाचार न्यूनिकरण तथा अन्त्य)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B844C6-9AC4-EA0E-17C4-6E8D4818E0D0}"/>
              </a:ext>
            </a:extLst>
          </p:cNvPr>
          <p:cNvSpPr txBox="1"/>
          <p:nvPr/>
        </p:nvSpPr>
        <p:spPr>
          <a:xfrm>
            <a:off x="1907704" y="4720160"/>
            <a:ext cx="6681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Citizen </a:t>
            </a:r>
            <a:r>
              <a:rPr lang="en-US" sz="1400" b="1" dirty="0">
                <a:sym typeface="Wingdings" panose="05000000000000000000" pitchFamily="2" charset="2"/>
              </a:rPr>
              <a:t> e-Governance (Application)  Service Delivery  No Corruption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546524976"/>
      </p:ext>
    </p:extLst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528" y="195486"/>
            <a:ext cx="8153400" cy="10081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Waste Management</a:t>
            </a:r>
          </a:p>
        </p:txBody>
      </p:sp>
      <p:pic>
        <p:nvPicPr>
          <p:cNvPr id="8" name="Picture 7" descr="recycling-paper-glass-plast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-917953" y="1697060"/>
            <a:ext cx="3672409" cy="1721442"/>
          </a:xfrm>
          <a:prstGeom prst="rect">
            <a:avLst/>
          </a:prstGeom>
        </p:spPr>
      </p:pic>
      <p:sp>
        <p:nvSpPr>
          <p:cNvPr id="9" name="AutoShape 2" descr="Image result for hello sar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Recycle-List-bo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83702" y="720080"/>
            <a:ext cx="7260298" cy="40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30545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as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47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49336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788024" y="339502"/>
            <a:ext cx="4067944" cy="7715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Agriculture</a:t>
            </a:r>
            <a:b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&amp; Smart Sanitation</a:t>
            </a:r>
          </a:p>
        </p:txBody>
      </p:sp>
      <p:sp>
        <p:nvSpPr>
          <p:cNvPr id="13" name="AutoShape 2" descr="Image result for hello sar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 descr="smart sanitation.png"/>
          <p:cNvPicPr>
            <a:picLocks noChangeAspect="1"/>
          </p:cNvPicPr>
          <p:nvPr/>
        </p:nvPicPr>
        <p:blipFill>
          <a:blip r:embed="rId2" cstate="print"/>
          <a:srcRect b="5134"/>
          <a:stretch>
            <a:fillRect/>
          </a:stretch>
        </p:blipFill>
        <p:spPr>
          <a:xfrm>
            <a:off x="107504" y="2715766"/>
            <a:ext cx="3960440" cy="2355726"/>
          </a:xfrm>
          <a:prstGeom prst="rect">
            <a:avLst/>
          </a:prstGeom>
        </p:spPr>
      </p:pic>
      <p:pic>
        <p:nvPicPr>
          <p:cNvPr id="18" name="Picture 17" descr="Smart-Agricult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1470"/>
            <a:ext cx="3960440" cy="2609930"/>
          </a:xfrm>
          <a:prstGeom prst="rect">
            <a:avLst/>
          </a:prstGeom>
        </p:spPr>
      </p:pic>
      <p:pic>
        <p:nvPicPr>
          <p:cNvPr id="7" name="Picture 6" descr="smart fa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700" b="8965"/>
          <a:stretch>
            <a:fillRect/>
          </a:stretch>
        </p:blipFill>
        <p:spPr>
          <a:xfrm>
            <a:off x="4032448" y="1310879"/>
            <a:ext cx="5148064" cy="298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76560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79512" y="130955"/>
            <a:ext cx="4872598" cy="928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61963" marR="0" lvl="0" indent="-461963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3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Smart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Stadium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6" b="9989"/>
          <a:stretch/>
        </p:blipFill>
        <p:spPr>
          <a:xfrm>
            <a:off x="683568" y="915566"/>
            <a:ext cx="8376336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139572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79512" y="144016"/>
            <a:ext cx="5256584" cy="6275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Crime Control Mechanism</a:t>
            </a:r>
          </a:p>
        </p:txBody>
      </p:sp>
      <p:sp>
        <p:nvSpPr>
          <p:cNvPr id="10" name="AutoShape 2" descr="Image result for hello sar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 descr="crime recording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800"/>
          <a:stretch>
            <a:fillRect/>
          </a:stretch>
        </p:blipFill>
        <p:spPr>
          <a:xfrm>
            <a:off x="1115616" y="627534"/>
            <a:ext cx="6858000" cy="422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39868"/>
      </p:ext>
    </p:extLst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691680" y="2283718"/>
            <a:ext cx="7272808" cy="69954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703613079"/>
      </p:ext>
    </p:extLst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IT Infrastructure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521F1-5BC4-4E76-952D-6AB76F57FDFB}"/>
              </a:ext>
            </a:extLst>
          </p:cNvPr>
          <p:cNvSpPr txBox="1"/>
          <p:nvPr/>
        </p:nvSpPr>
        <p:spPr>
          <a:xfrm>
            <a:off x="2872656" y="4578888"/>
            <a:ext cx="3398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VPN, Dark Fiber, Leased Line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8719A1-442E-5268-582E-78802FD07869}"/>
              </a:ext>
            </a:extLst>
          </p:cNvPr>
          <p:cNvSpPr txBox="1"/>
          <p:nvPr/>
        </p:nvSpPr>
        <p:spPr>
          <a:xfrm>
            <a:off x="611560" y="993340"/>
            <a:ext cx="5112568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Hardware (Workstations)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Connectivity (Internet/Intranet)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Network 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Security (Firewall – Network/Application)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Server – RISC (IBM, Sun), CISC (Intel based)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Storage – HDD/SSD; DAS/NAS/SAN; Cloud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Data Centre Infrastructure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Infra.png">
            <a:extLst>
              <a:ext uri="{FF2B5EF4-FFF2-40B4-BE49-F238E27FC236}">
                <a16:creationId xmlns:a16="http://schemas.microsoft.com/office/drawing/2014/main" id="{72AC13FB-69A6-BD35-EC17-51CF62425F5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46361" y="323732"/>
            <a:ext cx="3455775" cy="224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30359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602216" cy="504056"/>
          </a:xfrm>
        </p:spPr>
        <p:txBody>
          <a:bodyPr>
            <a:noAutofit/>
          </a:bodyPr>
          <a:lstStyle/>
          <a:p>
            <a:pPr lvl="0"/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+mn-cs"/>
              </a:rPr>
              <a:t>Hardware</a:t>
            </a:r>
          </a:p>
        </p:txBody>
      </p:sp>
      <p:pic>
        <p:nvPicPr>
          <p:cNvPr id="10" name="Picture 9" descr="Laptop Desktop TV Smart Phones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987574"/>
            <a:ext cx="3016480" cy="19442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99592" y="2931790"/>
            <a:ext cx="22846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Desktop, Laptop, Notebook, TV</a:t>
            </a:r>
          </a:p>
        </p:txBody>
      </p:sp>
      <p:pic>
        <p:nvPicPr>
          <p:cNvPr id="12" name="Picture 11" descr="smart_devices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95" r="43930" b="24933"/>
          <a:stretch>
            <a:fillRect/>
          </a:stretch>
        </p:blipFill>
        <p:spPr>
          <a:xfrm>
            <a:off x="3539253" y="1131591"/>
            <a:ext cx="3223304" cy="1944215"/>
          </a:xfrm>
          <a:prstGeom prst="rect">
            <a:avLst/>
          </a:prstGeom>
        </p:spPr>
      </p:pic>
      <p:pic>
        <p:nvPicPr>
          <p:cNvPr id="13" name="Picture 12" descr="3 in 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1203598"/>
            <a:ext cx="1760984" cy="1760984"/>
          </a:xfrm>
          <a:prstGeom prst="rect">
            <a:avLst/>
          </a:prstGeom>
        </p:spPr>
      </p:pic>
      <p:pic>
        <p:nvPicPr>
          <p:cNvPr id="14" name="Picture 13" descr="biometric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5976" y="3363838"/>
            <a:ext cx="1524000" cy="1158240"/>
          </a:xfrm>
          <a:prstGeom prst="rect">
            <a:avLst/>
          </a:prstGeom>
        </p:spPr>
      </p:pic>
      <p:pic>
        <p:nvPicPr>
          <p:cNvPr id="15" name="Picture 14" descr="cctv nvr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5688" y="3075806"/>
            <a:ext cx="2664296" cy="1332148"/>
          </a:xfrm>
          <a:prstGeom prst="rect">
            <a:avLst/>
          </a:prstGeom>
        </p:spPr>
      </p:pic>
      <p:pic>
        <p:nvPicPr>
          <p:cNvPr id="16" name="Picture 15" descr="headphon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5656" y="3291830"/>
            <a:ext cx="1224136" cy="1224136"/>
          </a:xfrm>
          <a:prstGeom prst="rect">
            <a:avLst/>
          </a:prstGeom>
        </p:spPr>
      </p:pic>
      <p:pic>
        <p:nvPicPr>
          <p:cNvPr id="17" name="Picture 16" descr="webcam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3291830"/>
            <a:ext cx="1008112" cy="1008112"/>
          </a:xfrm>
          <a:prstGeom prst="rect">
            <a:avLst/>
          </a:prstGeom>
        </p:spPr>
      </p:pic>
      <p:pic>
        <p:nvPicPr>
          <p:cNvPr id="21" name="Picture 20" descr="3878392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2843808" y="3363838"/>
            <a:ext cx="1406668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12967"/>
      </p:ext>
    </p:extLst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Connectivity</a:t>
            </a:r>
          </a:p>
        </p:txBody>
      </p:sp>
      <p:pic>
        <p:nvPicPr>
          <p:cNvPr id="5" name="Picture 4" descr="broadband-connec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006" y="1251831"/>
            <a:ext cx="3402078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952111" y="244129"/>
            <a:ext cx="3059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Intranet:</a:t>
            </a:r>
          </a:p>
          <a:p>
            <a:r>
              <a:rPr lang="en-US" dirty="0"/>
              <a:t>Data Link Layer (L2 Link)</a:t>
            </a:r>
          </a:p>
          <a:p>
            <a:endParaRPr lang="en-US" dirty="0"/>
          </a:p>
          <a:p>
            <a:r>
              <a:rPr lang="en-US" b="1" dirty="0"/>
              <a:t>Internet:</a:t>
            </a:r>
          </a:p>
          <a:p>
            <a:r>
              <a:rPr lang="en-US" dirty="0"/>
              <a:t>Network Layer (L3 Link)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521F1-5BC4-4E76-952D-6AB76F57FDFB}"/>
              </a:ext>
            </a:extLst>
          </p:cNvPr>
          <p:cNvSpPr txBox="1"/>
          <p:nvPr/>
        </p:nvSpPr>
        <p:spPr>
          <a:xfrm>
            <a:off x="4283968" y="4547324"/>
            <a:ext cx="3398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VPN, Dark Fiber, Leased Line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8A7693-F02C-B477-E789-93879BE7D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848" y="2213373"/>
            <a:ext cx="2090663" cy="20906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5BC9CF-B5D8-0462-EA3A-13F9CCCF5489}"/>
              </a:ext>
            </a:extLst>
          </p:cNvPr>
          <p:cNvSpPr txBox="1"/>
          <p:nvPr/>
        </p:nvSpPr>
        <p:spPr>
          <a:xfrm>
            <a:off x="6228275" y="1849636"/>
            <a:ext cx="3059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Broadband Connection: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DSL (ADSL/ SDSL)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Cable Modem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Optical Fiber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Wireless (Radio)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Satellite (VSAT)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Broadband over </a:t>
            </a:r>
            <a:br>
              <a:rPr lang="en-US" dirty="0"/>
            </a:br>
            <a:r>
              <a:rPr lang="en-US" dirty="0" err="1"/>
              <a:t>powerline</a:t>
            </a:r>
            <a:r>
              <a:rPr lang="en-US" dirty="0"/>
              <a:t> (BPL)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386B30-84C8-1A84-5A36-A1113C26C9DD}"/>
              </a:ext>
            </a:extLst>
          </p:cNvPr>
          <p:cNvSpPr txBox="1"/>
          <p:nvPr/>
        </p:nvSpPr>
        <p:spPr>
          <a:xfrm>
            <a:off x="278006" y="3426873"/>
            <a:ext cx="35019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Government owned </a:t>
            </a:r>
            <a:r>
              <a:rPr lang="en-US" b="1" dirty="0" err="1">
                <a:solidFill>
                  <a:srgbClr val="00B050"/>
                </a:solidFill>
              </a:rPr>
              <a:t>Fibre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Network (Central Ducting 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System) – Leased to all ISPs.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50790"/>
      </p:ext>
    </p:extLst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  <a:latin typeface="Calibri" pitchFamily="34" charset="0"/>
              </a:rPr>
              <a:t>Connectivity among Government Entities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7984" y="2067694"/>
            <a:ext cx="1800200" cy="6480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Metropolitan City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08304" y="483518"/>
            <a:ext cx="1512168" cy="6480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Ward Offices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08304" y="1491630"/>
            <a:ext cx="1512168" cy="6480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Government </a:t>
            </a:r>
            <a:br>
              <a:rPr lang="en-US" sz="1400" b="1" dirty="0">
                <a:solidFill>
                  <a:schemeClr val="tx1"/>
                </a:solidFill>
              </a:rPr>
            </a:br>
            <a:r>
              <a:rPr lang="en-US" sz="1400" b="1" dirty="0">
                <a:solidFill>
                  <a:schemeClr val="tx1"/>
                </a:solidFill>
              </a:rPr>
              <a:t>Schools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80312" y="2499742"/>
            <a:ext cx="1440160" cy="7200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Other </a:t>
            </a:r>
            <a:br>
              <a:rPr lang="en-US" sz="1400" b="1" dirty="0">
                <a:solidFill>
                  <a:schemeClr val="tx1"/>
                </a:solidFill>
              </a:rPr>
            </a:br>
            <a:r>
              <a:rPr lang="en-US" sz="1400" b="1" dirty="0">
                <a:solidFill>
                  <a:schemeClr val="tx1"/>
                </a:solidFill>
              </a:rPr>
              <a:t>Government </a:t>
            </a:r>
            <a:br>
              <a:rPr lang="en-US" sz="1400" b="1" dirty="0">
                <a:solidFill>
                  <a:schemeClr val="tx1"/>
                </a:solidFill>
              </a:rPr>
            </a:br>
            <a:r>
              <a:rPr lang="en-US" sz="1400" b="1" dirty="0">
                <a:solidFill>
                  <a:schemeClr val="tx1"/>
                </a:solidFill>
              </a:rPr>
              <a:t>Offices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39752" y="2067694"/>
            <a:ext cx="1656184" cy="64807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Province/ State </a:t>
            </a:r>
            <a:br>
              <a:rPr lang="en-US" sz="1400" b="1" dirty="0">
                <a:solidFill>
                  <a:schemeClr val="tx1"/>
                </a:solidFill>
              </a:rPr>
            </a:br>
            <a:r>
              <a:rPr lang="en-US" sz="1400" b="1" dirty="0">
                <a:solidFill>
                  <a:schemeClr val="tx1"/>
                </a:solidFill>
              </a:rPr>
              <a:t>HQ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79512" y="2067694"/>
            <a:ext cx="1728192" cy="648072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Central/ Federal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Government</a:t>
            </a:r>
          </a:p>
        </p:txBody>
      </p:sp>
      <p:cxnSp>
        <p:nvCxnSpPr>
          <p:cNvPr id="15" name="Elbow Connector 14"/>
          <p:cNvCxnSpPr>
            <a:stCxn id="7" idx="3"/>
            <a:endCxn id="8" idx="1"/>
          </p:cNvCxnSpPr>
          <p:nvPr/>
        </p:nvCxnSpPr>
        <p:spPr>
          <a:xfrm flipV="1">
            <a:off x="6228184" y="807554"/>
            <a:ext cx="1080120" cy="1584176"/>
          </a:xfrm>
          <a:prstGeom prst="bentConnector3">
            <a:avLst>
              <a:gd name="adj1" fmla="val 50000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7" idx="3"/>
            <a:endCxn id="10" idx="1"/>
          </p:cNvCxnSpPr>
          <p:nvPr/>
        </p:nvCxnSpPr>
        <p:spPr>
          <a:xfrm>
            <a:off x="6228184" y="2391730"/>
            <a:ext cx="1152128" cy="468052"/>
          </a:xfrm>
          <a:prstGeom prst="bentConnector3">
            <a:avLst>
              <a:gd name="adj1" fmla="val 47131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7" idx="1"/>
            <a:endCxn id="11" idx="3"/>
          </p:cNvCxnSpPr>
          <p:nvPr/>
        </p:nvCxnSpPr>
        <p:spPr>
          <a:xfrm flipH="1">
            <a:off x="3995936" y="2391730"/>
            <a:ext cx="432048" cy="0"/>
          </a:xfrm>
          <a:prstGeom prst="straightConnector1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1907704" y="2391730"/>
            <a:ext cx="432048" cy="0"/>
          </a:xfrm>
          <a:prstGeom prst="straightConnector1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427984" y="3291830"/>
            <a:ext cx="1800200" cy="64807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DC/DR Site</a:t>
            </a:r>
          </a:p>
        </p:txBody>
      </p:sp>
      <p:cxnSp>
        <p:nvCxnSpPr>
          <p:cNvPr id="29" name="Straight Connector 28"/>
          <p:cNvCxnSpPr>
            <a:stCxn id="27" idx="0"/>
            <a:endCxn id="7" idx="2"/>
          </p:cNvCxnSpPr>
          <p:nvPr/>
        </p:nvCxnSpPr>
        <p:spPr>
          <a:xfrm flipV="1">
            <a:off x="5328084" y="2715766"/>
            <a:ext cx="0" cy="576064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7380312" y="3579862"/>
            <a:ext cx="1440160" cy="7200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Hospitals</a:t>
            </a:r>
          </a:p>
        </p:txBody>
      </p:sp>
      <p:cxnSp>
        <p:nvCxnSpPr>
          <p:cNvPr id="33" name="Elbow Connector 32"/>
          <p:cNvCxnSpPr>
            <a:stCxn id="7" idx="3"/>
            <a:endCxn id="31" idx="1"/>
          </p:cNvCxnSpPr>
          <p:nvPr/>
        </p:nvCxnSpPr>
        <p:spPr>
          <a:xfrm>
            <a:off x="6228184" y="2391730"/>
            <a:ext cx="1152128" cy="1548172"/>
          </a:xfrm>
          <a:prstGeom prst="bentConnector3">
            <a:avLst>
              <a:gd name="adj1" fmla="val 48088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7" idx="3"/>
            <a:endCxn id="9" idx="1"/>
          </p:cNvCxnSpPr>
          <p:nvPr/>
        </p:nvCxnSpPr>
        <p:spPr>
          <a:xfrm flipV="1">
            <a:off x="6228184" y="1815666"/>
            <a:ext cx="1080120" cy="576064"/>
          </a:xfrm>
          <a:prstGeom prst="bentConnector3">
            <a:avLst>
              <a:gd name="adj1" fmla="val 50000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4118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e-governance_CO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2084574"/>
            <a:ext cx="2736304" cy="18553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9512" y="678051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e-Governance: </a:t>
            </a:r>
            <a:r>
              <a:rPr lang="en-US" sz="2000" dirty="0">
                <a:latin typeface="Calibri" pitchFamily="34" charset="0"/>
              </a:rPr>
              <a:t>It is the transformation of government processes to provide efficient, convenient and transparent services to the Citizens and Business through Information and Communication. </a:t>
            </a:r>
            <a:endParaRPr lang="en-US" sz="2000" b="1" dirty="0">
              <a:latin typeface="Calibri" pitchFamily="34" charset="0"/>
            </a:endParaRPr>
          </a:p>
        </p:txBody>
      </p:sp>
      <p:pic>
        <p:nvPicPr>
          <p:cNvPr id="16" name="Picture 15" descr="G2G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5F9FE"/>
              </a:clrFrom>
              <a:clrTo>
                <a:srgbClr val="F5F9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6176" y="2067694"/>
            <a:ext cx="2448272" cy="20349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372200" y="4083918"/>
            <a:ext cx="2039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latin typeface="Calibri" pitchFamily="34" charset="0"/>
              </a:rPr>
              <a:t>G2C, </a:t>
            </a:r>
            <a:r>
              <a:rPr lang="en-US" sz="1400" b="1" dirty="0">
                <a:solidFill>
                  <a:srgbClr val="C00000"/>
                </a:solidFill>
                <a:latin typeface="Calibri" pitchFamily="34" charset="0"/>
              </a:rPr>
              <a:t>G2B</a:t>
            </a:r>
            <a:r>
              <a:rPr lang="en-US" sz="1400" b="1" dirty="0">
                <a:latin typeface="Calibri" pitchFamily="34" charset="0"/>
              </a:rPr>
              <a:t>, </a:t>
            </a:r>
            <a:r>
              <a:rPr lang="en-US" sz="1400" b="1" dirty="0">
                <a:solidFill>
                  <a:srgbClr val="002060"/>
                </a:solidFill>
                <a:latin typeface="Calibri" pitchFamily="34" charset="0"/>
              </a:rPr>
              <a:t>G2G</a:t>
            </a:r>
            <a:r>
              <a:rPr lang="en-US" sz="1400" b="1" dirty="0">
                <a:solidFill>
                  <a:srgbClr val="C00000"/>
                </a:solidFill>
                <a:latin typeface="Calibri" pitchFamily="34" charset="0"/>
              </a:rPr>
              <a:t>, G2E</a:t>
            </a:r>
            <a:r>
              <a:rPr lang="en-US" sz="1400" b="1" dirty="0">
                <a:latin typeface="Calibri" pitchFamily="34" charset="0"/>
              </a:rPr>
              <a:t>, C2G</a:t>
            </a:r>
          </a:p>
          <a:p>
            <a:pPr algn="ctr"/>
            <a:r>
              <a:rPr lang="en-US" sz="1400" i="1" dirty="0">
                <a:latin typeface="Calibri" pitchFamily="34" charset="0"/>
              </a:rPr>
              <a:t>(E-Governance Models)</a:t>
            </a:r>
          </a:p>
        </p:txBody>
      </p:sp>
      <p:sp>
        <p:nvSpPr>
          <p:cNvPr id="6" name="Rectangle 5"/>
          <p:cNvSpPr/>
          <p:nvPr/>
        </p:nvSpPr>
        <p:spPr>
          <a:xfrm>
            <a:off x="179512" y="5147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itchFamily="18" charset="0"/>
                <a:cs typeface="Subisu Sans 2"/>
              </a:rPr>
              <a:t>Digitization</a:t>
            </a:r>
            <a:r>
              <a:rPr lang="en-US" sz="3600" b="1" dirty="0">
                <a:solidFill>
                  <a:srgbClr val="002060"/>
                </a:solidFill>
                <a:latin typeface="Cambria" pitchFamily="18" charset="0"/>
                <a:cs typeface="Subisu Sans 2"/>
              </a:rPr>
              <a:t/>
            </a:r>
            <a:r>
              <a:rPr lang="en-US" b="1" dirty="0">
                <a:solidFill>
                  <a:srgbClr val="002060"/>
                </a:solidFill>
                <a:latin typeface="Cambria" pitchFamily="18" charset="0"/>
                <a:cs typeface="Subisu Sans 2"/>
              </a:rPr>
              <a:t>by implementing: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1520" y="199568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G2C: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5536" y="2355726"/>
            <a:ext cx="58326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 pitchFamily="34" charset="0"/>
              <a:buChar char="•"/>
            </a:pPr>
            <a:r>
              <a:rPr lang="en-US" sz="1600" dirty="0"/>
              <a:t>e-Registration (National ID)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600" dirty="0"/>
              <a:t>e-Citizenship, License, Passport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600" dirty="0"/>
              <a:t>e-Passport, Voter's ID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600" dirty="0"/>
              <a:t>e-Taxation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600" dirty="0"/>
              <a:t>e-Health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600" dirty="0"/>
              <a:t>e-Education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600" dirty="0"/>
              <a:t>e-Transportation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600" dirty="0"/>
              <a:t>e-Land Registration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600" dirty="0"/>
              <a:t>e-Payment (Electricity, Telephone, Water, Internet, Mobile)</a:t>
            </a:r>
          </a:p>
        </p:txBody>
      </p:sp>
    </p:spTree>
    <p:extLst>
      <p:ext uri="{BB962C8B-B14F-4D97-AF65-F5344CB8AC3E}">
        <p14:creationId xmlns:p14="http://schemas.microsoft.com/office/powerpoint/2010/main" val="2711981343"/>
      </p:ext>
    </p:extLst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Server/Storage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52120" y="1118327"/>
            <a:ext cx="34563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Servers: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Application Servers (CBS, E-mail, </a:t>
            </a:r>
            <a:br>
              <a:rPr lang="en-US" sz="1400" dirty="0"/>
            </a:br>
            <a:r>
              <a:rPr lang="en-US" sz="1400" dirty="0"/>
              <a:t>Web, Mobile Banking </a:t>
            </a:r>
            <a:r>
              <a:rPr lang="en-US" sz="1400" dirty="0" err="1"/>
              <a:t>etc</a:t>
            </a:r>
            <a:r>
              <a:rPr lang="en-US" sz="1400" dirty="0"/>
              <a:t>…)</a:t>
            </a:r>
          </a:p>
          <a:p>
            <a:pPr marL="342900" indent="-342900">
              <a:buAutoNum type="arabicPeriod"/>
            </a:pPr>
            <a:r>
              <a:rPr lang="en-US" sz="1400" dirty="0"/>
              <a:t>Database Server</a:t>
            </a:r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/>
            <a:r>
              <a:rPr lang="en-US" sz="1400" b="1" dirty="0"/>
              <a:t>Network Storage: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SAN (Storage Area Network) – </a:t>
            </a:r>
            <a:br>
              <a:rPr lang="en-US" sz="1400" dirty="0"/>
            </a:br>
            <a:r>
              <a:rPr lang="en-US" sz="1400" dirty="0"/>
              <a:t>high-end servers, high-capacity disk arrays (Ethernet or </a:t>
            </a:r>
            <a:r>
              <a:rPr lang="en-US" sz="1400" dirty="0" err="1"/>
              <a:t>Fibre</a:t>
            </a:r>
            <a:r>
              <a:rPr lang="en-US" sz="1400" dirty="0"/>
              <a:t> Channel and SAN Switch)</a:t>
            </a:r>
          </a:p>
          <a:p>
            <a:pPr marL="342900" indent="-342900">
              <a:buAutoNum type="arabicPeriod"/>
            </a:pPr>
            <a:r>
              <a:rPr lang="en-US" sz="1400" dirty="0"/>
              <a:t>NAS (Network Attached Storage) – </a:t>
            </a:r>
            <a:br>
              <a:rPr lang="en-US" sz="1400" dirty="0"/>
            </a:br>
            <a:r>
              <a:rPr lang="en-US" sz="1400" dirty="0"/>
              <a:t>NAS devices onto the LAN via TCP/IP (Ethernet Based with Switch)</a:t>
            </a:r>
          </a:p>
          <a:p>
            <a:pPr marL="342900" indent="-342900">
              <a:buAutoNum type="arabicPeriod"/>
            </a:pPr>
            <a:r>
              <a:rPr lang="en-US" sz="1400" dirty="0"/>
              <a:t>Storage on Cloud</a:t>
            </a:r>
          </a:p>
        </p:txBody>
      </p:sp>
      <p:pic>
        <p:nvPicPr>
          <p:cNvPr id="7" name="Picture 6" descr="Server Storage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131590"/>
            <a:ext cx="4762500" cy="3009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B85994-E71C-4060-98AB-C1B9B6D3059E}"/>
              </a:ext>
            </a:extLst>
          </p:cNvPr>
          <p:cNvSpPr txBox="1"/>
          <p:nvPr/>
        </p:nvSpPr>
        <p:spPr>
          <a:xfrm>
            <a:off x="5650944" y="51470"/>
            <a:ext cx="26032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Blade Servers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Storage with all SSD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HCI</a:t>
            </a:r>
          </a:p>
        </p:txBody>
      </p:sp>
    </p:spTree>
    <p:extLst>
      <p:ext uri="{BB962C8B-B14F-4D97-AF65-F5344CB8AC3E}">
        <p14:creationId xmlns:p14="http://schemas.microsoft.com/office/powerpoint/2010/main" val="2071970851"/>
      </p:ext>
    </p:extLst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7504" y="257200"/>
            <a:ext cx="8352928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C00000"/>
                </a:solidFill>
                <a:latin typeface="Calibri" pitchFamily="34" charset="0"/>
              </a:rPr>
              <a:t>DC-DR System (Server/Storage) Architecture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4EC984-C1B4-44A5-9AFD-7D783A1E93F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748" y="843558"/>
            <a:ext cx="6822504" cy="381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854587"/>
      </p:ext>
    </p:extLst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Network/Security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48496E-48F4-738B-3C4E-68C67523AA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7" b="12201"/>
          <a:stretch/>
        </p:blipFill>
        <p:spPr>
          <a:xfrm>
            <a:off x="899592" y="845198"/>
            <a:ext cx="2808312" cy="41028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0E14D3-8EB9-29FA-CC8E-15E8769702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" b="13601"/>
          <a:stretch/>
        </p:blipFill>
        <p:spPr>
          <a:xfrm>
            <a:off x="4712478" y="166362"/>
            <a:ext cx="4133593" cy="440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95486"/>
            <a:ext cx="6912768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Data Centre Infrastructure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067944" y="1916782"/>
            <a:ext cx="0" cy="25922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Conventional_data-center.png"/>
          <p:cNvPicPr>
            <a:picLocks noChangeAspect="1"/>
          </p:cNvPicPr>
          <p:nvPr/>
        </p:nvPicPr>
        <p:blipFill>
          <a:blip r:embed="rId2" cstate="print"/>
          <a:srcRect r="5254"/>
          <a:stretch>
            <a:fillRect/>
          </a:stretch>
        </p:blipFill>
        <p:spPr>
          <a:xfrm>
            <a:off x="4211960" y="1916782"/>
            <a:ext cx="4680520" cy="2743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1780" t="23344" r="12285" b="21532"/>
          <a:stretch>
            <a:fillRect/>
          </a:stretch>
        </p:blipFill>
        <p:spPr bwMode="auto">
          <a:xfrm>
            <a:off x="179512" y="1988790"/>
            <a:ext cx="3765855" cy="254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ontent Placeholder 2"/>
          <p:cNvSpPr>
            <a:spLocks noGrp="1"/>
          </p:cNvSpPr>
          <p:nvPr>
            <p:ph sz="quarter" idx="1"/>
          </p:nvPr>
        </p:nvSpPr>
        <p:spPr>
          <a:xfrm>
            <a:off x="1118106" y="742318"/>
            <a:ext cx="5902166" cy="11813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en-US" sz="1400" dirty="0">
                <a:ea typeface="ＭＳ Ｐゴシック" pitchFamily="34" charset="-128"/>
              </a:rPr>
              <a:t>D</a:t>
            </a:r>
            <a:r>
              <a:rPr lang="en-US" sz="1400" dirty="0"/>
              <a:t>edicated and well organized space with:</a:t>
            </a:r>
          </a:p>
          <a:p>
            <a:pPr marL="341313" indent="-285750" algn="just"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>
                <a:ea typeface="ＭＳ Ｐゴシック" pitchFamily="34" charset="-128"/>
              </a:rPr>
              <a:t>Power</a:t>
            </a:r>
          </a:p>
          <a:p>
            <a:pPr marL="341313" indent="-285750" algn="just"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>
                <a:ea typeface="ＭＳ Ｐゴシック" pitchFamily="34" charset="-128"/>
              </a:rPr>
              <a:t>Cooling</a:t>
            </a:r>
          </a:p>
          <a:p>
            <a:pPr marL="341313" indent="-285750" algn="just"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>
                <a:ea typeface="ＭＳ Ｐゴシック" pitchFamily="34" charset="-128"/>
              </a:rPr>
              <a:t>Fire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quarter" idx="1"/>
          </p:nvPr>
        </p:nvSpPr>
        <p:spPr>
          <a:xfrm>
            <a:off x="2555776" y="1059582"/>
            <a:ext cx="3240360" cy="864096"/>
          </a:xfrm>
        </p:spPr>
        <p:txBody>
          <a:bodyPr>
            <a:normAutofit/>
          </a:bodyPr>
          <a:lstStyle/>
          <a:p>
            <a:pPr marL="285750" indent="-285750" algn="just"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>
                <a:ea typeface="ＭＳ Ｐゴシック" pitchFamily="34" charset="-128"/>
              </a:rPr>
              <a:t>Monitoring</a:t>
            </a:r>
          </a:p>
          <a:p>
            <a:pPr marL="285750" indent="-285750" algn="just"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>
                <a:ea typeface="ＭＳ Ｐゴシック" pitchFamily="34" charset="-128"/>
              </a:rPr>
              <a:t>Security</a:t>
            </a:r>
          </a:p>
          <a:p>
            <a:pPr marL="285750" indent="-285750" algn="just">
              <a:spcBef>
                <a:spcPts val="0"/>
              </a:spcBef>
              <a:buFont typeface="Arial" pitchFamily="34" charset="0"/>
              <a:buChar char="•"/>
            </a:pPr>
            <a:r>
              <a:rPr lang="en-US" sz="1400" dirty="0">
                <a:ea typeface="ＭＳ Ｐゴシック" pitchFamily="34" charset="-128"/>
              </a:rPr>
              <a:t>Other DC passive components</a:t>
            </a:r>
            <a:endParaRPr lang="en-US" sz="16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8707700"/>
      </p:ext>
    </p:extLst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3771"/>
            <a:ext cx="8229600" cy="1221835"/>
          </a:xfrm>
        </p:spPr>
        <p:txBody>
          <a:bodyPr>
            <a:normAutofit/>
          </a:bodyPr>
          <a:lstStyle/>
          <a:p>
            <a:br>
              <a:rPr lang="en-US" sz="3600" dirty="0">
                <a:latin typeface="Subisu Sans 2"/>
                <a:cs typeface="Subisu Sans 2"/>
              </a:rPr>
            </a:br>
            <a:endParaRPr lang="en-US" sz="3600" dirty="0">
              <a:latin typeface="Subisu Sans 2"/>
              <a:cs typeface="Subisu Sans 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3022" y="273643"/>
            <a:ext cx="8533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sz="1600" b="1" dirty="0"/>
              <a:t>Minimum Rated – 2/3 </a:t>
            </a:r>
            <a:r>
              <a:rPr lang="en-US" sz="1600" dirty="0"/>
              <a:t>Data Center; Redundant Components</a:t>
            </a:r>
          </a:p>
          <a:p>
            <a:pPr marL="342900" indent="-342900"/>
            <a:r>
              <a:rPr lang="en-US" sz="1600" dirty="0"/>
              <a:t> (Single path for Power and Cooling with component redundancy i.e. N+1)</a:t>
            </a:r>
          </a:p>
        </p:txBody>
      </p:sp>
      <p:sp>
        <p:nvSpPr>
          <p:cNvPr id="4098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" name="AutoShape 2" descr="Image result for generator kirlos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6" name="Picture 4" descr="http://www.in.all.biz/img/in/catalog/380679.jpeg"/>
          <p:cNvPicPr>
            <a:picLocks noChangeAspect="1" noChangeArrowheads="1"/>
          </p:cNvPicPr>
          <p:nvPr/>
        </p:nvPicPr>
        <p:blipFill>
          <a:blip r:embed="rId2" cstate="print"/>
          <a:srcRect t="17052" b="17828"/>
          <a:stretch>
            <a:fillRect/>
          </a:stretch>
        </p:blipFill>
        <p:spPr bwMode="auto">
          <a:xfrm>
            <a:off x="501265" y="2514717"/>
            <a:ext cx="986010" cy="642089"/>
          </a:xfrm>
          <a:prstGeom prst="rect">
            <a:avLst/>
          </a:prstGeom>
          <a:noFill/>
        </p:spPr>
      </p:pic>
      <p:pic>
        <p:nvPicPr>
          <p:cNvPr id="3078" name="Picture 6" descr="http://1.imimg.com/data/Z/4/MY-1312630/25_Kva_To_10000_250x25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963" y="863665"/>
            <a:ext cx="1414437" cy="1414437"/>
          </a:xfrm>
          <a:prstGeom prst="rect">
            <a:avLst/>
          </a:prstGeom>
          <a:noFill/>
        </p:spPr>
      </p:pic>
      <p:pic>
        <p:nvPicPr>
          <p:cNvPr id="3080" name="Picture 8" descr="http://www.emergencypower.com/wp-content/uploads/2010/07/ATS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0062" y="2427854"/>
            <a:ext cx="787161" cy="884769"/>
          </a:xfrm>
          <a:prstGeom prst="rect">
            <a:avLst/>
          </a:prstGeom>
          <a:noFill/>
        </p:spPr>
      </p:pic>
      <p:pic>
        <p:nvPicPr>
          <p:cNvPr id="3082" name="Picture 10" descr="http://img.directindustry.com/images_di/photo-g/12355-24010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2496" y="2954455"/>
            <a:ext cx="815562" cy="1208241"/>
          </a:xfrm>
          <a:prstGeom prst="rect">
            <a:avLst/>
          </a:prstGeom>
          <a:noFill/>
        </p:spPr>
      </p:pic>
      <p:cxnSp>
        <p:nvCxnSpPr>
          <p:cNvPr id="20" name="Straight Arrow Connector 19"/>
          <p:cNvCxnSpPr>
            <a:stCxn id="35" idx="3"/>
          </p:cNvCxnSpPr>
          <p:nvPr/>
        </p:nvCxnSpPr>
        <p:spPr>
          <a:xfrm>
            <a:off x="5244029" y="2862599"/>
            <a:ext cx="42965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\\Pc10\gi_10_d\O10D\B232_Emerson_Smart_Solutions_ppt\jpg\SmartRow_vecto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059" y="2093880"/>
            <a:ext cx="3233875" cy="1629951"/>
          </a:xfrm>
          <a:prstGeom prst="rect">
            <a:avLst/>
          </a:prstGeom>
          <a:noFill/>
          <a:effectLst>
            <a:outerShdw blurRad="190500" dist="127000" dir="5400000" algn="t" rotWithShape="0">
              <a:prstClr val="black">
                <a:alpha val="6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460895" y="1353248"/>
            <a:ext cx="2033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PAC (Cooling with redundancy)</a:t>
            </a:r>
          </a:p>
        </p:txBody>
      </p:sp>
      <p:cxnSp>
        <p:nvCxnSpPr>
          <p:cNvPr id="22" name="Straight Connector 21"/>
          <p:cNvCxnSpPr>
            <a:stCxn id="21" idx="2"/>
          </p:cNvCxnSpPr>
          <p:nvPr/>
        </p:nvCxnSpPr>
        <p:spPr>
          <a:xfrm flipH="1">
            <a:off x="5860974" y="1814913"/>
            <a:ext cx="1616476" cy="612941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1" idx="2"/>
          </p:cNvCxnSpPr>
          <p:nvPr/>
        </p:nvCxnSpPr>
        <p:spPr>
          <a:xfrm>
            <a:off x="7477450" y="1814913"/>
            <a:ext cx="69104" cy="4631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10" descr="http://img.directindustry.com/images_di/photo-g/12355-24010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2496" y="1570884"/>
            <a:ext cx="815562" cy="1208241"/>
          </a:xfrm>
          <a:prstGeom prst="rect">
            <a:avLst/>
          </a:prstGeom>
          <a:noFill/>
        </p:spPr>
      </p:pic>
      <p:sp>
        <p:nvSpPr>
          <p:cNvPr id="35" name="Rectangle 34"/>
          <p:cNvSpPr/>
          <p:nvPr/>
        </p:nvSpPr>
        <p:spPr>
          <a:xfrm>
            <a:off x="3657600" y="1353248"/>
            <a:ext cx="1586429" cy="301870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" descr="http://www.in.all.biz/img/in/catalog/380679.jpeg"/>
          <p:cNvPicPr>
            <a:picLocks noChangeAspect="1" noChangeArrowheads="1"/>
          </p:cNvPicPr>
          <p:nvPr/>
        </p:nvPicPr>
        <p:blipFill>
          <a:blip r:embed="rId2" cstate="print"/>
          <a:srcRect t="17052" b="17828"/>
          <a:stretch>
            <a:fillRect/>
          </a:stretch>
        </p:blipFill>
        <p:spPr bwMode="auto">
          <a:xfrm>
            <a:off x="501265" y="3520607"/>
            <a:ext cx="986010" cy="642089"/>
          </a:xfrm>
          <a:prstGeom prst="rect">
            <a:avLst/>
          </a:prstGeom>
          <a:noFill/>
        </p:spPr>
      </p:pic>
      <p:sp>
        <p:nvSpPr>
          <p:cNvPr id="50" name="Rectangle 49"/>
          <p:cNvSpPr/>
          <p:nvPr/>
        </p:nvSpPr>
        <p:spPr>
          <a:xfrm>
            <a:off x="501266" y="2427855"/>
            <a:ext cx="986010" cy="1734842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Arrow Connector 61"/>
          <p:cNvCxnSpPr/>
          <p:nvPr/>
        </p:nvCxnSpPr>
        <p:spPr>
          <a:xfrm>
            <a:off x="3161838" y="2862599"/>
            <a:ext cx="42965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1717400" y="2093880"/>
            <a:ext cx="612662" cy="6852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0" idx="3"/>
          </p:cNvCxnSpPr>
          <p:nvPr/>
        </p:nvCxnSpPr>
        <p:spPr>
          <a:xfrm flipV="1">
            <a:off x="1487276" y="2954456"/>
            <a:ext cx="842786" cy="3408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" name="Picture 8" descr="http://www.emergencypower.com/wp-content/uploads/2010/07/ATS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93694" y="3100256"/>
            <a:ext cx="393581" cy="442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0314467"/>
      </p:ext>
    </p:extLst>
  </p:cSld>
  <p:clrMapOvr>
    <a:masterClrMapping/>
  </p:clrMapOvr>
  <p:transition spd="med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D0F2A32-A38E-C8F7-F05C-7F6B155EACA2}"/>
              </a:ext>
            </a:extLst>
          </p:cNvPr>
          <p:cNvSpPr txBox="1">
            <a:spLocks/>
          </p:cNvSpPr>
          <p:nvPr/>
        </p:nvSpPr>
        <p:spPr>
          <a:xfrm>
            <a:off x="2857330" y="195486"/>
            <a:ext cx="5544616" cy="21103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5000"/>
              </a:lnSpc>
            </a:pPr>
            <a:r>
              <a:rPr lang="ne-NP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Nirmala UI" panose="020B0502040204020203" pitchFamily="34" charset="0"/>
              </a:rPr>
              <a:t>कम्प्युट</a:t>
            </a:r>
            <a:r>
              <a:rPr lang="ne-NP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Kokila" panose="020B0604020202020204" pitchFamily="34" charset="0"/>
              </a:rPr>
              <a:t/>
            </a:r>
            <a:r>
              <a:rPr lang="en-GB" sz="1800" dirty="0">
                <a:effectLst/>
                <a:latin typeface="Kokila" panose="020B0604020202020204" pitchFamily="34" charset="0"/>
                <a:ea typeface="Times New Roman" panose="02020603050405020304" pitchFamily="18" charset="0"/>
                <a:cs typeface="Kokila" panose="020B0604020202020204" pitchFamily="34" charset="0"/>
              </a:rPr>
              <a:t>- </a:t>
            </a:r>
            <a:r>
              <a:rPr lang="ne-NP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Nirmala UI" panose="020B0502040204020203" pitchFamily="34" charset="0"/>
              </a:rPr>
              <a:t>प्रोसेसर</a:t>
            </a:r>
            <a:r>
              <a:rPr lang="en-GB" sz="1800" dirty="0">
                <a:effectLst/>
                <a:latin typeface="Kokila" panose="020B0604020202020204" pitchFamily="34" charset="0"/>
                <a:ea typeface="Times New Roman" panose="02020603050405020304" pitchFamily="18" charset="0"/>
                <a:cs typeface="Kokila" panose="020B0604020202020204" pitchFamily="34" charset="0"/>
              </a:rPr>
              <a:t/>
            </a:r>
            <a:r>
              <a:rPr lang="en-GB" sz="1800" dirty="0">
                <a:latin typeface="Calibri" panose="020F0502020204030204" pitchFamily="34" charset="0"/>
                <a:cs typeface="Nirmala UI" panose="020B0502040204020203" pitchFamily="34" charset="0"/>
              </a:rPr>
              <a:t>(Sales Persons)</a:t>
            </a:r>
          </a:p>
          <a:p>
            <a:pPr>
              <a:lnSpc>
                <a:spcPct val="115000"/>
              </a:lnSpc>
            </a:pPr>
            <a:r>
              <a:rPr lang="ne-NP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Nirmala UI" panose="020B0502040204020203" pitchFamily="34" charset="0"/>
              </a:rPr>
              <a:t>मेमोरी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Nirmala UI" panose="020B0502040204020203" pitchFamily="34" charset="0"/>
              </a:rPr>
              <a:t> (Display Area)</a:t>
            </a:r>
            <a:endParaRPr lang="en-GB" sz="1800" dirty="0">
              <a:effectLst/>
              <a:latin typeface="Kokila" panose="020B0604020202020204" pitchFamily="34" charset="0"/>
              <a:ea typeface="Times New Roman" panose="02020603050405020304" pitchFamily="18" charset="0"/>
              <a:cs typeface="Kokila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ne-NP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Nirmala UI" panose="020B0502040204020203" pitchFamily="34" charset="0"/>
              </a:rPr>
              <a:t>स्टोरेज</a:t>
            </a:r>
            <a:r>
              <a:rPr lang="en-GB" sz="1800" dirty="0">
                <a:effectLst/>
                <a:latin typeface="Kokila" panose="020B0604020202020204" pitchFamily="34" charset="0"/>
                <a:ea typeface="Times New Roman" panose="02020603050405020304" pitchFamily="18" charset="0"/>
                <a:cs typeface="Kokila" panose="020B0604020202020204" pitchFamily="34" charset="0"/>
              </a:rPr>
              <a:t>, </a:t>
            </a:r>
            <a:r>
              <a:rPr lang="ne-NP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Nirmala UI" panose="020B0502040204020203" pitchFamily="34" charset="0"/>
              </a:rPr>
              <a:t>डाटावेस</a:t>
            </a:r>
            <a:r>
              <a:rPr lang="ne-NP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Kokila" panose="020B0604020202020204" pitchFamily="34" charset="0"/>
              </a:rPr>
              <a:t/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Nirmala UI" panose="020B0502040204020203" pitchFamily="34" charset="0"/>
              </a:rPr>
              <a:t>(Store/Go down)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Kokila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ne-NP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Nirmala UI" panose="020B0502040204020203" pitchFamily="34" charset="0"/>
              </a:rPr>
              <a:t>एप्लिकेशन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Nirmala UI" panose="020B0502040204020203" pitchFamily="34" charset="0"/>
              </a:rPr>
              <a:t> (Varieties of Goods)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A91505-9D3C-4637-9DE7-750B5BA82433}"/>
              </a:ext>
            </a:extLst>
          </p:cNvPr>
          <p:cNvSpPr txBox="1">
            <a:spLocks/>
          </p:cNvSpPr>
          <p:nvPr/>
        </p:nvSpPr>
        <p:spPr>
          <a:xfrm>
            <a:off x="94257" y="172361"/>
            <a:ext cx="5544616" cy="1329838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ne-NP" sz="2400" dirty="0">
                <a:effectLst/>
                <a:ea typeface="Times New Roman" panose="02020603050405020304" pitchFamily="18" charset="0"/>
                <a:cs typeface="Nirmala UI" panose="020B0502040204020203" pitchFamily="34" charset="0"/>
              </a:rPr>
              <a:t>क्लाउड</a:t>
            </a:r>
            <a:r>
              <a:rPr lang="ne-NP" sz="2400" dirty="0">
                <a:effectLst/>
                <a:ea typeface="Times New Roman" panose="02020603050405020304" pitchFamily="18" charset="0"/>
                <a:cs typeface="Kokila" panose="020B0604020202020204" pitchFamily="34" charset="0"/>
              </a:rPr>
              <a:t/>
            </a:r>
            <a:r>
              <a:rPr lang="ne-NP" sz="2400" dirty="0">
                <a:effectLst/>
                <a:ea typeface="Times New Roman" panose="02020603050405020304" pitchFamily="18" charset="0"/>
                <a:cs typeface="Nirmala UI" panose="020B0502040204020203" pitchFamily="34" charset="0"/>
              </a:rPr>
              <a:t>कम्प्युटिङ</a:t>
            </a:r>
            <a:endParaRPr lang="en-US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6E65F-4E34-8B94-9DE3-8A3D37497D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88" t="28882" r="61013" b="28883"/>
          <a:stretch/>
        </p:blipFill>
        <p:spPr>
          <a:xfrm>
            <a:off x="6947967" y="1277469"/>
            <a:ext cx="936104" cy="8594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CC7CE9-C1D4-944A-1CC2-4BBF5EE1ED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35157"/>
            <a:ext cx="3643937" cy="2571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A668CD-0E3D-D1C4-FCDD-2D5AA267A8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303" y="2538204"/>
            <a:ext cx="3855697" cy="2571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7C6AD5-2E59-7E7A-5282-62C9A40222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956" t="28882" r="9353" b="28883"/>
          <a:stretch/>
        </p:blipFill>
        <p:spPr>
          <a:xfrm>
            <a:off x="1259929" y="1299082"/>
            <a:ext cx="1080120" cy="8594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B090CB-9AB4-F4B2-1537-7C1411F7F94E}"/>
              </a:ext>
            </a:extLst>
          </p:cNvPr>
          <p:cNvSpPr txBox="1"/>
          <p:nvPr/>
        </p:nvSpPr>
        <p:spPr>
          <a:xfrm>
            <a:off x="742649" y="2200461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 PC/Laptop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6BDC32-0E34-3353-5A05-C817622B3FE9}"/>
              </a:ext>
            </a:extLst>
          </p:cNvPr>
          <p:cNvSpPr txBox="1"/>
          <p:nvPr/>
        </p:nvSpPr>
        <p:spPr>
          <a:xfrm>
            <a:off x="6286672" y="2202418"/>
            <a:ext cx="216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Cloud Computing</a:t>
            </a:r>
          </a:p>
        </p:txBody>
      </p:sp>
    </p:spTree>
    <p:extLst>
      <p:ext uri="{BB962C8B-B14F-4D97-AF65-F5344CB8AC3E}">
        <p14:creationId xmlns:p14="http://schemas.microsoft.com/office/powerpoint/2010/main" val="3459637974"/>
      </p:ext>
    </p:extLst>
  </p:cSld>
  <p:clrMapOvr>
    <a:masterClrMapping/>
  </p:clrMapOvr>
  <p:transition>
    <p:wedg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179512" y="435591"/>
            <a:ext cx="5688632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Centralize E-mail &amp; Web Service</a:t>
            </a:r>
          </a:p>
        </p:txBody>
      </p:sp>
      <p:pic>
        <p:nvPicPr>
          <p:cNvPr id="20" name="Picture 19" descr="hosting-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1491630"/>
            <a:ext cx="1656184" cy="1656184"/>
          </a:xfrm>
          <a:prstGeom prst="rect">
            <a:avLst/>
          </a:prstGeom>
        </p:spPr>
      </p:pic>
      <p:sp>
        <p:nvSpPr>
          <p:cNvPr id="23" name="Text Placeholder 5"/>
          <p:cNvSpPr txBox="1">
            <a:spLocks/>
          </p:cNvSpPr>
          <p:nvPr/>
        </p:nvSpPr>
        <p:spPr>
          <a:xfrm>
            <a:off x="179512" y="1227679"/>
            <a:ext cx="3139217" cy="432197"/>
          </a:xfrm>
          <a:prstGeom prst="rect">
            <a:avLst/>
          </a:prstGeom>
        </p:spPr>
        <p:txBody>
          <a:bodyPr vert="horz" lIns="45720" rIns="45720">
            <a:normAutofit fontScale="62500" lnSpcReduction="20000"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Web Mail (existing solution)</a:t>
            </a:r>
          </a:p>
        </p:txBody>
      </p:sp>
      <p:sp>
        <p:nvSpPr>
          <p:cNvPr id="24" name="Content Placeholder 6"/>
          <p:cNvSpPr txBox="1">
            <a:spLocks/>
          </p:cNvSpPr>
          <p:nvPr/>
        </p:nvSpPr>
        <p:spPr>
          <a:xfrm>
            <a:off x="461923" y="1551212"/>
            <a:ext cx="2854149" cy="141665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Read or send email through browser and the web mail interface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Or..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web mail service provided with ISP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</a:p>
        </p:txBody>
      </p:sp>
      <p:sp>
        <p:nvSpPr>
          <p:cNvPr id="25" name="Text Placeholder 7"/>
          <p:cNvSpPr txBox="1">
            <a:spLocks/>
          </p:cNvSpPr>
          <p:nvPr/>
        </p:nvSpPr>
        <p:spPr>
          <a:xfrm>
            <a:off x="3635896" y="1192178"/>
            <a:ext cx="3139214" cy="43219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1700" b="1" dirty="0">
                <a:solidFill>
                  <a:srgbClr val="002060"/>
                </a:solidFill>
                <a:latin typeface="Cambria" pitchFamily="18" charset="0"/>
              </a:rPr>
              <a:t>e-mail Client</a:t>
            </a:r>
          </a:p>
        </p:txBody>
      </p:sp>
      <p:sp>
        <p:nvSpPr>
          <p:cNvPr id="26" name="Content Placeholder 8"/>
          <p:cNvSpPr txBox="1">
            <a:spLocks/>
          </p:cNvSpPr>
          <p:nvPr/>
        </p:nvSpPr>
        <p:spPr>
          <a:xfrm>
            <a:off x="3851920" y="1587719"/>
            <a:ext cx="3627563" cy="2478088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Application that runs on PC/Tablet/Mobile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Enables to send, receive and organize e-mail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Faster and more accessible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E.g. IBM Lotus Notes, Outlook/Outlook Express, Thunderbird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" name="Picture 2" descr="http://media.hangtot.com/Upload/advisory/2014/4/8/6f04a43b8011ef0936ed0a9f40744646635325717575695718.jpg"/>
          <p:cNvPicPr>
            <a:picLocks noChangeAspect="1" noChangeArrowheads="1"/>
          </p:cNvPicPr>
          <p:nvPr/>
        </p:nvPicPr>
        <p:blipFill>
          <a:blip r:embed="rId3" cstate="print"/>
          <a:srcRect t="24750" b="21251"/>
          <a:stretch>
            <a:fillRect/>
          </a:stretch>
        </p:blipFill>
        <p:spPr bwMode="auto">
          <a:xfrm>
            <a:off x="611560" y="2931790"/>
            <a:ext cx="2093853" cy="747841"/>
          </a:xfrm>
          <a:prstGeom prst="rect">
            <a:avLst/>
          </a:prstGeom>
          <a:noFill/>
        </p:spPr>
      </p:pic>
      <p:pic>
        <p:nvPicPr>
          <p:cNvPr id="28" name="Picture 2" descr="http://www.androidpolice.com/wp-content/uploads/2015/04/nexus2cee_Outlook-Thum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3259" y="3849783"/>
            <a:ext cx="567781" cy="567781"/>
          </a:xfrm>
          <a:prstGeom prst="rect">
            <a:avLst/>
          </a:prstGeom>
          <a:noFill/>
        </p:spPr>
      </p:pic>
      <p:pic>
        <p:nvPicPr>
          <p:cNvPr id="29" name="Picture 4" descr="https://zapier.cachefly.net/storage/photos/8e4d6e7ae7de4a168a5abed61bd687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55347" y="3849783"/>
            <a:ext cx="516344" cy="567781"/>
          </a:xfrm>
          <a:prstGeom prst="rect">
            <a:avLst/>
          </a:prstGeom>
          <a:noFill/>
        </p:spPr>
      </p:pic>
      <p:pic>
        <p:nvPicPr>
          <p:cNvPr id="30" name="Picture 6" descr="http://vbyron.com/blog/wp-content/uploads/2014/01/lotus-notes-logo_0.pn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916" t="5594"/>
          <a:stretch/>
        </p:blipFill>
        <p:spPr bwMode="auto">
          <a:xfrm>
            <a:off x="3879083" y="3561751"/>
            <a:ext cx="1421174" cy="1098231"/>
          </a:xfrm>
          <a:prstGeom prst="rect">
            <a:avLst/>
          </a:prstGeom>
          <a:noFill/>
        </p:spPr>
      </p:pic>
      <p:pic>
        <p:nvPicPr>
          <p:cNvPr id="12" name="Picture 4" descr="Image result for hello sark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280" y="3507854"/>
            <a:ext cx="1664185" cy="936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8865609"/>
      </p:ext>
    </p:extLst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644008" y="123478"/>
            <a:ext cx="432048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Local Government Applications</a:t>
            </a:r>
          </a:p>
        </p:txBody>
      </p:sp>
      <p:pic>
        <p:nvPicPr>
          <p:cNvPr id="13" name="Picture 12" descr="biometric attendan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492" y="3552194"/>
            <a:ext cx="1969400" cy="1107788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 l="7467" t="7875" r="7304" b="11688"/>
          <a:stretch>
            <a:fillRect/>
          </a:stretch>
        </p:blipFill>
        <p:spPr bwMode="auto">
          <a:xfrm>
            <a:off x="395536" y="876881"/>
            <a:ext cx="4248472" cy="225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Local Level.png"/>
          <p:cNvPicPr>
            <a:picLocks noChangeAspect="1"/>
          </p:cNvPicPr>
          <p:nvPr/>
        </p:nvPicPr>
        <p:blipFill>
          <a:blip r:embed="rId4" cstate="print"/>
          <a:srcRect l="15139" t="13601" r="15139" b="12200"/>
          <a:stretch>
            <a:fillRect/>
          </a:stretch>
        </p:blipFill>
        <p:spPr>
          <a:xfrm>
            <a:off x="7028424" y="1131590"/>
            <a:ext cx="1864056" cy="3168352"/>
          </a:xfrm>
          <a:prstGeom prst="rect">
            <a:avLst/>
          </a:prstGeom>
        </p:spPr>
      </p:pic>
      <p:pic>
        <p:nvPicPr>
          <p:cNvPr id="7" name="Picture 6" descr="traffic-police-app.png"/>
          <p:cNvPicPr>
            <a:picLocks noChangeAspect="1"/>
          </p:cNvPicPr>
          <p:nvPr/>
        </p:nvPicPr>
        <p:blipFill>
          <a:blip r:embed="rId5" cstate="print"/>
          <a:srcRect t="7529" r="73625" b="3989"/>
          <a:stretch>
            <a:fillRect/>
          </a:stretch>
        </p:blipFill>
        <p:spPr>
          <a:xfrm>
            <a:off x="5292080" y="915565"/>
            <a:ext cx="1080120" cy="2015565"/>
          </a:xfrm>
          <a:prstGeom prst="rect">
            <a:avLst/>
          </a:prstGeom>
        </p:spPr>
      </p:pic>
      <p:pic>
        <p:nvPicPr>
          <p:cNvPr id="8" name="Picture 7" descr="NEA.png"/>
          <p:cNvPicPr>
            <a:picLocks noChangeAspect="1"/>
          </p:cNvPicPr>
          <p:nvPr/>
        </p:nvPicPr>
        <p:blipFill>
          <a:blip r:embed="rId6" cstate="print">
            <a:lum bright="-20000" contrast="10000"/>
          </a:blip>
          <a:stretch>
            <a:fillRect/>
          </a:stretch>
        </p:blipFill>
        <p:spPr>
          <a:xfrm>
            <a:off x="5004048" y="3003798"/>
            <a:ext cx="1768383" cy="1697648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 l="32372" t="24328" r="32762" b="44172"/>
          <a:stretch>
            <a:fillRect/>
          </a:stretch>
        </p:blipFill>
        <p:spPr bwMode="auto">
          <a:xfrm>
            <a:off x="2483768" y="3552194"/>
            <a:ext cx="2178273" cy="110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79512" y="123478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Application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Implementation of E</a:t>
            </a:r>
            <a:r>
              <a:rPr lang="en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-Governance Stages at Municipality</a:t>
            </a:r>
            <a:endParaRPr lang="en-US" sz="24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Shape 232"/>
          <p:cNvSpPr txBox="1">
            <a:spLocks/>
          </p:cNvSpPr>
          <p:nvPr/>
        </p:nvSpPr>
        <p:spPr>
          <a:xfrm>
            <a:off x="251520" y="699542"/>
            <a:ext cx="8640960" cy="3666038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t" anchorCtr="0">
            <a:noAutofit/>
          </a:bodyPr>
          <a:lstStyle/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Automation of all internal activities of Rural Municipality 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</a:b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(Accounting, Payroll, Inventory, HR, e-Attendance, Office Automation)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Registration System </a:t>
            </a: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for Vital Registration System (Birth, Death, </a:t>
            </a:r>
            <a:b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</a:b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Marriage, Migration)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Registration and Issuance of Certificates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Tax Payment System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Building Permit System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Bill Payment Facilities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Digital Portal </a:t>
            </a: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of Rural Municipalities enriched with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Data &amp; Information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Registration and Processing System for all services to Public</a:t>
            </a:r>
          </a:p>
        </p:txBody>
      </p:sp>
      <p:pic>
        <p:nvPicPr>
          <p:cNvPr id="17" name="Picture 16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 l="13770" t="59658" r="28123" b="20421"/>
          <a:stretch/>
        </p:blipFill>
        <p:spPr bwMode="auto">
          <a:xfrm>
            <a:off x="4283968" y="2427734"/>
            <a:ext cx="4488971" cy="1096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Lil\AppData\Local\Microsoft\Windows\Temporary Internet Files\Content.Word\flow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881886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7ECCF9F-0F7A-9944-639D-3808B015FF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9681" r="5901" b="13520"/>
          <a:stretch/>
        </p:blipFill>
        <p:spPr>
          <a:xfrm>
            <a:off x="3004834" y="3843327"/>
            <a:ext cx="3453238" cy="1233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EA382E-9A89-CBC6-4E76-544EBBD276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75" y="0"/>
            <a:ext cx="3453238" cy="21397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8671AF-32F1-40F0-B2BD-3BA5D099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371" y="839526"/>
            <a:ext cx="4473257" cy="460648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itchFamily="18" charset="0"/>
                <a:ea typeface="+mj-ea"/>
              </a:rPr>
              <a:t>Clean &amp; </a:t>
            </a:r>
            <a:br>
              <a:rPr lang="en-US" sz="3200" b="1" dirty="0">
                <a:solidFill>
                  <a:srgbClr val="002060"/>
                </a:solidFill>
                <a:latin typeface="Cambria" pitchFamily="18" charset="0"/>
                <a:ea typeface="+mj-ea"/>
              </a:rPr>
            </a:br>
            <a:r>
              <a:rPr lang="en-US" sz="3200" b="1" dirty="0">
                <a:solidFill>
                  <a:srgbClr val="002060"/>
                </a:solidFill>
                <a:latin typeface="Cambria" pitchFamily="18" charset="0"/>
                <a:ea typeface="+mj-ea"/>
              </a:rPr>
              <a:t>Pollution </a:t>
            </a:r>
            <a:br>
              <a:rPr lang="en-US" sz="3200" b="1" dirty="0">
                <a:solidFill>
                  <a:srgbClr val="002060"/>
                </a:solidFill>
                <a:latin typeface="Cambria" pitchFamily="18" charset="0"/>
                <a:ea typeface="+mj-ea"/>
              </a:rPr>
            </a:br>
            <a:r>
              <a:rPr lang="en-US" sz="3200" b="1" dirty="0">
                <a:solidFill>
                  <a:srgbClr val="002060"/>
                </a:solidFill>
                <a:latin typeface="Cambria" pitchFamily="18" charset="0"/>
                <a:ea typeface="+mj-ea"/>
              </a:rPr>
              <a:t>Free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6EDFF63-5F8A-6EDF-2C6A-F46B2FF28284}"/>
              </a:ext>
            </a:extLst>
          </p:cNvPr>
          <p:cNvSpPr txBox="1">
            <a:spLocks/>
          </p:cNvSpPr>
          <p:nvPr/>
        </p:nvSpPr>
        <p:spPr>
          <a:xfrm>
            <a:off x="4047377" y="4637214"/>
            <a:ext cx="1368152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C00000"/>
                </a:solidFill>
                <a:latin typeface="Calibri" pitchFamily="34" charset="0"/>
              </a:rPr>
              <a:t>Greenery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95BA67-F37E-CEBC-963F-C2B13DAB00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1" r="29525" b="3304"/>
          <a:stretch/>
        </p:blipFill>
        <p:spPr>
          <a:xfrm>
            <a:off x="5788608" y="3600"/>
            <a:ext cx="3355391" cy="21578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20437E-DB90-EBC3-A8FA-06BB9861E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587" y="2176937"/>
            <a:ext cx="3453238" cy="15794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372192-2978-577E-62D1-210FD6DDCB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5557" y="2195765"/>
            <a:ext cx="3245856" cy="157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255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C:\Users\Lil\Documents\Received Files\JPG\flow-2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1676612"/>
      </p:ext>
    </p:extLst>
  </p:cSld>
  <p:clrMapOvr>
    <a:masterClrMapping/>
  </p:clrMapOvr>
  <p:transition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79512" y="195486"/>
            <a:ext cx="8964488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Integration with existing Government Applications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52465" y="843558"/>
            <a:ext cx="8107967" cy="3785322"/>
            <a:chOff x="-1" y="699542"/>
            <a:chExt cx="9144001" cy="4269010"/>
          </a:xfrm>
        </p:grpSpPr>
        <p:pic>
          <p:nvPicPr>
            <p:cNvPr id="7" name="Picture 6" descr="Local Apps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" y="699542"/>
              <a:ext cx="4042653" cy="165618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8" name="Picture 7" descr="epan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27233" y="843558"/>
              <a:ext cx="4616767" cy="275563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30712" t="31219" r="31101" b="23501"/>
            <a:stretch>
              <a:fillRect/>
            </a:stretch>
          </p:blipFill>
          <p:spPr bwMode="auto">
            <a:xfrm>
              <a:off x="0" y="3003798"/>
              <a:ext cx="2947131" cy="19647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t="9563" r="72328" b="79609"/>
            <a:stretch>
              <a:fillRect/>
            </a:stretch>
          </p:blipFill>
          <p:spPr bwMode="auto">
            <a:xfrm>
              <a:off x="0" y="2499742"/>
              <a:ext cx="2195736" cy="5040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 l="27309" t="12594" r="28970" b="32282"/>
            <a:stretch>
              <a:fillRect/>
            </a:stretch>
          </p:blipFill>
          <p:spPr bwMode="auto">
            <a:xfrm>
              <a:off x="3059832" y="3147814"/>
              <a:ext cx="2336403" cy="165618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6" name="Picture 15" descr="passport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87824" y="2715766"/>
              <a:ext cx="1656184" cy="3999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 descr="NID.jpg"/>
            <p:cNvPicPr>
              <a:picLocks noChangeAspect="1"/>
            </p:cNvPicPr>
            <p:nvPr/>
          </p:nvPicPr>
          <p:blipFill>
            <a:blip r:embed="rId7" cstate="print"/>
            <a:srcRect t="2800" b="3801"/>
            <a:stretch>
              <a:fillRect/>
            </a:stretch>
          </p:blipFill>
          <p:spPr>
            <a:xfrm>
              <a:off x="6444208" y="3435846"/>
              <a:ext cx="2129393" cy="14916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12775" y="285750"/>
            <a:ext cx="8153400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Components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 needed for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e-Governance: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771550"/>
            <a:ext cx="8458200" cy="3600400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Calibri" pitchFamily="34" charset="0"/>
              </a:rPr>
              <a:t>Devices (Desktop/Laptop, Printer, Fax, Photocopy, TV/Monitor, Smart Devices </a:t>
            </a:r>
            <a:br>
              <a:rPr lang="en-US" sz="2000" dirty="0">
                <a:latin typeface="Calibri" pitchFamily="34" charset="0"/>
              </a:rPr>
            </a:br>
            <a:r>
              <a:rPr lang="en-US" sz="2000" dirty="0">
                <a:latin typeface="Calibri" pitchFamily="34" charset="0"/>
              </a:rPr>
              <a:t>(Android, Windows, </a:t>
            </a:r>
            <a:r>
              <a:rPr lang="en-US" sz="2000" dirty="0" err="1">
                <a:latin typeface="Calibri" pitchFamily="34" charset="0"/>
              </a:rPr>
              <a:t>iOS</a:t>
            </a:r>
            <a:r>
              <a:rPr lang="en-US" sz="2000" dirty="0">
                <a:latin typeface="Calibri" pitchFamily="34" charset="0"/>
              </a:rPr>
              <a:t>), CCTV, Biometric Access)</a:t>
            </a:r>
          </a:p>
          <a:p>
            <a:pPr marL="457200" indent="-457200" algn="just"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Calibri" pitchFamily="34" charset="0"/>
              </a:rPr>
              <a:t>Connectivity (Internet/Intranet) – Internet Service Provider</a:t>
            </a:r>
          </a:p>
          <a:p>
            <a:pPr marL="457200" indent="-457200" algn="just"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Calibri" pitchFamily="34" charset="0"/>
                <a:ea typeface="ＭＳ Ｐゴシック" pitchFamily="34" charset="-128"/>
              </a:rPr>
              <a:t>Network (Physical/Cloud) – Server, Router, Switch</a:t>
            </a:r>
          </a:p>
          <a:p>
            <a:pPr marL="457200" indent="-457200" algn="just"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Calibri" pitchFamily="34" charset="0"/>
                <a:ea typeface="ＭＳ Ｐゴシック" pitchFamily="34" charset="-128"/>
              </a:rPr>
              <a:t>Application (Software/Program)</a:t>
            </a:r>
          </a:p>
          <a:p>
            <a:pPr marL="457200" indent="-457200" algn="just"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Calibri" pitchFamily="34" charset="0"/>
                <a:ea typeface="ＭＳ Ｐゴシック" pitchFamily="34" charset="-128"/>
              </a:rPr>
              <a:t>Security (Network/Application) – Firewall (Network/Application/Database), </a:t>
            </a:r>
            <a:br>
              <a:rPr lang="en-US" sz="2000" dirty="0">
                <a:latin typeface="Calibri" pitchFamily="34" charset="0"/>
                <a:ea typeface="ＭＳ Ｐゴシック" pitchFamily="34" charset="-128"/>
              </a:rPr>
            </a:br>
            <a:r>
              <a:rPr lang="en-US" sz="2000" dirty="0">
                <a:latin typeface="Calibri" pitchFamily="34" charset="0"/>
                <a:ea typeface="ＭＳ Ｐゴシック" pitchFamily="34" charset="-128"/>
              </a:rPr>
              <a:t>Load balancer, SIEM</a:t>
            </a:r>
          </a:p>
          <a:p>
            <a:pPr marL="457200" indent="-457200" algn="just"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Calibri" pitchFamily="34" charset="0"/>
                <a:ea typeface="ＭＳ Ｐゴシック" pitchFamily="34" charset="-128"/>
              </a:rPr>
              <a:t>Storage (Hard disk, NAS, SAN, Removable media)</a:t>
            </a:r>
          </a:p>
          <a:p>
            <a:pPr marL="457200" indent="-457200" algn="just"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Calibri" pitchFamily="34" charset="0"/>
                <a:ea typeface="ＭＳ Ｐゴシック" pitchFamily="34" charset="-128"/>
              </a:rPr>
              <a:t>Integration (Hardware, Application, Network, Sensors)</a:t>
            </a:r>
          </a:p>
          <a:p>
            <a:pPr marL="457200" indent="-457200" algn="just"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Calibri" pitchFamily="34" charset="0"/>
                <a:ea typeface="ＭＳ Ｐゴシック" pitchFamily="34" charset="-128"/>
              </a:rPr>
              <a:t>Monitoring</a:t>
            </a:r>
          </a:p>
          <a:p>
            <a:pPr marL="457200" indent="-457200" algn="just"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Calibri" pitchFamily="34" charset="0"/>
                <a:ea typeface="ＭＳ Ｐゴシック" pitchFamily="34" charset="-128"/>
              </a:rPr>
              <a:t>Management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2699792" y="3795886"/>
            <a:ext cx="6264696" cy="432048"/>
          </a:xfrm>
        </p:spPr>
        <p:txBody>
          <a:bodyPr>
            <a:normAutofit/>
          </a:bodyPr>
          <a:lstStyle/>
          <a:p>
            <a:pPr marL="457200" indent="-457200" algn="ctr"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rPr>
              <a:t># Proper </a:t>
            </a:r>
            <a:r>
              <a:rPr lang="en-US" sz="1800" b="1" dirty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  <a:t>Data Centre </a:t>
            </a:r>
            <a:r>
              <a:rPr lang="en-US" sz="1800" dirty="0">
                <a:latin typeface="Calibri" pitchFamily="34" charset="0"/>
                <a:ea typeface="ＭＳ Ｐゴシック" pitchFamily="34" charset="-128"/>
              </a:rPr>
              <a:t>is required to manage above components.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267494"/>
            <a:ext cx="8660068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How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 CITY/ NATION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2"/>
              </a:rPr>
              <a:t>can be achieved?</a:t>
            </a: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1584176" y="1275606"/>
            <a:ext cx="2232248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1. Smart Citizen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32248" y="1779662"/>
            <a:ext cx="3491880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2. Smart Home/ Office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736304" y="2355726"/>
            <a:ext cx="4860032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3. Smart Society (Ward/Community)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384376" y="2859782"/>
            <a:ext cx="2555776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3. Smart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Palika</a:t>
            </a:r>
            <a:r>
              <a:rPr lang="en-US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+mj-cs"/>
              </a:rPr>
              <a:t> 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City)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04456" y="3363838"/>
            <a:ext cx="3131840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4. Smart Province (State)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148064" y="3867894"/>
            <a:ext cx="2520280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Calibri" pitchFamily="34" charset="0"/>
                <a:ea typeface="+mj-ea"/>
                <a:cs typeface="+mj-cs"/>
              </a:rPr>
              <a:t>6. Smart Nation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Citizen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395536" y="1779662"/>
            <a:ext cx="8568952" cy="266429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At least Smart Phone on Pocket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Data Pack or Easy </a:t>
            </a:r>
            <a:r>
              <a:rPr lang="en-US" dirty="0" err="1"/>
              <a:t>WiFi</a:t>
            </a:r>
            <a:r>
              <a:rPr lang="en-US" dirty="0"/>
              <a:t> Access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Familiar with Technology [2G - GPRS (General Packet Radio Service), 3G, 4G)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Compatible Set, Settings to activate 3G/4G, Service Providers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Familiar with Government Activities (Citizen Charters)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Familiar with available Government Applications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Application download from Play Store (Android), App Store (</a:t>
            </a:r>
            <a:r>
              <a:rPr lang="en-US" dirty="0" err="1"/>
              <a:t>iOS</a:t>
            </a:r>
            <a:r>
              <a:rPr lang="en-US" dirty="0"/>
              <a:t>) &amp; Others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Proper use of the available Applications (Mobile/Web apps)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Know about Government Service </a:t>
            </a:r>
            <a:r>
              <a:rPr lang="en-US" dirty="0" err="1"/>
              <a:t>Centres</a:t>
            </a:r>
            <a:endParaRPr lang="en-US" dirty="0"/>
          </a:p>
        </p:txBody>
      </p:sp>
      <p:pic>
        <p:nvPicPr>
          <p:cNvPr id="8" name="Picture 7" descr="Mobile use.jpg"/>
          <p:cNvPicPr>
            <a:picLocks noChangeAspect="1"/>
          </p:cNvPicPr>
          <p:nvPr/>
        </p:nvPicPr>
        <p:blipFill>
          <a:blip r:embed="rId2" cstate="print"/>
          <a:srcRect l="14534" r="24800" b="15000"/>
          <a:stretch>
            <a:fillRect/>
          </a:stretch>
        </p:blipFill>
        <p:spPr>
          <a:xfrm>
            <a:off x="6876256" y="195486"/>
            <a:ext cx="2100964" cy="196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Home/Office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(Building Automation)</a:t>
            </a: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779662"/>
            <a:ext cx="7272808" cy="266429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PC (Desktop, Laptop), Smart TV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Internet, </a:t>
            </a:r>
            <a:r>
              <a:rPr lang="en-US" sz="1600" dirty="0" err="1"/>
              <a:t>WiFi</a:t>
            </a: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Surveillance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Access Control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Security Sensors (Smart Locks – Anti Theft, Emergency Services etc…)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Light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Appliances (Remote ON/OFF system)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Auto Cooling (Temperature/Humidity)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Automatic Door (Swing, Slide)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Fire Fighting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Blinds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Meter (Water, Electricity) etc…</a:t>
            </a:r>
          </a:p>
        </p:txBody>
      </p:sp>
      <p:pic>
        <p:nvPicPr>
          <p:cNvPr id="9" name="Picture 8" descr="Smart Home.jpe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tretch>
            <a:fillRect/>
          </a:stretch>
        </p:blipFill>
        <p:spPr>
          <a:xfrm>
            <a:off x="5879116" y="0"/>
            <a:ext cx="3386095" cy="251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Village/Society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/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(Community/Ward)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923678"/>
            <a:ext cx="7704856" cy="266429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Hardware (PC, Printer, Photocopy, Attendance, Surveillance etc…)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Network with basic level of security </a:t>
            </a:r>
            <a:br>
              <a:rPr lang="en-US" sz="1600" dirty="0"/>
            </a:br>
            <a:r>
              <a:rPr lang="en-US" sz="1600" dirty="0"/>
              <a:t>(Basic LAN and WAN connectivity to connect </a:t>
            </a:r>
            <a:r>
              <a:rPr lang="en-US" sz="1600" dirty="0" err="1"/>
              <a:t>Palika</a:t>
            </a:r>
            <a:r>
              <a:rPr lang="en-US" sz="16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Connectivity (Internet L3/Intranet L2)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Email Access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Paper Less system (Digitalization)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Citizen Charter through Local Government Applications (Mobile/Web Apps)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Security system to the public (Ambulance, Anti-theft alarm, public siren etc..)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Citizen to Government (Complaints/Feedback)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Awareness to the public about available government services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Government Service Centre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Facilities provided by the Government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Trained IT Officers</a:t>
            </a:r>
          </a:p>
        </p:txBody>
      </p:sp>
      <p:pic>
        <p:nvPicPr>
          <p:cNvPr id="8" name="Picture 7" descr="Smart Societ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9400" y="0"/>
            <a:ext cx="251460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51470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/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Palika</a:t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(Rural/Urban)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635646"/>
            <a:ext cx="7704856" cy="295232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Hardware (PC, Printer, Photocopy, Attendance, Surveillance etc…)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Medium Level Data Centre: Network with </a:t>
            </a:r>
            <a:r>
              <a:rPr lang="en-US" sz="1600" dirty="0">
                <a:solidFill>
                  <a:srgbClr val="FF0000"/>
                </a:solidFill>
              </a:rPr>
              <a:t>moderate level </a:t>
            </a:r>
            <a:r>
              <a:rPr lang="en-US" sz="1600" dirty="0"/>
              <a:t>of Security </a:t>
            </a:r>
            <a:br>
              <a:rPr lang="en-US" sz="1600" dirty="0"/>
            </a:br>
            <a:r>
              <a:rPr lang="en-US" sz="1600" dirty="0"/>
              <a:t>(Basic LAN and WAN to the Province/State), Server/Storage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Connectivity (Internet L3/Intranet L2)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Email and </a:t>
            </a:r>
            <a:r>
              <a:rPr lang="en-US" sz="1600" dirty="0">
                <a:solidFill>
                  <a:srgbClr val="FF0000"/>
                </a:solidFill>
              </a:rPr>
              <a:t>Website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Paper Less system (Digitalization)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Government Service Centre to facilitate Government Services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City Components (Varies from one </a:t>
            </a:r>
            <a:r>
              <a:rPr lang="en-US" sz="1600" dirty="0" err="1"/>
              <a:t>Palika</a:t>
            </a:r>
            <a:r>
              <a:rPr lang="en-US" sz="1600" dirty="0"/>
              <a:t> to another)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</a:t>
            </a:r>
            <a:r>
              <a:rPr lang="en-US" sz="1600" dirty="0" err="1"/>
              <a:t>WiFi</a:t>
            </a:r>
            <a:endParaRPr lang="en-US" sz="1600" dirty="0"/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Health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Education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Agriculture and Irrigation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Waste Management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Water and Electricity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Province (State)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635646"/>
            <a:ext cx="7920880" cy="295232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Data Centre to connect entire </a:t>
            </a:r>
            <a:r>
              <a:rPr lang="en-US" sz="1600" dirty="0" err="1"/>
              <a:t>Palikas</a:t>
            </a:r>
            <a:r>
              <a:rPr lang="en-US" sz="1600" dirty="0"/>
              <a:t> (Rural/Urban Municipalities) with: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Wide Area Network with High level of Security (Access to Rural/Urban </a:t>
            </a:r>
            <a:br>
              <a:rPr lang="en-US" sz="1600" dirty="0"/>
            </a:br>
            <a:r>
              <a:rPr lang="en-US" sz="1600" dirty="0"/>
              <a:t>Municipalities and connectivity to the Central Government)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Servers for Email (Client based email like Ms. Exchange, IBM Lotus 123, Open </a:t>
            </a:r>
            <a:br>
              <a:rPr lang="en-US" sz="1600" dirty="0"/>
            </a:br>
            <a:r>
              <a:rPr lang="en-US" sz="1600" dirty="0"/>
              <a:t>Source </a:t>
            </a:r>
            <a:r>
              <a:rPr lang="en-US" sz="1600" dirty="0" err="1"/>
              <a:t>Zimbra</a:t>
            </a:r>
            <a:r>
              <a:rPr lang="en-US" sz="1600" dirty="0"/>
              <a:t> etc…), Web, Smart Cities Applications and Storage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Integration with Central Government Applications like: Passport, License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City Parameters rather than Smart </a:t>
            </a:r>
            <a:r>
              <a:rPr lang="en-US" sz="1600" dirty="0" err="1"/>
              <a:t>Palikas</a:t>
            </a:r>
            <a:r>
              <a:rPr lang="en-US" sz="1600" dirty="0"/>
              <a:t>…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Transportation using Intelligent Traffic Management System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Energy (Solar, Windmill)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Transportation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Tourism/Heritage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Payment Gateway</a:t>
            </a:r>
          </a:p>
          <a:p>
            <a:pPr marL="342900" indent="-342900"/>
            <a:r>
              <a:rPr lang="en-US" sz="1600" dirty="0"/>
              <a:t>5. Poverty reduction</a:t>
            </a:r>
          </a:p>
          <a:p>
            <a:pPr marL="342900" indent="-342900"/>
            <a:r>
              <a:rPr lang="en-US" sz="1600" dirty="0"/>
              <a:t>6. Employment Opportunities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Nation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275606"/>
            <a:ext cx="7920880" cy="295232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High Level of Government Cloud/ Government Integrated Data Centre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Mobile Data Centre (Incase of Huge Natural Disaster)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National ID, Smart License, Smart Citizenship (Central Database)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Roads, Electric Railways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Transportation and Accident Response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Energy/Grids (Hydropower, Solar, Wind, Nuclear)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Banking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Taxation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Land Reform Management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Poverty Alleviation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Employment Opportunities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Placement opportunities for highly skilled manpower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BDAE610-F61F-747D-D35A-E3299D997A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96"/>
          <a:stretch/>
        </p:blipFill>
        <p:spPr>
          <a:xfrm>
            <a:off x="319750" y="1922867"/>
            <a:ext cx="4119221" cy="22801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EAAE22-3D96-7021-0E60-0E98BCE335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86"/>
          <a:stretch/>
        </p:blipFill>
        <p:spPr>
          <a:xfrm>
            <a:off x="4654995" y="1923678"/>
            <a:ext cx="4093469" cy="228018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354038A-A178-8D20-864D-4F16C6291A76}"/>
              </a:ext>
            </a:extLst>
          </p:cNvPr>
          <p:cNvSpPr txBox="1">
            <a:spLocks/>
          </p:cNvSpPr>
          <p:nvPr/>
        </p:nvSpPr>
        <p:spPr>
          <a:xfrm>
            <a:off x="107504" y="339502"/>
            <a:ext cx="50405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Visible Improvements</a:t>
            </a:r>
          </a:p>
          <a:p>
            <a:pPr>
              <a:spcBef>
                <a:spcPct val="0"/>
              </a:spcBef>
              <a:defRPr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Replacing overhead wires…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5507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9512" y="288032"/>
            <a:ext cx="8856984" cy="5555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Educate/Aware Citizens through Digital Online Media</a:t>
            </a:r>
          </a:p>
        </p:txBody>
      </p:sp>
      <p:sp>
        <p:nvSpPr>
          <p:cNvPr id="3" name="Shape 232"/>
          <p:cNvSpPr txBox="1">
            <a:spLocks/>
          </p:cNvSpPr>
          <p:nvPr/>
        </p:nvSpPr>
        <p:spPr>
          <a:xfrm>
            <a:off x="107504" y="915566"/>
            <a:ext cx="3672408" cy="2736304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t" anchorCtr="0">
            <a:noAutofit/>
          </a:bodyPr>
          <a:lstStyle/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Solution: 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Create Social Media Pages</a:t>
            </a:r>
          </a:p>
          <a:p>
            <a:pPr marL="1143000" lvl="1" indent="-4572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YouTube Channel</a:t>
            </a:r>
          </a:p>
          <a:p>
            <a:pPr marL="1143000" lvl="1" indent="-4572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Face book Page</a:t>
            </a:r>
          </a:p>
          <a:p>
            <a:pPr marL="1143000" lvl="1" indent="-4572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Twitter Page etc..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35013" lvl="1" indent="-503238">
              <a:spcBef>
                <a:spcPct val="20000"/>
              </a:spcBef>
              <a:buAutoNum type="arabicPeriod" startAt="2"/>
            </a:pP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pload educational and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awareness Contents in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Social media pages and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Share it publicly. </a:t>
            </a:r>
          </a:p>
          <a:p>
            <a:pPr marL="735013" lvl="1" indent="-503238">
              <a:spcBef>
                <a:spcPct val="20000"/>
              </a:spcBef>
              <a:buAutoNum type="arabicPeriod" startAt="2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Develop user friendly Mobile </a:t>
            </a:r>
            <a:b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Apps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779912" y="987574"/>
            <a:ext cx="5292080" cy="2880320"/>
            <a:chOff x="230884" y="1691636"/>
            <a:chExt cx="8040695" cy="376323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884" y="1691636"/>
              <a:ext cx="2286000" cy="196976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8133" y="2275946"/>
              <a:ext cx="1097049" cy="88174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3657600"/>
              <a:ext cx="1622783" cy="1797269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3599730" y="2093890"/>
              <a:ext cx="2091559" cy="11287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Association of </a:t>
              </a:r>
              <a:br>
                <a:rPr lang="en-US" sz="1000" dirty="0"/>
              </a:br>
              <a:r>
                <a:rPr lang="en-US" sz="1000" dirty="0"/>
                <a:t>Academic </a:t>
              </a:r>
              <a:br>
                <a:rPr lang="en-US" sz="1000" dirty="0"/>
              </a:br>
              <a:r>
                <a:rPr lang="en-US" sz="1000" dirty="0"/>
                <a:t>Institution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4630960" y="3222627"/>
              <a:ext cx="1" cy="3905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ounded Rectangle 9"/>
            <p:cNvSpPr/>
            <p:nvPr/>
          </p:nvSpPr>
          <p:spPr>
            <a:xfrm>
              <a:off x="3585180" y="3627758"/>
              <a:ext cx="2091559" cy="70779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College &amp; School </a:t>
              </a:r>
              <a:br>
                <a:rPr lang="en-US" sz="1000" dirty="0"/>
              </a:br>
              <a:r>
                <a:rPr lang="en-US" sz="1000" dirty="0"/>
                <a:t>Principals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599730" y="4691201"/>
              <a:ext cx="2091559" cy="70779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College &amp; School </a:t>
              </a:r>
              <a:br>
                <a:rPr lang="en-US" sz="1000" dirty="0"/>
              </a:br>
              <a:r>
                <a:rPr lang="en-US" sz="1000" dirty="0"/>
                <a:t>Teachers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4620384" y="4324316"/>
              <a:ext cx="1" cy="3905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ounded Rectangle 12"/>
            <p:cNvSpPr/>
            <p:nvPr/>
          </p:nvSpPr>
          <p:spPr>
            <a:xfrm>
              <a:off x="6180020" y="4691200"/>
              <a:ext cx="2091559" cy="70779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Students</a:t>
              </a:r>
            </a:p>
          </p:txBody>
        </p:sp>
        <p:cxnSp>
          <p:nvCxnSpPr>
            <p:cNvPr id="14" name="Straight Arrow Connector 13"/>
            <p:cNvCxnSpPr>
              <a:stCxn id="11" idx="3"/>
              <a:endCxn id="13" idx="1"/>
            </p:cNvCxnSpPr>
            <p:nvPr/>
          </p:nvCxnSpPr>
          <p:spPr>
            <a:xfrm flipV="1">
              <a:off x="5691289" y="5045098"/>
              <a:ext cx="488731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ounded Rectangle 14"/>
            <p:cNvSpPr/>
            <p:nvPr/>
          </p:nvSpPr>
          <p:spPr>
            <a:xfrm>
              <a:off x="6180019" y="3616521"/>
              <a:ext cx="2091559" cy="707795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Parents &amp; Societies</a:t>
              </a:r>
            </a:p>
          </p:txBody>
        </p:sp>
        <p:cxnSp>
          <p:nvCxnSpPr>
            <p:cNvPr id="16" name="Straight Arrow Connector 15"/>
            <p:cNvCxnSpPr>
              <a:stCxn id="13" idx="0"/>
              <a:endCxn id="15" idx="2"/>
            </p:cNvCxnSpPr>
            <p:nvPr/>
          </p:nvCxnSpPr>
          <p:spPr>
            <a:xfrm flipH="1" flipV="1">
              <a:off x="7225799" y="4324315"/>
              <a:ext cx="1" cy="3668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67610" y="3275194"/>
              <a:ext cx="21231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Traffic Rules Video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59212" y="134899"/>
            <a:ext cx="8805276" cy="65618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Last but not the least… Let’s not forget our past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D31DB35-EEEF-6937-5B82-C105347BC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28" y="980666"/>
            <a:ext cx="4891499" cy="25604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1B16932-0334-AD1F-AEBF-1034CC3BB64B}"/>
              </a:ext>
            </a:extLst>
          </p:cNvPr>
          <p:cNvSpPr txBox="1"/>
          <p:nvPr/>
        </p:nvSpPr>
        <p:spPr>
          <a:xfrm>
            <a:off x="611560" y="3147339"/>
            <a:ext cx="3711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Proposed electric train Network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DF45286-571F-FBB8-06E8-A66C52D70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625" y="987574"/>
            <a:ext cx="3778444" cy="137802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E999A9-FEC7-BAA8-F2A5-36B23CADE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718" y="3093789"/>
            <a:ext cx="3778443" cy="63275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763A48F-D46F-F79A-46DA-59390EC736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827" y="3730679"/>
            <a:ext cx="4891499" cy="123743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354F9FF-7BD5-B85D-5073-55E9583F64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5623" y="2485629"/>
            <a:ext cx="3778445" cy="51337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9E979D6-FB35-F7EE-5ECD-5124444D70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3715" y="3852001"/>
            <a:ext cx="3778445" cy="111611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1747ADD-4424-7ECF-C174-C17FC1F137C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990"/>
          <a:stretch/>
        </p:blipFill>
        <p:spPr>
          <a:xfrm>
            <a:off x="6148053" y="4165201"/>
            <a:ext cx="893638" cy="75723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E92CDCC-CADD-52BD-1831-50BC82CB17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8304" y="4155926"/>
            <a:ext cx="563605" cy="7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81564"/>
      </p:ext>
    </p:extLst>
  </p:cSld>
  <p:clrMapOvr>
    <a:masterClrMapping/>
  </p:clrMapOvr>
  <p:transition spd="med">
    <p:fad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99129542-1684-6BDA-0223-F8A39BC39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6523" y="83388"/>
            <a:ext cx="1846194" cy="191229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BD1CD9D-8E11-8849-C7FB-DFAB6280B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11" y="83388"/>
            <a:ext cx="4212044" cy="185929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465E084-A4E4-4535-651F-B142B6143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190" y="1624658"/>
            <a:ext cx="1260565" cy="31802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A408F98-09C1-58F5-A970-E52926D332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10" y="1995686"/>
            <a:ext cx="4212043" cy="188518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5DFFF2-A370-919C-99F5-28EA7EF07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25149A-475F-F0EB-950A-DCC79B8F91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6656" y="83387"/>
            <a:ext cx="2459634" cy="19122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9F16BA-24BA-5DD0-AF84-D5F9249B3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6523" y="2108409"/>
            <a:ext cx="4579766" cy="3017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475E3B-E139-0422-189C-DAF3DA3DA752}"/>
              </a:ext>
            </a:extLst>
          </p:cNvPr>
          <p:cNvSpPr txBox="1"/>
          <p:nvPr/>
        </p:nvSpPr>
        <p:spPr>
          <a:xfrm>
            <a:off x="5407936" y="2108409"/>
            <a:ext cx="214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FFFF00"/>
                </a:solidFill>
                <a:latin typeface="003 ARAP" panose="00000700000000000000" pitchFamily="2" charset="0"/>
              </a:rPr>
              <a:t>lxdfn</a:t>
            </a:r>
            <a:r>
              <a:rPr lang="en-US" b="1" dirty="0">
                <a:solidFill>
                  <a:srgbClr val="FFFF00"/>
                </a:solidFill>
                <a:latin typeface="003 ARAP" panose="00000700000000000000" pitchFamily="2" charset="0"/>
              </a:rPr>
              <a:t/>
            </a:r>
            <a:r>
              <a:rPr lang="en-US" b="1" dirty="0" err="1">
                <a:solidFill>
                  <a:srgbClr val="FFFF00"/>
                </a:solidFill>
                <a:latin typeface="003 ARAP" panose="00000700000000000000" pitchFamily="2" charset="0"/>
              </a:rPr>
              <a:t>l;d</a:t>
            </a:r>
            <a:r>
              <a:rPr lang="en-US" b="1" dirty="0">
                <a:solidFill>
                  <a:srgbClr val="FFFF00"/>
                </a:solidFill>
                <a:latin typeface="003 ARAP" panose="00000700000000000000" pitchFamily="2" charset="0"/>
              </a:rPr>
              <a:t>]G6 sf/</a:t>
            </a:r>
            <a:r>
              <a:rPr lang="en-US" b="1" dirty="0" err="1">
                <a:solidFill>
                  <a:srgbClr val="FFFF00"/>
                </a:solidFill>
                <a:latin typeface="003 ARAP" panose="00000700000000000000" pitchFamily="2" charset="0"/>
              </a:rPr>
              <a:t>vfgf</a:t>
            </a:r>
            <a:endParaRPr lang="en-US" b="1" dirty="0">
              <a:solidFill>
                <a:srgbClr val="FFFF00"/>
              </a:solidFill>
              <a:latin typeface="003 ARAP" panose="000007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4BCB8D-D4EA-07E6-0C32-AEAF890E4A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710" y="3933877"/>
            <a:ext cx="4212043" cy="119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73542"/>
      </p:ext>
    </p:extLst>
  </p:cSld>
  <p:clrMapOvr>
    <a:masterClrMapping/>
  </p:clrMapOvr>
  <p:transition spd="med">
    <p:fade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240D5709-5B61-5966-65A7-8398CA294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666" y="2770871"/>
            <a:ext cx="4436921" cy="237262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7F24F24-6669-7B3B-9D11-A8802E1AB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079" y="45107"/>
            <a:ext cx="4438921" cy="245463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1A7EA86-0BF6-761C-17A4-397A31F167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r="11184"/>
          <a:stretch/>
        </p:blipFill>
        <p:spPr>
          <a:xfrm>
            <a:off x="0" y="45107"/>
            <a:ext cx="4608512" cy="3506839"/>
          </a:xfrm>
          <a:prstGeom prst="rect">
            <a:avLst/>
          </a:prstGeom>
        </p:spPr>
      </p:pic>
      <p:sp>
        <p:nvSpPr>
          <p:cNvPr id="55" name="Title 1">
            <a:extLst>
              <a:ext uri="{FF2B5EF4-FFF2-40B4-BE49-F238E27FC236}">
                <a16:creationId xmlns:a16="http://schemas.microsoft.com/office/drawing/2014/main" id="{1B94124C-ED4C-1776-8BA4-07FB3BD72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54" y="3723878"/>
            <a:ext cx="4608512" cy="47203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ea typeface="ＭＳ Ｐゴシック" pitchFamily="34" charset="-128"/>
                <a:cs typeface="Aharoni" panose="02010803020104030203" pitchFamily="2" charset="-79"/>
              </a:rPr>
              <a:t>Exported commodities of Nepal</a:t>
            </a:r>
          </a:p>
        </p:txBody>
      </p:sp>
    </p:spTree>
    <p:extLst>
      <p:ext uri="{BB962C8B-B14F-4D97-AF65-F5344CB8AC3E}">
        <p14:creationId xmlns:p14="http://schemas.microsoft.com/office/powerpoint/2010/main" val="573865841"/>
      </p:ext>
    </p:extLst>
  </p:cSld>
  <p:clrMapOvr>
    <a:masterClrMapping/>
  </p:clrMapOvr>
  <p:transition spd="med"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85EC04-3E34-7D99-C40F-DE91A7DA4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71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92175"/>
      </p:ext>
    </p:extLst>
  </p:cSld>
  <p:clrMapOvr>
    <a:masterClrMapping/>
  </p:clrMapOvr>
  <p:transition>
    <p:fad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7504" y="915566"/>
            <a:ext cx="2952328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 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Cambria" pitchFamily="18" charset="0"/>
                <a:ea typeface="+mj-ea"/>
                <a:cs typeface="Subisu Sans 2"/>
              </a:rPr>
              <a:t>CITY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/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Cambria" pitchFamily="18" charset="0"/>
                <a:cs typeface="Subisu Sans 2"/>
              </a:rPr>
              <a:t>Indicators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&amp;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2"/>
              </a:rPr>
              <a:t>Phases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519" y="35640"/>
            <a:ext cx="60089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630"/>
      </p:ext>
    </p:extLst>
  </p:cSld>
  <p:clrMapOvr>
    <a:masterClrMapping/>
  </p:clrMapOvr>
  <p:transition>
    <p:fad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loud and Smart city.jpg"/>
          <p:cNvPicPr>
            <a:picLocks noChangeAspect="1"/>
          </p:cNvPicPr>
          <p:nvPr/>
        </p:nvPicPr>
        <p:blipFill>
          <a:blip r:embed="rId2" cstate="print"/>
          <a:srcRect r="7772"/>
          <a:stretch>
            <a:fillRect/>
          </a:stretch>
        </p:blipFill>
        <p:spPr>
          <a:xfrm>
            <a:off x="4860032" y="25110"/>
            <a:ext cx="4316640" cy="5138928"/>
          </a:xfrm>
          <a:prstGeom prst="rect">
            <a:avLst/>
          </a:prstGeom>
        </p:spPr>
      </p:pic>
      <p:pic>
        <p:nvPicPr>
          <p:cNvPr id="16" name="Picture 15" descr="Internet of Things.jpg"/>
          <p:cNvPicPr>
            <a:picLocks noChangeAspect="1"/>
          </p:cNvPicPr>
          <p:nvPr/>
        </p:nvPicPr>
        <p:blipFill>
          <a:blip r:embed="rId3" cstate="print"/>
          <a:srcRect r="8810"/>
          <a:stretch>
            <a:fillRect/>
          </a:stretch>
        </p:blipFill>
        <p:spPr>
          <a:xfrm>
            <a:off x="-36512" y="-9521"/>
            <a:ext cx="4058945" cy="5138928"/>
          </a:xfrm>
          <a:prstGeom prst="rect">
            <a:avLst/>
          </a:prstGeom>
        </p:spPr>
      </p:pic>
      <p:pic>
        <p:nvPicPr>
          <p:cNvPr id="18" name="Picture 17" descr="Smart city logo.jpg"/>
          <p:cNvPicPr>
            <a:picLocks noChangeAspect="1"/>
          </p:cNvPicPr>
          <p:nvPr/>
        </p:nvPicPr>
        <p:blipFill>
          <a:blip r:embed="rId4" cstate="print"/>
          <a:srcRect l="18500" t="62600" r="17713" b="16400"/>
          <a:stretch>
            <a:fillRect/>
          </a:stretch>
        </p:blipFill>
        <p:spPr>
          <a:xfrm rot="16200000">
            <a:off x="1856235" y="2139702"/>
            <a:ext cx="514350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5496" y="51470"/>
            <a:ext cx="720080" cy="4752528"/>
          </a:xfrm>
          <a:prstGeom prst="rect">
            <a:avLst/>
          </a:prstGeom>
        </p:spPr>
        <p:txBody>
          <a:bodyPr vert="vert27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RESULT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5486"/>
            <a:ext cx="7723585" cy="452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3528" y="1491630"/>
            <a:ext cx="8568952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Thank You</a:t>
            </a:r>
          </a:p>
        </p:txBody>
      </p:sp>
      <p:pic>
        <p:nvPicPr>
          <p:cNvPr id="6" name="Picture 5" descr="Namas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5685" y="339502"/>
            <a:ext cx="3170491" cy="149618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75048" y="2931790"/>
            <a:ext cx="8568952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Any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 Questions?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iorgino" pitchFamily="34" charset="0"/>
              <a:ea typeface="ＭＳ Ｐゴシック" pitchFamily="34" charset="-128"/>
              <a:cs typeface="Aharoni" panose="02010803020104030203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2067694"/>
            <a:ext cx="3202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Contact:</a:t>
            </a:r>
          </a:p>
          <a:p>
            <a:r>
              <a:rPr lang="en-US" sz="1400" b="1" dirty="0">
                <a:solidFill>
                  <a:srgbClr val="0070C0"/>
                </a:solidFill>
              </a:rPr>
              <a:t>Hemanta Baral (ICT Consultant) </a:t>
            </a:r>
          </a:p>
          <a:p>
            <a:r>
              <a:rPr lang="en-US" sz="1400" dirty="0">
                <a:solidFill>
                  <a:srgbClr val="0070C0"/>
                </a:solidFill>
              </a:rPr>
              <a:t>M: 9843067142</a:t>
            </a:r>
          </a:p>
          <a:p>
            <a:r>
              <a:rPr lang="en-US" sz="1400" dirty="0">
                <a:solidFill>
                  <a:srgbClr val="0070C0"/>
                </a:solidFill>
              </a:rPr>
              <a:t>hemanta.baral@gmail.com</a:t>
            </a:r>
          </a:p>
          <a:p>
            <a:r>
              <a:rPr lang="en-US" sz="1400" dirty="0">
                <a:solidFill>
                  <a:srgbClr val="0070C0"/>
                </a:solidFill>
              </a:rPr>
              <a:t>www.hemantabaral.com.np</a:t>
            </a:r>
          </a:p>
          <a:p>
            <a:r>
              <a:rPr lang="en-US" sz="1400" dirty="0">
                <a:solidFill>
                  <a:srgbClr val="0070C0"/>
                </a:solidFill>
              </a:rPr>
              <a:t>https://hemantabaral.wordpress.com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3773</Words>
  <Application>Microsoft Office PowerPoint</Application>
  <PresentationFormat>On-screen Show (16:9)</PresentationFormat>
  <Paragraphs>513</Paragraphs>
  <Slides>98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98</vt:i4>
      </vt:variant>
    </vt:vector>
  </HeadingPairs>
  <TitlesOfParts>
    <vt:vector size="116" baseType="lpstr">
      <vt:lpstr>ＭＳ Ｐゴシック</vt:lpstr>
      <vt:lpstr>003 ARAP</vt:lpstr>
      <vt:lpstr>Aharoni</vt:lpstr>
      <vt:lpstr>Arial</vt:lpstr>
      <vt:lpstr>Calibri</vt:lpstr>
      <vt:lpstr>Cambria</vt:lpstr>
      <vt:lpstr>Giorgino</vt:lpstr>
      <vt:lpstr>Himalb</vt:lpstr>
      <vt:lpstr>Kokila</vt:lpstr>
      <vt:lpstr>Manishau</vt:lpstr>
      <vt:lpstr>Preeti</vt:lpstr>
      <vt:lpstr>Subisu Sans 2</vt:lpstr>
      <vt:lpstr>Symbol</vt:lpstr>
      <vt:lpstr>Times New Roman</vt:lpstr>
      <vt:lpstr>Wingdings</vt:lpstr>
      <vt:lpstr>Wingdings 3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Last but not the least… Let’s not forget our past</vt:lpstr>
      <vt:lpstr>PowerPoint Presentation</vt:lpstr>
      <vt:lpstr>Exported commodities of Nepal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2014-04-01T16:27:38Z</dcterms:created>
  <dcterms:modified xsi:type="dcterms:W3CDTF">2026-08-31T02:12:59Z</dcterms:modified>
</cp:coreProperties>
</file>